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72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604F43-863C-4D5A-9BDC-D8AF01287783}"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392F0103-25BF-4A7F-8E46-5CED5FC7CF0A}">
      <dgm:prSet/>
      <dgm:spPr/>
      <dgm:t>
        <a:bodyPr/>
        <a:lstStyle/>
        <a:p>
          <a:r>
            <a:rPr lang="en-US"/>
            <a:t>Random Forest: High accuracy but overfitting potential.</a:t>
          </a:r>
        </a:p>
      </dgm:t>
    </dgm:pt>
    <dgm:pt modelId="{448FCA85-8D96-4DDF-81AF-F798989D5C06}" type="parTrans" cxnId="{CC5318F9-DFDC-4F33-AB95-7C9D80BD923B}">
      <dgm:prSet/>
      <dgm:spPr/>
      <dgm:t>
        <a:bodyPr/>
        <a:lstStyle/>
        <a:p>
          <a:endParaRPr lang="en-US"/>
        </a:p>
      </dgm:t>
    </dgm:pt>
    <dgm:pt modelId="{B2F330F4-2D6C-4DE2-BDA5-0749538AC3B2}" type="sibTrans" cxnId="{CC5318F9-DFDC-4F33-AB95-7C9D80BD923B}">
      <dgm:prSet/>
      <dgm:spPr/>
      <dgm:t>
        <a:bodyPr/>
        <a:lstStyle/>
        <a:p>
          <a:endParaRPr lang="en-US"/>
        </a:p>
      </dgm:t>
    </dgm:pt>
    <dgm:pt modelId="{2E127B68-850A-489E-8D9E-548D8410254C}">
      <dgm:prSet/>
      <dgm:spPr/>
      <dgm:t>
        <a:bodyPr/>
        <a:lstStyle/>
        <a:p>
          <a:r>
            <a:rPr lang="en-US"/>
            <a:t>SVM: Effective for small datasets but computationally intensive.</a:t>
          </a:r>
        </a:p>
      </dgm:t>
    </dgm:pt>
    <dgm:pt modelId="{C106E71E-7CBD-40F7-A59C-0D1E726E4F90}" type="parTrans" cxnId="{741EE303-DF36-4CCB-8FF3-4A05D38569E9}">
      <dgm:prSet/>
      <dgm:spPr/>
      <dgm:t>
        <a:bodyPr/>
        <a:lstStyle/>
        <a:p>
          <a:endParaRPr lang="en-US"/>
        </a:p>
      </dgm:t>
    </dgm:pt>
    <dgm:pt modelId="{A3248A3F-702C-408E-8276-8A07250C499B}" type="sibTrans" cxnId="{741EE303-DF36-4CCB-8FF3-4A05D38569E9}">
      <dgm:prSet/>
      <dgm:spPr/>
      <dgm:t>
        <a:bodyPr/>
        <a:lstStyle/>
        <a:p>
          <a:endParaRPr lang="en-US"/>
        </a:p>
      </dgm:t>
    </dgm:pt>
    <dgm:pt modelId="{9064BA33-FAF4-437B-A368-5FD9E6E40A08}">
      <dgm:prSet/>
      <dgm:spPr/>
      <dgm:t>
        <a:bodyPr/>
        <a:lstStyle/>
        <a:p>
          <a:r>
            <a:rPr lang="en-US"/>
            <a:t>Decision Tree: Fast but less robust to noise.</a:t>
          </a:r>
        </a:p>
      </dgm:t>
    </dgm:pt>
    <dgm:pt modelId="{9EEF08E7-7E28-433C-833D-36203473D1FD}" type="parTrans" cxnId="{A5A225D6-B7B2-4524-BA46-7B3259904468}">
      <dgm:prSet/>
      <dgm:spPr/>
      <dgm:t>
        <a:bodyPr/>
        <a:lstStyle/>
        <a:p>
          <a:endParaRPr lang="en-US"/>
        </a:p>
      </dgm:t>
    </dgm:pt>
    <dgm:pt modelId="{CA464A5A-3CD4-4A4D-9EB5-A1841930F614}" type="sibTrans" cxnId="{A5A225D6-B7B2-4524-BA46-7B3259904468}">
      <dgm:prSet/>
      <dgm:spPr/>
      <dgm:t>
        <a:bodyPr/>
        <a:lstStyle/>
        <a:p>
          <a:endParaRPr lang="en-US"/>
        </a:p>
      </dgm:t>
    </dgm:pt>
    <dgm:pt modelId="{E576CAF2-392E-4431-A79C-59AADE28784D}">
      <dgm:prSet/>
      <dgm:spPr/>
      <dgm:t>
        <a:bodyPr/>
        <a:lstStyle/>
        <a:p>
          <a:r>
            <a:rPr lang="en-US"/>
            <a:t>Logistic Regression: Demonstrates the highest accuracy and simplicity.</a:t>
          </a:r>
        </a:p>
      </dgm:t>
    </dgm:pt>
    <dgm:pt modelId="{820466F5-DD67-42C1-8681-60ECBBA3094C}" type="parTrans" cxnId="{AB2EA5B8-343A-45ED-B0F7-247632A13944}">
      <dgm:prSet/>
      <dgm:spPr/>
      <dgm:t>
        <a:bodyPr/>
        <a:lstStyle/>
        <a:p>
          <a:endParaRPr lang="en-US"/>
        </a:p>
      </dgm:t>
    </dgm:pt>
    <dgm:pt modelId="{A2FBBEBC-B6B4-42CC-8658-0519A871D066}" type="sibTrans" cxnId="{AB2EA5B8-343A-45ED-B0F7-247632A13944}">
      <dgm:prSet/>
      <dgm:spPr/>
      <dgm:t>
        <a:bodyPr/>
        <a:lstStyle/>
        <a:p>
          <a:endParaRPr lang="en-US"/>
        </a:p>
      </dgm:t>
    </dgm:pt>
    <dgm:pt modelId="{2EA21AD0-B2B0-4EF3-8358-2062ED410B4F}" type="pres">
      <dgm:prSet presAssocID="{83604F43-863C-4D5A-9BDC-D8AF01287783}" presName="matrix" presStyleCnt="0">
        <dgm:presLayoutVars>
          <dgm:chMax val="1"/>
          <dgm:dir/>
          <dgm:resizeHandles val="exact"/>
        </dgm:presLayoutVars>
      </dgm:prSet>
      <dgm:spPr/>
    </dgm:pt>
    <dgm:pt modelId="{2F361931-2FD9-47AF-8072-92392B9648FB}" type="pres">
      <dgm:prSet presAssocID="{83604F43-863C-4D5A-9BDC-D8AF01287783}" presName="diamond" presStyleLbl="bgShp" presStyleIdx="0" presStyleCnt="1"/>
      <dgm:spPr/>
    </dgm:pt>
    <dgm:pt modelId="{19EFDF3E-743B-4356-BC80-2BB1300E114F}" type="pres">
      <dgm:prSet presAssocID="{83604F43-863C-4D5A-9BDC-D8AF01287783}" presName="quad1" presStyleLbl="node1" presStyleIdx="0" presStyleCnt="4">
        <dgm:presLayoutVars>
          <dgm:chMax val="0"/>
          <dgm:chPref val="0"/>
          <dgm:bulletEnabled val="1"/>
        </dgm:presLayoutVars>
      </dgm:prSet>
      <dgm:spPr/>
    </dgm:pt>
    <dgm:pt modelId="{DC213D6E-BE45-4CFF-936E-1C43445DE3AF}" type="pres">
      <dgm:prSet presAssocID="{83604F43-863C-4D5A-9BDC-D8AF01287783}" presName="quad2" presStyleLbl="node1" presStyleIdx="1" presStyleCnt="4">
        <dgm:presLayoutVars>
          <dgm:chMax val="0"/>
          <dgm:chPref val="0"/>
          <dgm:bulletEnabled val="1"/>
        </dgm:presLayoutVars>
      </dgm:prSet>
      <dgm:spPr/>
    </dgm:pt>
    <dgm:pt modelId="{5CAE2DFE-0BCF-4B26-A484-9DFD354FDA65}" type="pres">
      <dgm:prSet presAssocID="{83604F43-863C-4D5A-9BDC-D8AF01287783}" presName="quad3" presStyleLbl="node1" presStyleIdx="2" presStyleCnt="4">
        <dgm:presLayoutVars>
          <dgm:chMax val="0"/>
          <dgm:chPref val="0"/>
          <dgm:bulletEnabled val="1"/>
        </dgm:presLayoutVars>
      </dgm:prSet>
      <dgm:spPr/>
    </dgm:pt>
    <dgm:pt modelId="{12C57215-9D3D-4C0B-89E9-226CFE47D86A}" type="pres">
      <dgm:prSet presAssocID="{83604F43-863C-4D5A-9BDC-D8AF01287783}" presName="quad4" presStyleLbl="node1" presStyleIdx="3" presStyleCnt="4">
        <dgm:presLayoutVars>
          <dgm:chMax val="0"/>
          <dgm:chPref val="0"/>
          <dgm:bulletEnabled val="1"/>
        </dgm:presLayoutVars>
      </dgm:prSet>
      <dgm:spPr/>
    </dgm:pt>
  </dgm:ptLst>
  <dgm:cxnLst>
    <dgm:cxn modelId="{741EE303-DF36-4CCB-8FF3-4A05D38569E9}" srcId="{83604F43-863C-4D5A-9BDC-D8AF01287783}" destId="{2E127B68-850A-489E-8D9E-548D8410254C}" srcOrd="1" destOrd="0" parTransId="{C106E71E-7CBD-40F7-A59C-0D1E726E4F90}" sibTransId="{A3248A3F-702C-408E-8276-8A07250C499B}"/>
    <dgm:cxn modelId="{CFC04706-8415-4791-B8CC-54DBF69B624B}" type="presOf" srcId="{9064BA33-FAF4-437B-A368-5FD9E6E40A08}" destId="{5CAE2DFE-0BCF-4B26-A484-9DFD354FDA65}" srcOrd="0" destOrd="0" presId="urn:microsoft.com/office/officeart/2005/8/layout/matrix3"/>
    <dgm:cxn modelId="{D7866540-CE07-4150-BFB6-09FA1EC460B4}" type="presOf" srcId="{392F0103-25BF-4A7F-8E46-5CED5FC7CF0A}" destId="{19EFDF3E-743B-4356-BC80-2BB1300E114F}" srcOrd="0" destOrd="0" presId="urn:microsoft.com/office/officeart/2005/8/layout/matrix3"/>
    <dgm:cxn modelId="{B2569D62-A058-45C7-97AE-1D027F919467}" type="presOf" srcId="{2E127B68-850A-489E-8D9E-548D8410254C}" destId="{DC213D6E-BE45-4CFF-936E-1C43445DE3AF}" srcOrd="0" destOrd="0" presId="urn:microsoft.com/office/officeart/2005/8/layout/matrix3"/>
    <dgm:cxn modelId="{AB2EA5B8-343A-45ED-B0F7-247632A13944}" srcId="{83604F43-863C-4D5A-9BDC-D8AF01287783}" destId="{E576CAF2-392E-4431-A79C-59AADE28784D}" srcOrd="3" destOrd="0" parTransId="{820466F5-DD67-42C1-8681-60ECBBA3094C}" sibTransId="{A2FBBEBC-B6B4-42CC-8658-0519A871D066}"/>
    <dgm:cxn modelId="{796B1DC9-AB04-4A63-8EA9-146944367929}" type="presOf" srcId="{E576CAF2-392E-4431-A79C-59AADE28784D}" destId="{12C57215-9D3D-4C0B-89E9-226CFE47D86A}" srcOrd="0" destOrd="0" presId="urn:microsoft.com/office/officeart/2005/8/layout/matrix3"/>
    <dgm:cxn modelId="{A5A225D6-B7B2-4524-BA46-7B3259904468}" srcId="{83604F43-863C-4D5A-9BDC-D8AF01287783}" destId="{9064BA33-FAF4-437B-A368-5FD9E6E40A08}" srcOrd="2" destOrd="0" parTransId="{9EEF08E7-7E28-433C-833D-36203473D1FD}" sibTransId="{CA464A5A-3CD4-4A4D-9EB5-A1841930F614}"/>
    <dgm:cxn modelId="{175135DE-25AC-4C4D-94CF-A8374804DB4B}" type="presOf" srcId="{83604F43-863C-4D5A-9BDC-D8AF01287783}" destId="{2EA21AD0-B2B0-4EF3-8358-2062ED410B4F}" srcOrd="0" destOrd="0" presId="urn:microsoft.com/office/officeart/2005/8/layout/matrix3"/>
    <dgm:cxn modelId="{CC5318F9-DFDC-4F33-AB95-7C9D80BD923B}" srcId="{83604F43-863C-4D5A-9BDC-D8AF01287783}" destId="{392F0103-25BF-4A7F-8E46-5CED5FC7CF0A}" srcOrd="0" destOrd="0" parTransId="{448FCA85-8D96-4DDF-81AF-F798989D5C06}" sibTransId="{B2F330F4-2D6C-4DE2-BDA5-0749538AC3B2}"/>
    <dgm:cxn modelId="{5DEA8F52-DECD-4B55-AFBF-738EB6176E5B}" type="presParOf" srcId="{2EA21AD0-B2B0-4EF3-8358-2062ED410B4F}" destId="{2F361931-2FD9-47AF-8072-92392B9648FB}" srcOrd="0" destOrd="0" presId="urn:microsoft.com/office/officeart/2005/8/layout/matrix3"/>
    <dgm:cxn modelId="{F45965FA-9FBF-4382-A0CE-0F84DF449A86}" type="presParOf" srcId="{2EA21AD0-B2B0-4EF3-8358-2062ED410B4F}" destId="{19EFDF3E-743B-4356-BC80-2BB1300E114F}" srcOrd="1" destOrd="0" presId="urn:microsoft.com/office/officeart/2005/8/layout/matrix3"/>
    <dgm:cxn modelId="{C990B0D8-F93F-4DA9-B944-BB6EBB2D5F87}" type="presParOf" srcId="{2EA21AD0-B2B0-4EF3-8358-2062ED410B4F}" destId="{DC213D6E-BE45-4CFF-936E-1C43445DE3AF}" srcOrd="2" destOrd="0" presId="urn:microsoft.com/office/officeart/2005/8/layout/matrix3"/>
    <dgm:cxn modelId="{21817F30-6BC4-4FD3-808D-F1D86B1A9A57}" type="presParOf" srcId="{2EA21AD0-B2B0-4EF3-8358-2062ED410B4F}" destId="{5CAE2DFE-0BCF-4B26-A484-9DFD354FDA65}" srcOrd="3" destOrd="0" presId="urn:microsoft.com/office/officeart/2005/8/layout/matrix3"/>
    <dgm:cxn modelId="{5D1EABB8-3DF4-4FD7-A4BA-A6E8EAC18313}" type="presParOf" srcId="{2EA21AD0-B2B0-4EF3-8358-2062ED410B4F}" destId="{12C57215-9D3D-4C0B-89E9-226CFE47D86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56CA30-2041-43C1-BF51-836F0C3803D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A202E2B-620D-4B11-846B-01C4A74514A4}">
      <dgm:prSet/>
      <dgm:spPr/>
      <dgm:t>
        <a:bodyPr/>
        <a:lstStyle/>
        <a:p>
          <a:r>
            <a:rPr lang="en-US"/>
            <a:t>Conclusion:</a:t>
          </a:r>
        </a:p>
      </dgm:t>
    </dgm:pt>
    <dgm:pt modelId="{09629DE2-2506-4D9F-8B29-85A6FC25C3F1}" type="parTrans" cxnId="{5FB9AA24-62F6-4F5E-A703-3700A3631142}">
      <dgm:prSet/>
      <dgm:spPr/>
      <dgm:t>
        <a:bodyPr/>
        <a:lstStyle/>
        <a:p>
          <a:endParaRPr lang="en-US"/>
        </a:p>
      </dgm:t>
    </dgm:pt>
    <dgm:pt modelId="{42E2B599-FB01-4F0A-895E-82E3507CCAC2}" type="sibTrans" cxnId="{5FB9AA24-62F6-4F5E-A703-3700A3631142}">
      <dgm:prSet/>
      <dgm:spPr/>
      <dgm:t>
        <a:bodyPr/>
        <a:lstStyle/>
        <a:p>
          <a:endParaRPr lang="en-US"/>
        </a:p>
      </dgm:t>
    </dgm:pt>
    <dgm:pt modelId="{DC9EE970-923F-4022-A10E-9431F9C71369}">
      <dgm:prSet/>
      <dgm:spPr/>
      <dgm:t>
        <a:bodyPr/>
        <a:lstStyle/>
        <a:p>
          <a:r>
            <a:rPr lang="en-US"/>
            <a:t>Logistic Regression is the most reliable model for this dataset, aiding in data-driven medical diagnostics.</a:t>
          </a:r>
        </a:p>
      </dgm:t>
    </dgm:pt>
    <dgm:pt modelId="{5FDF200E-0487-4FB0-ACEE-5511EEC5D3F0}" type="parTrans" cxnId="{523DC02D-091D-4C6A-A05E-EAEE7F881811}">
      <dgm:prSet/>
      <dgm:spPr/>
      <dgm:t>
        <a:bodyPr/>
        <a:lstStyle/>
        <a:p>
          <a:endParaRPr lang="en-US"/>
        </a:p>
      </dgm:t>
    </dgm:pt>
    <dgm:pt modelId="{2D0AC9FC-01FE-4394-83E7-0E57F1344EC3}" type="sibTrans" cxnId="{523DC02D-091D-4C6A-A05E-EAEE7F881811}">
      <dgm:prSet/>
      <dgm:spPr/>
      <dgm:t>
        <a:bodyPr/>
        <a:lstStyle/>
        <a:p>
          <a:endParaRPr lang="en-US"/>
        </a:p>
      </dgm:t>
    </dgm:pt>
    <dgm:pt modelId="{377BA54F-753E-4839-8BF4-C0BDA86B1A81}">
      <dgm:prSet/>
      <dgm:spPr/>
      <dgm:t>
        <a:bodyPr/>
        <a:lstStyle/>
        <a:p>
          <a:r>
            <a:rPr lang="en-US"/>
            <a:t>Future Work:</a:t>
          </a:r>
        </a:p>
      </dgm:t>
    </dgm:pt>
    <dgm:pt modelId="{36F5AF2B-0B3C-4C0C-9DFE-054885F544A5}" type="parTrans" cxnId="{A17ACCFC-5921-4776-B623-6529865DED61}">
      <dgm:prSet/>
      <dgm:spPr/>
      <dgm:t>
        <a:bodyPr/>
        <a:lstStyle/>
        <a:p>
          <a:endParaRPr lang="en-US"/>
        </a:p>
      </dgm:t>
    </dgm:pt>
    <dgm:pt modelId="{A6CE5A2B-CB15-464C-B4A1-8418D2AC59BF}" type="sibTrans" cxnId="{A17ACCFC-5921-4776-B623-6529865DED61}">
      <dgm:prSet/>
      <dgm:spPr/>
      <dgm:t>
        <a:bodyPr/>
        <a:lstStyle/>
        <a:p>
          <a:endParaRPr lang="en-US"/>
        </a:p>
      </dgm:t>
    </dgm:pt>
    <dgm:pt modelId="{338C23EB-5263-4BE0-AA31-A6A03B400787}">
      <dgm:prSet/>
      <dgm:spPr/>
      <dgm:t>
        <a:bodyPr/>
        <a:lstStyle/>
        <a:p>
          <a:r>
            <a:rPr lang="en-US"/>
            <a:t>1. Expand the dataset with more diverse demographics.</a:t>
          </a:r>
        </a:p>
      </dgm:t>
    </dgm:pt>
    <dgm:pt modelId="{2FEC87C6-44EC-4ED2-8C36-59430B3D22B0}" type="parTrans" cxnId="{B5011ECE-6C57-4D42-92DB-E7D562FFE401}">
      <dgm:prSet/>
      <dgm:spPr/>
      <dgm:t>
        <a:bodyPr/>
        <a:lstStyle/>
        <a:p>
          <a:endParaRPr lang="en-US"/>
        </a:p>
      </dgm:t>
    </dgm:pt>
    <dgm:pt modelId="{78F27271-E338-4484-A247-5D7033144A6F}" type="sibTrans" cxnId="{B5011ECE-6C57-4D42-92DB-E7D562FFE401}">
      <dgm:prSet/>
      <dgm:spPr/>
      <dgm:t>
        <a:bodyPr/>
        <a:lstStyle/>
        <a:p>
          <a:endParaRPr lang="en-US"/>
        </a:p>
      </dgm:t>
    </dgm:pt>
    <dgm:pt modelId="{D96A7991-7575-4E2B-97A1-98CEE9E339C1}">
      <dgm:prSet/>
      <dgm:spPr/>
      <dgm:t>
        <a:bodyPr/>
        <a:lstStyle/>
        <a:p>
          <a:r>
            <a:rPr lang="en-US"/>
            <a:t>2. Implement advanced ensemble methods.</a:t>
          </a:r>
        </a:p>
      </dgm:t>
    </dgm:pt>
    <dgm:pt modelId="{BA997668-4FEE-450D-A209-492CA6814AD6}" type="parTrans" cxnId="{6E83D0EF-243D-4E17-A2A2-44D9B2D649DE}">
      <dgm:prSet/>
      <dgm:spPr/>
      <dgm:t>
        <a:bodyPr/>
        <a:lstStyle/>
        <a:p>
          <a:endParaRPr lang="en-US"/>
        </a:p>
      </dgm:t>
    </dgm:pt>
    <dgm:pt modelId="{EC4A5557-C0EF-40B3-A5C1-D50EA776097E}" type="sibTrans" cxnId="{6E83D0EF-243D-4E17-A2A2-44D9B2D649DE}">
      <dgm:prSet/>
      <dgm:spPr/>
      <dgm:t>
        <a:bodyPr/>
        <a:lstStyle/>
        <a:p>
          <a:endParaRPr lang="en-US"/>
        </a:p>
      </dgm:t>
    </dgm:pt>
    <dgm:pt modelId="{C417B3E1-B908-4172-B4B7-CA23C2D22B15}">
      <dgm:prSet/>
      <dgm:spPr/>
      <dgm:t>
        <a:bodyPr/>
        <a:lstStyle/>
        <a:p>
          <a:r>
            <a:rPr lang="en-US"/>
            <a:t>3. Explore deep learning techniques for improved predictions.</a:t>
          </a:r>
        </a:p>
      </dgm:t>
    </dgm:pt>
    <dgm:pt modelId="{ABD8ECD1-6025-404A-B8E6-E67D4CE0FB96}" type="parTrans" cxnId="{BF773F92-1F5C-40BA-A912-30DC3C048A17}">
      <dgm:prSet/>
      <dgm:spPr/>
      <dgm:t>
        <a:bodyPr/>
        <a:lstStyle/>
        <a:p>
          <a:endParaRPr lang="en-US"/>
        </a:p>
      </dgm:t>
    </dgm:pt>
    <dgm:pt modelId="{ADCF083E-9F88-4524-9643-17BC1B9D94E2}" type="sibTrans" cxnId="{BF773F92-1F5C-40BA-A912-30DC3C048A17}">
      <dgm:prSet/>
      <dgm:spPr/>
      <dgm:t>
        <a:bodyPr/>
        <a:lstStyle/>
        <a:p>
          <a:endParaRPr lang="en-US"/>
        </a:p>
      </dgm:t>
    </dgm:pt>
    <dgm:pt modelId="{27B048DB-ACD7-4DFB-808F-104F072A82BC}">
      <dgm:prSet/>
      <dgm:spPr/>
      <dgm:t>
        <a:bodyPr/>
        <a:lstStyle/>
        <a:p>
          <a:r>
            <a:rPr lang="en-US"/>
            <a:t>4. Develop real-time diagnostic applications.</a:t>
          </a:r>
        </a:p>
      </dgm:t>
    </dgm:pt>
    <dgm:pt modelId="{5527B324-9E7F-4F4F-A2A7-8D6850FD4888}" type="parTrans" cxnId="{5D3EA16B-EBED-43C5-AEC6-A94B2D3B4AFA}">
      <dgm:prSet/>
      <dgm:spPr/>
      <dgm:t>
        <a:bodyPr/>
        <a:lstStyle/>
        <a:p>
          <a:endParaRPr lang="en-US"/>
        </a:p>
      </dgm:t>
    </dgm:pt>
    <dgm:pt modelId="{746D2C12-2120-4B8B-8E4B-947811FB346D}" type="sibTrans" cxnId="{5D3EA16B-EBED-43C5-AEC6-A94B2D3B4AFA}">
      <dgm:prSet/>
      <dgm:spPr/>
      <dgm:t>
        <a:bodyPr/>
        <a:lstStyle/>
        <a:p>
          <a:endParaRPr lang="en-US"/>
        </a:p>
      </dgm:t>
    </dgm:pt>
    <dgm:pt modelId="{D29B320B-A39A-448B-9E02-E8AE4C0D1B50}" type="pres">
      <dgm:prSet presAssocID="{E556CA30-2041-43C1-BF51-836F0C3803DD}" presName="linear" presStyleCnt="0">
        <dgm:presLayoutVars>
          <dgm:animLvl val="lvl"/>
          <dgm:resizeHandles val="exact"/>
        </dgm:presLayoutVars>
      </dgm:prSet>
      <dgm:spPr/>
    </dgm:pt>
    <dgm:pt modelId="{1954B5A5-4029-4CAB-A07C-7EB6A70C674E}" type="pres">
      <dgm:prSet presAssocID="{CA202E2B-620D-4B11-846B-01C4A74514A4}" presName="parentText" presStyleLbl="node1" presStyleIdx="0" presStyleCnt="7">
        <dgm:presLayoutVars>
          <dgm:chMax val="0"/>
          <dgm:bulletEnabled val="1"/>
        </dgm:presLayoutVars>
      </dgm:prSet>
      <dgm:spPr/>
    </dgm:pt>
    <dgm:pt modelId="{76893628-B66E-4F2C-BCF5-A08168968E85}" type="pres">
      <dgm:prSet presAssocID="{42E2B599-FB01-4F0A-895E-82E3507CCAC2}" presName="spacer" presStyleCnt="0"/>
      <dgm:spPr/>
    </dgm:pt>
    <dgm:pt modelId="{5B8A948B-8CD9-41DD-9E80-8F19EC134BE1}" type="pres">
      <dgm:prSet presAssocID="{DC9EE970-923F-4022-A10E-9431F9C71369}" presName="parentText" presStyleLbl="node1" presStyleIdx="1" presStyleCnt="7">
        <dgm:presLayoutVars>
          <dgm:chMax val="0"/>
          <dgm:bulletEnabled val="1"/>
        </dgm:presLayoutVars>
      </dgm:prSet>
      <dgm:spPr/>
    </dgm:pt>
    <dgm:pt modelId="{3B2EA995-0FDE-4081-8B7D-E47402281601}" type="pres">
      <dgm:prSet presAssocID="{2D0AC9FC-01FE-4394-83E7-0E57F1344EC3}" presName="spacer" presStyleCnt="0"/>
      <dgm:spPr/>
    </dgm:pt>
    <dgm:pt modelId="{B97767B0-9927-4542-90A8-6A1B60732490}" type="pres">
      <dgm:prSet presAssocID="{377BA54F-753E-4839-8BF4-C0BDA86B1A81}" presName="parentText" presStyleLbl="node1" presStyleIdx="2" presStyleCnt="7">
        <dgm:presLayoutVars>
          <dgm:chMax val="0"/>
          <dgm:bulletEnabled val="1"/>
        </dgm:presLayoutVars>
      </dgm:prSet>
      <dgm:spPr/>
    </dgm:pt>
    <dgm:pt modelId="{DABFC0E2-22D3-4DAF-AD94-B82CDEF8FA91}" type="pres">
      <dgm:prSet presAssocID="{A6CE5A2B-CB15-464C-B4A1-8418D2AC59BF}" presName="spacer" presStyleCnt="0"/>
      <dgm:spPr/>
    </dgm:pt>
    <dgm:pt modelId="{CC2E007A-376A-4C71-B34E-5836458BC111}" type="pres">
      <dgm:prSet presAssocID="{338C23EB-5263-4BE0-AA31-A6A03B400787}" presName="parentText" presStyleLbl="node1" presStyleIdx="3" presStyleCnt="7">
        <dgm:presLayoutVars>
          <dgm:chMax val="0"/>
          <dgm:bulletEnabled val="1"/>
        </dgm:presLayoutVars>
      </dgm:prSet>
      <dgm:spPr/>
    </dgm:pt>
    <dgm:pt modelId="{5B41BDC9-A7A6-4A3A-B54B-F1C58CAB7412}" type="pres">
      <dgm:prSet presAssocID="{78F27271-E338-4484-A247-5D7033144A6F}" presName="spacer" presStyleCnt="0"/>
      <dgm:spPr/>
    </dgm:pt>
    <dgm:pt modelId="{F09692E5-6C12-405E-A299-3C8830AA0CF5}" type="pres">
      <dgm:prSet presAssocID="{D96A7991-7575-4E2B-97A1-98CEE9E339C1}" presName="parentText" presStyleLbl="node1" presStyleIdx="4" presStyleCnt="7">
        <dgm:presLayoutVars>
          <dgm:chMax val="0"/>
          <dgm:bulletEnabled val="1"/>
        </dgm:presLayoutVars>
      </dgm:prSet>
      <dgm:spPr/>
    </dgm:pt>
    <dgm:pt modelId="{55FC1D58-D91C-45C8-9BBE-F922E6ACC0CD}" type="pres">
      <dgm:prSet presAssocID="{EC4A5557-C0EF-40B3-A5C1-D50EA776097E}" presName="spacer" presStyleCnt="0"/>
      <dgm:spPr/>
    </dgm:pt>
    <dgm:pt modelId="{A80B2B78-8EA8-4013-AF70-131C16723620}" type="pres">
      <dgm:prSet presAssocID="{C417B3E1-B908-4172-B4B7-CA23C2D22B15}" presName="parentText" presStyleLbl="node1" presStyleIdx="5" presStyleCnt="7">
        <dgm:presLayoutVars>
          <dgm:chMax val="0"/>
          <dgm:bulletEnabled val="1"/>
        </dgm:presLayoutVars>
      </dgm:prSet>
      <dgm:spPr/>
    </dgm:pt>
    <dgm:pt modelId="{93673829-AC93-4FBC-A2CF-59963D46DEAA}" type="pres">
      <dgm:prSet presAssocID="{ADCF083E-9F88-4524-9643-17BC1B9D94E2}" presName="spacer" presStyleCnt="0"/>
      <dgm:spPr/>
    </dgm:pt>
    <dgm:pt modelId="{51A40F4E-FF3A-49DC-89D8-BE350E7B4D67}" type="pres">
      <dgm:prSet presAssocID="{27B048DB-ACD7-4DFB-808F-104F072A82BC}" presName="parentText" presStyleLbl="node1" presStyleIdx="6" presStyleCnt="7">
        <dgm:presLayoutVars>
          <dgm:chMax val="0"/>
          <dgm:bulletEnabled val="1"/>
        </dgm:presLayoutVars>
      </dgm:prSet>
      <dgm:spPr/>
    </dgm:pt>
  </dgm:ptLst>
  <dgm:cxnLst>
    <dgm:cxn modelId="{D0F71303-9CBF-45AA-98A5-26EAF3CE9CCD}" type="presOf" srcId="{CA202E2B-620D-4B11-846B-01C4A74514A4}" destId="{1954B5A5-4029-4CAB-A07C-7EB6A70C674E}" srcOrd="0" destOrd="0" presId="urn:microsoft.com/office/officeart/2005/8/layout/vList2"/>
    <dgm:cxn modelId="{B7890508-4810-4741-8EE0-7006F757A11C}" type="presOf" srcId="{377BA54F-753E-4839-8BF4-C0BDA86B1A81}" destId="{B97767B0-9927-4542-90A8-6A1B60732490}" srcOrd="0" destOrd="0" presId="urn:microsoft.com/office/officeart/2005/8/layout/vList2"/>
    <dgm:cxn modelId="{5FB9AA24-62F6-4F5E-A703-3700A3631142}" srcId="{E556CA30-2041-43C1-BF51-836F0C3803DD}" destId="{CA202E2B-620D-4B11-846B-01C4A74514A4}" srcOrd="0" destOrd="0" parTransId="{09629DE2-2506-4D9F-8B29-85A6FC25C3F1}" sibTransId="{42E2B599-FB01-4F0A-895E-82E3507CCAC2}"/>
    <dgm:cxn modelId="{523DC02D-091D-4C6A-A05E-EAEE7F881811}" srcId="{E556CA30-2041-43C1-BF51-836F0C3803DD}" destId="{DC9EE970-923F-4022-A10E-9431F9C71369}" srcOrd="1" destOrd="0" parTransId="{5FDF200E-0487-4FB0-ACEE-5511EEC5D3F0}" sibTransId="{2D0AC9FC-01FE-4394-83E7-0E57F1344EC3}"/>
    <dgm:cxn modelId="{35F5EE2D-5C75-4850-BC59-5AF005E74837}" type="presOf" srcId="{C417B3E1-B908-4172-B4B7-CA23C2D22B15}" destId="{A80B2B78-8EA8-4013-AF70-131C16723620}" srcOrd="0" destOrd="0" presId="urn:microsoft.com/office/officeart/2005/8/layout/vList2"/>
    <dgm:cxn modelId="{3C616B42-1736-4047-9127-B49A7D97128E}" type="presOf" srcId="{27B048DB-ACD7-4DFB-808F-104F072A82BC}" destId="{51A40F4E-FF3A-49DC-89D8-BE350E7B4D67}" srcOrd="0" destOrd="0" presId="urn:microsoft.com/office/officeart/2005/8/layout/vList2"/>
    <dgm:cxn modelId="{5D3EA16B-EBED-43C5-AEC6-A94B2D3B4AFA}" srcId="{E556CA30-2041-43C1-BF51-836F0C3803DD}" destId="{27B048DB-ACD7-4DFB-808F-104F072A82BC}" srcOrd="6" destOrd="0" parTransId="{5527B324-9E7F-4F4F-A2A7-8D6850FD4888}" sibTransId="{746D2C12-2120-4B8B-8E4B-947811FB346D}"/>
    <dgm:cxn modelId="{90532A8B-68D0-481E-AA45-1678F3C6F52B}" type="presOf" srcId="{D96A7991-7575-4E2B-97A1-98CEE9E339C1}" destId="{F09692E5-6C12-405E-A299-3C8830AA0CF5}" srcOrd="0" destOrd="0" presId="urn:microsoft.com/office/officeart/2005/8/layout/vList2"/>
    <dgm:cxn modelId="{BF773F92-1F5C-40BA-A912-30DC3C048A17}" srcId="{E556CA30-2041-43C1-BF51-836F0C3803DD}" destId="{C417B3E1-B908-4172-B4B7-CA23C2D22B15}" srcOrd="5" destOrd="0" parTransId="{ABD8ECD1-6025-404A-B8E6-E67D4CE0FB96}" sibTransId="{ADCF083E-9F88-4524-9643-17BC1B9D94E2}"/>
    <dgm:cxn modelId="{4E8298AB-4DDE-4CB4-8F81-970795E0E783}" type="presOf" srcId="{338C23EB-5263-4BE0-AA31-A6A03B400787}" destId="{CC2E007A-376A-4C71-B34E-5836458BC111}" srcOrd="0" destOrd="0" presId="urn:microsoft.com/office/officeart/2005/8/layout/vList2"/>
    <dgm:cxn modelId="{B5011ECE-6C57-4D42-92DB-E7D562FFE401}" srcId="{E556CA30-2041-43C1-BF51-836F0C3803DD}" destId="{338C23EB-5263-4BE0-AA31-A6A03B400787}" srcOrd="3" destOrd="0" parTransId="{2FEC87C6-44EC-4ED2-8C36-59430B3D22B0}" sibTransId="{78F27271-E338-4484-A247-5D7033144A6F}"/>
    <dgm:cxn modelId="{2500C4E7-DDB5-4F1B-9733-35C9A119C70A}" type="presOf" srcId="{E556CA30-2041-43C1-BF51-836F0C3803DD}" destId="{D29B320B-A39A-448B-9E02-E8AE4C0D1B50}" srcOrd="0" destOrd="0" presId="urn:microsoft.com/office/officeart/2005/8/layout/vList2"/>
    <dgm:cxn modelId="{6E83D0EF-243D-4E17-A2A2-44D9B2D649DE}" srcId="{E556CA30-2041-43C1-BF51-836F0C3803DD}" destId="{D96A7991-7575-4E2B-97A1-98CEE9E339C1}" srcOrd="4" destOrd="0" parTransId="{BA997668-4FEE-450D-A209-492CA6814AD6}" sibTransId="{EC4A5557-C0EF-40B3-A5C1-D50EA776097E}"/>
    <dgm:cxn modelId="{73D335F4-11CE-4A82-A133-E625E3515ACE}" type="presOf" srcId="{DC9EE970-923F-4022-A10E-9431F9C71369}" destId="{5B8A948B-8CD9-41DD-9E80-8F19EC134BE1}" srcOrd="0" destOrd="0" presId="urn:microsoft.com/office/officeart/2005/8/layout/vList2"/>
    <dgm:cxn modelId="{A17ACCFC-5921-4776-B623-6529865DED61}" srcId="{E556CA30-2041-43C1-BF51-836F0C3803DD}" destId="{377BA54F-753E-4839-8BF4-C0BDA86B1A81}" srcOrd="2" destOrd="0" parTransId="{36F5AF2B-0B3C-4C0C-9DFE-054885F544A5}" sibTransId="{A6CE5A2B-CB15-464C-B4A1-8418D2AC59BF}"/>
    <dgm:cxn modelId="{E8645241-3EC6-44C3-A6A2-27699A83E90F}" type="presParOf" srcId="{D29B320B-A39A-448B-9E02-E8AE4C0D1B50}" destId="{1954B5A5-4029-4CAB-A07C-7EB6A70C674E}" srcOrd="0" destOrd="0" presId="urn:microsoft.com/office/officeart/2005/8/layout/vList2"/>
    <dgm:cxn modelId="{1CA0932A-FB08-4959-BB67-87724E989A44}" type="presParOf" srcId="{D29B320B-A39A-448B-9E02-E8AE4C0D1B50}" destId="{76893628-B66E-4F2C-BCF5-A08168968E85}" srcOrd="1" destOrd="0" presId="urn:microsoft.com/office/officeart/2005/8/layout/vList2"/>
    <dgm:cxn modelId="{385B5F47-5754-4057-A972-69032FBDA7DF}" type="presParOf" srcId="{D29B320B-A39A-448B-9E02-E8AE4C0D1B50}" destId="{5B8A948B-8CD9-41DD-9E80-8F19EC134BE1}" srcOrd="2" destOrd="0" presId="urn:microsoft.com/office/officeart/2005/8/layout/vList2"/>
    <dgm:cxn modelId="{4A33A8E2-0E37-4C24-AF51-C5FF43A69649}" type="presParOf" srcId="{D29B320B-A39A-448B-9E02-E8AE4C0D1B50}" destId="{3B2EA995-0FDE-4081-8B7D-E47402281601}" srcOrd="3" destOrd="0" presId="urn:microsoft.com/office/officeart/2005/8/layout/vList2"/>
    <dgm:cxn modelId="{7F5CFA73-8079-46A7-B01F-51C096C7AC92}" type="presParOf" srcId="{D29B320B-A39A-448B-9E02-E8AE4C0D1B50}" destId="{B97767B0-9927-4542-90A8-6A1B60732490}" srcOrd="4" destOrd="0" presId="urn:microsoft.com/office/officeart/2005/8/layout/vList2"/>
    <dgm:cxn modelId="{BCB08C86-1680-47DA-9119-7B12E0A2E2FD}" type="presParOf" srcId="{D29B320B-A39A-448B-9E02-E8AE4C0D1B50}" destId="{DABFC0E2-22D3-4DAF-AD94-B82CDEF8FA91}" srcOrd="5" destOrd="0" presId="urn:microsoft.com/office/officeart/2005/8/layout/vList2"/>
    <dgm:cxn modelId="{67E486BE-573B-43D3-85B3-ABEFE9A4B785}" type="presParOf" srcId="{D29B320B-A39A-448B-9E02-E8AE4C0D1B50}" destId="{CC2E007A-376A-4C71-B34E-5836458BC111}" srcOrd="6" destOrd="0" presId="urn:microsoft.com/office/officeart/2005/8/layout/vList2"/>
    <dgm:cxn modelId="{ECB94D69-F661-4089-903A-3BE6131F8D42}" type="presParOf" srcId="{D29B320B-A39A-448B-9E02-E8AE4C0D1B50}" destId="{5B41BDC9-A7A6-4A3A-B54B-F1C58CAB7412}" srcOrd="7" destOrd="0" presId="urn:microsoft.com/office/officeart/2005/8/layout/vList2"/>
    <dgm:cxn modelId="{BB946C79-7A95-4A24-9361-3DF4815F197F}" type="presParOf" srcId="{D29B320B-A39A-448B-9E02-E8AE4C0D1B50}" destId="{F09692E5-6C12-405E-A299-3C8830AA0CF5}" srcOrd="8" destOrd="0" presId="urn:microsoft.com/office/officeart/2005/8/layout/vList2"/>
    <dgm:cxn modelId="{8049AFF9-3434-4BB1-B185-5B26A4021591}" type="presParOf" srcId="{D29B320B-A39A-448B-9E02-E8AE4C0D1B50}" destId="{55FC1D58-D91C-45C8-9BBE-F922E6ACC0CD}" srcOrd="9" destOrd="0" presId="urn:microsoft.com/office/officeart/2005/8/layout/vList2"/>
    <dgm:cxn modelId="{91E7EE29-A613-49DF-A7C2-CB7DA7F0DB04}" type="presParOf" srcId="{D29B320B-A39A-448B-9E02-E8AE4C0D1B50}" destId="{A80B2B78-8EA8-4013-AF70-131C16723620}" srcOrd="10" destOrd="0" presId="urn:microsoft.com/office/officeart/2005/8/layout/vList2"/>
    <dgm:cxn modelId="{4F507C08-C33E-4F26-BAB1-248E518EE4C3}" type="presParOf" srcId="{D29B320B-A39A-448B-9E02-E8AE4C0D1B50}" destId="{93673829-AC93-4FBC-A2CF-59963D46DEAA}" srcOrd="11" destOrd="0" presId="urn:microsoft.com/office/officeart/2005/8/layout/vList2"/>
    <dgm:cxn modelId="{F803404A-C25F-4DD6-9970-546DA1D11131}" type="presParOf" srcId="{D29B320B-A39A-448B-9E02-E8AE4C0D1B50}" destId="{51A40F4E-FF3A-49DC-89D8-BE350E7B4D6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61931-2FD9-47AF-8072-92392B9648FB}">
      <dsp:nvSpPr>
        <dsp:cNvPr id="0" name=""/>
        <dsp:cNvSpPr/>
      </dsp:nvSpPr>
      <dsp:spPr>
        <a:xfrm>
          <a:off x="2001533" y="0"/>
          <a:ext cx="4192805" cy="419280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FDF3E-743B-4356-BC80-2BB1300E114F}">
      <dsp:nvSpPr>
        <dsp:cNvPr id="0" name=""/>
        <dsp:cNvSpPr/>
      </dsp:nvSpPr>
      <dsp:spPr>
        <a:xfrm>
          <a:off x="2399849" y="398316"/>
          <a:ext cx="1635193" cy="163519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Random Forest: High accuracy but overfitting potential.</a:t>
          </a:r>
        </a:p>
      </dsp:txBody>
      <dsp:txXfrm>
        <a:off x="2479673" y="478140"/>
        <a:ext cx="1475545" cy="1475545"/>
      </dsp:txXfrm>
    </dsp:sp>
    <dsp:sp modelId="{DC213D6E-BE45-4CFF-936E-1C43445DE3AF}">
      <dsp:nvSpPr>
        <dsp:cNvPr id="0" name=""/>
        <dsp:cNvSpPr/>
      </dsp:nvSpPr>
      <dsp:spPr>
        <a:xfrm>
          <a:off x="4160827" y="398316"/>
          <a:ext cx="1635193" cy="1635193"/>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SVM: Effective for small datasets but computationally intensive.</a:t>
          </a:r>
        </a:p>
      </dsp:txBody>
      <dsp:txXfrm>
        <a:off x="4240651" y="478140"/>
        <a:ext cx="1475545" cy="1475545"/>
      </dsp:txXfrm>
    </dsp:sp>
    <dsp:sp modelId="{5CAE2DFE-0BCF-4B26-A484-9DFD354FDA65}">
      <dsp:nvSpPr>
        <dsp:cNvPr id="0" name=""/>
        <dsp:cNvSpPr/>
      </dsp:nvSpPr>
      <dsp:spPr>
        <a:xfrm>
          <a:off x="2399849" y="2159294"/>
          <a:ext cx="1635193" cy="1635193"/>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Decision Tree: Fast but less robust to noise.</a:t>
          </a:r>
        </a:p>
      </dsp:txBody>
      <dsp:txXfrm>
        <a:off x="2479673" y="2239118"/>
        <a:ext cx="1475545" cy="1475545"/>
      </dsp:txXfrm>
    </dsp:sp>
    <dsp:sp modelId="{12C57215-9D3D-4C0B-89E9-226CFE47D86A}">
      <dsp:nvSpPr>
        <dsp:cNvPr id="0" name=""/>
        <dsp:cNvSpPr/>
      </dsp:nvSpPr>
      <dsp:spPr>
        <a:xfrm>
          <a:off x="4160827" y="2159294"/>
          <a:ext cx="1635193" cy="1635193"/>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Logistic Regression: Demonstrates the highest accuracy and simplicity.</a:t>
          </a:r>
        </a:p>
      </dsp:txBody>
      <dsp:txXfrm>
        <a:off x="4240651" y="2239118"/>
        <a:ext cx="1475545" cy="1475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4B5A5-4029-4CAB-A07C-7EB6A70C674E}">
      <dsp:nvSpPr>
        <dsp:cNvPr id="0" name=""/>
        <dsp:cNvSpPr/>
      </dsp:nvSpPr>
      <dsp:spPr>
        <a:xfrm>
          <a:off x="0" y="216433"/>
          <a:ext cx="5000124" cy="675327"/>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Conclusion:</a:t>
          </a:r>
        </a:p>
      </dsp:txBody>
      <dsp:txXfrm>
        <a:off x="32967" y="249400"/>
        <a:ext cx="4934190" cy="609393"/>
      </dsp:txXfrm>
    </dsp:sp>
    <dsp:sp modelId="{5B8A948B-8CD9-41DD-9E80-8F19EC134BE1}">
      <dsp:nvSpPr>
        <dsp:cNvPr id="0" name=""/>
        <dsp:cNvSpPr/>
      </dsp:nvSpPr>
      <dsp:spPr>
        <a:xfrm>
          <a:off x="0" y="940720"/>
          <a:ext cx="5000124" cy="675327"/>
        </a:xfrm>
        <a:prstGeom prst="roundRect">
          <a:avLst/>
        </a:prstGeom>
        <a:gradFill rotWithShape="0">
          <a:gsLst>
            <a:gs pos="0">
              <a:schemeClr val="accent5">
                <a:hueOff val="-1655646"/>
                <a:satOff val="6635"/>
                <a:lumOff val="1438"/>
                <a:alphaOff val="0"/>
                <a:tint val="100000"/>
                <a:shade val="100000"/>
                <a:satMod val="130000"/>
              </a:schemeClr>
            </a:gs>
            <a:gs pos="100000">
              <a:schemeClr val="accent5">
                <a:hueOff val="-1655646"/>
                <a:satOff val="6635"/>
                <a:lumOff val="143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Logistic Regression is the most reliable model for this dataset, aiding in data-driven medical diagnostics.</a:t>
          </a:r>
        </a:p>
      </dsp:txBody>
      <dsp:txXfrm>
        <a:off x="32967" y="973687"/>
        <a:ext cx="4934190" cy="609393"/>
      </dsp:txXfrm>
    </dsp:sp>
    <dsp:sp modelId="{B97767B0-9927-4542-90A8-6A1B60732490}">
      <dsp:nvSpPr>
        <dsp:cNvPr id="0" name=""/>
        <dsp:cNvSpPr/>
      </dsp:nvSpPr>
      <dsp:spPr>
        <a:xfrm>
          <a:off x="0" y="1665008"/>
          <a:ext cx="5000124" cy="675327"/>
        </a:xfrm>
        <a:prstGeom prst="roundRect">
          <a:avLst/>
        </a:prstGeom>
        <a:gradFill rotWithShape="0">
          <a:gsLst>
            <a:gs pos="0">
              <a:schemeClr val="accent5">
                <a:hueOff val="-3311292"/>
                <a:satOff val="13270"/>
                <a:lumOff val="2876"/>
                <a:alphaOff val="0"/>
                <a:tint val="100000"/>
                <a:shade val="100000"/>
                <a:satMod val="130000"/>
              </a:schemeClr>
            </a:gs>
            <a:gs pos="100000">
              <a:schemeClr val="accent5">
                <a:hueOff val="-3311292"/>
                <a:satOff val="13270"/>
                <a:lumOff val="287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Future Work:</a:t>
          </a:r>
        </a:p>
      </dsp:txBody>
      <dsp:txXfrm>
        <a:off x="32967" y="1697975"/>
        <a:ext cx="4934190" cy="609393"/>
      </dsp:txXfrm>
    </dsp:sp>
    <dsp:sp modelId="{CC2E007A-376A-4C71-B34E-5836458BC111}">
      <dsp:nvSpPr>
        <dsp:cNvPr id="0" name=""/>
        <dsp:cNvSpPr/>
      </dsp:nvSpPr>
      <dsp:spPr>
        <a:xfrm>
          <a:off x="0" y="2389296"/>
          <a:ext cx="5000124" cy="675327"/>
        </a:xfrm>
        <a:prstGeom prst="roundRect">
          <a:avLst/>
        </a:prstGeom>
        <a:gradFill rotWithShape="0">
          <a:gsLst>
            <a:gs pos="0">
              <a:schemeClr val="accent5">
                <a:hueOff val="-4966938"/>
                <a:satOff val="19906"/>
                <a:lumOff val="4314"/>
                <a:alphaOff val="0"/>
                <a:tint val="100000"/>
                <a:shade val="100000"/>
                <a:satMod val="130000"/>
              </a:schemeClr>
            </a:gs>
            <a:gs pos="100000">
              <a:schemeClr val="accent5">
                <a:hueOff val="-4966938"/>
                <a:satOff val="19906"/>
                <a:lumOff val="4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 Expand the dataset with more diverse demographics.</a:t>
          </a:r>
        </a:p>
      </dsp:txBody>
      <dsp:txXfrm>
        <a:off x="32967" y="2422263"/>
        <a:ext cx="4934190" cy="609393"/>
      </dsp:txXfrm>
    </dsp:sp>
    <dsp:sp modelId="{F09692E5-6C12-405E-A299-3C8830AA0CF5}">
      <dsp:nvSpPr>
        <dsp:cNvPr id="0" name=""/>
        <dsp:cNvSpPr/>
      </dsp:nvSpPr>
      <dsp:spPr>
        <a:xfrm>
          <a:off x="0" y="3113583"/>
          <a:ext cx="5000124" cy="675327"/>
        </a:xfrm>
        <a:prstGeom prst="roundRect">
          <a:avLst/>
        </a:prstGeom>
        <a:gradFill rotWithShape="0">
          <a:gsLst>
            <a:gs pos="0">
              <a:schemeClr val="accent5">
                <a:hueOff val="-6622584"/>
                <a:satOff val="26541"/>
                <a:lumOff val="5752"/>
                <a:alphaOff val="0"/>
                <a:tint val="100000"/>
                <a:shade val="100000"/>
                <a:satMod val="130000"/>
              </a:schemeClr>
            </a:gs>
            <a:gs pos="100000">
              <a:schemeClr val="accent5">
                <a:hueOff val="-6622584"/>
                <a:satOff val="26541"/>
                <a:lumOff val="575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Implement advanced ensemble methods.</a:t>
          </a:r>
        </a:p>
      </dsp:txBody>
      <dsp:txXfrm>
        <a:off x="32967" y="3146550"/>
        <a:ext cx="4934190" cy="609393"/>
      </dsp:txXfrm>
    </dsp:sp>
    <dsp:sp modelId="{A80B2B78-8EA8-4013-AF70-131C16723620}">
      <dsp:nvSpPr>
        <dsp:cNvPr id="0" name=""/>
        <dsp:cNvSpPr/>
      </dsp:nvSpPr>
      <dsp:spPr>
        <a:xfrm>
          <a:off x="0" y="3837871"/>
          <a:ext cx="5000124" cy="675327"/>
        </a:xfrm>
        <a:prstGeom prst="roundRect">
          <a:avLst/>
        </a:prstGeom>
        <a:gradFill rotWithShape="0">
          <a:gsLst>
            <a:gs pos="0">
              <a:schemeClr val="accent5">
                <a:hueOff val="-8278230"/>
                <a:satOff val="33176"/>
                <a:lumOff val="7190"/>
                <a:alphaOff val="0"/>
                <a:tint val="100000"/>
                <a:shade val="100000"/>
                <a:satMod val="130000"/>
              </a:schemeClr>
            </a:gs>
            <a:gs pos="100000">
              <a:schemeClr val="accent5">
                <a:hueOff val="-8278230"/>
                <a:satOff val="33176"/>
                <a:lumOff val="719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3. Explore deep learning techniques for improved predictions.</a:t>
          </a:r>
        </a:p>
      </dsp:txBody>
      <dsp:txXfrm>
        <a:off x="32967" y="3870838"/>
        <a:ext cx="4934190" cy="609393"/>
      </dsp:txXfrm>
    </dsp:sp>
    <dsp:sp modelId="{51A40F4E-FF3A-49DC-89D8-BE350E7B4D67}">
      <dsp:nvSpPr>
        <dsp:cNvPr id="0" name=""/>
        <dsp:cNvSpPr/>
      </dsp:nvSpPr>
      <dsp:spPr>
        <a:xfrm>
          <a:off x="0" y="4562159"/>
          <a:ext cx="5000124" cy="675327"/>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4. Develop real-time diagnostic applications.</a:t>
          </a:r>
        </a:p>
      </dsp:txBody>
      <dsp:txXfrm>
        <a:off x="32967" y="4595126"/>
        <a:ext cx="4934190" cy="60939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a:solidFill>
                  <a:srgbClr val="FFFFFF"/>
                </a:solidFill>
              </a:rPr>
              <a:t>Heart Disease Prediction Using Machine Learning Algorithms</a:t>
            </a:r>
          </a:p>
        </p:txBody>
      </p:sp>
      <p:sp>
        <p:nvSpPr>
          <p:cNvPr id="3" name="Subtitle 2"/>
          <p:cNvSpPr>
            <a:spLocks noGrp="1"/>
          </p:cNvSpPr>
          <p:nvPr>
            <p:ph type="subTitle" idx="1"/>
          </p:nvPr>
        </p:nvSpPr>
        <p:spPr>
          <a:xfrm>
            <a:off x="1013011" y="4870824"/>
            <a:ext cx="7504463" cy="1458258"/>
          </a:xfrm>
        </p:spPr>
        <p:txBody>
          <a:bodyPr anchor="ctr">
            <a:normAutofit/>
          </a:bodyPr>
          <a:lstStyle/>
          <a:p>
            <a:pPr algn="l"/>
            <a:r>
              <a:t>An Analysis of Predictive Techniques for Healthcare Applications</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a:normAutofit/>
          </a:bodyPr>
          <a:lstStyle/>
          <a:p>
            <a:r>
              <a:rPr lang="en-IN" sz="2800">
                <a:solidFill>
                  <a:schemeClr val="bg1"/>
                </a:solidFill>
              </a:rPr>
              <a:t>Algorithm Performance Bar Chart</a:t>
            </a:r>
          </a:p>
        </p:txBody>
      </p:sp>
      <p:pic>
        <p:nvPicPr>
          <p:cNvPr id="3" name="Picture 2" descr="image.png"/>
          <p:cNvPicPr>
            <a:picLocks noChangeAspect="1"/>
          </p:cNvPicPr>
          <p:nvPr/>
        </p:nvPicPr>
        <p:blipFill>
          <a:blip r:embed="rId2"/>
          <a:stretch>
            <a:fillRect/>
          </a:stretch>
        </p:blipFill>
        <p:spPr>
          <a:xfrm>
            <a:off x="1642533" y="1675227"/>
            <a:ext cx="5858932" cy="4394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199509" y="2909336"/>
            <a:ext cx="5370268" cy="880855"/>
          </a:xfrm>
        </p:spPr>
        <p:txBody>
          <a:bodyPr vert="horz" lIns="91440" tIns="45720" rIns="91440" bIns="45720" rtlCol="0" anchor="t">
            <a:normAutofit fontScale="90000"/>
          </a:bodyPr>
          <a:lstStyle/>
          <a:p>
            <a:pPr algn="r" defTabSz="914400">
              <a:lnSpc>
                <a:spcPct val="90000"/>
              </a:lnSpc>
            </a:pPr>
            <a:r>
              <a:rPr lang="en-IN" sz="7200" dirty="0"/>
              <a:t>Thank You</a:t>
            </a:r>
            <a:endParaRPr lang="en-US" sz="70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Abstract</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US" sz="1700">
                <a:latin typeface="Times New Roman" panose="02020603050405020304" pitchFamily="18" charset="0"/>
                <a:cs typeface="Times New Roman" panose="02020603050405020304" pitchFamily="18" charset="0"/>
              </a:rPr>
              <a:t>Heart disease remains one of the leading causes of mortality globally. This research leverages machine learning techniques to predict heart disease using a publicly available dataset. Data preprocessing, visualization, and evaluation methodologies are employed. Logistic Regression was identified as the most accurate model, supporting medical experts in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Dataset Overview</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US" sz="1700">
                <a:latin typeface="Times New Roman" panose="02020603050405020304" pitchFamily="18" charset="0"/>
                <a:cs typeface="Times New Roman" panose="02020603050405020304" pitchFamily="18" charset="0"/>
              </a:rPr>
              <a:t>The dataset consists of 303 rows and 14 columns, containing both categorical and continuous data. The target variable indicates the presence or absence of heart disease. Data cleansing involved removing two rows with null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Data Visualization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latin typeface="Times New Roman" panose="02020603050405020304" pitchFamily="18" charset="0"/>
                <a:cs typeface="Times New Roman" panose="02020603050405020304" pitchFamily="18" charset="0"/>
              </a:rPr>
              <a:t>Visualization techniques included correlation matrices to identify significant features, such as Age. Graphs were plotted to examine the ratio of patients with and without heart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IN" sz="3500">
                <a:solidFill>
                  <a:schemeClr val="bg1"/>
                </a:solidFill>
              </a:rPr>
              <a:t>Methodology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pPr marL="0" indent="0">
              <a:buNone/>
            </a:pPr>
            <a:r>
              <a:rPr lang="en-US" sz="2100">
                <a:latin typeface="Times New Roman" panose="02020603050405020304" pitchFamily="18" charset="0"/>
                <a:cs typeface="Times New Roman" panose="02020603050405020304" pitchFamily="18" charset="0"/>
              </a:rPr>
              <a:t>This study employs machine learning algorithms, including Random Forest, SVM, Decision Tree, and Logistic Regression. The models were implemented using Python. Cross-validation techniques were used to assess the accuracy and robustness of the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Algorithm Performance</a:t>
            </a:r>
          </a:p>
        </p:txBody>
      </p:sp>
      <p:graphicFrame>
        <p:nvGraphicFramePr>
          <p:cNvPr id="5" name="Content Placeholder 2">
            <a:extLst>
              <a:ext uri="{FF2B5EF4-FFF2-40B4-BE49-F238E27FC236}">
                <a16:creationId xmlns:a16="http://schemas.microsoft.com/office/drawing/2014/main" id="{FBE3DAA5-063E-9BEC-A954-C92112383B26}"/>
              </a:ext>
            </a:extLst>
          </p:cNvPr>
          <p:cNvGraphicFramePr>
            <a:graphicFrameLocks noGrp="1"/>
          </p:cNvGraphicFramePr>
          <p:nvPr>
            <p:ph idx="1"/>
            <p:extLst>
              <p:ext uri="{D42A27DB-BD31-4B8C-83A1-F6EECF244321}">
                <p14:modId xmlns:p14="http://schemas.microsoft.com/office/powerpoint/2010/main" val="34414276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Results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latin typeface="Times New Roman" panose="02020603050405020304" pitchFamily="18" charset="0"/>
                <a:cs typeface="Times New Roman" panose="02020603050405020304" pitchFamily="18" charset="0"/>
              </a:rPr>
              <a:t>Cross-validation revealed that Logistic Regression provides the highest accuracy among the tested algorithms. The correlation of age with heart disease was identified as a key finding.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IN" sz="3500">
                <a:solidFill>
                  <a:srgbClr val="FFFFFF"/>
                </a:solidFill>
              </a:rPr>
              <a:t>Conclusion and Future Work</a:t>
            </a:r>
          </a:p>
        </p:txBody>
      </p:sp>
      <p:graphicFrame>
        <p:nvGraphicFramePr>
          <p:cNvPr id="5" name="Content Placeholder 2">
            <a:extLst>
              <a:ext uri="{FF2B5EF4-FFF2-40B4-BE49-F238E27FC236}">
                <a16:creationId xmlns:a16="http://schemas.microsoft.com/office/drawing/2014/main" id="{7CEE5429-53B6-C5E2-348C-C78F01532628}"/>
              </a:ext>
            </a:extLst>
          </p:cNvPr>
          <p:cNvGraphicFramePr>
            <a:graphicFrameLocks noGrp="1"/>
          </p:cNvGraphicFramePr>
          <p:nvPr>
            <p:ph idx="1"/>
            <p:extLst>
              <p:ext uri="{D42A27DB-BD31-4B8C-83A1-F6EECF244321}">
                <p14:modId xmlns:p14="http://schemas.microsoft.com/office/powerpoint/2010/main" val="2062071289"/>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643467"/>
            <a:ext cx="8408193" cy="744836"/>
          </a:xfrm>
        </p:spPr>
        <p:txBody>
          <a:bodyPr>
            <a:normAutofit/>
          </a:bodyPr>
          <a:lstStyle/>
          <a:p>
            <a:r>
              <a:rPr lang="en-IN" sz="2800">
                <a:solidFill>
                  <a:schemeClr val="bg1"/>
                </a:solidFill>
              </a:rPr>
              <a:t>Mind Map</a:t>
            </a:r>
          </a:p>
        </p:txBody>
      </p:sp>
      <p:pic>
        <p:nvPicPr>
          <p:cNvPr id="3" name="Picture 2" descr="image.png"/>
          <p:cNvPicPr>
            <a:picLocks noChangeAspect="1"/>
          </p:cNvPicPr>
          <p:nvPr/>
        </p:nvPicPr>
        <p:blipFill>
          <a:blip r:embed="rId2"/>
          <a:stretch>
            <a:fillRect/>
          </a:stretch>
        </p:blipFill>
        <p:spPr>
          <a:xfrm>
            <a:off x="1280463" y="1675227"/>
            <a:ext cx="6583073" cy="43941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323</Words>
  <Application>Microsoft Office PowerPoint</Application>
  <PresentationFormat>On-screen Show (4:3)</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Heart Disease Prediction Using Machine Learning Algorithms</vt:lpstr>
      <vt:lpstr>Abstract</vt:lpstr>
      <vt:lpstr>Dataset Overview</vt:lpstr>
      <vt:lpstr>Data Visualization</vt:lpstr>
      <vt:lpstr>Methodology</vt:lpstr>
      <vt:lpstr>Algorithm Performance</vt:lpstr>
      <vt:lpstr>Results</vt:lpstr>
      <vt:lpstr>Conclusion and Future Work</vt:lpstr>
      <vt:lpstr>Mind Map</vt:lpstr>
      <vt:lpstr>Algorithm Performance Bar Chart</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POOJITHA GUDURU</dc:creator>
  <cp:keywords/>
  <dc:description>generated using python-pptx</dc:description>
  <cp:lastModifiedBy>POOJITHA GUDURU</cp:lastModifiedBy>
  <cp:revision>2</cp:revision>
  <dcterms:created xsi:type="dcterms:W3CDTF">2013-01-27T09:14:16Z</dcterms:created>
  <dcterms:modified xsi:type="dcterms:W3CDTF">2024-11-21T03:06:28Z</dcterms:modified>
  <cp:category/>
</cp:coreProperties>
</file>