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1" r:id="rId6"/>
    <p:sldId id="262" r:id="rId7"/>
    <p:sldId id="264" r:id="rId8"/>
    <p:sldId id="263" r:id="rId9"/>
    <p:sldId id="260" r:id="rId10"/>
    <p:sldId id="266" r:id="rId11"/>
    <p:sldId id="267" r:id="rId12"/>
    <p:sldId id="268" r:id="rId13"/>
    <p:sldId id="269" r:id="rId14"/>
    <p:sldId id="273" r:id="rId15"/>
    <p:sldId id="270" r:id="rId16"/>
    <p:sldId id="271"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548" autoAdjust="0"/>
    <p:restoredTop sz="94660"/>
  </p:normalViewPr>
  <p:slideViewPr>
    <p:cSldViewPr snapToGrid="0">
      <p:cViewPr varScale="1">
        <p:scale>
          <a:sx n="82" d="100"/>
          <a:sy n="82" d="100"/>
        </p:scale>
        <p:origin x="557"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5790A22C-8167-4C2B-B6DF-3EAC54AC90EA}" type="datetimeFigureOut">
              <a:rPr lang="en-IN" smtClean="0"/>
              <a:t>14-09-2023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0B224C-C865-464B-AA7B-EB32BF37E610}"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5790A22C-8167-4C2B-B6DF-3EAC54AC90EA}" type="datetimeFigureOut">
              <a:rPr lang="en-IN" smtClean="0"/>
              <a:t>14-09-2023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0B224C-C865-464B-AA7B-EB32BF37E610}"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5790A22C-8167-4C2B-B6DF-3EAC54AC90EA}" type="datetimeFigureOut">
              <a:rPr lang="en-IN" smtClean="0"/>
              <a:t>14-09-2023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0B224C-C865-464B-AA7B-EB32BF37E610}"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5790A22C-8167-4C2B-B6DF-3EAC54AC90EA}" type="datetimeFigureOut">
              <a:rPr lang="en-IN" smtClean="0"/>
              <a:t>14-09-2023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0B224C-C865-464B-AA7B-EB32BF37E610}"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90A22C-8167-4C2B-B6DF-3EAC54AC90EA}" type="datetimeFigureOut">
              <a:rPr lang="en-IN" smtClean="0"/>
              <a:t>14-09-2023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0B224C-C865-464B-AA7B-EB32BF37E610}"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5790A22C-8167-4C2B-B6DF-3EAC54AC90EA}" type="datetimeFigureOut">
              <a:rPr lang="en-IN" smtClean="0"/>
              <a:t>14-09-2023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0B224C-C865-464B-AA7B-EB32BF37E610}"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5790A22C-8167-4C2B-B6DF-3EAC54AC90EA}" type="datetimeFigureOut">
              <a:rPr lang="en-IN" smtClean="0"/>
              <a:t>14-09-2023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A0B224C-C865-464B-AA7B-EB32BF37E610}"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5790A22C-8167-4C2B-B6DF-3EAC54AC90EA}" type="datetimeFigureOut">
              <a:rPr lang="en-IN" smtClean="0"/>
              <a:t>14-09-2023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A0B224C-C865-464B-AA7B-EB32BF37E610}"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90A22C-8167-4C2B-B6DF-3EAC54AC90EA}" type="datetimeFigureOut">
              <a:rPr lang="en-IN" smtClean="0"/>
              <a:t>14-09-2023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A0B224C-C865-464B-AA7B-EB32BF37E610}"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790A22C-8167-4C2B-B6DF-3EAC54AC90EA}" type="datetimeFigureOut">
              <a:rPr lang="en-IN" smtClean="0"/>
              <a:t>14-09-2023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0B224C-C865-464B-AA7B-EB32BF37E610}"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790A22C-8167-4C2B-B6DF-3EAC54AC90EA}" type="datetimeFigureOut">
              <a:rPr lang="en-IN" smtClean="0"/>
              <a:t>14-09-2023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0B224C-C865-464B-AA7B-EB32BF37E610}"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790A22C-8167-4C2B-B6DF-3EAC54AC90EA}" type="datetimeFigureOut">
              <a:rPr lang="en-IN" smtClean="0"/>
              <a:t>14-09-2023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0B224C-C865-464B-AA7B-EB32BF37E610}"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88168"/>
            <a:ext cx="12191999" cy="1280261"/>
          </a:xfrm>
        </p:spPr>
        <p:txBody>
          <a:bodyPr>
            <a:normAutofit/>
          </a:bodyPr>
          <a:lstStyle/>
          <a:p>
            <a:r>
              <a:rPr lang="en-IN" sz="3600" dirty="0">
                <a:solidFill>
                  <a:schemeClr val="accent1">
                    <a:lumMod val="60000"/>
                    <a:lumOff val="40000"/>
                  </a:schemeClr>
                </a:solidFill>
                <a:latin typeface="Times New Roman" panose="02020603050405020304" pitchFamily="18" charset="0"/>
                <a:cs typeface="Times New Roman" panose="02020603050405020304" pitchFamily="18" charset="0"/>
              </a:rPr>
              <a:t>INTELLIGENT GARBAGE CLASSIFICATION USING DEEP LEARNING</a:t>
            </a:r>
          </a:p>
        </p:txBody>
      </p:sp>
      <p:sp>
        <p:nvSpPr>
          <p:cNvPr id="7" name="Text Placeholder 6"/>
          <p:cNvSpPr>
            <a:spLocks noGrp="1"/>
          </p:cNvSpPr>
          <p:nvPr>
            <p:ph type="body" idx="1"/>
          </p:nvPr>
        </p:nvSpPr>
        <p:spPr>
          <a:xfrm>
            <a:off x="2406316" y="2868430"/>
            <a:ext cx="9328484" cy="1723890"/>
          </a:xfrm>
        </p:spPr>
        <p:txBody>
          <a:bodyPr>
            <a:noAutofit/>
          </a:bodyPr>
          <a:lstStyle/>
          <a:p>
            <a:r>
              <a:rPr lang="en-IN" sz="2800" dirty="0">
                <a:solidFill>
                  <a:schemeClr val="tx2">
                    <a:lumMod val="50000"/>
                  </a:schemeClr>
                </a:solidFill>
                <a:latin typeface="Times New Roman" panose="02020603050405020304" pitchFamily="18" charset="0"/>
                <a:cs typeface="Times New Roman" panose="02020603050405020304" pitchFamily="18" charset="0"/>
              </a:rPr>
              <a:t>Project Based Experience Learning Program</a:t>
            </a:r>
          </a:p>
          <a:p>
            <a:endParaRPr lang="en-IN" sz="2800" dirty="0">
              <a:solidFill>
                <a:schemeClr val="tx2">
                  <a:lumMod val="50000"/>
                </a:schemeClr>
              </a:solidFill>
              <a:latin typeface="Times New Roman" panose="02020603050405020304" pitchFamily="18" charset="0"/>
              <a:cs typeface="Times New Roman" panose="02020603050405020304" pitchFamily="18" charset="0"/>
            </a:endParaRPr>
          </a:p>
          <a:p>
            <a:endParaRPr lang="en-IN" sz="2800" dirty="0">
              <a:solidFill>
                <a:schemeClr val="tx2">
                  <a:lumMod val="50000"/>
                </a:schemeClr>
              </a:solidFill>
              <a:latin typeface="Times New Roman" panose="02020603050405020304" pitchFamily="18" charset="0"/>
              <a:cs typeface="Times New Roman" panose="02020603050405020304" pitchFamily="18" charset="0"/>
            </a:endParaRPr>
          </a:p>
          <a:p>
            <a:endParaRPr lang="en-IN" sz="2800" dirty="0">
              <a:solidFill>
                <a:schemeClr val="tx2">
                  <a:lumMod val="50000"/>
                </a:schemeClr>
              </a:solidFill>
              <a:latin typeface="Times New Roman" panose="02020603050405020304" pitchFamily="18" charset="0"/>
              <a:cs typeface="Times New Roman" panose="02020603050405020304" pitchFamily="18" charset="0"/>
            </a:endParaRPr>
          </a:p>
          <a:p>
            <a:endParaRPr lang="en-IN" sz="2800" dirty="0">
              <a:solidFill>
                <a:schemeClr val="tx2">
                  <a:lumMod val="50000"/>
                </a:schemeClr>
              </a:solidFill>
              <a:latin typeface="Times New Roman" panose="02020603050405020304" pitchFamily="18" charset="0"/>
              <a:cs typeface="Times New Roman" panose="02020603050405020304" pitchFamily="18" charset="0"/>
            </a:endParaRPr>
          </a:p>
          <a:p>
            <a:endParaRPr lang="en-IN" sz="2800" dirty="0">
              <a:solidFill>
                <a:schemeClr val="tx2">
                  <a:lumMod val="50000"/>
                </a:schemeClr>
              </a:solidFill>
              <a:latin typeface="Times New Roman" panose="02020603050405020304" pitchFamily="18" charset="0"/>
              <a:cs typeface="Times New Roman" panose="02020603050405020304" pitchFamily="18" charset="0"/>
            </a:endParaRPr>
          </a:p>
          <a:p>
            <a:endParaRPr lang="en-IN" sz="2800" dirty="0">
              <a:solidFill>
                <a:schemeClr val="tx2">
                  <a:lumMod val="50000"/>
                </a:schemeClr>
              </a:solidFill>
              <a:latin typeface="Times New Roman" panose="02020603050405020304" pitchFamily="18" charset="0"/>
              <a:cs typeface="Times New Roman" panose="02020603050405020304" pitchFamily="18" charset="0"/>
            </a:endParaRPr>
          </a:p>
          <a:p>
            <a:r>
              <a:rPr lang="en-IN" sz="2800" dirty="0">
                <a:solidFill>
                  <a:schemeClr val="tx2">
                    <a:lumMod val="50000"/>
                  </a:schemeClr>
                </a:solidFill>
                <a:latin typeface="Times New Roman" panose="02020603050405020304" pitchFamily="18" charset="0"/>
                <a:cs typeface="Times New Roman" panose="02020603050405020304" pitchFamily="18" charset="0"/>
              </a:rPr>
              <a:t>SRI VENKATESWARA COLLEGE OF ENGINEERING</a:t>
            </a:r>
          </a:p>
          <a:p>
            <a:endParaRPr lang="en-IN" sz="2800" dirty="0">
              <a:solidFill>
                <a:schemeClr val="tx2">
                  <a:lumMod val="50000"/>
                </a:schemeClr>
              </a:solidFill>
              <a:latin typeface="Times New Roman" panose="02020603050405020304" pitchFamily="18" charset="0"/>
              <a:cs typeface="Times New Roman" panose="02020603050405020304" pitchFamily="18" charset="0"/>
            </a:endParaRPr>
          </a:p>
          <a:p>
            <a:endParaRPr lang="en-IN" sz="2800" dirty="0">
              <a:solidFill>
                <a:schemeClr val="tx2">
                  <a:lumMod val="50000"/>
                </a:schemeClr>
              </a:solidFill>
              <a:latin typeface="Times New Roman" panose="02020603050405020304" pitchFamily="18" charset="0"/>
              <a:cs typeface="Times New Roman" panose="02020603050405020304" pitchFamily="18" charset="0"/>
            </a:endParaRPr>
          </a:p>
          <a:p>
            <a:endParaRPr lang="en-IN" sz="2800" dirty="0">
              <a:solidFill>
                <a:schemeClr val="tx2">
                  <a:lumMod val="50000"/>
                </a:schemeClr>
              </a:solidFill>
              <a:latin typeface="Times New Roman" panose="02020603050405020304" pitchFamily="18" charset="0"/>
              <a:cs typeface="Times New Roman" panose="02020603050405020304" pitchFamily="18" charset="0"/>
            </a:endParaRPr>
          </a:p>
          <a:p>
            <a:endParaRPr lang="en-IN" sz="2800" dirty="0">
              <a:solidFill>
                <a:schemeClr val="tx2">
                  <a:lumMod val="50000"/>
                </a:schemeClr>
              </a:solidFill>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stretch>
            <a:fillRect/>
          </a:stretch>
        </p:blipFill>
        <p:spPr>
          <a:xfrm>
            <a:off x="4409987" y="3300191"/>
            <a:ext cx="3372023" cy="2768742"/>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a:xfrm>
            <a:off x="851399" y="580538"/>
            <a:ext cx="2673487" cy="730288"/>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a:xfrm>
            <a:off x="7407920" y="511787"/>
            <a:ext cx="2419474" cy="717587"/>
          </a:xfrm>
          <a:prstGeom prst="rect">
            <a:avLst/>
          </a:prstGeom>
          <a:effectLst>
            <a:glow>
              <a:schemeClr val="accent1">
                <a:lumMod val="20000"/>
                <a:lumOff val="80000"/>
              </a:schemeClr>
            </a:glow>
            <a:softEdge rad="0"/>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6685" y="167005"/>
            <a:ext cx="11207115" cy="810895"/>
          </a:xfrm>
        </p:spPr>
        <p:txBody>
          <a:bodyPr/>
          <a:lstStyle/>
          <a:p>
            <a:r>
              <a:rPr lang="en-IN" altLang="en-US" sz="4000">
                <a:solidFill>
                  <a:schemeClr val="accent2">
                    <a:lumMod val="75000"/>
                  </a:schemeClr>
                </a:solidFill>
                <a:latin typeface="Times New Roman" panose="02020603050405020304" pitchFamily="18" charset="0"/>
                <a:cs typeface="Times New Roman" panose="02020603050405020304" pitchFamily="18" charset="0"/>
              </a:rPr>
              <a:t>DATA COLLECTION :</a:t>
            </a:r>
          </a:p>
        </p:txBody>
      </p:sp>
      <p:sp>
        <p:nvSpPr>
          <p:cNvPr id="3" name="Content Placeholder 2"/>
          <p:cNvSpPr>
            <a:spLocks noGrp="1"/>
          </p:cNvSpPr>
          <p:nvPr>
            <p:ph idx="1"/>
          </p:nvPr>
        </p:nvSpPr>
        <p:spPr>
          <a:xfrm>
            <a:off x="487045" y="1168400"/>
            <a:ext cx="10866755" cy="5008880"/>
          </a:xfrm>
        </p:spPr>
        <p:txBody>
          <a:bodyPr>
            <a:normAutofit fontScale="90000" lnSpcReduction="10000"/>
          </a:bodyPr>
          <a:lstStyle/>
          <a:p>
            <a:pPr>
              <a:lnSpc>
                <a:spcPct val="210000"/>
              </a:lnSpc>
            </a:pPr>
            <a:r>
              <a:rPr lang="en-US" sz="2000">
                <a:latin typeface="Times New Roman" panose="02020603050405020304" pitchFamily="18" charset="0"/>
                <a:cs typeface="Times New Roman" panose="02020603050405020304" pitchFamily="18" charset="0"/>
              </a:rPr>
              <a:t>Collect images of Garbage then organized into subdirectories based on their respective names as shown in the project structure.Create folders of types of Garbage that need to be recognized. </a:t>
            </a:r>
          </a:p>
          <a:p>
            <a:pPr>
              <a:lnSpc>
                <a:spcPct val="210000"/>
              </a:lnSpc>
            </a:pPr>
            <a:r>
              <a:rPr lang="en-US" sz="2000">
                <a:latin typeface="Times New Roman" panose="02020603050405020304" pitchFamily="18" charset="0"/>
                <a:cs typeface="Times New Roman" panose="02020603050405020304" pitchFamily="18" charset="0"/>
              </a:rPr>
              <a:t>In this project, we have collected images of 6 types of Garbage like CardBoard ,Paper,Plastic,</a:t>
            </a:r>
          </a:p>
          <a:p>
            <a:pPr>
              <a:lnSpc>
                <a:spcPct val="210000"/>
              </a:lnSpc>
            </a:pPr>
            <a:r>
              <a:rPr lang="en-US" sz="2000">
                <a:latin typeface="Times New Roman" panose="02020603050405020304" pitchFamily="18" charset="0"/>
                <a:cs typeface="Times New Roman" panose="02020603050405020304" pitchFamily="18" charset="0"/>
              </a:rPr>
              <a:t>Glass, Trash &amp; Metal and they are saved in the respective sub directories with their respective</a:t>
            </a:r>
            <a:r>
              <a:rPr lang="en-IN" altLang="en-US" sz="2000">
                <a:latin typeface="Times New Roman" panose="02020603050405020304" pitchFamily="18" charset="0"/>
                <a:cs typeface="Times New Roman" panose="02020603050405020304" pitchFamily="18" charset="0"/>
              </a:rPr>
              <a:t> names.</a:t>
            </a:r>
            <a:endParaRPr lang="en-US" sz="2000">
              <a:latin typeface="Times New Roman" panose="02020603050405020304" pitchFamily="18" charset="0"/>
              <a:cs typeface="Times New Roman" panose="02020603050405020304" pitchFamily="18" charset="0"/>
            </a:endParaRPr>
          </a:p>
          <a:p>
            <a:pPr>
              <a:lnSpc>
                <a:spcPct val="210000"/>
              </a:lnSpc>
            </a:pPr>
            <a:r>
              <a:rPr lang="en-US" sz="2000">
                <a:latin typeface="Times New Roman" panose="02020603050405020304" pitchFamily="18" charset="0"/>
                <a:cs typeface="Times New Roman" panose="02020603050405020304" pitchFamily="18" charset="0"/>
              </a:rPr>
              <a:t>This paper is focused on detecting and classification garbage using Deep Learning and Neural Network algorithms. CNN algorithm is used, applied, and analyzed. Confusion matrix and ROC curve are also used. Here in this paper, two different datasets are used, one dataset was available online, and another dataset was built on our own.</a:t>
            </a:r>
          </a:p>
          <a:p>
            <a:pPr marL="0" indent="0">
              <a:lnSpc>
                <a:spcPct val="210000"/>
              </a:lnSpc>
              <a:buNone/>
            </a:pPr>
            <a:endParaRPr lang="en-US" sz="200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415" y="185420"/>
            <a:ext cx="11388090" cy="3460750"/>
          </a:xfrm>
        </p:spPr>
        <p:txBody>
          <a:bodyPr>
            <a:normAutofit/>
          </a:bodyPr>
          <a:lstStyle/>
          <a:p>
            <a:pPr>
              <a:lnSpc>
                <a:spcPct val="160000"/>
              </a:lnSpc>
            </a:pPr>
            <a:r>
              <a:rPr lang="en-IN" altLang="en-US" sz="4000">
                <a:solidFill>
                  <a:schemeClr val="accent2">
                    <a:lumMod val="75000"/>
                  </a:schemeClr>
                </a:solidFill>
                <a:latin typeface="Times New Roman" panose="02020603050405020304" pitchFamily="18" charset="0"/>
                <a:cs typeface="Times New Roman" panose="02020603050405020304" pitchFamily="18" charset="0"/>
              </a:rPr>
              <a:t>IMAGE PROCESSING :</a:t>
            </a:r>
            <a:br>
              <a:rPr lang="en-IN" altLang="en-US" sz="4000">
                <a:solidFill>
                  <a:schemeClr val="accent2">
                    <a:lumMod val="75000"/>
                  </a:schemeClr>
                </a:solidFill>
                <a:latin typeface="Times New Roman" panose="02020603050405020304" pitchFamily="18" charset="0"/>
                <a:cs typeface="Times New Roman" panose="02020603050405020304" pitchFamily="18" charset="0"/>
              </a:rPr>
            </a:br>
            <a:r>
              <a:rPr lang="en-IN" altLang="en-US" sz="4000">
                <a:solidFill>
                  <a:schemeClr val="accent2">
                    <a:lumMod val="75000"/>
                  </a:schemeClr>
                </a:solidFill>
                <a:latin typeface="Times New Roman" panose="02020603050405020304" pitchFamily="18" charset="0"/>
                <a:cs typeface="Times New Roman" panose="02020603050405020304" pitchFamily="18" charset="0"/>
              </a:rPr>
              <a:t>                  </a:t>
            </a:r>
            <a:r>
              <a:rPr lang="en-IN" altLang="en-US" sz="2220">
                <a:solidFill>
                  <a:schemeClr val="tx1"/>
                </a:solidFill>
                <a:latin typeface="Times New Roman" panose="02020603050405020304" pitchFamily="18" charset="0"/>
                <a:cs typeface="Times New Roman" panose="02020603050405020304" pitchFamily="18" charset="0"/>
              </a:rPr>
              <a:t>In this milestone we will be improving the image data that suppresses unwilling distortions or enhances some image features important for further processing, although perform some geometric transformations of images like rotation, scaling, translation, etc.</a:t>
            </a:r>
            <a:r>
              <a:rPr lang="en-IN" altLang="en-US" sz="2220">
                <a:solidFill>
                  <a:schemeClr val="accent2">
                    <a:lumMod val="75000"/>
                  </a:schemeClr>
                </a:solidFill>
                <a:latin typeface="Times New Roman" panose="02020603050405020304" pitchFamily="18" charset="0"/>
                <a:cs typeface="Times New Roman" panose="02020603050405020304" pitchFamily="18" charset="0"/>
              </a:rPr>
              <a:t> </a:t>
            </a:r>
          </a:p>
        </p:txBody>
      </p:sp>
      <p:sp>
        <p:nvSpPr>
          <p:cNvPr id="3" name="Content Placeholder 2"/>
          <p:cNvSpPr>
            <a:spLocks noGrp="1"/>
          </p:cNvSpPr>
          <p:nvPr>
            <p:ph idx="1"/>
          </p:nvPr>
        </p:nvSpPr>
        <p:spPr>
          <a:xfrm>
            <a:off x="422275" y="3758565"/>
            <a:ext cx="11769725" cy="2366645"/>
          </a:xfrm>
        </p:spPr>
        <p:txBody>
          <a:bodyPr>
            <a:noAutofit/>
          </a:bodyPr>
          <a:lstStyle/>
          <a:p>
            <a:pPr marL="0" indent="0">
              <a:lnSpc>
                <a:spcPct val="170000"/>
              </a:lnSpc>
              <a:buNone/>
            </a:pPr>
            <a:r>
              <a:rPr lang="en-IN" altLang="en-US" sz="2000">
                <a:solidFill>
                  <a:schemeClr val="accent6"/>
                </a:solidFill>
                <a:latin typeface="Times New Roman" panose="02020603050405020304" pitchFamily="18" charset="0"/>
                <a:cs typeface="Times New Roman" panose="02020603050405020304" pitchFamily="18" charset="0"/>
              </a:rPr>
              <a:t>Steps involved in the image processing :</a:t>
            </a:r>
            <a:r>
              <a:rPr lang="en-IN" altLang="en-US" sz="2000">
                <a:latin typeface="Times New Roman" panose="02020603050405020304" pitchFamily="18" charset="0"/>
                <a:cs typeface="Times New Roman" panose="02020603050405020304" pitchFamily="18" charset="0"/>
              </a:rPr>
              <a:t> </a:t>
            </a:r>
          </a:p>
          <a:p>
            <a:pPr>
              <a:lnSpc>
                <a:spcPct val="170000"/>
              </a:lnSpc>
            </a:pPr>
            <a:r>
              <a:rPr lang="en-IN" altLang="en-US" sz="2000">
                <a:latin typeface="Times New Roman" panose="02020603050405020304" pitchFamily="18" charset="0"/>
                <a:cs typeface="Times New Roman" panose="02020603050405020304" pitchFamily="18" charset="0"/>
              </a:rPr>
              <a:t>     Import the image Data Generator Library.</a:t>
            </a:r>
          </a:p>
          <a:p>
            <a:pPr>
              <a:lnSpc>
                <a:spcPct val="170000"/>
              </a:lnSpc>
            </a:pPr>
            <a:r>
              <a:rPr lang="en-IN" altLang="en-US" sz="2000">
                <a:latin typeface="Times New Roman" panose="02020603050405020304" pitchFamily="18" charset="0"/>
                <a:cs typeface="Times New Roman" panose="02020603050405020304" pitchFamily="18" charset="0"/>
              </a:rPr>
              <a:t>     Configure Image Data Generator Class .  </a:t>
            </a:r>
          </a:p>
          <a:p>
            <a:pPr>
              <a:lnSpc>
                <a:spcPct val="170000"/>
              </a:lnSpc>
            </a:pPr>
            <a:r>
              <a:rPr lang="en-IN" altLang="en-US" sz="2000">
                <a:latin typeface="Times New Roman" panose="02020603050405020304" pitchFamily="18" charset="0"/>
                <a:cs typeface="Times New Roman" panose="02020603050405020304" pitchFamily="18" charset="0"/>
              </a:rPr>
              <a:t>     Apply Image Data Generator Functionality To Trainset And Testset.  </a:t>
            </a:r>
          </a:p>
          <a:p>
            <a:pPr marL="0" indent="0">
              <a:lnSpc>
                <a:spcPct val="170000"/>
              </a:lnSpc>
              <a:buNone/>
            </a:pPr>
            <a:r>
              <a:rPr lang="en-IN" altLang="en-US" sz="2000">
                <a:latin typeface="Times New Roman" panose="02020603050405020304" pitchFamily="18" charset="0"/>
                <a:cs typeface="Times New Roman" panose="02020603050405020304" pitchFamily="18" charset="0"/>
              </a:rPr>
              <a:t>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415" y="365125"/>
            <a:ext cx="11208385" cy="643890"/>
          </a:xfrm>
        </p:spPr>
        <p:txBody>
          <a:bodyPr>
            <a:normAutofit fontScale="90000"/>
          </a:bodyPr>
          <a:lstStyle/>
          <a:p>
            <a:r>
              <a:rPr lang="en-IN" altLang="en-US">
                <a:solidFill>
                  <a:schemeClr val="accent2">
                    <a:lumMod val="75000"/>
                  </a:schemeClr>
                </a:solidFill>
                <a:latin typeface="Times New Roman" panose="02020603050405020304" pitchFamily="18" charset="0"/>
                <a:cs typeface="Times New Roman" panose="02020603050405020304" pitchFamily="18" charset="0"/>
              </a:rPr>
              <a:t>MODEL BUILDING : </a:t>
            </a:r>
          </a:p>
        </p:txBody>
      </p:sp>
      <p:sp>
        <p:nvSpPr>
          <p:cNvPr id="3" name="Content Placeholder 2"/>
          <p:cNvSpPr>
            <a:spLocks noGrp="1"/>
          </p:cNvSpPr>
          <p:nvPr>
            <p:ph idx="1"/>
          </p:nvPr>
        </p:nvSpPr>
        <p:spPr>
          <a:xfrm>
            <a:off x="304800" y="1008380"/>
            <a:ext cx="11347450" cy="5683885"/>
          </a:xfrm>
        </p:spPr>
        <p:txBody>
          <a:bodyPr>
            <a:normAutofit lnSpcReduction="10000"/>
          </a:bodyPr>
          <a:lstStyle/>
          <a:p>
            <a:pPr>
              <a:lnSpc>
                <a:spcPct val="180000"/>
              </a:lnSpc>
            </a:pPr>
            <a:r>
              <a:rPr lang="en-US" sz="2000">
                <a:latin typeface="Times New Roman" panose="02020603050405020304" pitchFamily="18" charset="0"/>
                <a:cs typeface="Times New Roman" panose="02020603050405020304" pitchFamily="18" charset="0"/>
              </a:rPr>
              <a:t>Now it's time to build our Convolutional Neural Networking which contains an input layer along with the convolution, max-pooling, and finally an output layer.</a:t>
            </a:r>
          </a:p>
          <a:p>
            <a:pPr>
              <a:lnSpc>
                <a:spcPct val="180000"/>
              </a:lnSpc>
            </a:pPr>
            <a:r>
              <a:rPr lang="en-IN" altLang="en-US" sz="2000">
                <a:latin typeface="Times New Roman" panose="02020603050405020304" pitchFamily="18" charset="0"/>
                <a:cs typeface="Times New Roman" panose="02020603050405020304" pitchFamily="18" charset="0"/>
              </a:rPr>
              <a:t>Importing the model building libraries.</a:t>
            </a:r>
          </a:p>
          <a:p>
            <a:pPr>
              <a:lnSpc>
                <a:spcPct val="180000"/>
              </a:lnSpc>
            </a:pPr>
            <a:r>
              <a:rPr lang="en-IN" altLang="en-US" sz="2000">
                <a:latin typeface="Times New Roman" panose="02020603050405020304" pitchFamily="18" charset="0"/>
                <a:cs typeface="Times New Roman" panose="02020603050405020304" pitchFamily="18" charset="0"/>
              </a:rPr>
              <a:t>Intializing the Model.</a:t>
            </a:r>
          </a:p>
          <a:p>
            <a:pPr>
              <a:lnSpc>
                <a:spcPct val="180000"/>
              </a:lnSpc>
            </a:pPr>
            <a:r>
              <a:rPr lang="en-IN" altLang="en-US" sz="2000">
                <a:latin typeface="Times New Roman" panose="02020603050405020304" pitchFamily="18" charset="0"/>
                <a:cs typeface="Times New Roman" panose="02020603050405020304" pitchFamily="18" charset="0"/>
              </a:rPr>
              <a:t>Adding CNN Layers.</a:t>
            </a:r>
          </a:p>
          <a:p>
            <a:pPr>
              <a:lnSpc>
                <a:spcPct val="180000"/>
              </a:lnSpc>
            </a:pPr>
            <a:r>
              <a:rPr lang="en-IN" altLang="en-US" sz="2000">
                <a:latin typeface="Times New Roman" panose="02020603050405020304" pitchFamily="18" charset="0"/>
                <a:cs typeface="Times New Roman" panose="02020603050405020304" pitchFamily="18" charset="0"/>
              </a:rPr>
              <a:t>Configure the Learning Process.</a:t>
            </a:r>
          </a:p>
          <a:p>
            <a:pPr>
              <a:lnSpc>
                <a:spcPct val="180000"/>
              </a:lnSpc>
            </a:pPr>
            <a:r>
              <a:rPr lang="en-IN" altLang="en-US" sz="2000">
                <a:latin typeface="Times New Roman" panose="02020603050405020304" pitchFamily="18" charset="0"/>
                <a:cs typeface="Times New Roman" panose="02020603050405020304" pitchFamily="18" charset="0"/>
              </a:rPr>
              <a:t>Train the Model.</a:t>
            </a:r>
          </a:p>
          <a:p>
            <a:pPr>
              <a:lnSpc>
                <a:spcPct val="180000"/>
              </a:lnSpc>
            </a:pPr>
            <a:r>
              <a:rPr lang="en-IN" altLang="en-US" sz="2000">
                <a:latin typeface="Times New Roman" panose="02020603050405020304" pitchFamily="18" charset="0"/>
                <a:cs typeface="Times New Roman" panose="02020603050405020304" pitchFamily="18" charset="0"/>
              </a:rPr>
              <a:t>Save the Model.</a:t>
            </a:r>
          </a:p>
          <a:p>
            <a:pPr>
              <a:lnSpc>
                <a:spcPct val="180000"/>
              </a:lnSpc>
            </a:pPr>
            <a:r>
              <a:rPr lang="en-IN" altLang="en-US" sz="2000">
                <a:latin typeface="Times New Roman" panose="02020603050405020304" pitchFamily="18" charset="0"/>
                <a:cs typeface="Times New Roman" panose="02020603050405020304" pitchFamily="18" charset="0"/>
              </a:rPr>
              <a:t>Test the Model.</a:t>
            </a:r>
          </a:p>
          <a:p>
            <a:pPr>
              <a:lnSpc>
                <a:spcPct val="210000"/>
              </a:lnSpc>
            </a:pPr>
            <a:endParaRPr lang="en-IN" altLang="en-US" sz="2000">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 name="Picture 10" descr="Remote Sensing | Free Full-Text | Classification of Arrhythmia by Using  Deep Learning with 2-D ECG Spectral Image Representation">
            <a:extLst>
              <a:ext uri="{FF2B5EF4-FFF2-40B4-BE49-F238E27FC236}">
                <a16:creationId xmlns:a16="http://schemas.microsoft.com/office/drawing/2014/main" id="{338FE689-5C99-6C23-63FF-075B79060AF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76670" y="1175658"/>
            <a:ext cx="8182947" cy="471195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38F34-218D-7D62-79EC-01FE81A33F9F}"/>
              </a:ext>
            </a:extLst>
          </p:cNvPr>
          <p:cNvSpPr>
            <a:spLocks noGrp="1"/>
          </p:cNvSpPr>
          <p:nvPr>
            <p:ph type="title"/>
          </p:nvPr>
        </p:nvSpPr>
        <p:spPr>
          <a:xfrm>
            <a:off x="838200" y="1250301"/>
            <a:ext cx="10515600" cy="4926661"/>
          </a:xfrm>
        </p:spPr>
        <p:txBody>
          <a:bodyPr>
            <a:normAutofit/>
          </a:bodyPr>
          <a:lstStyle/>
          <a:p>
            <a:endParaRPr lang="en-IN" sz="2000" dirty="0"/>
          </a:p>
        </p:txBody>
      </p:sp>
      <p:pic>
        <p:nvPicPr>
          <p:cNvPr id="2050" name="Picture 2" descr="PDF] ECG Arrhythmia Classification Using STFT-Based Spectrogram and  Convolutional Neural Network | Semantic Scholar">
            <a:extLst>
              <a:ext uri="{FF2B5EF4-FFF2-40B4-BE49-F238E27FC236}">
                <a16:creationId xmlns:a16="http://schemas.microsoft.com/office/drawing/2014/main" id="{B71ED2EB-5919-8D3B-7424-ABBD418B5FE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11594" y="1825625"/>
            <a:ext cx="8968812"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19039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595" y="365125"/>
            <a:ext cx="10515600" cy="718185"/>
          </a:xfrm>
        </p:spPr>
        <p:txBody>
          <a:bodyPr>
            <a:normAutofit/>
          </a:bodyPr>
          <a:lstStyle/>
          <a:p>
            <a:r>
              <a:rPr lang="en-IN" altLang="en-US">
                <a:solidFill>
                  <a:schemeClr val="accent2">
                    <a:lumMod val="75000"/>
                  </a:schemeClr>
                </a:solidFill>
                <a:latin typeface="Times New Roman" panose="02020603050405020304" pitchFamily="18" charset="0"/>
                <a:cs typeface="Times New Roman" panose="02020603050405020304" pitchFamily="18" charset="0"/>
              </a:rPr>
              <a:t>APPLICATION BUILDING :</a:t>
            </a:r>
            <a:r>
              <a:rPr lang="en-IN" altLang="en-US"/>
              <a:t> </a:t>
            </a:r>
          </a:p>
        </p:txBody>
      </p:sp>
      <p:sp>
        <p:nvSpPr>
          <p:cNvPr id="3" name="Content Placeholder 2"/>
          <p:cNvSpPr>
            <a:spLocks noGrp="1"/>
          </p:cNvSpPr>
          <p:nvPr>
            <p:ph idx="1"/>
          </p:nvPr>
        </p:nvSpPr>
        <p:spPr>
          <a:xfrm>
            <a:off x="315595" y="1252855"/>
            <a:ext cx="11187430" cy="4351655"/>
          </a:xfrm>
        </p:spPr>
        <p:txBody>
          <a:bodyPr>
            <a:normAutofit/>
          </a:bodyPr>
          <a:lstStyle/>
          <a:p>
            <a:pPr>
              <a:lnSpc>
                <a:spcPct val="230000"/>
              </a:lnSpc>
            </a:pPr>
            <a:r>
              <a:rPr lang="en-US" sz="2000" dirty="0">
                <a:solidFill>
                  <a:schemeClr val="tx1"/>
                </a:solidFill>
                <a:latin typeface="Times New Roman" panose="02020603050405020304" pitchFamily="18" charset="0"/>
                <a:cs typeface="Times New Roman" panose="02020603050405020304" pitchFamily="18" charset="0"/>
              </a:rPr>
              <a:t>Now that we have trained our model, let us build our flask application which will be running in our local browser with a user interface.</a:t>
            </a:r>
          </a:p>
          <a:p>
            <a:pPr>
              <a:lnSpc>
                <a:spcPct val="230000"/>
              </a:lnSpc>
            </a:pPr>
            <a:r>
              <a:rPr lang="en-US" sz="2000" dirty="0">
                <a:solidFill>
                  <a:schemeClr val="tx1"/>
                </a:solidFill>
                <a:latin typeface="Times New Roman" panose="02020603050405020304" pitchFamily="18" charset="0"/>
                <a:cs typeface="Times New Roman" panose="02020603050405020304" pitchFamily="18" charset="0"/>
              </a:rPr>
              <a:t>In the flask application, the input parameters are taken from the HTML page These factors are then given to the model to know to predict the type of Garbage and showcased on the HTML page to notify the user. Whenever the user interacts with the UI and selects the “Image” button, the next page is opened where the user chooses the image and predicts the output.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14680" y="769620"/>
            <a:ext cx="5181600" cy="4351338"/>
          </a:xfrm>
        </p:spPr>
        <p:txBody>
          <a:bodyPr/>
          <a:lstStyle/>
          <a:p>
            <a:r>
              <a:rPr lang="en-IN" altLang="en-US" sz="2000">
                <a:latin typeface="Times New Roman" panose="02020603050405020304" pitchFamily="18" charset="0"/>
                <a:cs typeface="Times New Roman" panose="02020603050405020304" pitchFamily="18" charset="0"/>
              </a:rPr>
              <a:t>Create HTML Pages.</a:t>
            </a:r>
          </a:p>
          <a:p>
            <a:r>
              <a:rPr lang="en-IN" altLang="en-US" sz="2000">
                <a:latin typeface="Times New Roman" panose="02020603050405020304" pitchFamily="18" charset="0"/>
                <a:cs typeface="Times New Roman" panose="02020603050405020304" pitchFamily="18" charset="0"/>
              </a:rPr>
              <a:t>Build Python Code.</a:t>
            </a:r>
          </a:p>
          <a:p>
            <a:r>
              <a:rPr lang="en-IN" altLang="en-US" sz="2000">
                <a:latin typeface="Times New Roman" panose="02020603050405020304" pitchFamily="18" charset="0"/>
                <a:cs typeface="Times New Roman" panose="02020603050405020304" pitchFamily="18" charset="0"/>
              </a:rPr>
              <a:t>Run the Application.</a:t>
            </a:r>
          </a:p>
        </p:txBody>
      </p:sp>
      <p:pic>
        <p:nvPicPr>
          <p:cNvPr id="4" name="Content Placeholder 3"/>
          <p:cNvPicPr>
            <a:picLocks noGrp="1" noChangeAspect="1"/>
          </p:cNvPicPr>
          <p:nvPr>
            <p:ph sz="half" idx="2"/>
          </p:nvPr>
        </p:nvPicPr>
        <p:blipFill>
          <a:blip r:embed="rId2"/>
          <a:stretch>
            <a:fillRect/>
          </a:stretch>
        </p:blipFill>
        <p:spPr>
          <a:xfrm>
            <a:off x="4900295" y="769620"/>
            <a:ext cx="6453505" cy="495109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76250" y="972820"/>
            <a:ext cx="11280775" cy="1227455"/>
          </a:xfrm>
        </p:spPr>
        <p:txBody>
          <a:bodyPr>
            <a:normAutofit fontScale="97500" lnSpcReduction="10000"/>
          </a:bodyPr>
          <a:lstStyle/>
          <a:p>
            <a:pPr marL="0" indent="0">
              <a:buNone/>
            </a:pPr>
            <a:r>
              <a:rPr lang="en-IN" altLang="en-US" sz="8800">
                <a:solidFill>
                  <a:srgbClr val="FFC000"/>
                </a:solidFill>
                <a:latin typeface="Times New Roman" panose="02020603050405020304" pitchFamily="18" charset="0"/>
                <a:cs typeface="Times New Roman" panose="02020603050405020304" pitchFamily="18" charset="0"/>
              </a:rPr>
              <a:t>       THANK YOU</a:t>
            </a:r>
          </a:p>
        </p:txBody>
      </p:sp>
      <p:pic>
        <p:nvPicPr>
          <p:cNvPr id="5" name="Content Placeholder 4"/>
          <p:cNvPicPr>
            <a:picLocks noGrp="1" noChangeAspect="1"/>
          </p:cNvPicPr>
          <p:nvPr>
            <p:ph sz="half" idx="2"/>
          </p:nvPr>
        </p:nvPicPr>
        <p:blipFill>
          <a:blip r:embed="rId2"/>
          <a:stretch>
            <a:fillRect/>
          </a:stretch>
        </p:blipFill>
        <p:spPr>
          <a:xfrm>
            <a:off x="3886835" y="2367280"/>
            <a:ext cx="3904615" cy="390461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752" y="173255"/>
            <a:ext cx="9124749" cy="1376413"/>
          </a:xfrm>
        </p:spPr>
        <p:txBody>
          <a:bodyPr/>
          <a:lstStyle/>
          <a:p>
            <a:r>
              <a:rPr lang="en-IN" dirty="0">
                <a:latin typeface="Times New Roman" panose="02020603050405020304" pitchFamily="18" charset="0"/>
                <a:cs typeface="Times New Roman" panose="02020603050405020304" pitchFamily="18" charset="0"/>
              </a:rPr>
              <a:t>Project Submitted By : </a:t>
            </a:r>
          </a:p>
        </p:txBody>
      </p:sp>
      <p:sp>
        <p:nvSpPr>
          <p:cNvPr id="3" name="Text Placeholder 2"/>
          <p:cNvSpPr>
            <a:spLocks noGrp="1"/>
          </p:cNvSpPr>
          <p:nvPr>
            <p:ph type="body" idx="1"/>
          </p:nvPr>
        </p:nvSpPr>
        <p:spPr>
          <a:xfrm>
            <a:off x="3521377" y="2021305"/>
            <a:ext cx="8586469" cy="3652788"/>
          </a:xfrm>
        </p:spPr>
        <p:txBody>
          <a:bodyPr>
            <a:normAutofit/>
          </a:bodyPr>
          <a:lstStyle/>
          <a:p>
            <a:pPr>
              <a:lnSpc>
                <a:spcPct val="150000"/>
              </a:lnSpc>
            </a:pPr>
            <a:r>
              <a:rPr lang="en-IN" dirty="0">
                <a:solidFill>
                  <a:schemeClr val="accent2">
                    <a:lumMod val="75000"/>
                  </a:schemeClr>
                </a:solidFill>
                <a:latin typeface="Times New Roman" panose="02020603050405020304" pitchFamily="18" charset="0"/>
                <a:cs typeface="Times New Roman" panose="02020603050405020304" pitchFamily="18" charset="0"/>
              </a:rPr>
              <a:t>TEAM LEADER : YERVA POOJITHA</a:t>
            </a:r>
          </a:p>
          <a:p>
            <a:pPr>
              <a:lnSpc>
                <a:spcPct val="150000"/>
              </a:lnSpc>
            </a:pPr>
            <a:r>
              <a:rPr lang="en-IN" dirty="0">
                <a:solidFill>
                  <a:schemeClr val="accent2">
                    <a:lumMod val="75000"/>
                  </a:schemeClr>
                </a:solidFill>
                <a:latin typeface="Times New Roman" panose="02020603050405020304" pitchFamily="18" charset="0"/>
                <a:cs typeface="Times New Roman" panose="02020603050405020304" pitchFamily="18" charset="0"/>
              </a:rPr>
              <a:t>TEAM MEMBERS :    </a:t>
            </a:r>
          </a:p>
          <a:p>
            <a:pPr>
              <a:lnSpc>
                <a:spcPct val="150000"/>
              </a:lnSpc>
            </a:pPr>
            <a:r>
              <a:rPr lang="en-IN" dirty="0">
                <a:solidFill>
                  <a:schemeClr val="accent2">
                    <a:lumMod val="75000"/>
                  </a:schemeClr>
                </a:solidFill>
                <a:latin typeface="Times New Roman" panose="02020603050405020304" pitchFamily="18" charset="0"/>
                <a:cs typeface="Times New Roman" panose="02020603050405020304" pitchFamily="18" charset="0"/>
              </a:rPr>
              <a:t>                                           DHAMAKUNTLA HAMEEDA</a:t>
            </a:r>
          </a:p>
          <a:p>
            <a:pPr>
              <a:lnSpc>
                <a:spcPct val="150000"/>
              </a:lnSpc>
            </a:pPr>
            <a:r>
              <a:rPr lang="en-IN" dirty="0">
                <a:solidFill>
                  <a:schemeClr val="accent2">
                    <a:lumMod val="75000"/>
                  </a:schemeClr>
                </a:solidFill>
                <a:latin typeface="Times New Roman" panose="02020603050405020304" pitchFamily="18" charset="0"/>
                <a:cs typeface="Times New Roman" panose="02020603050405020304" pitchFamily="18" charset="0"/>
              </a:rPr>
              <a:t>                                            CELINAJEBA KUMARI V</a:t>
            </a:r>
          </a:p>
          <a:p>
            <a:pPr>
              <a:lnSpc>
                <a:spcPct val="150000"/>
              </a:lnSpc>
            </a:pPr>
            <a:r>
              <a:rPr lang="en-IN" dirty="0">
                <a:solidFill>
                  <a:schemeClr val="accent2">
                    <a:lumMod val="75000"/>
                  </a:schemeClr>
                </a:solidFill>
                <a:latin typeface="Times New Roman" panose="02020603050405020304" pitchFamily="18" charset="0"/>
                <a:cs typeface="Times New Roman" panose="02020603050405020304" pitchFamily="18" charset="0"/>
              </a:rPr>
              <a:t>                      BUCHIREDDY GARI VEERA KUMAR REDDY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877" y="277411"/>
            <a:ext cx="11405937" cy="973873"/>
          </a:xfrm>
        </p:spPr>
        <p:txBody>
          <a:bodyPr/>
          <a:lstStyle/>
          <a:p>
            <a:r>
              <a:rPr lang="en-IN" sz="4000" dirty="0">
                <a:solidFill>
                  <a:schemeClr val="accent4">
                    <a:lumMod val="50000"/>
                  </a:schemeClr>
                </a:solidFill>
                <a:latin typeface="Times New Roman" panose="02020603050405020304" pitchFamily="18" charset="0"/>
                <a:cs typeface="Times New Roman" panose="02020603050405020304" pitchFamily="18" charset="0"/>
              </a:rPr>
              <a:t>DISCUSSING FACTORS </a:t>
            </a:r>
            <a:r>
              <a:rPr lang="en-IN" dirty="0"/>
              <a:t>: </a:t>
            </a:r>
          </a:p>
        </p:txBody>
      </p:sp>
      <p:sp>
        <p:nvSpPr>
          <p:cNvPr id="3" name="Text Placeholder 2"/>
          <p:cNvSpPr>
            <a:spLocks noGrp="1"/>
          </p:cNvSpPr>
          <p:nvPr>
            <p:ph type="body" idx="1"/>
          </p:nvPr>
        </p:nvSpPr>
        <p:spPr>
          <a:xfrm>
            <a:off x="105877" y="1567130"/>
            <a:ext cx="10515600" cy="3813392"/>
          </a:xfrm>
        </p:spPr>
        <p:txBody>
          <a:bodyPr>
            <a:normAutofit lnSpcReduction="10000"/>
          </a:bodyPr>
          <a:lstStyle/>
          <a:p>
            <a:pPr marL="342900" indent="-342900">
              <a:buFont typeface="Arial" panose="020B0604020202020204" pitchFamily="34" charset="0"/>
              <a:buChar char="•"/>
            </a:pPr>
            <a:r>
              <a:rPr lang="en-IN" dirty="0">
                <a:solidFill>
                  <a:schemeClr val="accent1">
                    <a:lumMod val="50000"/>
                  </a:schemeClr>
                </a:solidFill>
              </a:rPr>
              <a:t>PROJECT OBJECTIVES</a:t>
            </a:r>
          </a:p>
          <a:p>
            <a:pPr marL="342900" indent="-342900">
              <a:buFont typeface="Arial" panose="020B0604020202020204" pitchFamily="34" charset="0"/>
              <a:buChar char="•"/>
            </a:pPr>
            <a:r>
              <a:rPr lang="en-IN" dirty="0">
                <a:solidFill>
                  <a:schemeClr val="accent1">
                    <a:lumMod val="50000"/>
                  </a:schemeClr>
                </a:solidFill>
              </a:rPr>
              <a:t>PROJECT FLOW</a:t>
            </a:r>
          </a:p>
          <a:p>
            <a:pPr marL="342900" indent="-342900">
              <a:buFont typeface="Arial" panose="020B0604020202020204" pitchFamily="34" charset="0"/>
              <a:buChar char="•"/>
            </a:pPr>
            <a:r>
              <a:rPr lang="en-IN" dirty="0">
                <a:solidFill>
                  <a:schemeClr val="accent1">
                    <a:lumMod val="50000"/>
                  </a:schemeClr>
                </a:solidFill>
              </a:rPr>
              <a:t>PROJECT STRUCTURE</a:t>
            </a:r>
          </a:p>
          <a:p>
            <a:pPr marL="342900" indent="-342900">
              <a:buFont typeface="Arial" panose="020B0604020202020204" pitchFamily="34" charset="0"/>
              <a:buChar char="•"/>
            </a:pPr>
            <a:r>
              <a:rPr lang="en-IN" dirty="0">
                <a:solidFill>
                  <a:schemeClr val="accent1">
                    <a:lumMod val="50000"/>
                  </a:schemeClr>
                </a:solidFill>
              </a:rPr>
              <a:t>PREREQUISITES</a:t>
            </a:r>
          </a:p>
          <a:p>
            <a:pPr marL="342900" indent="-342900">
              <a:buFont typeface="Arial" panose="020B0604020202020204" pitchFamily="34" charset="0"/>
              <a:buChar char="•"/>
            </a:pPr>
            <a:r>
              <a:rPr lang="en-IN" dirty="0">
                <a:solidFill>
                  <a:schemeClr val="accent1">
                    <a:lumMod val="50000"/>
                  </a:schemeClr>
                </a:solidFill>
              </a:rPr>
              <a:t>PRIOR KNOWLEDGE</a:t>
            </a:r>
          </a:p>
          <a:p>
            <a:pPr marL="342900" indent="-342900">
              <a:buFont typeface="Arial" panose="020B0604020202020204" pitchFamily="34" charset="0"/>
              <a:buChar char="•"/>
            </a:pPr>
            <a:r>
              <a:rPr lang="en-IN" dirty="0">
                <a:solidFill>
                  <a:schemeClr val="accent1">
                    <a:lumMod val="50000"/>
                  </a:schemeClr>
                </a:solidFill>
              </a:rPr>
              <a:t>DATA COLLECTION</a:t>
            </a:r>
          </a:p>
          <a:p>
            <a:pPr marL="342900" indent="-342900">
              <a:buFont typeface="Arial" panose="020B0604020202020204" pitchFamily="34" charset="0"/>
              <a:buChar char="•"/>
            </a:pPr>
            <a:r>
              <a:rPr lang="en-IN" dirty="0">
                <a:solidFill>
                  <a:schemeClr val="accent1">
                    <a:lumMod val="50000"/>
                  </a:schemeClr>
                </a:solidFill>
              </a:rPr>
              <a:t>IMAGE  PREPROCESSING</a:t>
            </a:r>
          </a:p>
          <a:p>
            <a:pPr marL="342900" indent="-342900">
              <a:buFont typeface="Arial" panose="020B0604020202020204" pitchFamily="34" charset="0"/>
              <a:buChar char="•"/>
            </a:pPr>
            <a:r>
              <a:rPr lang="en-IN" dirty="0">
                <a:solidFill>
                  <a:schemeClr val="accent1">
                    <a:lumMod val="50000"/>
                  </a:schemeClr>
                </a:solidFill>
              </a:rPr>
              <a:t>MODEL BUILDING</a:t>
            </a:r>
          </a:p>
          <a:p>
            <a:pPr marL="342900" indent="-342900">
              <a:buFont typeface="Arial" panose="020B0604020202020204" pitchFamily="34" charset="0"/>
              <a:buChar char="•"/>
            </a:pPr>
            <a:r>
              <a:rPr lang="en-IN" dirty="0">
                <a:solidFill>
                  <a:schemeClr val="accent1">
                    <a:lumMod val="50000"/>
                  </a:schemeClr>
                </a:solidFill>
              </a:rPr>
              <a:t>APPLICATION  BUILDING</a:t>
            </a:r>
          </a:p>
          <a:p>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3959" y="298382"/>
            <a:ext cx="8543157" cy="693020"/>
          </a:xfrm>
        </p:spPr>
        <p:txBody>
          <a:bodyPr>
            <a:normAutofit fontScale="90000"/>
          </a:bodyPr>
          <a:lstStyle/>
          <a:p>
            <a:r>
              <a:rPr lang="en-IN" sz="4000" dirty="0">
                <a:solidFill>
                  <a:schemeClr val="accent2">
                    <a:lumMod val="75000"/>
                  </a:schemeClr>
                </a:solidFill>
                <a:latin typeface="Times New Roman" panose="02020603050405020304" pitchFamily="18" charset="0"/>
                <a:cs typeface="Times New Roman" panose="02020603050405020304" pitchFamily="18" charset="0"/>
              </a:rPr>
              <a:t>PRE-REQUISITES :</a:t>
            </a:r>
            <a:r>
              <a:rPr lang="en-IN" dirty="0">
                <a:solidFill>
                  <a:schemeClr val="accent2">
                    <a:lumMod val="75000"/>
                  </a:schemeClr>
                </a:solidFill>
              </a:rPr>
              <a:t> </a:t>
            </a:r>
          </a:p>
        </p:txBody>
      </p:sp>
      <p:sp>
        <p:nvSpPr>
          <p:cNvPr id="3" name="Text Placeholder 2"/>
          <p:cNvSpPr>
            <a:spLocks noGrp="1"/>
          </p:cNvSpPr>
          <p:nvPr>
            <p:ph type="body" idx="1"/>
          </p:nvPr>
        </p:nvSpPr>
        <p:spPr>
          <a:xfrm>
            <a:off x="471639" y="1001026"/>
            <a:ext cx="10875812" cy="5856973"/>
          </a:xfrm>
        </p:spPr>
        <p:txBody>
          <a:bodyPr>
            <a:normAutofit fontScale="92500"/>
          </a:bodyPr>
          <a:lstStyle/>
          <a:p>
            <a:pPr>
              <a:lnSpc>
                <a:spcPct val="120000"/>
              </a:lnSpc>
              <a:buFont typeface="Arial" panose="020B0604020202020204" pitchFamily="34" charset="0"/>
            </a:pPr>
            <a:r>
              <a:rPr lang="en-IN" sz="2855" dirty="0">
                <a:solidFill>
                  <a:schemeClr val="tx1"/>
                </a:solidFill>
                <a:latin typeface="Times New Roman" panose="02020603050405020304" pitchFamily="18" charset="0"/>
                <a:cs typeface="Times New Roman" panose="02020603050405020304" pitchFamily="18" charset="0"/>
              </a:rPr>
              <a:t>In order to develop this project we need to install the following software/packages:</a:t>
            </a:r>
          </a:p>
          <a:p>
            <a:pPr>
              <a:lnSpc>
                <a:spcPct val="120000"/>
              </a:lnSpc>
              <a:buFont typeface="Arial" panose="020B0604020202020204" pitchFamily="34" charset="0"/>
            </a:pPr>
            <a:r>
              <a:rPr lang="en-IN" sz="2855" dirty="0">
                <a:solidFill>
                  <a:schemeClr val="accent6"/>
                </a:solidFill>
                <a:latin typeface="Times New Roman" panose="02020603050405020304" pitchFamily="18" charset="0"/>
                <a:cs typeface="Times New Roman" panose="02020603050405020304" pitchFamily="18" charset="0"/>
              </a:rPr>
              <a:t>Anaconda Navigator :</a:t>
            </a:r>
          </a:p>
          <a:p>
            <a:pPr>
              <a:lnSpc>
                <a:spcPct val="120000"/>
              </a:lnSpc>
              <a:buFont typeface="Arial" panose="020B0604020202020204" pitchFamily="34" charset="0"/>
            </a:pPr>
            <a:r>
              <a:rPr lang="en-IN" sz="2855" dirty="0">
                <a:solidFill>
                  <a:schemeClr val="tx1"/>
                </a:solidFill>
                <a:latin typeface="Times New Roman" panose="02020603050405020304" pitchFamily="18" charset="0"/>
                <a:cs typeface="Times New Roman" panose="02020603050405020304" pitchFamily="18" charset="0"/>
              </a:rPr>
              <a:t>Anaconda Navigator is a free and open-source distribution of the Python and R programming languages for data science and machine learning-related applications.</a:t>
            </a:r>
          </a:p>
          <a:p>
            <a:pPr>
              <a:lnSpc>
                <a:spcPct val="120000"/>
              </a:lnSpc>
              <a:buFont typeface="Arial" panose="020B0604020202020204" pitchFamily="34" charset="0"/>
            </a:pPr>
            <a:r>
              <a:rPr lang="en-IN" sz="2855" dirty="0">
                <a:solidFill>
                  <a:schemeClr val="tx1"/>
                </a:solidFill>
                <a:latin typeface="Times New Roman" panose="02020603050405020304" pitchFamily="18" charset="0"/>
                <a:cs typeface="Times New Roman" panose="02020603050405020304" pitchFamily="18" charset="0"/>
              </a:rPr>
              <a:t> It can be installed on Windows, Linux, and macOS.Conda is an open-source, cross-platform,  package management system.</a:t>
            </a:r>
          </a:p>
          <a:p>
            <a:pPr>
              <a:lnSpc>
                <a:spcPct val="120000"/>
              </a:lnSpc>
              <a:buFont typeface="Arial" panose="020B0604020202020204" pitchFamily="34" charset="0"/>
            </a:pPr>
            <a:r>
              <a:rPr lang="en-IN" sz="2855" dirty="0">
                <a:solidFill>
                  <a:schemeClr val="tx1"/>
                </a:solidFill>
                <a:latin typeface="Times New Roman" panose="02020603050405020304" pitchFamily="18" charset="0"/>
                <a:cs typeface="Times New Roman" panose="02020603050405020304" pitchFamily="18" charset="0"/>
              </a:rPr>
              <a:t> Anaconda comes with so very nice tools like JupyterLab, Jupyter Notebook,QtConsole, Spyder, Glueviz, Orange, Rstudio, Visual Studio Code. For this project, we will be using a Jupyter notebook and Spyder.</a:t>
            </a:r>
          </a:p>
          <a:p>
            <a:pPr>
              <a:lnSpc>
                <a:spcPct val="120000"/>
              </a:lnSpc>
            </a:pPr>
            <a:endParaRPr lang="en-IN" sz="2855" dirty="0">
              <a:solidFill>
                <a:schemeClr val="accent2">
                  <a:lumMod val="75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3570" y="118745"/>
            <a:ext cx="11568430" cy="6738620"/>
          </a:xfrm>
        </p:spPr>
        <p:txBody>
          <a:bodyPr>
            <a:normAutofit fontScale="90000"/>
          </a:bodyPr>
          <a:lstStyle/>
          <a:p>
            <a:pPr>
              <a:lnSpc>
                <a:spcPct val="80000"/>
              </a:lnSpc>
            </a:pPr>
            <a:r>
              <a:rPr lang="en-US" sz="3555">
                <a:solidFill>
                  <a:schemeClr val="accent6"/>
                </a:solidFill>
                <a:latin typeface="Times New Roman" panose="02020603050405020304" pitchFamily="18" charset="0"/>
                <a:cs typeface="Times New Roman" panose="02020603050405020304" pitchFamily="18" charset="0"/>
              </a:rPr>
              <a:t>Python packages:</a:t>
            </a:r>
            <a:br>
              <a:rPr lang="en-US" sz="2665">
                <a:latin typeface="Times New Roman" panose="02020603050405020304" pitchFamily="18" charset="0"/>
                <a:cs typeface="Times New Roman" panose="02020603050405020304" pitchFamily="18" charset="0"/>
              </a:rPr>
            </a:br>
            <a:br>
              <a:rPr lang="en-US" sz="2665">
                <a:latin typeface="Times New Roman" panose="02020603050405020304" pitchFamily="18" charset="0"/>
                <a:cs typeface="Times New Roman" panose="02020603050405020304" pitchFamily="18" charset="0"/>
              </a:rPr>
            </a:br>
            <a:r>
              <a:rPr lang="en-US" sz="2665">
                <a:solidFill>
                  <a:srgbClr val="00B0F0"/>
                </a:solidFill>
                <a:latin typeface="Times New Roman" panose="02020603050405020304" pitchFamily="18" charset="0"/>
                <a:cs typeface="Times New Roman" panose="02020603050405020304" pitchFamily="18" charset="0"/>
              </a:rPr>
              <a:t>NumPy:</a:t>
            </a:r>
            <a:r>
              <a:rPr lang="en-US" sz="2665">
                <a:latin typeface="Times New Roman" panose="02020603050405020304" pitchFamily="18" charset="0"/>
                <a:cs typeface="Times New Roman" panose="02020603050405020304" pitchFamily="18" charset="0"/>
              </a:rPr>
              <a:t> </a:t>
            </a:r>
            <a:br>
              <a:rPr lang="en-US" sz="2665">
                <a:latin typeface="Times New Roman" panose="02020603050405020304" pitchFamily="18" charset="0"/>
                <a:cs typeface="Times New Roman" panose="02020603050405020304" pitchFamily="18" charset="0"/>
              </a:rPr>
            </a:br>
            <a:r>
              <a:rPr lang="en-IN" altLang="en-US" sz="2665">
                <a:latin typeface="Times New Roman" panose="02020603050405020304" pitchFamily="18" charset="0"/>
                <a:cs typeface="Times New Roman" panose="02020603050405020304" pitchFamily="18" charset="0"/>
              </a:rPr>
              <a:t>      </a:t>
            </a:r>
            <a:r>
              <a:rPr lang="en-US" sz="2665">
                <a:latin typeface="Times New Roman" panose="02020603050405020304" pitchFamily="18" charset="0"/>
                <a:cs typeface="Times New Roman" panose="02020603050405020304" pitchFamily="18" charset="0"/>
              </a:rPr>
              <a:t>NumPy is a Python package that stands for 'Numerical Python. It is the core library for scientific computing, which contains a powerful n-dimensional array of objects.</a:t>
            </a:r>
            <a:br>
              <a:rPr lang="en-US" sz="2665">
                <a:latin typeface="Times New Roman" panose="02020603050405020304" pitchFamily="18" charset="0"/>
                <a:cs typeface="Times New Roman" panose="02020603050405020304" pitchFamily="18" charset="0"/>
              </a:rPr>
            </a:br>
            <a:br>
              <a:rPr lang="en-US" sz="2665">
                <a:latin typeface="Times New Roman" panose="02020603050405020304" pitchFamily="18" charset="0"/>
                <a:cs typeface="Times New Roman" panose="02020603050405020304" pitchFamily="18" charset="0"/>
              </a:rPr>
            </a:br>
            <a:r>
              <a:rPr lang="en-US" sz="2665">
                <a:solidFill>
                  <a:srgbClr val="00B0F0"/>
                </a:solidFill>
                <a:latin typeface="Times New Roman" panose="02020603050405020304" pitchFamily="18" charset="0"/>
                <a:cs typeface="Times New Roman" panose="02020603050405020304" pitchFamily="18" charset="0"/>
              </a:rPr>
              <a:t>Pandas:</a:t>
            </a:r>
            <a:r>
              <a:rPr lang="en-US" sz="2665">
                <a:latin typeface="Times New Roman" panose="02020603050405020304" pitchFamily="18" charset="0"/>
                <a:cs typeface="Times New Roman" panose="02020603050405020304" pitchFamily="18" charset="0"/>
              </a:rPr>
              <a:t> </a:t>
            </a:r>
            <a:br>
              <a:rPr lang="en-US" sz="2665">
                <a:latin typeface="Times New Roman" panose="02020603050405020304" pitchFamily="18" charset="0"/>
                <a:cs typeface="Times New Roman" panose="02020603050405020304" pitchFamily="18" charset="0"/>
              </a:rPr>
            </a:br>
            <a:r>
              <a:rPr lang="en-IN" altLang="en-US" sz="2665">
                <a:latin typeface="Times New Roman" panose="02020603050405020304" pitchFamily="18" charset="0"/>
                <a:cs typeface="Times New Roman" panose="02020603050405020304" pitchFamily="18" charset="0"/>
              </a:rPr>
              <a:t>        </a:t>
            </a:r>
            <a:r>
              <a:rPr lang="en-US" sz="2665">
                <a:latin typeface="Times New Roman" panose="02020603050405020304" pitchFamily="18" charset="0"/>
                <a:cs typeface="Times New Roman" panose="02020603050405020304" pitchFamily="18" charset="0"/>
              </a:rPr>
              <a:t>pandas is a fast, powerful, flexible, and easy-to-use open-source data analysis and manipulation tool, built on top of the Python programming language. </a:t>
            </a:r>
            <a:br>
              <a:rPr lang="en-US" sz="2665">
                <a:latin typeface="Times New Roman" panose="02020603050405020304" pitchFamily="18" charset="0"/>
                <a:cs typeface="Times New Roman" panose="02020603050405020304" pitchFamily="18" charset="0"/>
              </a:rPr>
            </a:br>
            <a:br>
              <a:rPr lang="en-US" sz="2665">
                <a:latin typeface="Times New Roman" panose="02020603050405020304" pitchFamily="18" charset="0"/>
                <a:cs typeface="Times New Roman" panose="02020603050405020304" pitchFamily="18" charset="0"/>
              </a:rPr>
            </a:br>
            <a:r>
              <a:rPr lang="en-US" sz="2665">
                <a:solidFill>
                  <a:srgbClr val="00B0F0"/>
                </a:solidFill>
                <a:latin typeface="Times New Roman" panose="02020603050405020304" pitchFamily="18" charset="0"/>
                <a:cs typeface="Times New Roman" panose="02020603050405020304" pitchFamily="18" charset="0"/>
              </a:rPr>
              <a:t>Matplotlib:</a:t>
            </a:r>
            <a:br>
              <a:rPr lang="en-US" sz="2665">
                <a:latin typeface="Times New Roman" panose="02020603050405020304" pitchFamily="18" charset="0"/>
                <a:cs typeface="Times New Roman" panose="02020603050405020304" pitchFamily="18" charset="0"/>
              </a:rPr>
            </a:br>
            <a:r>
              <a:rPr lang="en-US" sz="2665">
                <a:latin typeface="Times New Roman" panose="02020603050405020304" pitchFamily="18" charset="0"/>
                <a:cs typeface="Times New Roman" panose="02020603050405020304" pitchFamily="18" charset="0"/>
              </a:rPr>
              <a:t> </a:t>
            </a:r>
            <a:r>
              <a:rPr lang="en-IN" altLang="en-US" sz="2665">
                <a:latin typeface="Times New Roman" panose="02020603050405020304" pitchFamily="18" charset="0"/>
                <a:cs typeface="Times New Roman" panose="02020603050405020304" pitchFamily="18" charset="0"/>
              </a:rPr>
              <a:t>    </a:t>
            </a:r>
            <a:r>
              <a:rPr lang="en-US" sz="2665">
                <a:latin typeface="Times New Roman" panose="02020603050405020304" pitchFamily="18" charset="0"/>
                <a:cs typeface="Times New Roman" panose="02020603050405020304" pitchFamily="18" charset="0"/>
              </a:rPr>
              <a:t>It provides an object-oriented API for embedding plots into applications using general-purpose GUI toolkits</a:t>
            </a:r>
            <a:br>
              <a:rPr lang="en-US" sz="2665">
                <a:latin typeface="Times New Roman" panose="02020603050405020304" pitchFamily="18" charset="0"/>
                <a:cs typeface="Times New Roman" panose="02020603050405020304" pitchFamily="18" charset="0"/>
              </a:rPr>
            </a:br>
            <a:br>
              <a:rPr lang="en-US" sz="2665">
                <a:latin typeface="Times New Roman" panose="02020603050405020304" pitchFamily="18" charset="0"/>
                <a:cs typeface="Times New Roman" panose="02020603050405020304" pitchFamily="18" charset="0"/>
              </a:rPr>
            </a:br>
            <a:r>
              <a:rPr lang="en-IN" altLang="en-US" sz="2665">
                <a:solidFill>
                  <a:srgbClr val="00B0F0"/>
                </a:solidFill>
                <a:latin typeface="Times New Roman" panose="02020603050405020304" pitchFamily="18" charset="0"/>
                <a:cs typeface="Times New Roman" panose="02020603050405020304" pitchFamily="18" charset="0"/>
              </a:rPr>
              <a:t> </a:t>
            </a:r>
            <a:r>
              <a:rPr lang="en-US" sz="2665">
                <a:solidFill>
                  <a:srgbClr val="00B0F0"/>
                </a:solidFill>
                <a:latin typeface="Times New Roman" panose="02020603050405020304" pitchFamily="18" charset="0"/>
                <a:cs typeface="Times New Roman" panose="02020603050405020304" pitchFamily="18" charset="0"/>
              </a:rPr>
              <a:t>Keras:</a:t>
            </a:r>
            <a:r>
              <a:rPr lang="en-US" sz="2665">
                <a:latin typeface="Times New Roman" panose="02020603050405020304" pitchFamily="18" charset="0"/>
                <a:cs typeface="Times New Roman" panose="02020603050405020304" pitchFamily="18" charset="0"/>
              </a:rPr>
              <a:t> </a:t>
            </a:r>
            <a:br>
              <a:rPr lang="en-US" sz="2665">
                <a:latin typeface="Times New Roman" panose="02020603050405020304" pitchFamily="18" charset="0"/>
                <a:cs typeface="Times New Roman" panose="02020603050405020304" pitchFamily="18" charset="0"/>
              </a:rPr>
            </a:br>
            <a:r>
              <a:rPr lang="en-IN" altLang="en-US" sz="2665">
                <a:latin typeface="Times New Roman" panose="02020603050405020304" pitchFamily="18" charset="0"/>
                <a:cs typeface="Times New Roman" panose="02020603050405020304" pitchFamily="18" charset="0"/>
              </a:rPr>
              <a:t>        </a:t>
            </a:r>
            <a:r>
              <a:rPr lang="en-US" sz="2665">
                <a:latin typeface="Times New Roman" panose="02020603050405020304" pitchFamily="18" charset="0"/>
                <a:cs typeface="Times New Roman" panose="02020603050405020304" pitchFamily="18" charset="0"/>
              </a:rPr>
              <a:t>Keras is an open-source library that provides a Python interface for artificial neural networks. Keras acts as an interface for the TensorFlow library. Up until version 2.3, Keras supported multiple backends, including TensorFlow, Microsoft Cognitive Toolkit, R, Theano, and PlaidML.</a:t>
            </a:r>
            <a:br>
              <a:rPr lang="en-US" sz="2665">
                <a:latin typeface="Times New Roman" panose="02020603050405020304" pitchFamily="18" charset="0"/>
                <a:cs typeface="Times New Roman" panose="02020603050405020304" pitchFamily="18" charset="0"/>
              </a:rPr>
            </a:br>
            <a:r>
              <a:rPr lang="en-US" sz="2665">
                <a:latin typeface="Times New Roman" panose="02020603050405020304" pitchFamily="18" charset="0"/>
                <a:cs typeface="Times New Roman" panose="02020603050405020304" pitchFamily="18" charset="0"/>
              </a:rPr>
              <a:t> </a:t>
            </a:r>
            <a:br>
              <a:rPr lang="en-US" sz="2665">
                <a:latin typeface="Times New Roman" panose="02020603050405020304" pitchFamily="18" charset="0"/>
                <a:cs typeface="Times New Roman" panose="02020603050405020304" pitchFamily="18" charset="0"/>
              </a:rPr>
            </a:br>
            <a:endParaRPr lang="en-US" sz="2665">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1780" y="262255"/>
            <a:ext cx="10340340" cy="756920"/>
          </a:xfrm>
        </p:spPr>
        <p:txBody>
          <a:bodyPr>
            <a:normAutofit/>
          </a:bodyPr>
          <a:lstStyle/>
          <a:p>
            <a:r>
              <a:rPr lang="en-IN" altLang="en-US" sz="4000">
                <a:solidFill>
                  <a:schemeClr val="accent2">
                    <a:lumMod val="75000"/>
                  </a:schemeClr>
                </a:solidFill>
                <a:latin typeface="Times New Roman" panose="02020603050405020304" pitchFamily="18" charset="0"/>
                <a:cs typeface="Times New Roman" panose="02020603050405020304" pitchFamily="18" charset="0"/>
              </a:rPr>
              <a:t>PRIOR KNOWLEDGE :</a:t>
            </a:r>
          </a:p>
        </p:txBody>
      </p:sp>
      <p:sp>
        <p:nvSpPr>
          <p:cNvPr id="3" name="Text Placeholder 2"/>
          <p:cNvSpPr>
            <a:spLocks noGrp="1"/>
          </p:cNvSpPr>
          <p:nvPr>
            <p:ph type="body" idx="1"/>
          </p:nvPr>
        </p:nvSpPr>
        <p:spPr>
          <a:xfrm>
            <a:off x="480060" y="1133475"/>
            <a:ext cx="10999470" cy="5328285"/>
          </a:xfrm>
        </p:spPr>
        <p:txBody>
          <a:bodyPr>
            <a:noAutofit/>
          </a:bodyPr>
          <a:lstStyle/>
          <a:p>
            <a:pPr>
              <a:lnSpc>
                <a:spcPct val="130000"/>
              </a:lnSpc>
            </a:pPr>
            <a:r>
              <a:rPr lang="en-IN" altLang="en-US" sz="1900">
                <a:solidFill>
                  <a:schemeClr val="tx1"/>
                </a:solidFill>
                <a:latin typeface="Times New Roman" panose="02020603050405020304" pitchFamily="18" charset="0"/>
                <a:cs typeface="Times New Roman" panose="02020603050405020304" pitchFamily="18" charset="0"/>
              </a:rPr>
              <a:t>You </a:t>
            </a:r>
            <a:r>
              <a:rPr lang="en-US" sz="1900">
                <a:solidFill>
                  <a:schemeClr val="tx1"/>
                </a:solidFill>
                <a:latin typeface="Times New Roman" panose="02020603050405020304" pitchFamily="18" charset="0"/>
                <a:cs typeface="Times New Roman" panose="02020603050405020304" pitchFamily="18" charset="0"/>
              </a:rPr>
              <a:t>for developing web applications.</a:t>
            </a:r>
            <a:r>
              <a:rPr lang="en-US" sz="1900">
                <a:solidFill>
                  <a:schemeClr val="tx1"/>
                </a:solidFill>
                <a:latin typeface="Times New Roman" panose="02020603050405020304" pitchFamily="18" charset="0"/>
                <a:cs typeface="Times New Roman" panose="02020603050405020304" pitchFamily="18" charset="0"/>
                <a:sym typeface="+mn-ea"/>
              </a:rPr>
              <a:t>ou must have prior knowledge of following topics to complete this project.</a:t>
            </a:r>
            <a:endParaRPr lang="en-US" sz="1900">
              <a:solidFill>
                <a:schemeClr val="tx1"/>
              </a:solidFill>
              <a:latin typeface="Times New Roman" panose="02020603050405020304" pitchFamily="18" charset="0"/>
              <a:cs typeface="Times New Roman" panose="02020603050405020304" pitchFamily="18" charset="0"/>
            </a:endParaRPr>
          </a:p>
          <a:p>
            <a:pPr marL="342900" indent="-342900">
              <a:lnSpc>
                <a:spcPct val="130000"/>
              </a:lnSpc>
              <a:buFont typeface="Arial" panose="020B0604020202020204" pitchFamily="34" charset="0"/>
              <a:buChar char="•"/>
            </a:pPr>
            <a:r>
              <a:rPr lang="en-US" sz="1900">
                <a:solidFill>
                  <a:schemeClr val="accent6"/>
                </a:solidFill>
                <a:latin typeface="Times New Roman" panose="02020603050405020304" pitchFamily="18" charset="0"/>
                <a:cs typeface="Times New Roman" panose="02020603050405020304" pitchFamily="18" charset="0"/>
                <a:sym typeface="+mn-ea"/>
              </a:rPr>
              <a:t>Deep Learning Concept</a:t>
            </a:r>
            <a:r>
              <a:rPr lang="en-IN" altLang="en-US" sz="1900">
                <a:solidFill>
                  <a:schemeClr val="accent6"/>
                </a:solidFill>
                <a:latin typeface="Times New Roman" panose="02020603050405020304" pitchFamily="18" charset="0"/>
                <a:cs typeface="Times New Roman" panose="02020603050405020304" pitchFamily="18" charset="0"/>
                <a:sym typeface="+mn-ea"/>
              </a:rPr>
              <a:t> :</a:t>
            </a:r>
            <a:endParaRPr lang="en-US" sz="1900">
              <a:solidFill>
                <a:schemeClr val="accent6"/>
              </a:solidFill>
              <a:latin typeface="Times New Roman" panose="02020603050405020304" pitchFamily="18" charset="0"/>
              <a:cs typeface="Times New Roman" panose="02020603050405020304" pitchFamily="18" charset="0"/>
              <a:sym typeface="+mn-ea"/>
            </a:endParaRPr>
          </a:p>
          <a:p>
            <a:pPr>
              <a:lnSpc>
                <a:spcPct val="130000"/>
              </a:lnSpc>
              <a:buFont typeface="Arial" panose="020B0604020202020204" pitchFamily="34" charset="0"/>
            </a:pPr>
            <a:r>
              <a:rPr lang="en-IN" altLang="en-US" sz="1900">
                <a:solidFill>
                  <a:schemeClr val="tx1"/>
                </a:solidFill>
                <a:latin typeface="Times New Roman" panose="02020603050405020304" pitchFamily="18" charset="0"/>
                <a:cs typeface="Times New Roman" panose="02020603050405020304" pitchFamily="18" charset="0"/>
              </a:rPr>
              <a:t>             </a:t>
            </a:r>
            <a:r>
              <a:rPr lang="en-US" sz="1900">
                <a:solidFill>
                  <a:schemeClr val="tx1"/>
                </a:solidFill>
                <a:latin typeface="Times New Roman" panose="02020603050405020304" pitchFamily="18" charset="0"/>
                <a:cs typeface="Times New Roman" panose="02020603050405020304" pitchFamily="18" charset="0"/>
              </a:rPr>
              <a:t>Deep learning is part of a broader family of machine learning methods, which is based on artificial neural networks with representation learning. The adjective "deep" in deep learning refers to the use of multiple layers in the network. Methods used can be either supervised, semi-supervised or unsupervised.</a:t>
            </a:r>
          </a:p>
          <a:p>
            <a:pPr marL="342900" indent="-342900">
              <a:lnSpc>
                <a:spcPct val="130000"/>
              </a:lnSpc>
              <a:buFont typeface="Arial" panose="020B0604020202020204" pitchFamily="34" charset="0"/>
              <a:buChar char="•"/>
            </a:pPr>
            <a:r>
              <a:rPr lang="en-IN" altLang="en-US" sz="1900">
                <a:solidFill>
                  <a:schemeClr val="tx1"/>
                </a:solidFill>
                <a:latin typeface="Times New Roman" panose="02020603050405020304" pitchFamily="18" charset="0"/>
                <a:cs typeface="Times New Roman" panose="02020603050405020304" pitchFamily="18" charset="0"/>
                <a:sym typeface="+mn-ea"/>
              </a:rPr>
              <a:t> </a:t>
            </a:r>
            <a:r>
              <a:rPr lang="en-US" sz="1900">
                <a:solidFill>
                  <a:schemeClr val="accent6"/>
                </a:solidFill>
                <a:latin typeface="Times New Roman" panose="02020603050405020304" pitchFamily="18" charset="0"/>
                <a:cs typeface="Times New Roman" panose="02020603050405020304" pitchFamily="18" charset="0"/>
                <a:sym typeface="+mn-ea"/>
              </a:rPr>
              <a:t>CNN</a:t>
            </a:r>
            <a:r>
              <a:rPr lang="en-IN" altLang="en-US" sz="1900">
                <a:solidFill>
                  <a:schemeClr val="accent6"/>
                </a:solidFill>
                <a:latin typeface="Times New Roman" panose="02020603050405020304" pitchFamily="18" charset="0"/>
                <a:cs typeface="Times New Roman" panose="02020603050405020304" pitchFamily="18" charset="0"/>
                <a:sym typeface="+mn-ea"/>
              </a:rPr>
              <a:t> :</a:t>
            </a:r>
            <a:endParaRPr lang="en-US" sz="1900">
              <a:solidFill>
                <a:schemeClr val="accent6"/>
              </a:solidFill>
              <a:latin typeface="Times New Roman" panose="02020603050405020304" pitchFamily="18" charset="0"/>
              <a:cs typeface="Times New Roman" panose="02020603050405020304" pitchFamily="18" charset="0"/>
              <a:sym typeface="+mn-ea"/>
            </a:endParaRPr>
          </a:p>
          <a:p>
            <a:pPr>
              <a:lnSpc>
                <a:spcPct val="130000"/>
              </a:lnSpc>
              <a:buFont typeface="Arial" panose="020B0604020202020204" pitchFamily="34" charset="0"/>
            </a:pPr>
            <a:r>
              <a:rPr lang="en-IN" altLang="en-US" sz="1900">
                <a:solidFill>
                  <a:schemeClr val="tx1"/>
                </a:solidFill>
                <a:latin typeface="Times New Roman" panose="02020603050405020304" pitchFamily="18" charset="0"/>
                <a:cs typeface="Times New Roman" panose="02020603050405020304" pitchFamily="18" charset="0"/>
              </a:rPr>
              <a:t>         </a:t>
            </a:r>
            <a:r>
              <a:rPr lang="en-US" sz="1900">
                <a:solidFill>
                  <a:schemeClr val="tx1"/>
                </a:solidFill>
                <a:latin typeface="Times New Roman" panose="02020603050405020304" pitchFamily="18" charset="0"/>
                <a:cs typeface="Times New Roman" panose="02020603050405020304" pitchFamily="18" charset="0"/>
              </a:rPr>
              <a:t>A convolutional neural network (CNN or ConvNet) is a network architecture for deep learning that learns directly from data. CNNs are particularly useful for finding patterns in images to recognize objects, classes, and categories. They can also be quite effective for classifying audio, time-series, and signal data.</a:t>
            </a:r>
          </a:p>
          <a:p>
            <a:pPr marL="342900" indent="-342900">
              <a:lnSpc>
                <a:spcPct val="130000"/>
              </a:lnSpc>
              <a:buFont typeface="Arial" panose="020B0604020202020204" pitchFamily="34" charset="0"/>
              <a:buChar char="•"/>
            </a:pPr>
            <a:r>
              <a:rPr lang="en-US" sz="1900">
                <a:solidFill>
                  <a:schemeClr val="accent6"/>
                </a:solidFill>
                <a:latin typeface="Times New Roman" panose="02020603050405020304" pitchFamily="18" charset="0"/>
                <a:cs typeface="Times New Roman" panose="02020603050405020304" pitchFamily="18" charset="0"/>
                <a:sym typeface="+mn-ea"/>
              </a:rPr>
              <a:t>Flask: </a:t>
            </a:r>
            <a:endParaRPr lang="en-US" sz="1900">
              <a:solidFill>
                <a:schemeClr val="accent6"/>
              </a:solidFill>
              <a:latin typeface="Times New Roman" panose="02020603050405020304" pitchFamily="18" charset="0"/>
              <a:cs typeface="Times New Roman" panose="02020603050405020304" pitchFamily="18" charset="0"/>
            </a:endParaRPr>
          </a:p>
          <a:p>
            <a:pPr>
              <a:lnSpc>
                <a:spcPct val="130000"/>
              </a:lnSpc>
            </a:pPr>
            <a:r>
              <a:rPr lang="en-US" sz="1900">
                <a:solidFill>
                  <a:schemeClr val="tx1"/>
                </a:solidFill>
                <a:latin typeface="Times New Roman" panose="02020603050405020304" pitchFamily="18" charset="0"/>
                <a:cs typeface="Times New Roman" panose="02020603050405020304" pitchFamily="18" charset="0"/>
                <a:sym typeface="+mn-ea"/>
              </a:rPr>
              <a:t> </a:t>
            </a:r>
            <a:r>
              <a:rPr lang="en-IN" altLang="en-US" sz="1900">
                <a:solidFill>
                  <a:schemeClr val="tx1"/>
                </a:solidFill>
                <a:latin typeface="Times New Roman" panose="02020603050405020304" pitchFamily="18" charset="0"/>
                <a:cs typeface="Times New Roman" panose="02020603050405020304" pitchFamily="18" charset="0"/>
                <a:sym typeface="+mn-ea"/>
              </a:rPr>
              <a:t>         </a:t>
            </a:r>
            <a:r>
              <a:rPr lang="en-US" sz="1900">
                <a:solidFill>
                  <a:schemeClr val="tx1"/>
                </a:solidFill>
                <a:latin typeface="Times New Roman" panose="02020603050405020304" pitchFamily="18" charset="0"/>
                <a:cs typeface="Times New Roman" panose="02020603050405020304" pitchFamily="18" charset="0"/>
                <a:sym typeface="+mn-ea"/>
              </a:rPr>
              <a:t>Flask is a popular Python web framework, meaning it is a third-party Python library used</a:t>
            </a:r>
            <a:r>
              <a:rPr lang="en-IN" altLang="en-US" sz="1900">
                <a:solidFill>
                  <a:schemeClr val="tx1"/>
                </a:solidFill>
                <a:latin typeface="Times New Roman" panose="02020603050405020304" pitchFamily="18" charset="0"/>
                <a:cs typeface="Times New Roman" panose="02020603050405020304" pitchFamily="18" charset="0"/>
                <a:sym typeface="+mn-ea"/>
              </a:rPr>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455" y="250825"/>
            <a:ext cx="11184255" cy="844550"/>
          </a:xfrm>
        </p:spPr>
        <p:txBody>
          <a:bodyPr>
            <a:normAutofit fontScale="90000"/>
          </a:bodyPr>
          <a:lstStyle/>
          <a:p>
            <a:r>
              <a:rPr lang="en-IN" altLang="en-US" sz="4445">
                <a:solidFill>
                  <a:schemeClr val="accent2">
                    <a:lumMod val="75000"/>
                  </a:schemeClr>
                </a:solidFill>
                <a:latin typeface="Times New Roman" panose="02020603050405020304" pitchFamily="18" charset="0"/>
                <a:cs typeface="Times New Roman" panose="02020603050405020304" pitchFamily="18" charset="0"/>
              </a:rPr>
              <a:t>PROJECT FLOW </a:t>
            </a:r>
            <a:r>
              <a:rPr lang="en-IN" altLang="en-US">
                <a:solidFill>
                  <a:schemeClr val="accent2">
                    <a:lumMod val="75000"/>
                  </a:schemeClr>
                </a:solidFill>
              </a:rPr>
              <a:t>:</a:t>
            </a:r>
          </a:p>
        </p:txBody>
      </p:sp>
      <p:sp>
        <p:nvSpPr>
          <p:cNvPr id="3" name="Text Placeholder 2"/>
          <p:cNvSpPr>
            <a:spLocks noGrp="1"/>
          </p:cNvSpPr>
          <p:nvPr>
            <p:ph type="body" idx="1"/>
          </p:nvPr>
        </p:nvSpPr>
        <p:spPr>
          <a:xfrm>
            <a:off x="338455" y="1473200"/>
            <a:ext cx="10624820" cy="4747260"/>
          </a:xfrm>
        </p:spPr>
        <p:txBody>
          <a:bodyPr>
            <a:normAutofit fontScale="32500" lnSpcReduction="10000"/>
          </a:bodyPr>
          <a:lstStyle/>
          <a:p>
            <a:pPr marL="342900" indent="-342900">
              <a:buFont typeface="Arial" panose="020B0604020202020204" pitchFamily="34" charset="0"/>
              <a:buChar char="•"/>
            </a:pPr>
            <a:r>
              <a:rPr lang="en-US" sz="8000">
                <a:solidFill>
                  <a:schemeClr val="tx1"/>
                </a:solidFill>
                <a:latin typeface="Times New Roman" panose="02020603050405020304" pitchFamily="18" charset="0"/>
                <a:cs typeface="Times New Roman" panose="02020603050405020304" pitchFamily="18" charset="0"/>
              </a:rPr>
              <a:t>The user interacts with the UI (User Interface) to choose the image.</a:t>
            </a:r>
          </a:p>
          <a:p>
            <a:pPr marL="342900" indent="-342900">
              <a:buFont typeface="Arial" panose="020B0604020202020204" pitchFamily="34" charset="0"/>
              <a:buChar char="•"/>
            </a:pPr>
            <a:endParaRPr lang="en-US" sz="8000">
              <a:solidFill>
                <a:schemeClr val="tx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8000">
                <a:solidFill>
                  <a:schemeClr val="tx1"/>
                </a:solidFill>
                <a:latin typeface="Times New Roman" panose="02020603050405020304" pitchFamily="18" charset="0"/>
                <a:cs typeface="Times New Roman" panose="02020603050405020304" pitchFamily="18" charset="0"/>
              </a:rPr>
              <a:t>The chosen image analyzed by the model which is integrated with flask application.</a:t>
            </a:r>
          </a:p>
          <a:p>
            <a:pPr marL="342900" indent="-342900">
              <a:buFont typeface="Arial" panose="020B0604020202020204" pitchFamily="34" charset="0"/>
              <a:buChar char="•"/>
            </a:pPr>
            <a:endParaRPr lang="en-US" sz="8000">
              <a:solidFill>
                <a:schemeClr val="tx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8000">
                <a:solidFill>
                  <a:schemeClr val="tx1"/>
                </a:solidFill>
                <a:latin typeface="Times New Roman" panose="02020603050405020304" pitchFamily="18" charset="0"/>
                <a:cs typeface="Times New Roman" panose="02020603050405020304" pitchFamily="18" charset="0"/>
              </a:rPr>
              <a:t>CNN Models analyze the image, then prediction is showcased on the Flask UI.</a:t>
            </a:r>
          </a:p>
          <a:p>
            <a:pPr marL="342900" indent="-342900">
              <a:buFont typeface="Arial" panose="020B0604020202020204" pitchFamily="34" charset="0"/>
              <a:buChar char="•"/>
            </a:pPr>
            <a:endParaRPr lang="en-US" sz="8000">
              <a:solidFill>
                <a:schemeClr val="tx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8000">
                <a:solidFill>
                  <a:schemeClr val="tx1"/>
                </a:solidFill>
                <a:latin typeface="Times New Roman" panose="02020603050405020304" pitchFamily="18" charset="0"/>
                <a:cs typeface="Times New Roman" panose="02020603050405020304" pitchFamily="18" charset="0"/>
              </a:rPr>
              <a:t>To accomplish this, we have to complete all the activities and tasks listed below</a:t>
            </a:r>
          </a:p>
          <a:p>
            <a:pPr marL="342900" indent="-342900">
              <a:buFont typeface="Arial" panose="020B0604020202020204" pitchFamily="34" charset="0"/>
              <a:buChar char="•"/>
            </a:pPr>
            <a:endParaRPr lang="en-US" sz="8000">
              <a:solidFill>
                <a:schemeClr val="tx1"/>
              </a:solidFill>
              <a:latin typeface="Times New Roman" panose="02020603050405020304" pitchFamily="18" charset="0"/>
              <a:cs typeface="Times New Roman" panose="02020603050405020304" pitchFamily="18" charset="0"/>
            </a:endParaRPr>
          </a:p>
          <a:p>
            <a:r>
              <a:rPr lang="en-US" sz="8000">
                <a:solidFill>
                  <a:schemeClr val="tx1"/>
                </a:solidFill>
                <a:latin typeface="Times New Roman" panose="02020603050405020304" pitchFamily="18" charset="0"/>
                <a:cs typeface="Times New Roman" panose="02020603050405020304" pitchFamily="18" charset="0"/>
              </a:rPr>
              <a:t>Data Collection.</a:t>
            </a:r>
          </a:p>
          <a:p>
            <a:endParaRPr lang="en-US" sz="8000">
              <a:solidFill>
                <a:schemeClr val="tx1"/>
              </a:solidFill>
              <a:latin typeface="Times New Roman" panose="02020603050405020304" pitchFamily="18" charset="0"/>
              <a:cs typeface="Times New Roman" panose="02020603050405020304" pitchFamily="18" charset="0"/>
            </a:endParaRPr>
          </a:p>
          <a:p>
            <a:endParaRPr lang="en-US" sz="800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8595" y="0"/>
            <a:ext cx="11499215" cy="6691630"/>
          </a:xfrm>
        </p:spPr>
        <p:txBody>
          <a:bodyPr>
            <a:normAutofit fontScale="90000"/>
          </a:bodyPr>
          <a:lstStyle/>
          <a:p>
            <a:pPr marL="0" indent="0">
              <a:buFont typeface="Wingdings" panose="05000000000000000000" charset="0"/>
            </a:pPr>
            <a:br>
              <a:rPr lang="en-US">
                <a:latin typeface="Times New Roman" panose="02020603050405020304" pitchFamily="18" charset="0"/>
                <a:cs typeface="Times New Roman" panose="02020603050405020304" pitchFamily="18" charset="0"/>
              </a:rPr>
            </a:br>
            <a:br>
              <a:rPr lang="en-US">
                <a:latin typeface="Times New Roman" panose="02020603050405020304" pitchFamily="18" charset="0"/>
                <a:cs typeface="Times New Roman" panose="02020603050405020304" pitchFamily="18" charset="0"/>
              </a:rPr>
            </a:br>
            <a:r>
              <a:rPr lang="en-IN" altLang="en-US" sz="3110">
                <a:solidFill>
                  <a:schemeClr val="accent6"/>
                </a:solidFill>
                <a:latin typeface="Times New Roman" panose="02020603050405020304" pitchFamily="18" charset="0"/>
                <a:cs typeface="Times New Roman" panose="02020603050405020304" pitchFamily="18" charset="0"/>
                <a:sym typeface="+mn-ea"/>
              </a:rPr>
              <a:t>Model Building </a:t>
            </a:r>
            <a:r>
              <a:rPr lang="en-IN" altLang="en-US" sz="2220">
                <a:solidFill>
                  <a:schemeClr val="accent6"/>
                </a:solidFill>
                <a:latin typeface="Times New Roman" panose="02020603050405020304" pitchFamily="18" charset="0"/>
                <a:cs typeface="Times New Roman" panose="02020603050405020304" pitchFamily="18" charset="0"/>
                <a:sym typeface="+mn-ea"/>
              </a:rPr>
              <a:t>:</a:t>
            </a:r>
            <a:br>
              <a:rPr lang="en-IN" altLang="en-US" sz="2220">
                <a:latin typeface="Times New Roman" panose="02020603050405020304" pitchFamily="18" charset="0"/>
                <a:cs typeface="Times New Roman" panose="02020603050405020304" pitchFamily="18" charset="0"/>
                <a:sym typeface="+mn-ea"/>
              </a:rPr>
            </a:br>
            <a:br>
              <a:rPr lang="en-IN" altLang="en-US" sz="2220">
                <a:latin typeface="Times New Roman" panose="02020603050405020304" pitchFamily="18" charset="0"/>
                <a:cs typeface="Times New Roman" panose="02020603050405020304" pitchFamily="18" charset="0"/>
                <a:sym typeface="+mn-ea"/>
              </a:rPr>
            </a:br>
            <a:r>
              <a:rPr lang="en-IN" altLang="en-US" sz="2220">
                <a:latin typeface="Times New Roman" panose="02020603050405020304" pitchFamily="18" charset="0"/>
                <a:cs typeface="Times New Roman" panose="02020603050405020304" pitchFamily="18" charset="0"/>
                <a:sym typeface="+mn-ea"/>
              </a:rPr>
              <a:t>1.I</a:t>
            </a:r>
            <a:r>
              <a:rPr lang="en-US" sz="2220">
                <a:latin typeface="Times New Roman" panose="02020603050405020304" pitchFamily="18" charset="0"/>
                <a:cs typeface="Times New Roman" panose="02020603050405020304" pitchFamily="18" charset="0"/>
                <a:sym typeface="+mn-ea"/>
              </a:rPr>
              <a:t>mport the model building Libraries</a:t>
            </a:r>
            <a:br>
              <a:rPr lang="en-US" sz="2220">
                <a:latin typeface="Times New Roman" panose="02020603050405020304" pitchFamily="18" charset="0"/>
                <a:cs typeface="Times New Roman" panose="02020603050405020304" pitchFamily="18" charset="0"/>
                <a:sym typeface="+mn-ea"/>
              </a:rPr>
            </a:br>
            <a:br>
              <a:rPr lang="en-US" sz="2220">
                <a:latin typeface="Times New Roman" panose="02020603050405020304" pitchFamily="18" charset="0"/>
                <a:cs typeface="Times New Roman" panose="02020603050405020304" pitchFamily="18" charset="0"/>
                <a:sym typeface="+mn-ea"/>
              </a:rPr>
            </a:br>
            <a:r>
              <a:rPr lang="en-IN" altLang="en-US" sz="2220">
                <a:latin typeface="Times New Roman" panose="02020603050405020304" pitchFamily="18" charset="0"/>
                <a:cs typeface="Times New Roman" panose="02020603050405020304" pitchFamily="18" charset="0"/>
                <a:sym typeface="+mn-ea"/>
              </a:rPr>
              <a:t>2.</a:t>
            </a:r>
            <a:r>
              <a:rPr lang="en-US" sz="2220">
                <a:latin typeface="Times New Roman" panose="02020603050405020304" pitchFamily="18" charset="0"/>
                <a:cs typeface="Times New Roman" panose="02020603050405020304" pitchFamily="18" charset="0"/>
                <a:sym typeface="+mn-ea"/>
              </a:rPr>
              <a:t>Initializing the model</a:t>
            </a:r>
            <a:br>
              <a:rPr lang="en-US" sz="2220">
                <a:latin typeface="Times New Roman" panose="02020603050405020304" pitchFamily="18" charset="0"/>
                <a:cs typeface="Times New Roman" panose="02020603050405020304" pitchFamily="18" charset="0"/>
                <a:sym typeface="+mn-ea"/>
              </a:rPr>
            </a:br>
            <a:br>
              <a:rPr lang="en-US" sz="2220">
                <a:latin typeface="Times New Roman" panose="02020603050405020304" pitchFamily="18" charset="0"/>
                <a:cs typeface="Times New Roman" panose="02020603050405020304" pitchFamily="18" charset="0"/>
                <a:sym typeface="+mn-ea"/>
              </a:rPr>
            </a:br>
            <a:r>
              <a:rPr lang="en-IN" altLang="en-US" sz="2220">
                <a:latin typeface="Times New Roman" panose="02020603050405020304" pitchFamily="18" charset="0"/>
                <a:cs typeface="Times New Roman" panose="02020603050405020304" pitchFamily="18" charset="0"/>
                <a:sym typeface="+mn-ea"/>
              </a:rPr>
              <a:t>3.</a:t>
            </a:r>
            <a:r>
              <a:rPr lang="en-US" sz="2220">
                <a:latin typeface="Times New Roman" panose="02020603050405020304" pitchFamily="18" charset="0"/>
                <a:cs typeface="Times New Roman" panose="02020603050405020304" pitchFamily="18" charset="0"/>
                <a:sym typeface="+mn-ea"/>
              </a:rPr>
              <a:t>Adding Input Layer</a:t>
            </a:r>
            <a:br>
              <a:rPr lang="en-US" sz="2220">
                <a:latin typeface="Times New Roman" panose="02020603050405020304" pitchFamily="18" charset="0"/>
                <a:cs typeface="Times New Roman" panose="02020603050405020304" pitchFamily="18" charset="0"/>
                <a:sym typeface="+mn-ea"/>
              </a:rPr>
            </a:br>
            <a:br>
              <a:rPr lang="en-US" sz="2220">
                <a:latin typeface="Times New Roman" panose="02020603050405020304" pitchFamily="18" charset="0"/>
                <a:cs typeface="Times New Roman" panose="02020603050405020304" pitchFamily="18" charset="0"/>
                <a:sym typeface="+mn-ea"/>
              </a:rPr>
            </a:br>
            <a:r>
              <a:rPr lang="en-IN" altLang="en-US" sz="2220">
                <a:latin typeface="Times New Roman" panose="02020603050405020304" pitchFamily="18" charset="0"/>
                <a:cs typeface="Times New Roman" panose="02020603050405020304" pitchFamily="18" charset="0"/>
                <a:sym typeface="+mn-ea"/>
              </a:rPr>
              <a:t>4.</a:t>
            </a:r>
            <a:r>
              <a:rPr lang="en-US" sz="2220">
                <a:latin typeface="Times New Roman" panose="02020603050405020304" pitchFamily="18" charset="0"/>
                <a:cs typeface="Times New Roman" panose="02020603050405020304" pitchFamily="18" charset="0"/>
                <a:sym typeface="+mn-ea"/>
              </a:rPr>
              <a:t>Adding Hidden Layer</a:t>
            </a:r>
            <a:br>
              <a:rPr lang="en-US" sz="2220">
                <a:latin typeface="Times New Roman" panose="02020603050405020304" pitchFamily="18" charset="0"/>
                <a:cs typeface="Times New Roman" panose="02020603050405020304" pitchFamily="18" charset="0"/>
                <a:sym typeface="+mn-ea"/>
              </a:rPr>
            </a:br>
            <a:br>
              <a:rPr lang="en-US" sz="2220">
                <a:latin typeface="Times New Roman" panose="02020603050405020304" pitchFamily="18" charset="0"/>
                <a:cs typeface="Times New Roman" panose="02020603050405020304" pitchFamily="18" charset="0"/>
                <a:sym typeface="+mn-ea"/>
              </a:rPr>
            </a:br>
            <a:r>
              <a:rPr lang="en-IN" altLang="en-US" sz="2220">
                <a:latin typeface="Times New Roman" panose="02020603050405020304" pitchFamily="18" charset="0"/>
                <a:cs typeface="Times New Roman" panose="02020603050405020304" pitchFamily="18" charset="0"/>
                <a:sym typeface="+mn-ea"/>
              </a:rPr>
              <a:t>5.</a:t>
            </a:r>
            <a:r>
              <a:rPr lang="en-US" sz="2220">
                <a:latin typeface="Times New Roman" panose="02020603050405020304" pitchFamily="18" charset="0"/>
                <a:cs typeface="Times New Roman" panose="02020603050405020304" pitchFamily="18" charset="0"/>
                <a:sym typeface="+mn-ea"/>
              </a:rPr>
              <a:t>Adding Output Layer</a:t>
            </a:r>
            <a:br>
              <a:rPr lang="en-US" sz="2220">
                <a:latin typeface="Times New Roman" panose="02020603050405020304" pitchFamily="18" charset="0"/>
                <a:cs typeface="Times New Roman" panose="02020603050405020304" pitchFamily="18" charset="0"/>
                <a:sym typeface="+mn-ea"/>
              </a:rPr>
            </a:br>
            <a:br>
              <a:rPr lang="en-US" sz="2220">
                <a:latin typeface="Times New Roman" panose="02020603050405020304" pitchFamily="18" charset="0"/>
                <a:cs typeface="Times New Roman" panose="02020603050405020304" pitchFamily="18" charset="0"/>
                <a:sym typeface="+mn-ea"/>
              </a:rPr>
            </a:br>
            <a:r>
              <a:rPr lang="en-IN" altLang="en-US" sz="2220">
                <a:latin typeface="Times New Roman" panose="02020603050405020304" pitchFamily="18" charset="0"/>
                <a:cs typeface="Times New Roman" panose="02020603050405020304" pitchFamily="18" charset="0"/>
                <a:sym typeface="+mn-ea"/>
              </a:rPr>
              <a:t>6.</a:t>
            </a:r>
            <a:r>
              <a:rPr lang="en-US" sz="2220">
                <a:latin typeface="Times New Roman" panose="02020603050405020304" pitchFamily="18" charset="0"/>
                <a:cs typeface="Times New Roman" panose="02020603050405020304" pitchFamily="18" charset="0"/>
                <a:sym typeface="+mn-ea"/>
              </a:rPr>
              <a:t>Configure the Learning Process</a:t>
            </a:r>
            <a:br>
              <a:rPr lang="en-US" sz="2220">
                <a:latin typeface="Times New Roman" panose="02020603050405020304" pitchFamily="18" charset="0"/>
                <a:cs typeface="Times New Roman" panose="02020603050405020304" pitchFamily="18" charset="0"/>
                <a:sym typeface="+mn-ea"/>
              </a:rPr>
            </a:br>
            <a:br>
              <a:rPr lang="en-US" sz="2220">
                <a:latin typeface="Times New Roman" panose="02020603050405020304" pitchFamily="18" charset="0"/>
                <a:cs typeface="Times New Roman" panose="02020603050405020304" pitchFamily="18" charset="0"/>
                <a:sym typeface="+mn-ea"/>
              </a:rPr>
            </a:br>
            <a:r>
              <a:rPr lang="en-IN" altLang="en-US" sz="2220">
                <a:latin typeface="Times New Roman" panose="02020603050405020304" pitchFamily="18" charset="0"/>
                <a:cs typeface="Times New Roman" panose="02020603050405020304" pitchFamily="18" charset="0"/>
                <a:sym typeface="+mn-ea"/>
              </a:rPr>
              <a:t>7.</a:t>
            </a:r>
            <a:r>
              <a:rPr lang="en-US" sz="2220">
                <a:latin typeface="Times New Roman" panose="02020603050405020304" pitchFamily="18" charset="0"/>
                <a:cs typeface="Times New Roman" panose="02020603050405020304" pitchFamily="18" charset="0"/>
                <a:sym typeface="+mn-ea"/>
              </a:rPr>
              <a:t>Training and testing the model</a:t>
            </a:r>
            <a:br>
              <a:rPr lang="en-US" sz="2220">
                <a:latin typeface="Times New Roman" panose="02020603050405020304" pitchFamily="18" charset="0"/>
                <a:cs typeface="Times New Roman" panose="02020603050405020304" pitchFamily="18" charset="0"/>
                <a:sym typeface="+mn-ea"/>
              </a:rPr>
            </a:br>
            <a:br>
              <a:rPr lang="en-US" sz="2220">
                <a:latin typeface="Times New Roman" panose="02020603050405020304" pitchFamily="18" charset="0"/>
                <a:cs typeface="Times New Roman" panose="02020603050405020304" pitchFamily="18" charset="0"/>
                <a:sym typeface="+mn-ea"/>
              </a:rPr>
            </a:br>
            <a:r>
              <a:rPr lang="en-IN" altLang="en-US" sz="2220">
                <a:latin typeface="Times New Roman" panose="02020603050405020304" pitchFamily="18" charset="0"/>
                <a:cs typeface="Times New Roman" panose="02020603050405020304" pitchFamily="18" charset="0"/>
                <a:sym typeface="+mn-ea"/>
              </a:rPr>
              <a:t>8.</a:t>
            </a:r>
            <a:r>
              <a:rPr lang="en-US" sz="2220">
                <a:latin typeface="Times New Roman" panose="02020603050405020304" pitchFamily="18" charset="0"/>
                <a:cs typeface="Times New Roman" panose="02020603050405020304" pitchFamily="18" charset="0"/>
                <a:sym typeface="+mn-ea"/>
              </a:rPr>
              <a:t>Save the Model</a:t>
            </a:r>
            <a:br>
              <a:rPr lang="en-US" sz="2220">
                <a:latin typeface="Times New Roman" panose="02020603050405020304" pitchFamily="18" charset="0"/>
                <a:cs typeface="Times New Roman" panose="02020603050405020304" pitchFamily="18" charset="0"/>
                <a:sym typeface="+mn-ea"/>
              </a:rPr>
            </a:br>
            <a:br>
              <a:rPr lang="en-US" sz="2220">
                <a:latin typeface="Times New Roman" panose="02020603050405020304" pitchFamily="18" charset="0"/>
                <a:cs typeface="Times New Roman" panose="02020603050405020304" pitchFamily="18" charset="0"/>
                <a:sym typeface="+mn-ea"/>
              </a:rPr>
            </a:br>
            <a:r>
              <a:rPr lang="en-US" sz="3110">
                <a:solidFill>
                  <a:schemeClr val="accent6"/>
                </a:solidFill>
                <a:latin typeface="Times New Roman" panose="02020603050405020304" pitchFamily="18" charset="0"/>
                <a:cs typeface="Times New Roman" panose="02020603050405020304" pitchFamily="18" charset="0"/>
                <a:sym typeface="+mn-ea"/>
              </a:rPr>
              <a:t>Application Building</a:t>
            </a:r>
            <a:r>
              <a:rPr lang="en-IN" altLang="en-US" sz="3110">
                <a:solidFill>
                  <a:schemeClr val="accent6"/>
                </a:solidFill>
                <a:latin typeface="Times New Roman" panose="02020603050405020304" pitchFamily="18" charset="0"/>
                <a:cs typeface="Times New Roman" panose="02020603050405020304" pitchFamily="18" charset="0"/>
                <a:sym typeface="+mn-ea"/>
              </a:rPr>
              <a:t> :</a:t>
            </a:r>
            <a:br>
              <a:rPr lang="en-US" sz="2220">
                <a:latin typeface="Times New Roman" panose="02020603050405020304" pitchFamily="18" charset="0"/>
                <a:cs typeface="Times New Roman" panose="02020603050405020304" pitchFamily="18" charset="0"/>
              </a:rPr>
            </a:br>
            <a:br>
              <a:rPr lang="en-US" sz="2220">
                <a:latin typeface="Times New Roman" panose="02020603050405020304" pitchFamily="18" charset="0"/>
                <a:cs typeface="Times New Roman" panose="02020603050405020304" pitchFamily="18" charset="0"/>
              </a:rPr>
            </a:br>
            <a:r>
              <a:rPr lang="en-IN" altLang="en-US" sz="2220">
                <a:latin typeface="Times New Roman" panose="02020603050405020304" pitchFamily="18" charset="0"/>
                <a:cs typeface="Times New Roman" panose="02020603050405020304" pitchFamily="18" charset="0"/>
                <a:sym typeface="+mn-ea"/>
              </a:rPr>
              <a:t>1.</a:t>
            </a:r>
            <a:r>
              <a:rPr lang="en-US" sz="2220">
                <a:latin typeface="Times New Roman" panose="02020603050405020304" pitchFamily="18" charset="0"/>
                <a:cs typeface="Times New Roman" panose="02020603050405020304" pitchFamily="18" charset="0"/>
                <a:sym typeface="+mn-ea"/>
              </a:rPr>
              <a:t>Create an HTML file</a:t>
            </a:r>
            <a:br>
              <a:rPr lang="en-US" sz="2220">
                <a:latin typeface="Times New Roman" panose="02020603050405020304" pitchFamily="18" charset="0"/>
                <a:cs typeface="Times New Roman" panose="02020603050405020304" pitchFamily="18" charset="0"/>
              </a:rPr>
            </a:br>
            <a:br>
              <a:rPr lang="en-US" sz="2220">
                <a:latin typeface="Times New Roman" panose="02020603050405020304" pitchFamily="18" charset="0"/>
                <a:cs typeface="Times New Roman" panose="02020603050405020304" pitchFamily="18" charset="0"/>
              </a:rPr>
            </a:br>
            <a:r>
              <a:rPr lang="en-IN" altLang="en-US" sz="2220">
                <a:latin typeface="Times New Roman" panose="02020603050405020304" pitchFamily="18" charset="0"/>
                <a:cs typeface="Times New Roman" panose="02020603050405020304" pitchFamily="18" charset="0"/>
                <a:sym typeface="+mn-ea"/>
              </a:rPr>
              <a:t>2.</a:t>
            </a:r>
            <a:r>
              <a:rPr lang="en-US" sz="2220">
                <a:latin typeface="Times New Roman" panose="02020603050405020304" pitchFamily="18" charset="0"/>
                <a:cs typeface="Times New Roman" panose="02020603050405020304" pitchFamily="18" charset="0"/>
                <a:sym typeface="+mn-ea"/>
              </a:rPr>
              <a:t>Build Python Code</a:t>
            </a:r>
            <a:endParaRPr lang="en-US" sz="222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17500" y="1146175"/>
            <a:ext cx="10515600" cy="4999990"/>
          </a:xfrm>
        </p:spPr>
        <p:txBody>
          <a:bodyPr>
            <a:normAutofit fontScale="32500" lnSpcReduction="10000"/>
          </a:bodyPr>
          <a:lstStyle/>
          <a:p>
            <a:r>
              <a:rPr lang="en-IN" sz="8000" dirty="0">
                <a:solidFill>
                  <a:schemeClr val="tx1"/>
                </a:solidFill>
                <a:latin typeface="Times New Roman" panose="02020603050405020304" pitchFamily="18" charset="0"/>
                <a:cs typeface="Times New Roman" panose="02020603050405020304" pitchFamily="18" charset="0"/>
              </a:rPr>
              <a:t>Create a Project folder which contains files as shown below</a:t>
            </a:r>
          </a:p>
          <a:p>
            <a:endParaRPr lang="en-IN" sz="8000" dirty="0">
              <a:solidFill>
                <a:schemeClr val="tx1"/>
              </a:solidFill>
              <a:latin typeface="Times New Roman" panose="02020603050405020304" pitchFamily="18" charset="0"/>
              <a:cs typeface="Times New Roman" panose="02020603050405020304" pitchFamily="18" charset="0"/>
            </a:endParaRPr>
          </a:p>
          <a:p>
            <a:r>
              <a:rPr lang="en-IN" sz="8000" dirty="0">
                <a:solidFill>
                  <a:schemeClr val="tx1"/>
                </a:solidFill>
                <a:latin typeface="Times New Roman" panose="02020603050405020304" pitchFamily="18" charset="0"/>
                <a:cs typeface="Times New Roman" panose="02020603050405020304" pitchFamily="18" charset="0"/>
              </a:rPr>
              <a:t>project structure</a:t>
            </a:r>
          </a:p>
          <a:p>
            <a:endParaRPr lang="en-IN" sz="8000" dirty="0">
              <a:solidFill>
                <a:schemeClr val="tx1"/>
              </a:solidFill>
              <a:latin typeface="Times New Roman" panose="02020603050405020304" pitchFamily="18" charset="0"/>
              <a:cs typeface="Times New Roman" panose="02020603050405020304" pitchFamily="18" charset="0"/>
            </a:endParaRPr>
          </a:p>
          <a:p>
            <a:r>
              <a:rPr lang="en-IN" sz="8000" dirty="0">
                <a:solidFill>
                  <a:schemeClr val="tx1"/>
                </a:solidFill>
                <a:latin typeface="Times New Roman" panose="02020603050405020304" pitchFamily="18" charset="0"/>
                <a:cs typeface="Times New Roman" panose="02020603050405020304" pitchFamily="18" charset="0"/>
              </a:rPr>
              <a:t>The Dataset folder contains the training and testing images for training our model.</a:t>
            </a:r>
          </a:p>
          <a:p>
            <a:endParaRPr lang="en-IN" sz="8000" dirty="0">
              <a:solidFill>
                <a:schemeClr val="tx1"/>
              </a:solidFill>
              <a:latin typeface="Times New Roman" panose="02020603050405020304" pitchFamily="18" charset="0"/>
              <a:cs typeface="Times New Roman" panose="02020603050405020304" pitchFamily="18" charset="0"/>
            </a:endParaRPr>
          </a:p>
          <a:p>
            <a:r>
              <a:rPr lang="en-IN" sz="8000" dirty="0">
                <a:solidFill>
                  <a:schemeClr val="tx1"/>
                </a:solidFill>
                <a:latin typeface="Times New Roman" panose="02020603050405020304" pitchFamily="18" charset="0"/>
                <a:cs typeface="Times New Roman" panose="02020603050405020304" pitchFamily="18" charset="0"/>
              </a:rPr>
              <a:t>We are building a Flask Application that needs  HTML pages stored in the templates folder and a python script app.py for server side scripting</a:t>
            </a:r>
          </a:p>
          <a:p>
            <a:endParaRPr lang="en-IN" sz="8000" dirty="0">
              <a:solidFill>
                <a:schemeClr val="tx1"/>
              </a:solidFill>
              <a:latin typeface="Times New Roman" panose="02020603050405020304" pitchFamily="18" charset="0"/>
              <a:cs typeface="Times New Roman" panose="02020603050405020304" pitchFamily="18" charset="0"/>
            </a:endParaRPr>
          </a:p>
          <a:p>
            <a:r>
              <a:rPr lang="en-IN" sz="8000" dirty="0">
                <a:solidFill>
                  <a:schemeClr val="tx1"/>
                </a:solidFill>
                <a:latin typeface="Times New Roman" panose="02020603050405020304" pitchFamily="18" charset="0"/>
                <a:cs typeface="Times New Roman" panose="02020603050405020304" pitchFamily="18" charset="0"/>
              </a:rPr>
              <a:t>we need the model which is saved and the saved model in this content is a Garbage1.h5</a:t>
            </a:r>
          </a:p>
          <a:p>
            <a:endParaRPr lang="en-IN" sz="8000" dirty="0">
              <a:solidFill>
                <a:schemeClr val="tx1"/>
              </a:solidFill>
              <a:latin typeface="Times New Roman" panose="02020603050405020304" pitchFamily="18" charset="0"/>
              <a:cs typeface="Times New Roman" panose="02020603050405020304" pitchFamily="18" charset="0"/>
            </a:endParaRPr>
          </a:p>
          <a:p>
            <a:r>
              <a:rPr lang="en-IN" sz="8000" dirty="0">
                <a:solidFill>
                  <a:schemeClr val="tx1"/>
                </a:solidFill>
                <a:latin typeface="Times New Roman" panose="02020603050405020304" pitchFamily="18" charset="0"/>
                <a:cs typeface="Times New Roman" panose="02020603050405020304" pitchFamily="18" charset="0"/>
              </a:rPr>
              <a:t>templates folder contains base.html,index.html pages.</a:t>
            </a:r>
          </a:p>
        </p:txBody>
      </p:sp>
      <p:sp>
        <p:nvSpPr>
          <p:cNvPr id="5" name="Title 4"/>
          <p:cNvSpPr>
            <a:spLocks noGrp="1"/>
          </p:cNvSpPr>
          <p:nvPr>
            <p:ph type="title"/>
          </p:nvPr>
        </p:nvSpPr>
        <p:spPr>
          <a:xfrm>
            <a:off x="122555" y="278765"/>
            <a:ext cx="10710545" cy="715010"/>
          </a:xfrm>
        </p:spPr>
        <p:txBody>
          <a:bodyPr>
            <a:noAutofit/>
          </a:bodyPr>
          <a:lstStyle/>
          <a:p>
            <a:pPr>
              <a:lnSpc>
                <a:spcPct val="150000"/>
              </a:lnSpc>
            </a:pPr>
            <a:r>
              <a:rPr lang="en-IN" sz="4000" dirty="0">
                <a:solidFill>
                  <a:schemeClr val="accent2">
                    <a:lumMod val="75000"/>
                  </a:schemeClr>
                </a:solidFill>
                <a:latin typeface="Times New Roman" panose="02020603050405020304" pitchFamily="18" charset="0"/>
                <a:cs typeface="Times New Roman" panose="02020603050405020304" pitchFamily="18" charset="0"/>
              </a:rPr>
              <a:t>PROJECT STRUCTURE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TotalTime>
  <Words>1113</Words>
  <Application>Microsoft Office PowerPoint</Application>
  <PresentationFormat>Widescreen</PresentationFormat>
  <Paragraphs>92</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Calibri Light</vt:lpstr>
      <vt:lpstr>Times New Roman</vt:lpstr>
      <vt:lpstr>Wingdings</vt:lpstr>
      <vt:lpstr>Office Theme</vt:lpstr>
      <vt:lpstr>INTELLIGENT GARBAGE CLASSIFICATION USING DEEP LEARNING</vt:lpstr>
      <vt:lpstr>Project Submitted By : </vt:lpstr>
      <vt:lpstr>DISCUSSING FACTORS : </vt:lpstr>
      <vt:lpstr>PRE-REQUISITES : </vt:lpstr>
      <vt:lpstr>Python packages:  NumPy:        NumPy is a Python package that stands for 'Numerical Python. It is the core library for scientific computing, which contains a powerful n-dimensional array of objects.  Pandas:          pandas is a fast, powerful, flexible, and easy-to-use open-source data analysis and manipulation tool, built on top of the Python programming language.   Matplotlib:      It provides an object-oriented API for embedding plots into applications using general-purpose GUI toolkits   Keras:          Keras is an open-source library that provides a Python interface for artificial neural networks. Keras acts as an interface for the TensorFlow library. Up until version 2.3, Keras supported multiple backends, including TensorFlow, Microsoft Cognitive Toolkit, R, Theano, and PlaidML.   </vt:lpstr>
      <vt:lpstr>PRIOR KNOWLEDGE :</vt:lpstr>
      <vt:lpstr>PROJECT FLOW :</vt:lpstr>
      <vt:lpstr>  Model Building :  1.Import the model building Libraries  2.Initializing the model  3.Adding Input Layer  4.Adding Hidden Layer  5.Adding Output Layer  6.Configure the Learning Process  7.Training and testing the model  8.Save the Model  Application Building :  1.Create an HTML file  2.Build Python Code</vt:lpstr>
      <vt:lpstr>PROJECT STRUCTURE :</vt:lpstr>
      <vt:lpstr>DATA COLLECTION :</vt:lpstr>
      <vt:lpstr>IMAGE PROCESSING :                   In this milestone we will be improving the image data that suppresses unwilling distortions or enhances some image features important for further processing, although perform some geometric transformations of images like rotation, scaling, translation, etc. </vt:lpstr>
      <vt:lpstr>MODEL BUILDING : </vt:lpstr>
      <vt:lpstr>PowerPoint Presentation</vt:lpstr>
      <vt:lpstr>PowerPoint Presentation</vt:lpstr>
      <vt:lpstr>APPLICATION BUILDING :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INTELLIGENT GARBAGE CLASSIFICATION USING DEEP LEARNING</dc:title>
  <dc:creator>sai Lakshmi.</dc:creator>
  <cp:lastModifiedBy>Yerva Poojitha</cp:lastModifiedBy>
  <cp:revision>3</cp:revision>
  <dcterms:created xsi:type="dcterms:W3CDTF">2023-09-12T14:51:00Z</dcterms:created>
  <dcterms:modified xsi:type="dcterms:W3CDTF">2023-09-14T14:06:49Z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EA9D5615170242B3B4519054B7078636_13</vt:lpwstr>
  </property>
  <property fmtid="{D5CDD505-2E9C-101B-9397-08002B2CF9AE}" pid="3" name="KSOProductBuildVer">
    <vt:lpwstr>1033-12.2.0.13110</vt:lpwstr>
  </property>
</Properties>
</file>