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Open Sans" charset="0"/>
      <p:regular r:id="rId17"/>
    </p:embeddedFont>
    <p:embeddedFont>
      <p:font typeface="Open Sans Light" charset="0"/>
      <p:regular r:id="rId18"/>
    </p:embeddedFont>
    <p:embeddedFont>
      <p:font typeface="Calibri" pitchFamily="34" charset="0"/>
      <p:regular r:id="rId19"/>
      <p:bold r:id="rId20"/>
      <p:italic r:id="rId21"/>
      <p:boldItalic r:id="rId22"/>
    </p:embeddedFont>
    <p:embeddedFont>
      <p:font typeface="Constantia" pitchFamily="18" charset="0"/>
      <p:regular r:id="rId23"/>
      <p:bold r:id="rId24"/>
      <p:italic r:id="rId25"/>
      <p:boldItalic r:id="rId26"/>
    </p:embeddedFont>
    <p:embeddedFont>
      <p:font typeface="Times Neue Roman"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0" d="100"/>
          <a:sy n="60" d="100"/>
        </p:scale>
        <p:origin x="-370" y="1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204561" y="0"/>
            <a:ext cx="4083439" cy="2720591"/>
          </a:xfrm>
          <a:prstGeom prst="rect">
            <a:avLst/>
          </a:prstGeom>
        </p:spPr>
      </p:pic>
      <p:sp>
        <p:nvSpPr>
          <p:cNvPr id="4" name="TextBox 4"/>
          <p:cNvSpPr txBox="1"/>
          <p:nvPr/>
        </p:nvSpPr>
        <p:spPr>
          <a:xfrm>
            <a:off x="1390471" y="4258310"/>
            <a:ext cx="2991922" cy="808042"/>
          </a:xfrm>
          <a:prstGeom prst="rect">
            <a:avLst/>
          </a:prstGeom>
        </p:spPr>
        <p:txBody>
          <a:bodyPr lIns="0" tIns="0" rIns="0" bIns="0" rtlCol="0" anchor="t">
            <a:spAutoFit/>
          </a:bodyPr>
          <a:lstStyle/>
          <a:p>
            <a:pPr algn="ctr">
              <a:lnSpc>
                <a:spcPts val="7280"/>
              </a:lnSpc>
            </a:pPr>
            <a:r>
              <a:rPr lang="en-US" sz="3200" dirty="0">
                <a:solidFill>
                  <a:srgbClr val="000000"/>
                </a:solidFill>
                <a:latin typeface="Open Sans"/>
              </a:rPr>
              <a:t>Batch </a:t>
            </a:r>
            <a:r>
              <a:rPr lang="en-US" sz="3200" dirty="0" smtClean="0">
                <a:solidFill>
                  <a:srgbClr val="000000"/>
                </a:solidFill>
                <a:latin typeface="Open Sans"/>
              </a:rPr>
              <a:t>No:13</a:t>
            </a:r>
            <a:endParaRPr lang="en-US" sz="3200" dirty="0">
              <a:solidFill>
                <a:srgbClr val="000000"/>
              </a:solidFill>
              <a:latin typeface="Open Sans"/>
            </a:endParaRPr>
          </a:p>
        </p:txBody>
      </p:sp>
      <p:sp>
        <p:nvSpPr>
          <p:cNvPr id="6" name="TextBox 6"/>
          <p:cNvSpPr txBox="1"/>
          <p:nvPr/>
        </p:nvSpPr>
        <p:spPr>
          <a:xfrm>
            <a:off x="11049000" y="6378184"/>
            <a:ext cx="6019800" cy="1231106"/>
          </a:xfrm>
          <a:prstGeom prst="rect">
            <a:avLst/>
          </a:prstGeom>
        </p:spPr>
        <p:txBody>
          <a:bodyPr wrap="square" lIns="0" tIns="0" rIns="0" bIns="0" rtlCol="0" anchor="t">
            <a:spAutoFit/>
          </a:bodyPr>
          <a:lstStyle/>
          <a:p>
            <a:pPr algn="ctr">
              <a:lnSpc>
                <a:spcPts val="4759"/>
              </a:lnSpc>
            </a:pPr>
            <a:r>
              <a:rPr lang="en-US" sz="3400" dirty="0">
                <a:solidFill>
                  <a:schemeClr val="tx1">
                    <a:lumMod val="65000"/>
                    <a:lumOff val="35000"/>
                  </a:schemeClr>
                </a:solidFill>
                <a:latin typeface="Open Sans Light"/>
              </a:rPr>
              <a:t>Guided </a:t>
            </a:r>
            <a:r>
              <a:rPr lang="en-US" sz="3400" dirty="0" smtClean="0">
                <a:solidFill>
                  <a:schemeClr val="tx1">
                    <a:lumMod val="65000"/>
                    <a:lumOff val="35000"/>
                  </a:schemeClr>
                </a:solidFill>
                <a:latin typeface="Open Sans Light"/>
              </a:rPr>
              <a:t>By</a:t>
            </a:r>
          </a:p>
          <a:p>
            <a:pPr algn="ctr">
              <a:lnSpc>
                <a:spcPts val="4759"/>
              </a:lnSpc>
            </a:pPr>
            <a:r>
              <a:rPr lang="en-US" sz="3600" dirty="0">
                <a:solidFill>
                  <a:schemeClr val="tx1">
                    <a:lumMod val="65000"/>
                    <a:lumOff val="35000"/>
                  </a:schemeClr>
                </a:solidFill>
                <a:latin typeface="Open Sans Light" charset="0"/>
                <a:ea typeface="Open Sans Light" charset="0"/>
                <a:cs typeface="Open Sans Light" charset="0"/>
              </a:rPr>
              <a:t>G.Pratharan Sai </a:t>
            </a:r>
            <a:r>
              <a:rPr lang="en-US" sz="3400" dirty="0" smtClean="0">
                <a:solidFill>
                  <a:schemeClr val="tx1">
                    <a:lumMod val="65000"/>
                    <a:lumOff val="35000"/>
                  </a:schemeClr>
                </a:solidFill>
                <a:latin typeface="Open Sans Light"/>
              </a:rPr>
              <a:t>Rupak Reddy</a:t>
            </a:r>
            <a:endParaRPr lang="en-US" sz="3400" dirty="0">
              <a:solidFill>
                <a:schemeClr val="tx1">
                  <a:lumMod val="65000"/>
                  <a:lumOff val="35000"/>
                </a:schemeClr>
              </a:solidFill>
              <a:latin typeface="Open Sans Light"/>
            </a:endParaRPr>
          </a:p>
        </p:txBody>
      </p:sp>
      <p:sp>
        <p:nvSpPr>
          <p:cNvPr id="7" name="Rectangle 6"/>
          <p:cNvSpPr/>
          <p:nvPr/>
        </p:nvSpPr>
        <p:spPr>
          <a:xfrm>
            <a:off x="0" y="2857500"/>
            <a:ext cx="18339508" cy="923330"/>
          </a:xfrm>
          <a:prstGeom prst="rect">
            <a:avLst/>
          </a:prstGeom>
        </p:spPr>
        <p:txBody>
          <a:bodyPr wrap="none">
            <a:spAutoFit/>
          </a:bodyPr>
          <a:lstStyle/>
          <a:p>
            <a:r>
              <a:rPr lang="en-US" sz="5400" dirty="0">
                <a:latin typeface="Constantia" pitchFamily="18" charset="0"/>
              </a:rPr>
              <a:t>PREDICTING THE HAPPENING OF A CRIME IN A REGION</a:t>
            </a:r>
            <a:endParaRPr lang="en-IN" sz="5400" dirty="0">
              <a:latin typeface="Constantia"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 y="38100"/>
            <a:ext cx="4083439" cy="2720591"/>
          </a:xfrm>
          <a:prstGeom prst="rect">
            <a:avLst/>
          </a:prstGeom>
        </p:spPr>
      </p:pic>
      <p:sp>
        <p:nvSpPr>
          <p:cNvPr id="3" name="TextBox 3"/>
          <p:cNvSpPr txBox="1"/>
          <p:nvPr/>
        </p:nvSpPr>
        <p:spPr>
          <a:xfrm>
            <a:off x="5780280" y="219075"/>
            <a:ext cx="7111603"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System Requirements</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sp>
        <p:nvSpPr>
          <p:cNvPr id="8" name="Content Placeholder 7"/>
          <p:cNvSpPr>
            <a:spLocks noGrp="1"/>
          </p:cNvSpPr>
          <p:nvPr>
            <p:ph idx="1"/>
          </p:nvPr>
        </p:nvSpPr>
        <p:spPr>
          <a:xfrm>
            <a:off x="8229600" y="3303587"/>
            <a:ext cx="9372600" cy="4525963"/>
          </a:xfrm>
        </p:spPr>
        <p:txBody>
          <a:bodyPr>
            <a:normAutofit/>
          </a:bodyPr>
          <a:lstStyle/>
          <a:p>
            <a:pPr marL="0" indent="0">
              <a:buNone/>
            </a:pPr>
            <a:r>
              <a:rPr lang="en-US" sz="2400" dirty="0">
                <a:latin typeface="Times New Roman" pitchFamily="18" charset="0"/>
                <a:cs typeface="Times New Roman" pitchFamily="18" charset="0"/>
              </a:rPr>
              <a:t>A desktop/laptop, programming knowledge with python and familiarity with machine learning concepts and data visualizations. In this project we used python-version 3.6 and the platform used is google collaboration. Google Colab allows to write and run python code interactively the same way as Jupyter Notebook does.</a:t>
            </a:r>
            <a:endParaRPr lang="en-IN"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76" y="2933700"/>
            <a:ext cx="8001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417568" y="219075"/>
            <a:ext cx="3837027"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Advantages</a:t>
            </a:r>
          </a:p>
        </p:txBody>
      </p:sp>
      <p:sp>
        <p:nvSpPr>
          <p:cNvPr id="4" name="TextBox 4"/>
          <p:cNvSpPr txBox="1"/>
          <p:nvPr/>
        </p:nvSpPr>
        <p:spPr>
          <a:xfrm>
            <a:off x="13742868" y="9418302"/>
            <a:ext cx="4141238" cy="574196"/>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sp>
        <p:nvSpPr>
          <p:cNvPr id="5" name="Rectangle 4"/>
          <p:cNvSpPr/>
          <p:nvPr/>
        </p:nvSpPr>
        <p:spPr>
          <a:xfrm>
            <a:off x="1828800" y="2400300"/>
            <a:ext cx="13792200" cy="5262979"/>
          </a:xfrm>
          <a:prstGeom prst="rect">
            <a:avLst/>
          </a:prstGeom>
        </p:spPr>
        <p:txBody>
          <a:bodyPr wrap="square">
            <a:spAutoFit/>
          </a:bodyPr>
          <a:lstStyle/>
          <a:p>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The greatest advantage with crime </a:t>
            </a:r>
            <a:r>
              <a:rPr lang="en-US" sz="2400" dirty="0" smtClean="0">
                <a:latin typeface="Times New Roman" pitchFamily="18" charset="0"/>
                <a:cs typeface="Times New Roman" pitchFamily="18" charset="0"/>
              </a:rPr>
              <a:t>prediction</a:t>
            </a:r>
            <a:r>
              <a:rPr lang="en-US" sz="2400" dirty="0">
                <a:latin typeface="Times New Roman" pitchFamily="18" charset="0"/>
                <a:cs typeface="Times New Roman" pitchFamily="18" charset="0"/>
              </a:rPr>
              <a:t> technology is that law enforcement agencies will be able to make prompt responses and within a short response </a:t>
            </a:r>
            <a:r>
              <a:rPr lang="en-US" sz="2400" dirty="0" smtClean="0">
                <a:latin typeface="Times New Roman" pitchFamily="18" charset="0"/>
                <a:cs typeface="Times New Roman" pitchFamily="18" charset="0"/>
              </a:rPr>
              <a:t>time. Consistency </a:t>
            </a:r>
            <a:r>
              <a:rPr lang="en-US" sz="2400" dirty="0">
                <a:latin typeface="Times New Roman" pitchFamily="18" charset="0"/>
                <a:cs typeface="Times New Roman" pitchFamily="18" charset="0"/>
              </a:rPr>
              <a:t>in record keeping, analyzing what type of force is needed, the number of encounters and fatalities can be collected using crime </a:t>
            </a:r>
            <a:r>
              <a:rPr lang="en-US" sz="2400" dirty="0" smtClean="0">
                <a:latin typeface="Times New Roman" pitchFamily="18" charset="0"/>
                <a:cs typeface="Times New Roman" pitchFamily="18" charset="0"/>
              </a:rPr>
              <a:t>prediction</a:t>
            </a:r>
            <a:r>
              <a:rPr lang="en-US" sz="2400" dirty="0" smtClean="0"/>
              <a:t>.</a:t>
            </a:r>
            <a:r>
              <a:rPr lang="en-US" sz="2400" dirty="0" smtClean="0">
                <a:latin typeface="Times New Roman" pitchFamily="18" charset="0"/>
                <a:cs typeface="Times New Roman" pitchFamily="18" charset="0"/>
              </a:rPr>
              <a:t>Nowadays </a:t>
            </a:r>
            <a:r>
              <a:rPr lang="en-US" sz="2400" dirty="0">
                <a:latin typeface="Times New Roman" pitchFamily="18" charset="0"/>
                <a:cs typeface="Times New Roman" pitchFamily="18" charset="0"/>
              </a:rPr>
              <a:t>police has been using an innovative analytical practice to check the occurrence of crime and crack the crimes of past. This analytical practice mostly involves quantitative techniques to spot out probable criminal for police intervention.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This practice is being applied by various LEAs (Law Enforcement Agencies) across the world and is commonly referred to as Predictive Policing. It is exceptionally effective and has been thoroughly acknowledged also. On many occasions it is described as forecasting even. The predictive technology is utilized to support different operations of police and some of the methods are quite potential</a:t>
            </a:r>
            <a:r>
              <a:rPr lang="en-US" sz="12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Early warning systems and constant vigilance through police patrolling can be employed in hot spots of crime. This will ensure a better sense of safety within communities.</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762486" y="219075"/>
            <a:ext cx="5147191"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Implementation</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sp>
        <p:nvSpPr>
          <p:cNvPr id="5" name="Rectangle 4"/>
          <p:cNvSpPr/>
          <p:nvPr/>
        </p:nvSpPr>
        <p:spPr>
          <a:xfrm>
            <a:off x="1905000" y="2720591"/>
            <a:ext cx="14859000" cy="4524315"/>
          </a:xfrm>
          <a:prstGeom prst="rect">
            <a:avLst/>
          </a:prstGeom>
        </p:spPr>
        <p:txBody>
          <a:bodyPr wrap="square">
            <a:spAutoFit/>
          </a:bodyPr>
          <a:lstStyle/>
          <a:p>
            <a:pPr lvl="0"/>
            <a:endParaRPr lang="en-US" sz="2400" b="1" dirty="0" smtClean="0">
              <a:latin typeface="Times New Roman" pitchFamily="18" charset="0"/>
              <a:cs typeface="Times New Roman" pitchFamily="18" charset="0"/>
            </a:endParaRPr>
          </a:p>
          <a:p>
            <a:pPr lvl="0"/>
            <a:r>
              <a:rPr lang="en-US" sz="2400" b="1" dirty="0" smtClean="0">
                <a:latin typeface="Times New Roman" pitchFamily="18" charset="0"/>
                <a:cs typeface="Times New Roman" pitchFamily="18" charset="0"/>
              </a:rPr>
              <a:t>STEP 1</a:t>
            </a:r>
            <a:r>
              <a:rPr lang="en-US" sz="2400" dirty="0" smtClean="0">
                <a:latin typeface="Times New Roman" pitchFamily="18" charset="0"/>
                <a:cs typeface="Times New Roman" pitchFamily="18" charset="0"/>
              </a:rPr>
              <a:t>: Collected  </a:t>
            </a:r>
            <a:r>
              <a:rPr lang="en-US" sz="2400" dirty="0">
                <a:latin typeface="Times New Roman" pitchFamily="18" charset="0"/>
                <a:cs typeface="Times New Roman" pitchFamily="18" charset="0"/>
              </a:rPr>
              <a:t>dataset from kaggle and </a:t>
            </a:r>
            <a:r>
              <a:rPr lang="en-US" sz="2400" dirty="0" smtClean="0">
                <a:latin typeface="Times New Roman" pitchFamily="18" charset="0"/>
                <a:cs typeface="Times New Roman" pitchFamily="18" charset="0"/>
              </a:rPr>
              <a:t>explored </a:t>
            </a:r>
            <a:r>
              <a:rPr lang="en-US" sz="2400" dirty="0">
                <a:latin typeface="Times New Roman" pitchFamily="18" charset="0"/>
                <a:cs typeface="Times New Roman" pitchFamily="18" charset="0"/>
              </a:rPr>
              <a:t>the dataset as per requirement. In this dataset 1994 areas are present. Size of the dataset is 1994 rows and 128 columns. The dataset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features are: the occurrence month, the occurrence day of the week, the occurrence time and the crime </a:t>
            </a:r>
            <a:r>
              <a:rPr lang="en-US" sz="2400" dirty="0" smtClean="0">
                <a:latin typeface="Times New Roman" pitchFamily="18" charset="0"/>
                <a:cs typeface="Times New Roman" pitchFamily="18" charset="0"/>
              </a:rPr>
              <a:t>location,etc.</a:t>
            </a:r>
            <a:endParaRPr lang="en-IN" sz="2400" dirty="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STEP </a:t>
            </a:r>
            <a:r>
              <a:rPr lang="en-US" sz="2400" b="1" dirty="0" smtClean="0">
                <a:latin typeface="Times New Roman" pitchFamily="18" charset="0"/>
                <a:cs typeface="Times New Roman" pitchFamily="18" charset="0"/>
              </a:rPr>
              <a:t>2: </a:t>
            </a:r>
            <a:r>
              <a:rPr lang="en-US" sz="2400" dirty="0" smtClean="0">
                <a:latin typeface="Times New Roman" pitchFamily="18" charset="0"/>
                <a:cs typeface="Times New Roman" pitchFamily="18" charset="0"/>
              </a:rPr>
              <a:t>Imported </a:t>
            </a:r>
            <a:r>
              <a:rPr lang="en-US" sz="2400" dirty="0">
                <a:latin typeface="Times New Roman" pitchFamily="18" charset="0"/>
                <a:cs typeface="Times New Roman" pitchFamily="18" charset="0"/>
              </a:rPr>
              <a:t>the required modules into the jupyter notebook and </a:t>
            </a:r>
            <a:r>
              <a:rPr lang="en-US" sz="2400" dirty="0" smtClean="0">
                <a:latin typeface="Times New Roman" pitchFamily="18" charset="0"/>
                <a:cs typeface="Times New Roman" pitchFamily="18" charset="0"/>
              </a:rPr>
              <a:t>implemented </a:t>
            </a:r>
            <a:r>
              <a:rPr lang="en-US" sz="2400" dirty="0">
                <a:latin typeface="Times New Roman" pitchFamily="18" charset="0"/>
                <a:cs typeface="Times New Roman" pitchFamily="18" charset="0"/>
              </a:rPr>
              <a:t>data cleaning, analysing  correlation(relationship between variables using heatmap)on the data set are done. </a:t>
            </a:r>
            <a:endParaRPr lang="en-IN" sz="2400" dirty="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STEP </a:t>
            </a:r>
            <a:r>
              <a:rPr lang="en-US" sz="2400" b="1"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After </a:t>
            </a:r>
            <a:r>
              <a:rPr lang="en-US" sz="2400" dirty="0">
                <a:latin typeface="Times New Roman" pitchFamily="18" charset="0"/>
                <a:cs typeface="Times New Roman" pitchFamily="18" charset="0"/>
              </a:rPr>
              <a:t>that, we </a:t>
            </a:r>
            <a:r>
              <a:rPr lang="en-US" sz="2400" dirty="0" smtClean="0">
                <a:latin typeface="Times New Roman" pitchFamily="18" charset="0"/>
                <a:cs typeface="Times New Roman" pitchFamily="18" charset="0"/>
              </a:rPr>
              <a:t>had </a:t>
            </a:r>
            <a:r>
              <a:rPr lang="en-US" sz="2400" dirty="0">
                <a:latin typeface="Times New Roman" pitchFamily="18" charset="0"/>
                <a:cs typeface="Times New Roman" pitchFamily="18" charset="0"/>
              </a:rPr>
              <a:t>used machine learning algorithms like regression and decision tree classifier to train the dataset and build machine learning model to get good accuracy.</a:t>
            </a:r>
            <a:endParaRPr lang="en-IN" sz="2400" dirty="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STEP </a:t>
            </a:r>
            <a:r>
              <a:rPr lang="en-US" sz="2400" b="1"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accuracy rate is 85% with Decision tree classifier and 0.65 R2 score with Linear Regression</a:t>
            </a:r>
            <a:r>
              <a:rPr lang="en-US" sz="2400" dirty="0" smtClean="0">
                <a:latin typeface="Times New Roman" pitchFamily="18" charset="0"/>
                <a:cs typeface="Times New Roman" pitchFamily="18" charset="0"/>
              </a:rPr>
              <a:t>. To </a:t>
            </a:r>
            <a:r>
              <a:rPr lang="en-US" sz="2400" dirty="0">
                <a:latin typeface="Times New Roman" pitchFamily="18" charset="0"/>
                <a:cs typeface="Times New Roman" pitchFamily="18" charset="0"/>
              </a:rPr>
              <a:t>increase the previous accuracy rate  </a:t>
            </a:r>
            <a:r>
              <a:rPr lang="en-US" sz="2400" dirty="0" smtClean="0">
                <a:latin typeface="Times New Roman" pitchFamily="18" charset="0"/>
                <a:cs typeface="Times New Roman" pitchFamily="18" charset="0"/>
              </a:rPr>
              <a:t>tensor-flow </a:t>
            </a:r>
            <a:r>
              <a:rPr lang="en-US" sz="2400" dirty="0">
                <a:latin typeface="Times New Roman" pitchFamily="18" charset="0"/>
                <a:cs typeface="Times New Roman" pitchFamily="18" charset="0"/>
              </a:rPr>
              <a:t>GPU is used and Decision tree classifier algorithm is optimized. </a:t>
            </a:r>
            <a:endParaRPr lang="en-US" sz="2400" dirty="0" smtClean="0">
              <a:latin typeface="Times New Roman" pitchFamily="18" charset="0"/>
              <a:cs typeface="Times New Roman" pitchFamily="18" charset="0"/>
            </a:endParaRPr>
          </a:p>
          <a:p>
            <a:pPr lvl="0"/>
            <a:r>
              <a:rPr lang="en-US" sz="2400" b="1" dirty="0" smtClean="0">
                <a:latin typeface="Times New Roman" pitchFamily="18" charset="0"/>
                <a:cs typeface="Times New Roman" pitchFamily="18" charset="0"/>
              </a:rPr>
              <a:t>STEP 5:</a:t>
            </a:r>
            <a:r>
              <a:rPr lang="en-US" sz="2400" dirty="0"/>
              <a:t> </a:t>
            </a:r>
            <a:r>
              <a:rPr lang="en-US" sz="2400" dirty="0">
                <a:latin typeface="Times New Roman" pitchFamily="18" charset="0"/>
                <a:cs typeface="Times New Roman" pitchFamily="18" charset="0"/>
              </a:rPr>
              <a:t>After following </a:t>
            </a:r>
            <a:r>
              <a:rPr lang="en-US" sz="2400" dirty="0" smtClean="0">
                <a:latin typeface="Times New Roman" pitchFamily="18" charset="0"/>
                <a:cs typeface="Times New Roman" pitchFamily="18" charset="0"/>
              </a:rPr>
              <a:t>above </a:t>
            </a:r>
            <a:r>
              <a:rPr lang="en-US" sz="2400" dirty="0">
                <a:latin typeface="Times New Roman" pitchFamily="18" charset="0"/>
                <a:cs typeface="Times New Roman" pitchFamily="18" charset="0"/>
              </a:rPr>
              <a:t>standards the accuracy increased to 91%</a:t>
            </a:r>
            <a:r>
              <a:rPr lang="en-US" sz="2400" dirty="0"/>
              <a: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So,the </a:t>
            </a:r>
            <a:r>
              <a:rPr lang="en-US" sz="2400" dirty="0">
                <a:latin typeface="Times New Roman" pitchFamily="18" charset="0"/>
                <a:cs typeface="Times New Roman" pitchFamily="18" charset="0"/>
              </a:rPr>
              <a:t>model predicts the crime of a </a:t>
            </a:r>
            <a:r>
              <a:rPr lang="en-US" sz="2400" dirty="0" smtClean="0">
                <a:latin typeface="Times New Roman" pitchFamily="18" charset="0"/>
                <a:cs typeface="Times New Roman" pitchFamily="18" charset="0"/>
              </a:rPr>
              <a:t>taken region </a:t>
            </a:r>
            <a:r>
              <a:rPr lang="en-US" sz="2400" dirty="0">
                <a:latin typeface="Times New Roman" pitchFamily="18" charset="0"/>
                <a:cs typeface="Times New Roman" pitchFamily="18" charset="0"/>
              </a:rPr>
              <a:t>with accuracy of 91%.</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8037645" y="219075"/>
            <a:ext cx="2596872"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Results </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sp>
        <p:nvSpPr>
          <p:cNvPr id="5" name="Rectangle 4"/>
          <p:cNvSpPr/>
          <p:nvPr/>
        </p:nvSpPr>
        <p:spPr>
          <a:xfrm>
            <a:off x="2209800" y="3086100"/>
            <a:ext cx="13997906" cy="2677656"/>
          </a:xfrm>
          <a:prstGeom prst="rect">
            <a:avLst/>
          </a:prstGeom>
        </p:spPr>
        <p:txBody>
          <a:bodyPr wrap="square">
            <a:spAutoFit/>
          </a:bodyPr>
          <a:lstStyle/>
          <a:p>
            <a:r>
              <a:rPr lang="en-US" sz="2400" dirty="0">
                <a:latin typeface="Times New Roman" pitchFamily="18" charset="0"/>
                <a:cs typeface="Times New Roman" pitchFamily="18" charset="0"/>
              </a:rPr>
              <a:t>Our project aim is to predict the crime rate of a particular region.So, we thought of building the machine learning model and with minimum accuracy of 85% and data visualizations so that, it could give accurate predictions.</a:t>
            </a:r>
            <a:endParaRPr lang="en-IN"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Implementing  </a:t>
            </a:r>
            <a:r>
              <a:rPr lang="en-US" sz="2400" dirty="0">
                <a:latin typeface="Times New Roman" pitchFamily="18" charset="0"/>
                <a:cs typeface="Times New Roman" pitchFamily="18" charset="0"/>
              </a:rPr>
              <a:t>data cleaning, analysing correlation the accuracy rate is reached to 85% with Decision tree classifier and 0.65 R2 score with Linear Regression.To increase the previous accuracy rate  </a:t>
            </a:r>
            <a:r>
              <a:rPr lang="en-US" sz="2400" dirty="0" smtClean="0">
                <a:latin typeface="Times New Roman" pitchFamily="18" charset="0"/>
                <a:cs typeface="Times New Roman" pitchFamily="18" charset="0"/>
              </a:rPr>
              <a:t>tensor-flow </a:t>
            </a:r>
            <a:r>
              <a:rPr lang="en-US" sz="2400" dirty="0">
                <a:latin typeface="Times New Roman" pitchFamily="18" charset="0"/>
                <a:cs typeface="Times New Roman" pitchFamily="18" charset="0"/>
              </a:rPr>
              <a:t>GPU is used and Decision tree classifier algorithm is optimized. This made performance high in our project i.e.,91% </a:t>
            </a:r>
            <a:r>
              <a:rPr lang="en-US" sz="2400" dirty="0" smtClean="0">
                <a:latin typeface="Times New Roman" pitchFamily="18" charset="0"/>
                <a:cs typeface="Times New Roman" pitchFamily="18" charset="0"/>
              </a:rPr>
              <a:t>accuracy.</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484600" y="219075"/>
            <a:ext cx="3702963"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Conclusion</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sp>
        <p:nvSpPr>
          <p:cNvPr id="5" name="Rectangle 4"/>
          <p:cNvSpPr/>
          <p:nvPr/>
        </p:nvSpPr>
        <p:spPr>
          <a:xfrm>
            <a:off x="2349500" y="3695700"/>
            <a:ext cx="13182600" cy="1938992"/>
          </a:xfrm>
          <a:prstGeom prst="rect">
            <a:avLst/>
          </a:prstGeom>
        </p:spPr>
        <p:txBody>
          <a:bodyPr wrap="square">
            <a:spAutoFit/>
          </a:bodyPr>
          <a:lstStyle/>
          <a:p>
            <a:r>
              <a:rPr lang="en-US" sz="2400" dirty="0">
                <a:latin typeface="Times New Roman" pitchFamily="18" charset="0"/>
                <a:cs typeface="Times New Roman" pitchFamily="18" charset="0"/>
              </a:rPr>
              <a:t>With the help of machine learning technology, it has become easy to find out relation and patterns among various data’s. The work in this project mainly revolves around predicting the crime of region where it has occurred. Using the concept of machine learning we have built a model using data set that have undergone data cleaning. The model predicts the crime of a particular area with accuracy of 91%. Data visualization helps in analysis of data </a:t>
            </a:r>
            <a:r>
              <a:rPr lang="en-US" sz="2400" dirty="0" smtClean="0">
                <a:latin typeface="Times New Roman" pitchFamily="18" charset="0"/>
                <a:cs typeface="Times New Roman" pitchFamily="18" charset="0"/>
              </a:rPr>
              <a:t>set and output accuracy.</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28600" y="196466"/>
            <a:ext cx="4083439" cy="2720591"/>
          </a:xfrm>
          <a:prstGeom prst="rect">
            <a:avLst/>
          </a:prstGeom>
        </p:spPr>
      </p:pic>
      <p:sp>
        <p:nvSpPr>
          <p:cNvPr id="3" name="TextBox 3"/>
          <p:cNvSpPr txBox="1"/>
          <p:nvPr/>
        </p:nvSpPr>
        <p:spPr>
          <a:xfrm>
            <a:off x="7530915" y="219075"/>
            <a:ext cx="3610332"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References</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smtClean="0">
                <a:solidFill>
                  <a:srgbClr val="000000"/>
                </a:solidFill>
                <a:latin typeface="Open Sans Light"/>
              </a:rPr>
              <a:t>www.techionary.info</a:t>
            </a:r>
            <a:endParaRPr lang="en-US" sz="3400">
              <a:solidFill>
                <a:srgbClr val="000000"/>
              </a:solidFill>
              <a:latin typeface="Open Sans Light"/>
            </a:endParaRPr>
          </a:p>
        </p:txBody>
      </p:sp>
      <p:sp>
        <p:nvSpPr>
          <p:cNvPr id="5" name="Rectangle 4"/>
          <p:cNvSpPr/>
          <p:nvPr/>
        </p:nvSpPr>
        <p:spPr>
          <a:xfrm>
            <a:off x="2819400" y="2604344"/>
            <a:ext cx="11887200" cy="7109639"/>
          </a:xfrm>
          <a:prstGeom prst="rect">
            <a:avLst/>
          </a:prstGeom>
        </p:spPr>
        <p:txBody>
          <a:bodyPr wrap="square">
            <a:spAutoFit/>
          </a:bodyPr>
          <a:lstStyle/>
          <a:p>
            <a:r>
              <a:rPr lang="en-US" sz="2400" dirty="0">
                <a:latin typeface="Times New Roman" pitchFamily="18" charset="0"/>
                <a:cs typeface="Times New Roman" pitchFamily="18" charset="0"/>
              </a:rPr>
              <a:t>1. Yadav, S., Timbadia, M., Yadav, A., Vishwakarma, R., &amp; Yadav, N. (2017, April).Crime pattern detection, analysis &amp; prediction. In Electronics,Communication and    Aerospace Technology (ICECA), 2017 International conference of (Vol. 1, pp. 225- 230). IEEE. </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2. Shamsuddin, N. H. M., Ali, N. A., &amp; Alwee, R. (2017, May). An  overview on crime prediction  methods. In Student Project Conference (ICT-ISPC), 2017 6th ICT International (pp. 1-5) . IEEE. </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3. Sivaranjani, S., Sivakumari, S., &amp; Aasha, M. (2016, October). Crime prediction and forecasting in Tamilnadu using clustering approaches. In Emerging  Technological Trends (ICETT) International Conference on (pp. 1-6). IEEE. </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4. Sathyadevan, S., &amp; Gangadharan, S. (2014, August). Crime analysis and prediction using data mining. In Networks &amp; Soft Computing (ICNSC), 2014 First International Conference on (pp. 406-412). IEEE.   </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5. Nath, S. V. (2006, December). Crime pattern detection using data mining. In Web intelligence and intelligent agent technology workshops,  2006. wi-iat 2006 workshops. 2006 ieee/</a:t>
            </a:r>
            <a:r>
              <a:rPr lang="en-US" sz="2400" dirty="0" err="1">
                <a:latin typeface="Times New Roman" pitchFamily="18" charset="0"/>
                <a:cs typeface="Times New Roman" pitchFamily="18" charset="0"/>
              </a:rPr>
              <a:t>wic</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acm</a:t>
            </a:r>
            <a:r>
              <a:rPr lang="en-US" sz="2400" dirty="0">
                <a:latin typeface="Times New Roman" pitchFamily="18" charset="0"/>
                <a:cs typeface="Times New Roman" pitchFamily="18" charset="0"/>
              </a:rPr>
              <a:t> international conference on (pp. 41-44). IEEE. </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6. Zhao, X., &amp; Tang, J. (2017, November). Exploring Transfer Learning for Crime Prediction. In Data  Mining Workshops (ICDMW), 2017 IEEE International Conference on (pp. 1158-1159). IEEE.</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654085" y="550671"/>
            <a:ext cx="3363992"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Slide Map</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sp>
        <p:nvSpPr>
          <p:cNvPr id="6" name="Content Placeholder 5"/>
          <p:cNvSpPr>
            <a:spLocks noGrp="1"/>
          </p:cNvSpPr>
          <p:nvPr>
            <p:ph idx="1"/>
          </p:nvPr>
        </p:nvSpPr>
        <p:spPr>
          <a:xfrm>
            <a:off x="914400" y="2019300"/>
            <a:ext cx="16764000" cy="7543800"/>
          </a:xfrm>
        </p:spPr>
        <p:txBody>
          <a:bodyPr>
            <a:normAutofit/>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ABSTRACT</a:t>
            </a:r>
          </a:p>
          <a:p>
            <a:r>
              <a:rPr lang="en-US" sz="2800" dirty="0" smtClean="0">
                <a:latin typeface="Times New Roman" pitchFamily="18" charset="0"/>
                <a:cs typeface="Times New Roman" pitchFamily="18" charset="0"/>
              </a:rPr>
              <a:t>TERMINOLOGY USED</a:t>
            </a:r>
          </a:p>
          <a:p>
            <a:r>
              <a:rPr lang="en-US" sz="2800" dirty="0" smtClean="0">
                <a:latin typeface="Times New Roman" pitchFamily="18" charset="0"/>
                <a:cs typeface="Times New Roman" pitchFamily="18" charset="0"/>
              </a:rPr>
              <a:t>EXISTING SYSTEM</a:t>
            </a:r>
          </a:p>
          <a:p>
            <a:r>
              <a:rPr lang="en-US" sz="2800" dirty="0" smtClean="0">
                <a:latin typeface="Times New Roman" pitchFamily="18" charset="0"/>
                <a:cs typeface="Times New Roman" pitchFamily="18" charset="0"/>
              </a:rPr>
              <a:t>BLOCK DIAGRAM</a:t>
            </a:r>
          </a:p>
          <a:p>
            <a:r>
              <a:rPr lang="en-US" sz="2800" dirty="0" smtClean="0">
                <a:latin typeface="Times New Roman" pitchFamily="18" charset="0"/>
                <a:cs typeface="Times New Roman" pitchFamily="18" charset="0"/>
              </a:rPr>
              <a:t>PROPOSED SYSTEM</a:t>
            </a:r>
          </a:p>
          <a:p>
            <a:r>
              <a:rPr lang="en-US" sz="2800" dirty="0" smtClean="0">
                <a:latin typeface="Times New Roman" pitchFamily="18" charset="0"/>
                <a:cs typeface="Times New Roman" pitchFamily="18" charset="0"/>
              </a:rPr>
              <a:t>SYSTEM ARCHITECTURE</a:t>
            </a:r>
          </a:p>
          <a:p>
            <a:r>
              <a:rPr lang="en-US" sz="2800" dirty="0" smtClean="0">
                <a:latin typeface="Times New Roman" pitchFamily="18" charset="0"/>
                <a:cs typeface="Times New Roman" pitchFamily="18" charset="0"/>
              </a:rPr>
              <a:t>PROJECT DESCRIPTION</a:t>
            </a:r>
          </a:p>
          <a:p>
            <a:r>
              <a:rPr lang="en-US" sz="2800" dirty="0" smtClean="0">
                <a:latin typeface="Times New Roman" pitchFamily="18" charset="0"/>
                <a:cs typeface="Times New Roman" pitchFamily="18" charset="0"/>
              </a:rPr>
              <a:t>SYSTEM REQUIREMENTS</a:t>
            </a:r>
          </a:p>
          <a:p>
            <a:r>
              <a:rPr lang="en-US" sz="2800" dirty="0" smtClean="0">
                <a:latin typeface="Times New Roman" pitchFamily="18" charset="0"/>
                <a:cs typeface="Times New Roman" pitchFamily="18" charset="0"/>
              </a:rPr>
              <a:t>ADVANTAGES</a:t>
            </a:r>
          </a:p>
          <a:p>
            <a:r>
              <a:rPr lang="en-US" sz="2800" dirty="0" smtClean="0">
                <a:latin typeface="Times New Roman" pitchFamily="18" charset="0"/>
                <a:cs typeface="Times New Roman" pitchFamily="18" charset="0"/>
              </a:rPr>
              <a:t>IMPLEMENTATION</a:t>
            </a:r>
          </a:p>
          <a:p>
            <a:r>
              <a:rPr lang="en-US" sz="2800" dirty="0" smtClean="0">
                <a:latin typeface="Times New Roman" pitchFamily="18" charset="0"/>
                <a:cs typeface="Times New Roman" pitchFamily="18" charset="0"/>
              </a:rPr>
              <a:t>RESULTS</a:t>
            </a:r>
          </a:p>
          <a:p>
            <a:r>
              <a:rPr lang="en-US" sz="2800" dirty="0" smtClean="0">
                <a:latin typeface="Times New Roman" pitchFamily="18" charset="0"/>
                <a:cs typeface="Times New Roman" pitchFamily="18" charset="0"/>
              </a:rPr>
              <a:t>CONCLUSION</a:t>
            </a:r>
          </a:p>
          <a:p>
            <a:r>
              <a:rPr lang="en-US" sz="2800" dirty="0" smtClean="0">
                <a:latin typeface="Times New Roman" pitchFamily="18" charset="0"/>
                <a:cs typeface="Times New Roman" pitchFamily="18" charset="0"/>
              </a:rPr>
              <a:t>REFERENCES</a:t>
            </a:r>
          </a:p>
          <a:p>
            <a:pPr marL="0" indent="0">
              <a:buNone/>
            </a:pPr>
            <a:endParaRPr lang="en-IN" sz="28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714500"/>
            <a:ext cx="10972800" cy="777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959242" y="550671"/>
            <a:ext cx="2753678" cy="1096645"/>
          </a:xfrm>
          <a:prstGeom prst="rect">
            <a:avLst/>
          </a:prstGeom>
        </p:spPr>
        <p:txBody>
          <a:bodyPr lIns="0" tIns="0" rIns="0" bIns="0" rtlCol="0" anchor="t">
            <a:spAutoFit/>
          </a:bodyPr>
          <a:lstStyle/>
          <a:p>
            <a:pPr algn="ctr">
              <a:lnSpc>
                <a:spcPts val="8960"/>
              </a:lnSpc>
            </a:pPr>
            <a:r>
              <a:rPr lang="en-US" sz="6400" dirty="0">
                <a:solidFill>
                  <a:srgbClr val="000000"/>
                </a:solidFill>
                <a:latin typeface="Times Neue Roman"/>
              </a:rPr>
              <a:t>Abstract</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sp>
        <p:nvSpPr>
          <p:cNvPr id="5" name="Rectangle 4"/>
          <p:cNvSpPr/>
          <p:nvPr/>
        </p:nvSpPr>
        <p:spPr>
          <a:xfrm>
            <a:off x="1828800" y="2222500"/>
            <a:ext cx="13747280" cy="7725192"/>
          </a:xfrm>
          <a:prstGeom prst="rect">
            <a:avLst/>
          </a:prstGeom>
        </p:spPr>
        <p:txBody>
          <a:bodyPr wrap="square">
            <a:spAutoFit/>
          </a:bodyPr>
          <a:lstStyle/>
          <a:p>
            <a:r>
              <a:rPr lang="en-US" sz="2400" dirty="0">
                <a:latin typeface="Times New Roman" pitchFamily="18" charset="0"/>
                <a:cs typeface="Times New Roman" pitchFamily="18" charset="0"/>
              </a:rPr>
              <a:t>Crime analysis and prevention is a systematic approach for identifying </a:t>
            </a:r>
            <a:r>
              <a:rPr lang="en-US" sz="2400" dirty="0" smtClean="0">
                <a:latin typeface="Times New Roman" pitchFamily="18" charset="0"/>
                <a:cs typeface="Times New Roman" pitchFamily="18" charset="0"/>
              </a:rPr>
              <a:t>and analyzing </a:t>
            </a:r>
            <a:r>
              <a:rPr lang="en-US" sz="2400" dirty="0">
                <a:latin typeface="Times New Roman" pitchFamily="18" charset="0"/>
                <a:cs typeface="Times New Roman" pitchFamily="18" charset="0"/>
              </a:rPr>
              <a:t>patterns and trends in crime. Our system can predict </a:t>
            </a:r>
            <a:r>
              <a:rPr lang="en-US" sz="2400" dirty="0" smtClean="0">
                <a:latin typeface="Times New Roman" pitchFamily="18" charset="0"/>
                <a:cs typeface="Times New Roman" pitchFamily="18" charset="0"/>
              </a:rPr>
              <a:t>have </a:t>
            </a:r>
            <a:r>
              <a:rPr lang="en-US" sz="2400" dirty="0">
                <a:latin typeface="Times New Roman" pitchFamily="18" charset="0"/>
                <a:cs typeface="Times New Roman" pitchFamily="18" charset="0"/>
              </a:rPr>
              <a:t>high </a:t>
            </a:r>
            <a:r>
              <a:rPr lang="en-US" sz="2400" dirty="0" smtClean="0">
                <a:latin typeface="Times New Roman" pitchFamily="18" charset="0"/>
                <a:cs typeface="Times New Roman" pitchFamily="18" charset="0"/>
              </a:rPr>
              <a:t>probability </a:t>
            </a:r>
            <a:r>
              <a:rPr lang="en-US" sz="2400" dirty="0">
                <a:latin typeface="Times New Roman" pitchFamily="18" charset="0"/>
                <a:cs typeface="Times New Roman" pitchFamily="18" charset="0"/>
              </a:rPr>
              <a:t>for crime occurrence </a:t>
            </a:r>
            <a:r>
              <a:rPr lang="en-US" sz="2400" dirty="0" smtClean="0">
                <a:latin typeface="Times New Roman" pitchFamily="18" charset="0"/>
                <a:cs typeface="Times New Roman" pitchFamily="18" charset="0"/>
              </a:rPr>
              <a:t>in a region.Using </a:t>
            </a:r>
            <a:r>
              <a:rPr lang="en-US" sz="2400" dirty="0">
                <a:latin typeface="Times New Roman" pitchFamily="18" charset="0"/>
                <a:cs typeface="Times New Roman" pitchFamily="18" charset="0"/>
              </a:rPr>
              <a:t>the concept of Machine Learning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we can extract </a:t>
            </a:r>
            <a:r>
              <a:rPr lang="en-US" sz="2400" dirty="0" smtClean="0">
                <a:latin typeface="Times New Roman" pitchFamily="18" charset="0"/>
                <a:cs typeface="Times New Roman" pitchFamily="18" charset="0"/>
              </a:rPr>
              <a:t>previously unknown</a:t>
            </a:r>
            <a:r>
              <a:rPr lang="en-US" sz="2400" dirty="0">
                <a:latin typeface="Times New Roman" pitchFamily="18" charset="0"/>
                <a:cs typeface="Times New Roman" pitchFamily="18" charset="0"/>
              </a:rPr>
              <a:t>, useful information from an </a:t>
            </a:r>
            <a:r>
              <a:rPr lang="en-US" sz="2400" dirty="0" smtClean="0">
                <a:latin typeface="Times New Roman" pitchFamily="18" charset="0"/>
                <a:cs typeface="Times New Roman" pitchFamily="18" charset="0"/>
              </a:rPr>
              <a:t>structured </a:t>
            </a:r>
            <a:r>
              <a:rPr lang="en-US" sz="2400" dirty="0">
                <a:latin typeface="Times New Roman" pitchFamily="18" charset="0"/>
                <a:cs typeface="Times New Roman" pitchFamily="18" charset="0"/>
              </a:rPr>
              <a:t>data.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main scope of the project is to predict the crime rate in a particular region based on the historic data and visualize it graphically using statistical tools so that , it is easy to look and understand the data to support public </a:t>
            </a:r>
            <a:r>
              <a:rPr lang="en-US" sz="2400" dirty="0" smtClean="0">
                <a:latin typeface="Times New Roman" pitchFamily="18" charset="0"/>
                <a:cs typeface="Times New Roman" pitchFamily="18" charset="0"/>
              </a:rPr>
              <a:t>safety, financial </a:t>
            </a:r>
            <a:r>
              <a:rPr lang="en-US" sz="2400" dirty="0">
                <a:latin typeface="Times New Roman" pitchFamily="18" charset="0"/>
                <a:cs typeface="Times New Roman" pitchFamily="18" charset="0"/>
              </a:rPr>
              <a:t>success and better </a:t>
            </a:r>
            <a:r>
              <a:rPr lang="en-US" sz="2400" dirty="0" smtClean="0">
                <a:latin typeface="Times New Roman" pitchFamily="18" charset="0"/>
                <a:cs typeface="Times New Roman" pitchFamily="18" charset="0"/>
              </a:rPr>
              <a:t>outcomes.With </a:t>
            </a:r>
            <a:r>
              <a:rPr lang="en-US" sz="2400" dirty="0">
                <a:latin typeface="Times New Roman" pitchFamily="18" charset="0"/>
                <a:cs typeface="Times New Roman" pitchFamily="18" charset="0"/>
              </a:rPr>
              <a:t>the advent of the Big Data era and the availability of fast, efficient algorithms for data analysis, understanding patterns in crime from data is an active and growing field of research. </a:t>
            </a: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project presents the visualization techniques and classification algorithms that can be used for predicting the crimes and helps the law </a:t>
            </a:r>
            <a:r>
              <a:rPr lang="en-US" sz="2400" dirty="0" smtClean="0">
                <a:latin typeface="Times New Roman" pitchFamily="18" charset="0"/>
                <a:cs typeface="Times New Roman" pitchFamily="18" charset="0"/>
              </a:rPr>
              <a:t>agencies.</a:t>
            </a:r>
            <a:r>
              <a:rPr lang="en-US" sz="2400" dirty="0"/>
              <a:t> </a:t>
            </a:r>
            <a:r>
              <a:rPr lang="en-US" sz="2400" dirty="0" smtClean="0">
                <a:latin typeface="Times New Roman" pitchFamily="18" charset="0"/>
                <a:cs typeface="Times New Roman" pitchFamily="18" charset="0"/>
              </a:rPr>
              <a:t>So,we </a:t>
            </a:r>
            <a:r>
              <a:rPr lang="en-US" sz="2400" dirty="0">
                <a:latin typeface="Times New Roman" pitchFamily="18" charset="0"/>
                <a:cs typeface="Times New Roman" pitchFamily="18" charset="0"/>
              </a:rPr>
              <a:t>thought of building the machine learning model and with minimum accuracy of 85% and data visualizations so that, it could give accurate predictions</a:t>
            </a:r>
            <a:r>
              <a:rPr lang="en-US" sz="2400" dirty="0"/>
              <a:t>.</a:t>
            </a:r>
            <a:endParaRPr lang="en-IN" sz="2400" dirty="0"/>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this project, we will be using the technique of machine learning  for crime prediction of  Los Angeles crime data </a:t>
            </a:r>
            <a:r>
              <a:rPr lang="en-US" sz="2400" dirty="0" smtClean="0">
                <a:latin typeface="Times New Roman" pitchFamily="18" charset="0"/>
                <a:cs typeface="Times New Roman" pitchFamily="18" charset="0"/>
              </a:rPr>
              <a:t>set.These </a:t>
            </a:r>
            <a:r>
              <a:rPr lang="en-US" sz="2400" dirty="0">
                <a:latin typeface="Times New Roman" pitchFamily="18" charset="0"/>
                <a:cs typeface="Times New Roman" pitchFamily="18" charset="0"/>
              </a:rPr>
              <a:t>are the steps  followed in Crime Analysis :Data collection, Data cleaning, Data handling, Predictive modeling ,Model selection, Prediction, Visualization, Conclusion.</a:t>
            </a:r>
          </a:p>
          <a:p>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future, there is a plan for applying other classification algorithms on the crime data and improving the accuracy in prediction.</a:t>
            </a:r>
            <a:endParaRPr lang="en-IN" sz="2400" dirty="0">
              <a:latin typeface="Times New Roman" pitchFamily="18" charset="0"/>
              <a:cs typeface="Times New Roman" pitchFamily="18" charset="0"/>
            </a:endParaRPr>
          </a:p>
          <a:p>
            <a:r>
              <a:rPr lang="en-US" sz="2800"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endParaRPr lang="en-US" sz="2800" dirty="0" smtClean="0"/>
          </a:p>
          <a:p>
            <a:endParaRPr lang="en-US" sz="2800" dirty="0" smtClean="0"/>
          </a:p>
          <a:p>
            <a:endParaRPr lang="en-IN" sz="2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277246" y="219075"/>
            <a:ext cx="6117670"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Terminology Used</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sp>
        <p:nvSpPr>
          <p:cNvPr id="5" name="Rectangle 4"/>
          <p:cNvSpPr/>
          <p:nvPr/>
        </p:nvSpPr>
        <p:spPr>
          <a:xfrm>
            <a:off x="685800" y="2933700"/>
            <a:ext cx="9144000" cy="4893647"/>
          </a:xfrm>
          <a:prstGeom prst="rect">
            <a:avLst/>
          </a:prstGeom>
        </p:spPr>
        <p:txBody>
          <a:bodyPr>
            <a:spAutoFit/>
          </a:bodyPr>
          <a:lstStyle/>
          <a:p>
            <a:pPr marL="342900" indent="-342900">
              <a:buFont typeface="Wingdings" pitchFamily="2" charset="2"/>
              <a:buChar char="v"/>
            </a:pPr>
            <a:r>
              <a:rPr lang="en-US" sz="2400" dirty="0" smtClean="0">
                <a:latin typeface="Times New Roman" pitchFamily="18" charset="0"/>
                <a:cs typeface="Times New Roman" pitchFamily="18" charset="0"/>
              </a:rPr>
              <a:t>MACHINE LEARNING</a:t>
            </a:r>
          </a:p>
          <a:p>
            <a:pPr marL="342900" indent="-342900">
              <a:buFont typeface="Wingdings" pitchFamily="2" charset="2"/>
              <a:buChar char="Ø"/>
            </a:pPr>
            <a:r>
              <a:rPr lang="en-US" sz="2400" dirty="0" smtClean="0">
                <a:latin typeface="Times New Roman" pitchFamily="18" charset="0"/>
                <a:cs typeface="Times New Roman" pitchFamily="18" charset="0"/>
              </a:rPr>
              <a:t>Python version-3.6</a:t>
            </a:r>
          </a:p>
          <a:p>
            <a:pPr marL="342900" indent="-342900">
              <a:buFont typeface="Wingdings" pitchFamily="2" charset="2"/>
              <a:buChar char="Ø"/>
            </a:pPr>
            <a:r>
              <a:rPr lang="en-US" sz="2400" dirty="0" smtClean="0">
                <a:latin typeface="Times New Roman" pitchFamily="18" charset="0"/>
                <a:cs typeface="Times New Roman" pitchFamily="18" charset="0"/>
              </a:rPr>
              <a:t>Data collection</a:t>
            </a: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dirty="0" smtClean="0">
                <a:latin typeface="Times New Roman" pitchFamily="18" charset="0"/>
                <a:cs typeface="Times New Roman" pitchFamily="18" charset="0"/>
              </a:rPr>
              <a:t>Data cleaning</a:t>
            </a:r>
          </a:p>
          <a:p>
            <a:pPr marL="342900" indent="-342900">
              <a:buFont typeface="Wingdings" pitchFamily="2" charset="2"/>
              <a:buChar char="Ø"/>
            </a:pPr>
            <a:r>
              <a:rPr lang="en-US" sz="2400" dirty="0" smtClean="0">
                <a:latin typeface="Times New Roman" pitchFamily="18" charset="0"/>
                <a:cs typeface="Times New Roman" pitchFamily="18" charset="0"/>
              </a:rPr>
              <a:t>Data processing</a:t>
            </a:r>
          </a:p>
          <a:p>
            <a:pPr marL="342900" indent="-342900">
              <a:buFont typeface="Wingdings" pitchFamily="2" charset="2"/>
              <a:buChar char="Ø"/>
            </a:pPr>
            <a:r>
              <a:rPr lang="en-US" sz="2400" dirty="0" smtClean="0">
                <a:latin typeface="Times New Roman" pitchFamily="18" charset="0"/>
                <a:cs typeface="Times New Roman" pitchFamily="18" charset="0"/>
              </a:rPr>
              <a:t>Libraries-sklearn,numpy,pandas,scipy,math,tensorflow,seaborn,csv</a:t>
            </a:r>
          </a:p>
          <a:p>
            <a:pPr marL="342900" indent="-342900">
              <a:buFont typeface="Wingdings" pitchFamily="2" charset="2"/>
              <a:buChar char="Ø"/>
            </a:pPr>
            <a:r>
              <a:rPr lang="en-US" sz="2400" dirty="0" smtClean="0">
                <a:latin typeface="Times New Roman" pitchFamily="18" charset="0"/>
                <a:cs typeface="Times New Roman" pitchFamily="18" charset="0"/>
              </a:rPr>
              <a:t>Training</a:t>
            </a:r>
          </a:p>
          <a:p>
            <a:pPr marL="342900" indent="-342900">
              <a:buFont typeface="Wingdings" pitchFamily="2" charset="2"/>
              <a:buChar char="Ø"/>
            </a:pPr>
            <a:r>
              <a:rPr lang="en-US" sz="2400" dirty="0" smtClean="0">
                <a:latin typeface="Times New Roman" pitchFamily="18" charset="0"/>
                <a:cs typeface="Times New Roman" pitchFamily="18" charset="0"/>
              </a:rPr>
              <a:t>Linear Regression</a:t>
            </a:r>
          </a:p>
          <a:p>
            <a:pPr marL="342900" indent="-342900">
              <a:buFont typeface="Wingdings" pitchFamily="2" charset="2"/>
              <a:buChar char="Ø"/>
            </a:pPr>
            <a:r>
              <a:rPr lang="en-US" sz="2400" dirty="0" smtClean="0">
                <a:latin typeface="Times New Roman" pitchFamily="18" charset="0"/>
                <a:cs typeface="Times New Roman" pitchFamily="18" charset="0"/>
              </a:rPr>
              <a:t>Decision </a:t>
            </a:r>
            <a:r>
              <a:rPr lang="en-US" sz="2400" dirty="0">
                <a:latin typeface="Times New Roman" pitchFamily="18" charset="0"/>
                <a:cs typeface="Times New Roman" pitchFamily="18" charset="0"/>
              </a:rPr>
              <a:t>tree </a:t>
            </a:r>
            <a:r>
              <a:rPr lang="en-US" sz="2400" dirty="0" smtClean="0">
                <a:latin typeface="Times New Roman" pitchFamily="18" charset="0"/>
                <a:cs typeface="Times New Roman" pitchFamily="18" charset="0"/>
              </a:rPr>
              <a:t>classifier</a:t>
            </a:r>
          </a:p>
          <a:p>
            <a:pPr marL="342900" indent="-342900">
              <a:buFont typeface="Wingdings" pitchFamily="2" charset="2"/>
              <a:buChar char="Ø"/>
            </a:pPr>
            <a:r>
              <a:rPr lang="en-US" sz="2400" dirty="0" smtClean="0">
                <a:latin typeface="Times New Roman" pitchFamily="18" charset="0"/>
                <a:cs typeface="Times New Roman" pitchFamily="18" charset="0"/>
              </a:rPr>
              <a:t>Data visualization</a:t>
            </a:r>
          </a:p>
          <a:p>
            <a:pPr marL="342900" indent="-342900">
              <a:buFont typeface="Wingdings" pitchFamily="2" charset="2"/>
              <a:buChar char="Ø"/>
            </a:pPr>
            <a:r>
              <a:rPr lang="en-US" sz="2400" dirty="0" smtClean="0">
                <a:latin typeface="Times New Roman" pitchFamily="18" charset="0"/>
                <a:cs typeface="Times New Roman" pitchFamily="18" charset="0"/>
              </a:rPr>
              <a:t>Model Deployment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682833" y="219075"/>
            <a:ext cx="5306496"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Existing System</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sp>
        <p:nvSpPr>
          <p:cNvPr id="5" name="Rectangle 4"/>
          <p:cNvSpPr/>
          <p:nvPr/>
        </p:nvSpPr>
        <p:spPr>
          <a:xfrm>
            <a:off x="1447799" y="2720591"/>
            <a:ext cx="14365687" cy="6370975"/>
          </a:xfrm>
          <a:prstGeom prst="rect">
            <a:avLst/>
          </a:prstGeom>
        </p:spPr>
        <p:txBody>
          <a:bodyPr wrap="square">
            <a:spAutoFit/>
          </a:bodyPr>
          <a:lstStyle/>
          <a:p>
            <a:r>
              <a:rPr lang="en-US" sz="2400" dirty="0">
                <a:latin typeface="Times New Roman" pitchFamily="18" charset="0"/>
                <a:cs typeface="Times New Roman" pitchFamily="18" charset="0"/>
              </a:rPr>
              <a:t>One company using big data and machine learning to try to predict when and where crime will take place is </a:t>
            </a:r>
            <a:r>
              <a:rPr lang="en-US" sz="2400" dirty="0" smtClean="0">
                <a:latin typeface="Times New Roman" pitchFamily="18" charset="0"/>
                <a:cs typeface="Times New Roman" pitchFamily="18" charset="0"/>
              </a:rPr>
              <a:t>Predpol</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They claim that by analyzing existing data on past crimes they can predict when and where new crimes are most likely to occur. Currently their system is being in several American cities including Los Angeles, which was an early adopter</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Their algorithm is based around the observation that certain crime types tend to cluster in time and space. By using historical data and observing where recent crimes took place they claim they can predict where future crimes will likely happen. For example a rash of burglaries in one area could correlated with more burglaries in surrounding areas in the near future. They call this technique real-time epidemic-type aftershock sequence crime forecasting. Their system highlights possible hotspots on a map the police should consider patrolling more heavily</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One success the company highlights is Tacoma, Washington, which saw a 22 percent drop in residential burglaries soon after adopting the system. Tacoma started using Predpol in 2013 and saw the drop in burglaries in 2015.</a:t>
            </a:r>
          </a:p>
          <a:p>
            <a:r>
              <a:rPr lang="en-US" sz="2400" dirty="0">
                <a:latin typeface="Times New Roman" pitchFamily="18" charset="0"/>
                <a:cs typeface="Times New Roman" pitchFamily="18" charset="0"/>
              </a:rPr>
              <a:t>Given that crime is such a complex issue with numerous causes, it is very difficult to isolate the impact any one tool has. However, one </a:t>
            </a:r>
            <a:r>
              <a:rPr lang="en-US" sz="2400" dirty="0" smtClean="0">
                <a:latin typeface="Times New Roman" pitchFamily="18" charset="0"/>
                <a:cs typeface="Times New Roman" pitchFamily="18" charset="0"/>
              </a:rPr>
              <a:t>study</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by </a:t>
            </a:r>
            <a:r>
              <a:rPr lang="en-US" sz="2400" dirty="0">
                <a:latin typeface="Times New Roman" pitchFamily="18" charset="0"/>
                <a:cs typeface="Times New Roman" pitchFamily="18" charset="0"/>
              </a:rPr>
              <a:t>researchers at Predpol concluded that police patrols based on near real-time epidemic-type aftershock sequence crime forecasting (what Predpol uses) results in a 7.4% reduction in crime volume.</a:t>
            </a:r>
          </a:p>
          <a:p>
            <a:r>
              <a:rPr lang="en-US" sz="2400" dirty="0"/>
              <a:t/>
            </a:r>
            <a:br>
              <a:rPr lang="en-US" sz="2400" dirty="0"/>
            </a:b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841722" y="219075"/>
            <a:ext cx="4988719"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Block Diagram</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1315721"/>
            <a:ext cx="10553700" cy="8102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525134" y="219075"/>
            <a:ext cx="5621893"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Proposed System</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sp>
        <p:nvSpPr>
          <p:cNvPr id="5" name="Rectangle 4"/>
          <p:cNvSpPr/>
          <p:nvPr/>
        </p:nvSpPr>
        <p:spPr>
          <a:xfrm>
            <a:off x="3962400" y="2857500"/>
            <a:ext cx="9144000" cy="2308324"/>
          </a:xfrm>
          <a:prstGeom prst="rect">
            <a:avLst/>
          </a:prstGeom>
        </p:spPr>
        <p:txBody>
          <a:bodyPr>
            <a:spAutoFit/>
          </a:bodyPr>
          <a:lstStyle/>
          <a:p>
            <a:r>
              <a:rPr lang="en-US" sz="2400" dirty="0">
                <a:latin typeface="Times New Roman" pitchFamily="18" charset="0"/>
                <a:cs typeface="Times New Roman" pitchFamily="18" charset="0"/>
              </a:rPr>
              <a:t>In this project we have created a machine learning model that could predict the crime in a particular region.This model is created using </a:t>
            </a:r>
            <a:r>
              <a:rPr lang="en-US" sz="2400" b="1" dirty="0">
                <a:latin typeface="Times New Roman" pitchFamily="18" charset="0"/>
                <a:cs typeface="Times New Roman" pitchFamily="18" charset="0"/>
              </a:rPr>
              <a:t>decision tree classifier </a:t>
            </a:r>
            <a:r>
              <a:rPr lang="en-US" sz="2400" dirty="0">
                <a:latin typeface="Times New Roman" pitchFamily="18" charset="0"/>
                <a:cs typeface="Times New Roman" pitchFamily="18" charset="0"/>
              </a:rPr>
              <a:t>algorithm which could predict the crime with 91% of accuracy.This model can also be further used by adding any user interface.This model is deployed so this model can be used by anyone to predict the crime rate and test the accuracy of the model.</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81" y="-266700"/>
            <a:ext cx="4083439" cy="2720591"/>
          </a:xfrm>
          <a:prstGeom prst="rect">
            <a:avLst/>
          </a:prstGeom>
        </p:spPr>
      </p:pic>
      <p:sp>
        <p:nvSpPr>
          <p:cNvPr id="3" name="TextBox 3"/>
          <p:cNvSpPr txBox="1"/>
          <p:nvPr/>
        </p:nvSpPr>
        <p:spPr>
          <a:xfrm>
            <a:off x="6006617" y="219075"/>
            <a:ext cx="6658928"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System Architecture</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562101"/>
            <a:ext cx="12801600" cy="7856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187057" y="219075"/>
            <a:ext cx="6298049"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Project Description</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smtClean="0">
                <a:solidFill>
                  <a:srgbClr val="000000"/>
                </a:solidFill>
                <a:latin typeface="Open Sans Light"/>
              </a:rPr>
              <a:t>www.techionary.info</a:t>
            </a:r>
            <a:endParaRPr lang="en-US" sz="3400" dirty="0">
              <a:solidFill>
                <a:srgbClr val="000000"/>
              </a:solidFill>
              <a:latin typeface="Open Sans Light"/>
            </a:endParaRPr>
          </a:p>
        </p:txBody>
      </p:sp>
      <p:sp>
        <p:nvSpPr>
          <p:cNvPr id="5" name="Rectangle 4"/>
          <p:cNvSpPr/>
          <p:nvPr/>
        </p:nvSpPr>
        <p:spPr>
          <a:xfrm>
            <a:off x="3811581" y="3573840"/>
            <a:ext cx="11049000" cy="4154984"/>
          </a:xfrm>
          <a:prstGeom prst="rect">
            <a:avLst/>
          </a:prstGeom>
        </p:spPr>
        <p:txBody>
          <a:bodyPr wrap="square">
            <a:spAutoFit/>
          </a:bodyPr>
          <a:lstStyle/>
          <a:p>
            <a:r>
              <a:rPr lang="en-US" sz="2400" dirty="0">
                <a:latin typeface="Times New Roman" pitchFamily="18" charset="0"/>
                <a:cs typeface="Times New Roman" pitchFamily="18" charset="0"/>
              </a:rPr>
              <a:t>Crimes now a days are increasing day by day and with different level of intensity and versatility. The result is great loss to society in terms of monitory loss, social loss and further it enhances the level of threat against the smooth livelihood in the society. </a:t>
            </a:r>
            <a:r>
              <a:rPr lang="en-US" sz="2400" dirty="0" smtClean="0">
                <a:latin typeface="Times New Roman" pitchFamily="18" charset="0"/>
                <a:cs typeface="Times New Roman" pitchFamily="18" charset="0"/>
              </a:rPr>
              <a:t>To overcome </a:t>
            </a:r>
            <a:r>
              <a:rPr lang="en-US" sz="2400" dirty="0">
                <a:latin typeface="Times New Roman" pitchFamily="18" charset="0"/>
                <a:cs typeface="Times New Roman" pitchFamily="18" charset="0"/>
              </a:rPr>
              <a:t>this problem the computing era can help to reduce the crime or even may </a:t>
            </a:r>
            <a:r>
              <a:rPr lang="en-US" sz="2400" dirty="0" smtClean="0">
                <a:latin typeface="Times New Roman" pitchFamily="18" charset="0"/>
                <a:cs typeface="Times New Roman" pitchFamily="18" charset="0"/>
              </a:rPr>
              <a:t>be helpful </a:t>
            </a:r>
            <a:r>
              <a:rPr lang="en-US" sz="2400" dirty="0">
                <a:latin typeface="Times New Roman" pitchFamily="18" charset="0"/>
                <a:cs typeface="Times New Roman" pitchFamily="18" charset="0"/>
              </a:rPr>
              <a:t>in predicting the crime so that sufficient measures can be taken to minimize the loss to property and life. The crime rate prediction strategies can be applied on historical data available in the police records by examining the data at various angles like reason of crime, frequency of similar kind of crimes at specific location with other parameters to prepare the machine learning model for crime prediction. It is the major challenge </a:t>
            </a:r>
            <a:r>
              <a:rPr lang="en-US" sz="2400" dirty="0" smtClean="0">
                <a:latin typeface="Times New Roman" pitchFamily="18" charset="0"/>
                <a:cs typeface="Times New Roman" pitchFamily="18" charset="0"/>
              </a:rPr>
              <a:t>to understand </a:t>
            </a:r>
            <a:r>
              <a:rPr lang="en-US" sz="2400" dirty="0">
                <a:latin typeface="Times New Roman" pitchFamily="18" charset="0"/>
                <a:cs typeface="Times New Roman" pitchFamily="18" charset="0"/>
              </a:rPr>
              <a:t>the versatile data available with us then model it to predict the </a:t>
            </a:r>
            <a:r>
              <a:rPr lang="en-US" sz="2400" dirty="0" smtClean="0">
                <a:latin typeface="Times New Roman" pitchFamily="18" charset="0"/>
                <a:cs typeface="Times New Roman" pitchFamily="18" charset="0"/>
              </a:rPr>
              <a:t>crime incidence </a:t>
            </a:r>
            <a:r>
              <a:rPr lang="en-US" sz="2400" dirty="0">
                <a:latin typeface="Times New Roman" pitchFamily="18" charset="0"/>
                <a:cs typeface="Times New Roman" pitchFamily="18" charset="0"/>
              </a:rPr>
              <a:t>with acceptable accuracy and further to reduce the crime rate.</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1069</Words>
  <Application>Microsoft Office PowerPoint</Application>
  <PresentationFormat>Custom</PresentationFormat>
  <Paragraphs>91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Open Sans</vt:lpstr>
      <vt:lpstr>Open Sans Light</vt:lpstr>
      <vt:lpstr>Calibri</vt:lpstr>
      <vt:lpstr>Times New Roman</vt:lpstr>
      <vt:lpstr>Wingdings</vt:lpstr>
      <vt:lpstr>Constantia</vt:lpstr>
      <vt:lpstr>Times Neue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dc:creator>Poojya Sree</dc:creator>
  <cp:lastModifiedBy>user</cp:lastModifiedBy>
  <cp:revision>75</cp:revision>
  <dcterms:created xsi:type="dcterms:W3CDTF">2006-08-16T00:00:00Z</dcterms:created>
  <dcterms:modified xsi:type="dcterms:W3CDTF">2020-07-20T03:55:36Z</dcterms:modified>
  <dc:identifier>DAEBjGuKF9o</dc:identifier>
</cp:coreProperties>
</file>