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7490400" cy="27432000"/>
  <p:notesSz cx="6858000" cy="9144000"/>
  <p:defaultTextStyle>
    <a:defPPr>
      <a:defRPr lang="el-GR"/>
    </a:defPPr>
    <a:lvl1pPr marL="0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1899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43799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15698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87597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59496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31396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03296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75194" algn="l" defTabSz="294379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BE7"/>
    <a:srgbClr val="DF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7" autoAdjust="0"/>
    <p:restoredTop sz="86379" autoAdjust="0"/>
  </p:normalViewPr>
  <p:slideViewPr>
    <p:cSldViewPr>
      <p:cViewPr varScale="1">
        <p:scale>
          <a:sx n="39" d="100"/>
          <a:sy n="39" d="100"/>
        </p:scale>
        <p:origin x="-2976" y="-136"/>
      </p:cViewPr>
      <p:guideLst>
        <p:guide orient="horz" pos="8640"/>
        <p:guide pos="1180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8521710"/>
            <a:ext cx="3186684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3560" y="15544800"/>
            <a:ext cx="2624328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17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1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5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8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48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013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80540" y="1098562"/>
            <a:ext cx="843534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4520" y="1098562"/>
            <a:ext cx="2468118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75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880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484" y="17627610"/>
            <a:ext cx="31866840" cy="544830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484" y="11626854"/>
            <a:ext cx="31866840" cy="6000748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359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7173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076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435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1793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152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511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8870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03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4520" y="6400810"/>
            <a:ext cx="165582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7620" y="6400810"/>
            <a:ext cx="16558260" cy="18103852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53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521" y="6140452"/>
            <a:ext cx="16564771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590" indent="0">
              <a:buNone/>
              <a:defRPr sz="7500" b="1"/>
            </a:lvl2pPr>
            <a:lvl3pPr marL="3447173" indent="0">
              <a:buNone/>
              <a:defRPr sz="6800" b="1"/>
            </a:lvl3pPr>
            <a:lvl4pPr marL="5170763" indent="0">
              <a:buNone/>
              <a:defRPr sz="6000" b="1"/>
            </a:lvl4pPr>
            <a:lvl5pPr marL="6894353" indent="0">
              <a:buNone/>
              <a:defRPr sz="6000" b="1"/>
            </a:lvl5pPr>
            <a:lvl6pPr marL="8617939" indent="0">
              <a:buNone/>
              <a:defRPr sz="6000" b="1"/>
            </a:lvl6pPr>
            <a:lvl7pPr marL="10341526" indent="0">
              <a:buNone/>
              <a:defRPr sz="6000" b="1"/>
            </a:lvl7pPr>
            <a:lvl8pPr marL="12065116" indent="0">
              <a:buNone/>
              <a:defRPr sz="6000" b="1"/>
            </a:lvl8pPr>
            <a:lvl9pPr marL="13788706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521" y="8699500"/>
            <a:ext cx="16564771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4608" y="6140452"/>
            <a:ext cx="16571278" cy="2559048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3590" indent="0">
              <a:buNone/>
              <a:defRPr sz="7500" b="1"/>
            </a:lvl2pPr>
            <a:lvl3pPr marL="3447173" indent="0">
              <a:buNone/>
              <a:defRPr sz="6800" b="1"/>
            </a:lvl3pPr>
            <a:lvl4pPr marL="5170763" indent="0">
              <a:buNone/>
              <a:defRPr sz="6000" b="1"/>
            </a:lvl4pPr>
            <a:lvl5pPr marL="6894353" indent="0">
              <a:buNone/>
              <a:defRPr sz="6000" b="1"/>
            </a:lvl5pPr>
            <a:lvl6pPr marL="8617939" indent="0">
              <a:buNone/>
              <a:defRPr sz="6000" b="1"/>
            </a:lvl6pPr>
            <a:lvl7pPr marL="10341526" indent="0">
              <a:buNone/>
              <a:defRPr sz="6000" b="1"/>
            </a:lvl7pPr>
            <a:lvl8pPr marL="12065116" indent="0">
              <a:buNone/>
              <a:defRPr sz="6000" b="1"/>
            </a:lvl8pPr>
            <a:lvl9pPr marL="13788706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4608" y="8699500"/>
            <a:ext cx="16571278" cy="15805152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132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57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74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31" y="1092200"/>
            <a:ext cx="12334084" cy="464820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57705" y="1092210"/>
            <a:ext cx="20958175" cy="23412452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531" y="5740410"/>
            <a:ext cx="12334084" cy="18764252"/>
          </a:xfrm>
        </p:spPr>
        <p:txBody>
          <a:bodyPr/>
          <a:lstStyle>
            <a:lvl1pPr marL="0" indent="0">
              <a:buNone/>
              <a:defRPr sz="5300"/>
            </a:lvl1pPr>
            <a:lvl2pPr marL="1723590" indent="0">
              <a:buNone/>
              <a:defRPr sz="4500"/>
            </a:lvl2pPr>
            <a:lvl3pPr marL="3447173" indent="0">
              <a:buNone/>
              <a:defRPr sz="3800"/>
            </a:lvl3pPr>
            <a:lvl4pPr marL="5170763" indent="0">
              <a:buNone/>
              <a:defRPr sz="3400"/>
            </a:lvl4pPr>
            <a:lvl5pPr marL="6894353" indent="0">
              <a:buNone/>
              <a:defRPr sz="3400"/>
            </a:lvl5pPr>
            <a:lvl6pPr marL="8617939" indent="0">
              <a:buNone/>
              <a:defRPr sz="3400"/>
            </a:lvl6pPr>
            <a:lvl7pPr marL="10341526" indent="0">
              <a:buNone/>
              <a:defRPr sz="3400"/>
            </a:lvl7pPr>
            <a:lvl8pPr marL="12065116" indent="0">
              <a:buNone/>
              <a:defRPr sz="3400"/>
            </a:lvl8pPr>
            <a:lvl9pPr marL="13788706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84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381" y="19202400"/>
            <a:ext cx="22494240" cy="2266952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8381" y="2451100"/>
            <a:ext cx="22494240" cy="16459200"/>
          </a:xfrm>
        </p:spPr>
        <p:txBody>
          <a:bodyPr/>
          <a:lstStyle>
            <a:lvl1pPr marL="0" indent="0">
              <a:buNone/>
              <a:defRPr sz="12100"/>
            </a:lvl1pPr>
            <a:lvl2pPr marL="1723590" indent="0">
              <a:buNone/>
              <a:defRPr sz="10600"/>
            </a:lvl2pPr>
            <a:lvl3pPr marL="3447173" indent="0">
              <a:buNone/>
              <a:defRPr sz="9100"/>
            </a:lvl3pPr>
            <a:lvl4pPr marL="5170763" indent="0">
              <a:buNone/>
              <a:defRPr sz="7500"/>
            </a:lvl4pPr>
            <a:lvl5pPr marL="6894353" indent="0">
              <a:buNone/>
              <a:defRPr sz="7500"/>
            </a:lvl5pPr>
            <a:lvl6pPr marL="8617939" indent="0">
              <a:buNone/>
              <a:defRPr sz="7500"/>
            </a:lvl6pPr>
            <a:lvl7pPr marL="10341526" indent="0">
              <a:buNone/>
              <a:defRPr sz="7500"/>
            </a:lvl7pPr>
            <a:lvl8pPr marL="12065116" indent="0">
              <a:buNone/>
              <a:defRPr sz="7500"/>
            </a:lvl8pPr>
            <a:lvl9pPr marL="13788706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381" y="21469352"/>
            <a:ext cx="22494240" cy="3219448"/>
          </a:xfrm>
        </p:spPr>
        <p:txBody>
          <a:bodyPr/>
          <a:lstStyle>
            <a:lvl1pPr marL="0" indent="0">
              <a:buNone/>
              <a:defRPr sz="5300"/>
            </a:lvl1pPr>
            <a:lvl2pPr marL="1723590" indent="0">
              <a:buNone/>
              <a:defRPr sz="4500"/>
            </a:lvl2pPr>
            <a:lvl3pPr marL="3447173" indent="0">
              <a:buNone/>
              <a:defRPr sz="3800"/>
            </a:lvl3pPr>
            <a:lvl4pPr marL="5170763" indent="0">
              <a:buNone/>
              <a:defRPr sz="3400"/>
            </a:lvl4pPr>
            <a:lvl5pPr marL="6894353" indent="0">
              <a:buNone/>
              <a:defRPr sz="3400"/>
            </a:lvl5pPr>
            <a:lvl6pPr marL="8617939" indent="0">
              <a:buNone/>
              <a:defRPr sz="3400"/>
            </a:lvl6pPr>
            <a:lvl7pPr marL="10341526" indent="0">
              <a:buNone/>
              <a:defRPr sz="3400"/>
            </a:lvl7pPr>
            <a:lvl8pPr marL="12065116" indent="0">
              <a:buNone/>
              <a:defRPr sz="3400"/>
            </a:lvl8pPr>
            <a:lvl9pPr marL="13788706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8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520" y="1098552"/>
            <a:ext cx="33741360" cy="4572000"/>
          </a:xfrm>
          <a:prstGeom prst="rect">
            <a:avLst/>
          </a:prstGeom>
        </p:spPr>
        <p:txBody>
          <a:bodyPr vert="horz" lIns="344721" tIns="172361" rIns="344721" bIns="172361" rtlCol="0" anchor="ctr">
            <a:normAutofit/>
          </a:bodyPr>
          <a:lstStyle/>
          <a:p>
            <a:r>
              <a:rPr lang="el-G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520" y="6400810"/>
            <a:ext cx="33741360" cy="18103852"/>
          </a:xfrm>
          <a:prstGeom prst="rect">
            <a:avLst/>
          </a:prstGeom>
        </p:spPr>
        <p:txBody>
          <a:bodyPr vert="horz" lIns="344721" tIns="172361" rIns="344721" bIns="172361" rtlCol="0">
            <a:normAutofit/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520" y="25425410"/>
            <a:ext cx="8747760" cy="1460500"/>
          </a:xfrm>
          <a:prstGeom prst="rect">
            <a:avLst/>
          </a:prstGeom>
        </p:spPr>
        <p:txBody>
          <a:bodyPr vert="horz" lIns="344721" tIns="172361" rIns="344721" bIns="172361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1021-DE6A-4D7B-AAB6-C2346916B090}" type="datetimeFigureOut">
              <a:rPr lang="el-GR" smtClean="0"/>
              <a:pPr/>
              <a:t>12/11/12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9220" y="25425410"/>
            <a:ext cx="11871960" cy="1460500"/>
          </a:xfrm>
          <a:prstGeom prst="rect">
            <a:avLst/>
          </a:prstGeom>
        </p:spPr>
        <p:txBody>
          <a:bodyPr vert="horz" lIns="344721" tIns="172361" rIns="344721" bIns="172361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68120" y="25425410"/>
            <a:ext cx="8747760" cy="1460500"/>
          </a:xfrm>
          <a:prstGeom prst="rect">
            <a:avLst/>
          </a:prstGeom>
        </p:spPr>
        <p:txBody>
          <a:bodyPr vert="horz" lIns="344721" tIns="172361" rIns="344721" bIns="172361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304C-4799-463E-A1E1-1C04C411DC2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848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723590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2693" indent="-1292693" algn="l" defTabSz="1723590" rtl="0" eaLnBrk="1" latinLnBrk="0" hangingPunct="1">
        <a:spcBef>
          <a:spcPct val="20000"/>
        </a:spcBef>
        <a:buFont typeface="Arial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0830" indent="-1077240" algn="l" defTabSz="1723590" rtl="0" eaLnBrk="1" latinLnBrk="0" hangingPunct="1">
        <a:spcBef>
          <a:spcPct val="20000"/>
        </a:spcBef>
        <a:buFont typeface="Arial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08968" indent="-861795" algn="l" defTabSz="172359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2558" indent="-861795" algn="l" defTabSz="1723590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6148" indent="-861795" algn="l" defTabSz="1723590" rtl="0" eaLnBrk="1" latinLnBrk="0" hangingPunct="1">
        <a:spcBef>
          <a:spcPct val="20000"/>
        </a:spcBef>
        <a:buFont typeface="Arial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79734" indent="-861795" algn="l" defTabSz="1723590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3321" indent="-861795" algn="l" defTabSz="1723590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26911" indent="-861795" algn="l" defTabSz="1723590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0501" indent="-861795" algn="l" defTabSz="1723590" rtl="0" eaLnBrk="1" latinLnBrk="0" hangingPunct="1">
        <a:spcBef>
          <a:spcPct val="20000"/>
        </a:spcBef>
        <a:buFont typeface="Arial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3590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7173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0763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3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7939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1526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5116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88706" algn="l" defTabSz="1723590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utoShape 4"/>
          <p:cNvSpPr>
            <a:spLocks noChangeArrowheads="1"/>
          </p:cNvSpPr>
          <p:nvPr/>
        </p:nvSpPr>
        <p:spPr bwMode="auto">
          <a:xfrm>
            <a:off x="25081904" y="20844792"/>
            <a:ext cx="11809312" cy="6192688"/>
          </a:xfrm>
          <a:prstGeom prst="roundRect">
            <a:avLst>
              <a:gd name="adj" fmla="val 47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23621" y="3971384"/>
            <a:ext cx="11784875" cy="4127992"/>
          </a:xfrm>
          <a:prstGeom prst="roundRect">
            <a:avLst>
              <a:gd name="adj" fmla="val 96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5081904" y="11123712"/>
            <a:ext cx="11809312" cy="9361040"/>
          </a:xfrm>
          <a:prstGeom prst="roundRect">
            <a:avLst>
              <a:gd name="adj" fmla="val 47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85724" y="317465"/>
            <a:ext cx="36314884" cy="3245407"/>
          </a:xfrm>
          <a:prstGeom prst="roundRect">
            <a:avLst>
              <a:gd name="adj" fmla="val 10870"/>
            </a:avLst>
          </a:prstGeom>
          <a:gradFill flip="none"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pPr defTabSz="3017300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919664" y="538536"/>
            <a:ext cx="27985110" cy="249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856" tIns="31428" rIns="62856" bIns="31428">
            <a:spAutoFit/>
          </a:bodyPr>
          <a:lstStyle/>
          <a:p>
            <a:pPr algn="ctr" defTabSz="3017300">
              <a:spcBef>
                <a:spcPct val="50000"/>
              </a:spcBef>
            </a:pPr>
            <a:r>
              <a:rPr lang="en-US" sz="8000" b="1" dirty="0" smtClean="0">
                <a:latin typeface="Times New Roman"/>
                <a:cs typeface="Times New Roman"/>
              </a:rPr>
              <a:t>Fine-grained Access Control for NFC Applications</a:t>
            </a:r>
            <a:endParaRPr lang="en-US" sz="8000" b="1" dirty="0" smtClean="0">
              <a:latin typeface="Times New Roman"/>
              <a:cs typeface="Times New Roman"/>
            </a:endParaRPr>
          </a:p>
          <a:p>
            <a:pPr algn="ctr" defTabSz="3017300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301730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Max Feldman, Stephanie Rogers, Richard Xia</a:t>
            </a:r>
            <a:endParaRPr lang="en-US" sz="5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- Στρογγυλεμένο ορθογώνιο"/>
          <p:cNvSpPr/>
          <p:nvPr/>
        </p:nvSpPr>
        <p:spPr>
          <a:xfrm>
            <a:off x="621187" y="3922912"/>
            <a:ext cx="11787310" cy="810002"/>
          </a:xfrm>
          <a:prstGeom prst="roundRect">
            <a:avLst>
              <a:gd name="adj" fmla="val 2731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56" tIns="31428" rIns="62856" bIns="31428" rtlCol="0" anchor="ctr"/>
          <a:lstStyle/>
          <a:p>
            <a:pPr algn="ctr"/>
            <a:endParaRPr lang="el-GR"/>
          </a:p>
        </p:txBody>
      </p:sp>
      <p:sp>
        <p:nvSpPr>
          <p:cNvPr id="21" name="20 - TextBox"/>
          <p:cNvSpPr txBox="1"/>
          <p:nvPr/>
        </p:nvSpPr>
        <p:spPr>
          <a:xfrm>
            <a:off x="4487616" y="3922912"/>
            <a:ext cx="4018446" cy="817522"/>
          </a:xfrm>
          <a:prstGeom prst="rect">
            <a:avLst/>
          </a:prstGeom>
          <a:noFill/>
        </p:spPr>
        <p:txBody>
          <a:bodyPr wrap="square" lIns="62856" tIns="31428" rIns="62856" bIns="31428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l-GR" sz="4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081904" y="20844792"/>
            <a:ext cx="11809312" cy="855002"/>
            <a:chOff x="25081904" y="3922912"/>
            <a:chExt cx="11809312" cy="855002"/>
          </a:xfrm>
        </p:grpSpPr>
        <p:sp>
          <p:nvSpPr>
            <p:cNvPr id="55" name="54 - Στρογγυλεμένο ορθογώνιο"/>
            <p:cNvSpPr/>
            <p:nvPr/>
          </p:nvSpPr>
          <p:spPr>
            <a:xfrm>
              <a:off x="25081904" y="3922912"/>
              <a:ext cx="11809312" cy="855002"/>
            </a:xfrm>
            <a:prstGeom prst="roundRect">
              <a:avLst>
                <a:gd name="adj" fmla="val 25929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856" tIns="31428" rIns="62856" bIns="31428" rtlCol="0" anchor="ctr"/>
            <a:lstStyle/>
            <a:p>
              <a:pPr algn="ctr"/>
              <a:endParaRPr lang="el-GR"/>
            </a:p>
          </p:txBody>
        </p:sp>
        <p:sp>
          <p:nvSpPr>
            <p:cNvPr id="56" name="55 - TextBox"/>
            <p:cNvSpPr txBox="1"/>
            <p:nvPr/>
          </p:nvSpPr>
          <p:spPr>
            <a:xfrm>
              <a:off x="28034232" y="3922912"/>
              <a:ext cx="5910844" cy="817522"/>
            </a:xfrm>
            <a:prstGeom prst="rect">
              <a:avLst/>
            </a:prstGeom>
            <a:noFill/>
          </p:spPr>
          <p:txBody>
            <a:bodyPr wrap="square" lIns="62856" tIns="31428" rIns="62856" bIns="31428" rtlCol="0">
              <a:spAutoFit/>
            </a:bodyPr>
            <a:lstStyle/>
            <a:p>
              <a:pPr algn="ctr"/>
              <a:r>
                <a:rPr lang="en-US" sz="4900" b="1" dirty="0" smtClean="0">
                  <a:latin typeface="Times New Roman" pitchFamily="18" charset="0"/>
                  <a:cs typeface="Times New Roman" pitchFamily="18" charset="0"/>
                </a:rPr>
                <a:t>Conclusion</a:t>
              </a:r>
              <a:endParaRPr lang="en-US" sz="4900" b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" name="Picture 4" descr="berkeley log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48" y="754560"/>
            <a:ext cx="2304256" cy="23042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2" name="AutoShape 4"/>
          <p:cNvSpPr>
            <a:spLocks noChangeArrowheads="1"/>
          </p:cNvSpPr>
          <p:nvPr/>
        </p:nvSpPr>
        <p:spPr bwMode="auto">
          <a:xfrm>
            <a:off x="599184" y="8603432"/>
            <a:ext cx="11809312" cy="18434048"/>
          </a:xfrm>
          <a:prstGeom prst="roundRect">
            <a:avLst>
              <a:gd name="adj" fmla="val 369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9184" y="8459413"/>
            <a:ext cx="11809312" cy="936107"/>
            <a:chOff x="599184" y="8891464"/>
            <a:chExt cx="11809312" cy="810002"/>
          </a:xfrm>
        </p:grpSpPr>
        <p:sp>
          <p:nvSpPr>
            <p:cNvPr id="304" name="23 - Στρογγυλεμένο ορθογώνιο"/>
            <p:cNvSpPr/>
            <p:nvPr/>
          </p:nvSpPr>
          <p:spPr>
            <a:xfrm>
              <a:off x="599184" y="8891464"/>
              <a:ext cx="11809312" cy="810002"/>
            </a:xfrm>
            <a:prstGeom prst="roundRect">
              <a:avLst>
                <a:gd name="adj" fmla="val 2723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856" tIns="31428" rIns="62856" bIns="31428" rtlCol="0" anchor="ctr"/>
            <a:lstStyle/>
            <a:p>
              <a:pPr algn="ctr"/>
              <a:endParaRPr lang="el-GR"/>
            </a:p>
          </p:txBody>
        </p:sp>
        <p:sp>
          <p:nvSpPr>
            <p:cNvPr id="305" name="24 - TextBox"/>
            <p:cNvSpPr txBox="1"/>
            <p:nvPr/>
          </p:nvSpPr>
          <p:spPr>
            <a:xfrm>
              <a:off x="1607296" y="8899334"/>
              <a:ext cx="9793088" cy="694077"/>
            </a:xfrm>
            <a:prstGeom prst="rect">
              <a:avLst/>
            </a:prstGeom>
            <a:noFill/>
          </p:spPr>
          <p:txBody>
            <a:bodyPr wrap="square" lIns="62856" tIns="31428" rIns="62856" bIns="31428" rtlCol="0">
              <a:spAutoFit/>
            </a:bodyPr>
            <a:lstStyle/>
            <a:p>
              <a:pPr algn="ctr"/>
              <a:r>
                <a:rPr lang="en-US" sz="4800" b="1" dirty="0" smtClean="0">
                  <a:latin typeface="Times New Roman" pitchFamily="18" charset="0"/>
                  <a:cs typeface="Times New Roman" pitchFamily="18" charset="0"/>
                </a:rPr>
                <a:t>Background</a:t>
              </a:r>
              <a:endParaRPr lang="el-GR" sz="4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54 - Στρογγυλεμένο ορθογώνιο"/>
          <p:cNvSpPr/>
          <p:nvPr/>
        </p:nvSpPr>
        <p:spPr>
          <a:xfrm>
            <a:off x="25081904" y="11123712"/>
            <a:ext cx="11809312" cy="855002"/>
          </a:xfrm>
          <a:prstGeom prst="roundRect">
            <a:avLst>
              <a:gd name="adj" fmla="val 259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56" tIns="31428" rIns="62856" bIns="31428"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Evaluation &amp; Discussion</a:t>
            </a:r>
            <a:endParaRPr lang="el-GR" sz="4800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9224" y="9683552"/>
            <a:ext cx="11089232" cy="1615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NFC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Short-range wireless communication (up to 10 cm)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NDEF format: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3600" dirty="0" smtClean="0">
              <a:solidFill>
                <a:srgbClr val="000000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Android Intents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Automatically dispatch intent when a tag is swiped based on tag type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NFC Signature Record Type Definition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Signs all preceding records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Uses certificate authority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Not widely adopted (not supported by Android yet)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endParaRPr lang="en-US" sz="3600" dirty="0">
              <a:solidFill>
                <a:srgbClr val="000000"/>
              </a:solidFill>
            </a:endParaRPr>
          </a:p>
          <a:p>
            <a:endParaRPr lang="en-US" sz="3600" dirty="0" smtClean="0">
              <a:solidFill>
                <a:srgbClr val="000000"/>
              </a:solidFill>
            </a:endParaRPr>
          </a:p>
          <a:p>
            <a:r>
              <a:rPr lang="en-US" sz="3600" b="1" dirty="0" smtClean="0">
                <a:solidFill>
                  <a:srgbClr val="000000"/>
                </a:solidFill>
              </a:rPr>
              <a:t>Threat Model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Malicious Tags</a:t>
            </a:r>
          </a:p>
          <a:p>
            <a:pPr marL="2043399" lvl="1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Open malicious URL or call tolled phone number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Privacy</a:t>
            </a:r>
          </a:p>
          <a:p>
            <a:pPr marL="2043399" lvl="1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Unencrypted data and eavesdropping</a:t>
            </a:r>
          </a:p>
          <a:p>
            <a:pPr marL="2043399" lvl="1" indent="-571500">
              <a:buFont typeface="Arial"/>
              <a:buChar char="•"/>
            </a:pPr>
            <a:r>
              <a:rPr lang="en-US" sz="3600" dirty="0" smtClean="0">
                <a:solidFill>
                  <a:srgbClr val="000000"/>
                </a:solidFill>
              </a:rPr>
              <a:t>We don’t address this</a:t>
            </a:r>
            <a:endParaRPr lang="en-US" sz="3600" dirty="0" smtClean="0">
              <a:solidFill>
                <a:srgbClr val="000000"/>
              </a:solidFill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12840544" y="3994920"/>
            <a:ext cx="11809312" cy="23042560"/>
          </a:xfrm>
          <a:prstGeom prst="roundRect">
            <a:avLst>
              <a:gd name="adj" fmla="val 47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sp>
        <p:nvSpPr>
          <p:cNvPr id="38" name="54 - Στρογγυλεμένο ορθογώνιο"/>
          <p:cNvSpPr/>
          <p:nvPr/>
        </p:nvSpPr>
        <p:spPr>
          <a:xfrm>
            <a:off x="12840544" y="3922912"/>
            <a:ext cx="11809312" cy="855002"/>
          </a:xfrm>
          <a:prstGeom prst="roundRect">
            <a:avLst>
              <a:gd name="adj" fmla="val 259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56" tIns="31428" rIns="62856" bIns="31428"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endParaRPr lang="el-GR" sz="48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16608" y="5147048"/>
            <a:ext cx="1058517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Goal: Provide usable trust model for NFC tags</a:t>
            </a:r>
          </a:p>
          <a:p>
            <a:endParaRPr lang="en-US" sz="3600" dirty="0" smtClean="0"/>
          </a:p>
          <a:p>
            <a:pPr marL="571500" indent="-571500">
              <a:buFontTx/>
              <a:buChar char="•"/>
            </a:pPr>
            <a:r>
              <a:rPr lang="en-US" sz="3600" dirty="0" smtClean="0"/>
              <a:t>Per-application access control list</a:t>
            </a:r>
          </a:p>
          <a:p>
            <a:pPr marL="571500" indent="-571500">
              <a:buFontTx/>
              <a:buChar char="•"/>
            </a:pPr>
            <a:r>
              <a:rPr lang="en-US" sz="3600" dirty="0" smtClean="0"/>
              <a:t>Grant permission for application to automatically launch programs when scanning tags signed with authorized key</a:t>
            </a:r>
          </a:p>
          <a:p>
            <a:pPr marL="571500" indent="-571500">
              <a:buFontTx/>
              <a:buChar char="•"/>
            </a:pPr>
            <a:r>
              <a:rPr lang="en-US" sz="3600" dirty="0" smtClean="0"/>
              <a:t>Restrict by tag type</a:t>
            </a:r>
          </a:p>
          <a:p>
            <a:pPr marL="571500" indent="-571500">
              <a:buFontTx/>
              <a:buChar char="•"/>
            </a:pPr>
            <a:r>
              <a:rPr lang="en-US" sz="3600" dirty="0" smtClean="0"/>
              <a:t>Users can revoke keys</a:t>
            </a:r>
            <a:endParaRPr lang="en-US" sz="3600" dirty="0"/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25081904" y="3994920"/>
            <a:ext cx="11809312" cy="6768752"/>
          </a:xfrm>
          <a:prstGeom prst="roundRect">
            <a:avLst>
              <a:gd name="adj" fmla="val 476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2856" tIns="31428" rIns="62856" bIns="31428" anchor="ctr"/>
          <a:lstStyle/>
          <a:p>
            <a:endParaRPr lang="en-US" dirty="0"/>
          </a:p>
        </p:txBody>
      </p:sp>
      <p:sp>
        <p:nvSpPr>
          <p:cNvPr id="24" name="54 - Στρογγυλεμένο ορθογώνιο"/>
          <p:cNvSpPr/>
          <p:nvPr/>
        </p:nvSpPr>
        <p:spPr>
          <a:xfrm>
            <a:off x="25081904" y="3922912"/>
            <a:ext cx="11809312" cy="855002"/>
          </a:xfrm>
          <a:prstGeom prst="roundRect">
            <a:avLst>
              <a:gd name="adj" fmla="val 2592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856" tIns="31428" rIns="62856" bIns="31428" rtlCol="0" anchor="ctr"/>
          <a:lstStyle/>
          <a:p>
            <a:pPr algn="ctr"/>
            <a:r>
              <a:rPr lang="en-US" sz="4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pic>
        <p:nvPicPr>
          <p:cNvPr id="7" name="Picture 6" descr="NDEF_Forma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64" y="11643562"/>
            <a:ext cx="4191873" cy="2648502"/>
          </a:xfrm>
          <a:prstGeom prst="rect">
            <a:avLst/>
          </a:prstGeom>
        </p:spPr>
      </p:pic>
      <p:pic>
        <p:nvPicPr>
          <p:cNvPr id="8" name="Picture 7" descr="signed_nde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9" y="19478240"/>
            <a:ext cx="6016351" cy="1438560"/>
          </a:xfrm>
          <a:prstGeom prst="rect">
            <a:avLst/>
          </a:prstGeom>
        </p:spPr>
      </p:pic>
      <p:pic>
        <p:nvPicPr>
          <p:cNvPr id="9" name="Picture 8" descr="ACL_ima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0864" y="10043592"/>
            <a:ext cx="5904656" cy="5000648"/>
          </a:xfrm>
          <a:prstGeom prst="rect">
            <a:avLst/>
          </a:prstGeom>
        </p:spPr>
      </p:pic>
      <p:pic>
        <p:nvPicPr>
          <p:cNvPr id="11" name="Picture 10" descr="nfc_tag_dispatc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80" y="11775067"/>
            <a:ext cx="5572944" cy="258900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59224" y="5075040"/>
            <a:ext cx="11089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Android applications may automatically use data from unsafe NFC tags without user warning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We propose a mechanism for fine-grained access control for NFC applications which is both secure and usable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8056" y="24949248"/>
            <a:ext cx="1656184" cy="17257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999784" y="14580096"/>
            <a:ext cx="9289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developer.android.com</a:t>
            </a:r>
            <a:r>
              <a:rPr lang="en-US" sz="1600" dirty="0"/>
              <a:t>/guide/topics/connectivity/</a:t>
            </a:r>
            <a:r>
              <a:rPr lang="en-US" sz="1600" dirty="0" err="1"/>
              <a:t>nfc</a:t>
            </a:r>
            <a:r>
              <a:rPr lang="en-US" sz="1600" dirty="0"/>
              <a:t>/</a:t>
            </a:r>
            <a:r>
              <a:rPr lang="en-US" sz="1600" dirty="0" err="1"/>
              <a:t>nfc.html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3200584" y="15516200"/>
            <a:ext cx="1108923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Workflow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When a user scans an unknown tag, present a warning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Accept once, accept permanently, reject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85960" y="4931024"/>
            <a:ext cx="10585176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Built access control lists per application and per type as an application library API instead of OS hacking</a:t>
            </a:r>
          </a:p>
          <a:p>
            <a:endParaRPr lang="en-US" sz="3600" dirty="0"/>
          </a:p>
          <a:p>
            <a:r>
              <a:rPr lang="en-US" sz="3600" dirty="0" smtClean="0"/>
              <a:t>Written tags with signatures are backwards compatible with devices that don’t support signatures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Built operations for reading, writing, and verifying NDEF signatures, since Android doesn’t natively support it</a:t>
            </a:r>
          </a:p>
          <a:p>
            <a:endParaRPr lang="en-US" sz="3600" dirty="0"/>
          </a:p>
          <a:p>
            <a:r>
              <a:rPr lang="en-US" sz="3600" dirty="0" smtClean="0"/>
              <a:t>Did not run into any other difficulties</a:t>
            </a:r>
            <a:endParaRPr lang="en-US" sz="36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5585960" y="12275840"/>
            <a:ext cx="10585176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Access control is done by OS, so application developers do not need to choose to implement this</a:t>
            </a:r>
          </a:p>
          <a:p>
            <a:endParaRPr lang="en-US" sz="3600" dirty="0"/>
          </a:p>
          <a:p>
            <a:r>
              <a:rPr lang="en-US" sz="3600" dirty="0" smtClean="0"/>
              <a:t>Users can be offered different policies for handling tags with new keys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Choose best policy per app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E.g. apps which don’t use data from tags in a potentially dangerous way can just accept all tags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Apps which connect to the internet can be restricted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369936" y="21924912"/>
            <a:ext cx="1108923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Access control based on tag author, tag type, and application allows for secure, but unobtrusive security</a:t>
            </a: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Trust is user-defined rather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Provide minimal amount of annoying warnings</a:t>
            </a:r>
          </a:p>
          <a:p>
            <a:pPr marL="571500" indent="-571500">
              <a:buFont typeface="Arial"/>
              <a:buChar char="•"/>
            </a:pPr>
            <a:endParaRPr lang="en-US" sz="3600" dirty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In the future, perform a user study to measure the effectiveness and usability of this design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Actually implement on OS level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2632" y="17694558"/>
            <a:ext cx="10307354" cy="8910874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53098"/>
              </p:ext>
            </p:extLst>
          </p:nvPr>
        </p:nvGraphicFramePr>
        <p:xfrm>
          <a:off x="26810096" y="18108488"/>
          <a:ext cx="8136904" cy="115212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34226"/>
                <a:gridCol w="2034226"/>
                <a:gridCol w="2034226"/>
                <a:gridCol w="2034226"/>
              </a:tblGrid>
              <a:tr h="57606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A3BBE7"/>
                        </a:gs>
                        <a:gs pos="100000">
                          <a:srgbClr val="DFE6F4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Internet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A3BBE7"/>
                        </a:gs>
                        <a:gs pos="100000">
                          <a:srgbClr val="DFE6F4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Phone call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A3BBE7"/>
                        </a:gs>
                        <a:gs pos="100000">
                          <a:srgbClr val="DFE6F4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SMS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A3BBE7"/>
                        </a:gs>
                        <a:gs pos="100000">
                          <a:srgbClr val="DFE6F4"/>
                        </a:gs>
                      </a:gsLst>
                      <a:lin ang="5400000" scaled="0"/>
                      <a:tileRect/>
                    </a:gra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201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153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38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8034232" y="19476640"/>
            <a:ext cx="60732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Permission breakdown of NFC apps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386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Βαγγος</dc:creator>
  <cp:lastModifiedBy>Richard Xia</cp:lastModifiedBy>
  <cp:revision>306</cp:revision>
  <dcterms:created xsi:type="dcterms:W3CDTF">2011-11-28T11:48:40Z</dcterms:created>
  <dcterms:modified xsi:type="dcterms:W3CDTF">2012-12-12T05:36:20Z</dcterms:modified>
</cp:coreProperties>
</file>