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p:cViewPr varScale="1">
        <p:scale>
          <a:sx n="86" d="100"/>
          <a:sy n="86" d="100"/>
        </p:scale>
        <p:origin x="114"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10/19/2024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572" y="289931"/>
            <a:ext cx="11876048" cy="6322741"/>
          </a:xfrm>
        </p:spPr>
        <p:txBody>
          <a:bodyPr>
            <a:normAutofit fontScale="92500" lnSpcReduction="10000"/>
          </a:bodyPr>
          <a:lstStyle/>
          <a:p>
            <a:pPr marL="0" indent="0">
              <a:buNone/>
            </a:pPr>
            <a:r>
              <a:rPr lang="en-US" dirty="0" smtClean="0"/>
              <a:t>                                          </a:t>
            </a:r>
            <a:r>
              <a:rPr lang="en-US" sz="2400" b="1" u="sng" dirty="0" smtClean="0"/>
              <a:t>Completeness and transferability</a:t>
            </a:r>
          </a:p>
          <a:p>
            <a:pPr marL="457200" indent="-457200">
              <a:buFont typeface="+mj-lt"/>
              <a:buAutoNum type="alphaLcParenR"/>
            </a:pPr>
            <a:r>
              <a:rPr lang="en-US" dirty="0" smtClean="0"/>
              <a:t>The idea for education which involves creation of content  from IBM </a:t>
            </a:r>
            <a:r>
              <a:rPr lang="en-US" dirty="0" err="1" smtClean="0"/>
              <a:t>SkillsBuild</a:t>
            </a:r>
            <a:r>
              <a:rPr lang="en-US" dirty="0" smtClean="0"/>
              <a:t> has already been implemented, I have sent learning materials  from three courses of IBM </a:t>
            </a:r>
            <a:r>
              <a:rPr lang="en-US" dirty="0" err="1" smtClean="0"/>
              <a:t>SkillsBuild</a:t>
            </a:r>
            <a:r>
              <a:rPr lang="en-US" dirty="0" smtClean="0"/>
              <a:t>  to representatives of UNESCO, UNHCR and SHOFCO.</a:t>
            </a:r>
          </a:p>
          <a:p>
            <a:pPr marL="457200" indent="-457200">
              <a:buFont typeface="+mj-lt"/>
              <a:buAutoNum type="alphaLcParenR"/>
            </a:pPr>
            <a:r>
              <a:rPr lang="en-US" dirty="0" smtClean="0"/>
              <a:t>The idea is close to commercial viability as through assisting organizations such as UNESCO with learning materials they are able to learn about the capabilities of IBM software.</a:t>
            </a:r>
          </a:p>
          <a:p>
            <a:endParaRPr lang="en-US" dirty="0"/>
          </a:p>
          <a:p>
            <a:pPr marL="457200" indent="-457200">
              <a:buFont typeface="+mj-lt"/>
              <a:buAutoNum type="alphaLcParenR"/>
            </a:pPr>
            <a:r>
              <a:rPr lang="en-US" dirty="0" smtClean="0"/>
              <a:t>The idea is complete with application of IBM </a:t>
            </a:r>
            <a:r>
              <a:rPr lang="en-US" dirty="0" err="1" smtClean="0"/>
              <a:t>Watsonx</a:t>
            </a:r>
            <a:r>
              <a:rPr lang="en-US" dirty="0" smtClean="0"/>
              <a:t> AI technology as I have utilized;</a:t>
            </a:r>
          </a:p>
          <a:p>
            <a:pPr marL="457200" indent="-457200">
              <a:buFont typeface="+mj-lt"/>
              <a:buAutoNum type="arabicPeriod"/>
            </a:pPr>
            <a:r>
              <a:rPr lang="en-US" dirty="0" smtClean="0"/>
              <a:t> </a:t>
            </a:r>
            <a:r>
              <a:rPr lang="en-US" dirty="0" err="1"/>
              <a:t>W</a:t>
            </a:r>
            <a:r>
              <a:rPr lang="en-US" dirty="0" err="1" smtClean="0"/>
              <a:t>atsonx</a:t>
            </a:r>
            <a:r>
              <a:rPr lang="en-US" dirty="0" smtClean="0"/>
              <a:t>. AI for generation of  new content based on information obtained from the IBM </a:t>
            </a:r>
            <a:r>
              <a:rPr lang="en-US" dirty="0" err="1" smtClean="0"/>
              <a:t>SkillsBuild</a:t>
            </a:r>
            <a:r>
              <a:rPr lang="en-US" dirty="0" smtClean="0"/>
              <a:t>.</a:t>
            </a:r>
          </a:p>
          <a:p>
            <a:pPr marL="457200" indent="-457200">
              <a:buFont typeface="+mj-lt"/>
              <a:buAutoNum type="arabicPeriod"/>
            </a:pPr>
            <a:r>
              <a:rPr lang="en-US" dirty="0" err="1" smtClean="0"/>
              <a:t>Watsonx</a:t>
            </a:r>
            <a:r>
              <a:rPr lang="en-US" dirty="0" smtClean="0"/>
              <a:t>. assistant for answering questions by integrating it with watsonx.ai so as to ensure that the responses are detailed.</a:t>
            </a:r>
          </a:p>
          <a:p>
            <a:pPr marL="457200" indent="-457200">
              <a:buFont typeface="+mj-lt"/>
              <a:buAutoNum type="arabicPeriod"/>
            </a:pPr>
            <a:r>
              <a:rPr lang="en-US" dirty="0" err="1" smtClean="0"/>
              <a:t>Watsonx</a:t>
            </a:r>
            <a:r>
              <a:rPr lang="en-US" dirty="0" smtClean="0"/>
              <a:t>. governance was used so as to determine possibility of copyright infringement which is an aspect of ethical AI.</a:t>
            </a:r>
          </a:p>
          <a:p>
            <a:pPr marL="457200" indent="-457200">
              <a:buFont typeface="+mj-lt"/>
              <a:buAutoNum type="arabicPeriod"/>
            </a:pPr>
            <a:r>
              <a:rPr lang="en-US" dirty="0" err="1" smtClean="0"/>
              <a:t>Watsonx</a:t>
            </a:r>
            <a:r>
              <a:rPr lang="en-US" dirty="0" smtClean="0"/>
              <a:t>. Orchestrate for automation of the question and answer process as well as designing workflows</a:t>
            </a:r>
          </a:p>
          <a:p>
            <a:endParaRPr lang="en-GB" dirty="0"/>
          </a:p>
        </p:txBody>
      </p:sp>
    </p:spTree>
    <p:extLst>
      <p:ext uri="{BB962C8B-B14F-4D97-AF65-F5344CB8AC3E}">
        <p14:creationId xmlns:p14="http://schemas.microsoft.com/office/powerpoint/2010/main" val="1992357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572" y="289931"/>
            <a:ext cx="11876048" cy="6322741"/>
          </a:xfrm>
        </p:spPr>
        <p:txBody>
          <a:bodyPr>
            <a:normAutofit/>
          </a:bodyPr>
          <a:lstStyle/>
          <a:p>
            <a:pPr marL="0" indent="0">
              <a:buNone/>
            </a:pPr>
            <a:r>
              <a:rPr lang="en-US" dirty="0" smtClean="0"/>
              <a:t>                                          </a:t>
            </a:r>
            <a:r>
              <a:rPr lang="en-US" u="sng" dirty="0" smtClean="0"/>
              <a:t> </a:t>
            </a:r>
            <a:r>
              <a:rPr lang="en-US" sz="2400" b="1" u="sng" dirty="0" smtClean="0">
                <a:effectLst/>
              </a:rPr>
              <a:t>Effectiveness and efficiency </a:t>
            </a:r>
          </a:p>
          <a:p>
            <a:pPr marL="457200" indent="-457200">
              <a:buFont typeface="+mj-lt"/>
              <a:buAutoNum type="alphaLcParenR"/>
            </a:pPr>
            <a:r>
              <a:rPr lang="en-US" dirty="0" smtClean="0">
                <a:effectLst/>
              </a:rPr>
              <a:t>The solutions addresses a high priority relevant to the theme of equitable access especially focusing on education and water.</a:t>
            </a:r>
          </a:p>
          <a:p>
            <a:pPr marL="457200" indent="-457200">
              <a:buFont typeface="+mj-lt"/>
              <a:buAutoNum type="alphaLcParenR"/>
            </a:pPr>
            <a:r>
              <a:rPr lang="en-US" dirty="0" smtClean="0">
                <a:effectLst/>
              </a:rPr>
              <a:t>The goals are achieved efficiently by using various IBM software so as to address specific challenges such as  using IBM Cognos Analytics so as to derive insights from IBM ESG software such as Maximo and the Environmental Intelligence Suite.</a:t>
            </a:r>
          </a:p>
          <a:p>
            <a:pPr marL="457200" indent="-457200">
              <a:buFont typeface="+mj-lt"/>
              <a:buAutoNum type="alphaLcParenR"/>
            </a:pPr>
            <a:r>
              <a:rPr lang="en-US" dirty="0" smtClean="0">
                <a:effectLst/>
              </a:rPr>
              <a:t>In relation with achieving measurable impact our team has  show cased our ideas to organizations such as the World Food Program and UNESCO as such  organizations mainly focus on enabling equitable access of water and education.</a:t>
            </a:r>
          </a:p>
          <a:p>
            <a:pPr marL="457200" indent="-457200">
              <a:buFont typeface="+mj-lt"/>
              <a:buAutoNum type="alphaLcParenR"/>
            </a:pPr>
            <a:r>
              <a:rPr lang="en-US" dirty="0" smtClean="0">
                <a:effectLst/>
              </a:rPr>
              <a:t>With regard to scaling one of the team members was successful on  contacting an IBM representative who is the head of Corporate Social Responsibility of Middle East and Africa. The IBM  representative was invited by the team in virtual meeting with organizations such as UNESCO on determining ways of achieving the  4</a:t>
            </a:r>
            <a:r>
              <a:rPr lang="en-US" baseline="30000" dirty="0" smtClean="0">
                <a:effectLst/>
              </a:rPr>
              <a:t>th</a:t>
            </a:r>
            <a:r>
              <a:rPr lang="en-US" dirty="0" smtClean="0">
                <a:effectLst/>
              </a:rPr>
              <a:t> United Nations Sustainable Development goals of quality education.</a:t>
            </a:r>
            <a:endParaRPr lang="en-GB" dirty="0">
              <a:effectLst/>
            </a:endParaRPr>
          </a:p>
        </p:txBody>
      </p:sp>
    </p:spTree>
    <p:extLst>
      <p:ext uri="{BB962C8B-B14F-4D97-AF65-F5344CB8AC3E}">
        <p14:creationId xmlns:p14="http://schemas.microsoft.com/office/powerpoint/2010/main" val="1655614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572" y="289931"/>
            <a:ext cx="11876048" cy="6322741"/>
          </a:xfrm>
        </p:spPr>
        <p:txBody>
          <a:bodyPr>
            <a:normAutofit/>
          </a:bodyPr>
          <a:lstStyle/>
          <a:p>
            <a:pPr marL="0" indent="0">
              <a:buNone/>
            </a:pPr>
            <a:r>
              <a:rPr lang="en-US" dirty="0" smtClean="0"/>
              <a:t>                                          </a:t>
            </a:r>
            <a:r>
              <a:rPr lang="en-US" sz="2400" b="1" u="sng" dirty="0" smtClean="0">
                <a:effectLst/>
              </a:rPr>
              <a:t>Design and usability</a:t>
            </a:r>
          </a:p>
          <a:p>
            <a:pPr marL="457200" indent="-457200">
              <a:buFont typeface="+mj-lt"/>
              <a:buAutoNum type="alphaLcParenR"/>
            </a:pPr>
            <a:r>
              <a:rPr lang="en-US" dirty="0" smtClean="0">
                <a:effectLst/>
              </a:rPr>
              <a:t>The  design has ease of use as both the idea of education and water are using technologies equipped by Artificial Intelligence namely the Watsonx.ai and Cognos Analytics.  The idea for water contains significant amount of details, in the form of excel sheets, to be used for analysis and a described step by step procedure so as to provide guidance</a:t>
            </a:r>
          </a:p>
          <a:p>
            <a:pPr marL="457200" indent="-457200">
              <a:buFont typeface="+mj-lt"/>
              <a:buAutoNum type="alphaLcParenR"/>
            </a:pPr>
            <a:r>
              <a:rPr lang="en-US" dirty="0" smtClean="0">
                <a:effectLst/>
              </a:rPr>
              <a:t>The idea of creating learning materials from IBM </a:t>
            </a:r>
            <a:r>
              <a:rPr lang="en-US" dirty="0" err="1" smtClean="0">
                <a:effectLst/>
              </a:rPr>
              <a:t>SkillsBuild</a:t>
            </a:r>
            <a:r>
              <a:rPr lang="en-US" dirty="0" smtClean="0">
                <a:effectLst/>
              </a:rPr>
              <a:t> has already been put to use in real world scenarios by availing the content to a United Nation organization called UNESCO</a:t>
            </a:r>
            <a:r>
              <a:rPr lang="en-US" dirty="0" smtClean="0">
                <a:effectLst/>
              </a:rPr>
              <a:t>. Additionally, one of the team member has contacted a company called Davis and </a:t>
            </a:r>
            <a:r>
              <a:rPr lang="en-US" dirty="0" err="1" smtClean="0">
                <a:effectLst/>
              </a:rPr>
              <a:t>Shirtliff</a:t>
            </a:r>
            <a:r>
              <a:rPr lang="en-US" dirty="0" smtClean="0">
                <a:effectLst/>
              </a:rPr>
              <a:t>  that specializes in water solutions regarding implementing the project for water by use of IBMs ESG software and </a:t>
            </a:r>
            <a:r>
              <a:rPr lang="en-US" dirty="0" err="1" smtClean="0">
                <a:effectLst/>
              </a:rPr>
              <a:t>Cognos</a:t>
            </a:r>
            <a:r>
              <a:rPr lang="en-US" smtClean="0">
                <a:effectLst/>
              </a:rPr>
              <a:t> analytics.</a:t>
            </a:r>
          </a:p>
          <a:p>
            <a:pPr marL="0" indent="0">
              <a:buNone/>
            </a:pPr>
            <a:endParaRPr lang="en-US" dirty="0" smtClean="0">
              <a:effectLst/>
            </a:endParaRPr>
          </a:p>
          <a:p>
            <a:pPr marL="457200" indent="-457200">
              <a:buFont typeface="+mj-lt"/>
              <a:buAutoNum type="alphaLcParenR"/>
            </a:pPr>
            <a:endParaRPr lang="en-US" sz="2400" dirty="0" smtClean="0">
              <a:effectLst/>
            </a:endParaRPr>
          </a:p>
        </p:txBody>
      </p:sp>
    </p:spTree>
    <p:extLst>
      <p:ext uri="{BB962C8B-B14F-4D97-AF65-F5344CB8AC3E}">
        <p14:creationId xmlns:p14="http://schemas.microsoft.com/office/powerpoint/2010/main" val="1204497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9572" y="289931"/>
            <a:ext cx="11876048" cy="6322741"/>
          </a:xfrm>
        </p:spPr>
        <p:txBody>
          <a:bodyPr>
            <a:normAutofit lnSpcReduction="10000"/>
          </a:bodyPr>
          <a:lstStyle/>
          <a:p>
            <a:pPr marL="0" indent="0">
              <a:buNone/>
            </a:pPr>
            <a:r>
              <a:rPr lang="en-US" dirty="0" smtClean="0"/>
              <a:t>                                          </a:t>
            </a:r>
            <a:r>
              <a:rPr lang="en-US" sz="2400" b="1" u="sng" dirty="0" smtClean="0">
                <a:effectLst/>
              </a:rPr>
              <a:t>Creativity and Innovation</a:t>
            </a:r>
          </a:p>
          <a:p>
            <a:pPr marL="457200" indent="-457200">
              <a:buFont typeface="+mj-lt"/>
              <a:buAutoNum type="alphaLcParenR"/>
            </a:pPr>
            <a:r>
              <a:rPr lang="en-US" dirty="0" smtClean="0">
                <a:effectLst/>
              </a:rPr>
              <a:t>The uniqueness of solving the problem is using as much information as possible especially from webinars, websites and content from the IBM </a:t>
            </a:r>
            <a:r>
              <a:rPr lang="en-US" dirty="0" err="1" smtClean="0">
                <a:effectLst/>
              </a:rPr>
              <a:t>SkillsBuild</a:t>
            </a:r>
            <a:r>
              <a:rPr lang="en-US" dirty="0" smtClean="0">
                <a:effectLst/>
              </a:rPr>
              <a:t> as well as utilizing multiple IBM software.</a:t>
            </a:r>
          </a:p>
          <a:p>
            <a:pPr marL="457200" indent="-457200">
              <a:buFont typeface="+mj-lt"/>
              <a:buAutoNum type="alphaLcParenR"/>
            </a:pPr>
            <a:r>
              <a:rPr lang="en-US" dirty="0" smtClean="0">
                <a:effectLst/>
              </a:rPr>
              <a:t>The solution is differentiated in the market as other Information Technology firms rely only on online certification as a way of equipping learners with skills, few take into account people who do not have access to internet or those who are visually impaired.</a:t>
            </a:r>
          </a:p>
          <a:p>
            <a:pPr marL="457200" indent="-457200">
              <a:buFont typeface="+mj-lt"/>
              <a:buAutoNum type="alphaLcParenR"/>
            </a:pPr>
            <a:r>
              <a:rPr lang="en-US" dirty="0" smtClean="0">
                <a:effectLst/>
              </a:rPr>
              <a:t>The originality  of the use of </a:t>
            </a:r>
            <a:r>
              <a:rPr lang="en-US" dirty="0" err="1">
                <a:effectLst/>
              </a:rPr>
              <a:t>W</a:t>
            </a:r>
            <a:r>
              <a:rPr lang="en-US" dirty="0" err="1" smtClean="0">
                <a:effectLst/>
              </a:rPr>
              <a:t>atsonx</a:t>
            </a:r>
            <a:r>
              <a:rPr lang="en-US" dirty="0" smtClean="0">
                <a:effectLst/>
              </a:rPr>
              <a:t> AI is that I bounded different </a:t>
            </a:r>
            <a:r>
              <a:rPr lang="en-US" dirty="0" err="1" smtClean="0">
                <a:effectLst/>
              </a:rPr>
              <a:t>watsonx</a:t>
            </a:r>
            <a:r>
              <a:rPr lang="en-US" dirty="0" smtClean="0">
                <a:effectLst/>
              </a:rPr>
              <a:t> software to function as one instead of using them separately.</a:t>
            </a:r>
            <a:r>
              <a:rPr lang="en-US" dirty="0">
                <a:effectLst/>
              </a:rPr>
              <a:t> </a:t>
            </a:r>
            <a:r>
              <a:rPr lang="en-US" dirty="0" smtClean="0">
                <a:effectLst/>
              </a:rPr>
              <a:t>I used both Watsonx.AI to generate new content while ensuring compliance concerning copyright infringement by use of </a:t>
            </a:r>
            <a:r>
              <a:rPr lang="en-US" dirty="0" err="1" smtClean="0">
                <a:effectLst/>
              </a:rPr>
              <a:t>Watsonx</a:t>
            </a:r>
            <a:r>
              <a:rPr lang="en-US" dirty="0" smtClean="0">
                <a:effectLst/>
              </a:rPr>
              <a:t>. Governance.</a:t>
            </a:r>
            <a:r>
              <a:rPr lang="en-US" dirty="0">
                <a:effectLst/>
              </a:rPr>
              <a:t> </a:t>
            </a:r>
            <a:r>
              <a:rPr lang="en-US" dirty="0" smtClean="0">
                <a:effectLst/>
              </a:rPr>
              <a:t>I also used  </a:t>
            </a:r>
            <a:r>
              <a:rPr lang="en-US" dirty="0" err="1" smtClean="0">
                <a:effectLst/>
              </a:rPr>
              <a:t>Watsonx</a:t>
            </a:r>
            <a:r>
              <a:rPr lang="en-US" dirty="0" smtClean="0">
                <a:effectLst/>
              </a:rPr>
              <a:t>. Assistant to answer questions regarding use of IBM ESG software such as the Environmental Suite while using </a:t>
            </a:r>
            <a:r>
              <a:rPr lang="en-US" dirty="0" err="1" smtClean="0">
                <a:effectLst/>
              </a:rPr>
              <a:t>Watsonx</a:t>
            </a:r>
            <a:r>
              <a:rPr lang="en-US" dirty="0" smtClean="0">
                <a:effectLst/>
              </a:rPr>
              <a:t>. Orchestrate to automate the process of fine tuning a prompt.</a:t>
            </a:r>
          </a:p>
          <a:p>
            <a:pPr marL="457200" indent="-457200">
              <a:buFont typeface="+mj-lt"/>
              <a:buAutoNum type="alphaLcParenR"/>
            </a:pPr>
            <a:r>
              <a:rPr lang="en-US" dirty="0" smtClean="0">
                <a:effectLst/>
              </a:rPr>
              <a:t>The creativity of use of watsonx.AI is evident by allowing a user such as a water engineer  to interpret results gotten from the use of IBM ESG software such as Maximo while also using Cognos Analytics.</a:t>
            </a:r>
          </a:p>
          <a:p>
            <a:pPr marL="0" indent="0">
              <a:buNone/>
            </a:pPr>
            <a:endParaRPr lang="en-US" dirty="0" smtClean="0">
              <a:effectLst/>
            </a:endParaRPr>
          </a:p>
        </p:txBody>
      </p:sp>
    </p:spTree>
    <p:extLst>
      <p:ext uri="{BB962C8B-B14F-4D97-AF65-F5344CB8AC3E}">
        <p14:creationId xmlns:p14="http://schemas.microsoft.com/office/powerpoint/2010/main" val="35897550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114</TotalTime>
  <Words>657</Words>
  <Application>Microsoft Office PowerPoint</Application>
  <PresentationFormat>Widescreen</PresentationFormat>
  <Paragraphs>22</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Bookman Old Style</vt:lpstr>
      <vt:lpstr>Rockwell</vt:lpstr>
      <vt:lpstr>Damask</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24</cp:revision>
  <dcterms:created xsi:type="dcterms:W3CDTF">2024-10-15T14:12:56Z</dcterms:created>
  <dcterms:modified xsi:type="dcterms:W3CDTF">2024-10-19T18:38:58Z</dcterms:modified>
</cp:coreProperties>
</file>