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sldIdLst>
    <p:sldId id="258" r:id="rId3"/>
    <p:sldId id="280" r:id="rId4"/>
    <p:sldId id="263" r:id="rId5"/>
    <p:sldId id="281" r:id="rId6"/>
    <p:sldId id="268" r:id="rId7"/>
    <p:sldId id="311" r:id="rId8"/>
    <p:sldId id="270" r:id="rId9"/>
    <p:sldId id="308" r:id="rId10"/>
    <p:sldId id="271" r:id="rId11"/>
    <p:sldId id="272" r:id="rId12"/>
    <p:sldId id="279" r:id="rId13"/>
    <p:sldId id="273" r:id="rId14"/>
    <p:sldId id="274" r:id="rId15"/>
    <p:sldId id="309" r:id="rId16"/>
    <p:sldId id="275" r:id="rId17"/>
    <p:sldId id="276" r:id="rId18"/>
    <p:sldId id="277" r:id="rId19"/>
    <p:sldId id="282" r:id="rId20"/>
    <p:sldId id="284" r:id="rId21"/>
    <p:sldId id="283" r:id="rId22"/>
    <p:sldId id="285" r:id="rId23"/>
    <p:sldId id="286" r:id="rId24"/>
    <p:sldId id="312" r:id="rId25"/>
    <p:sldId id="287" r:id="rId26"/>
    <p:sldId id="288" r:id="rId27"/>
    <p:sldId id="289" r:id="rId28"/>
    <p:sldId id="290" r:id="rId29"/>
    <p:sldId id="291" r:id="rId30"/>
    <p:sldId id="294" r:id="rId31"/>
    <p:sldId id="293" r:id="rId32"/>
    <p:sldId id="295" r:id="rId33"/>
    <p:sldId id="296" r:id="rId34"/>
    <p:sldId id="297" r:id="rId35"/>
    <p:sldId id="298" r:id="rId36"/>
    <p:sldId id="306" r:id="rId37"/>
    <p:sldId id="307" r:id="rId38"/>
    <p:sldId id="299" r:id="rId39"/>
    <p:sldId id="300" r:id="rId40"/>
    <p:sldId id="301" r:id="rId41"/>
    <p:sldId id="303" r:id="rId42"/>
    <p:sldId id="304" r:id="rId43"/>
    <p:sldId id="302" r:id="rId44"/>
    <p:sldId id="305" r:id="rId45"/>
    <p:sldId id="31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89" d="100"/>
          <a:sy n="89" d="100"/>
        </p:scale>
        <p:origin x="12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C6F585-533F-4DB0-895D-406979549DAF}" type="datetimeFigureOut">
              <a:rPr lang="en-GB" smtClean="0"/>
              <a:t>12/10/2024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3195667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C6F585-533F-4DB0-895D-406979549DAF}" type="datetimeFigureOut">
              <a:rPr lang="en-GB" smtClean="0"/>
              <a:t>12/10/2024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2404729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C6F585-533F-4DB0-895D-406979549DAF}" type="datetimeFigureOut">
              <a:rPr lang="en-GB" smtClean="0"/>
              <a:t>12/10/2024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377285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C6F585-533F-4DB0-895D-406979549DAF}" type="datetimeFigureOut">
              <a:rPr lang="en-GB" smtClean="0"/>
              <a:t>12/10/2024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3005295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C6F585-533F-4DB0-895D-406979549DAF}" type="datetimeFigureOut">
              <a:rPr lang="en-GB" smtClean="0"/>
              <a:t>12/10/2024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39936218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C6F585-533F-4DB0-895D-406979549DAF}" type="datetimeFigureOut">
              <a:rPr lang="en-GB" smtClean="0"/>
              <a:t>12/10/2024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3578896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6F585-533F-4DB0-895D-406979549DAF}" type="datetimeFigureOut">
              <a:rPr lang="en-GB" smtClean="0"/>
              <a:t>12/10/2024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3954304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C6F585-533F-4DB0-895D-406979549DAF}" type="datetimeFigureOut">
              <a:rPr lang="en-GB" smtClean="0"/>
              <a:t>12/10/2024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638559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C6F585-533F-4DB0-895D-406979549DAF}" type="datetimeFigureOut">
              <a:rPr lang="en-GB" smtClean="0"/>
              <a:t>12/10/2024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3446655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C6F585-533F-4DB0-895D-406979549DAF}" type="datetimeFigureOut">
              <a:rPr lang="en-GB" smtClean="0"/>
              <a:t>12/10/2024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23826449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C6F585-533F-4DB0-895D-406979549DAF}" type="datetimeFigureOut">
              <a:rPr lang="en-GB" smtClean="0"/>
              <a:t>12/10/2024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EA73442-E200-43A6-B779-CAF8795D36A3}" type="slidenum">
              <a:rPr lang="en-GB" smtClean="0"/>
              <a:t>‹#›</a:t>
            </a:fld>
            <a:endParaRPr lang="en-GB"/>
          </a:p>
        </p:txBody>
      </p:sp>
    </p:spTree>
    <p:extLst>
      <p:ext uri="{BB962C8B-B14F-4D97-AF65-F5344CB8AC3E}">
        <p14:creationId xmlns:p14="http://schemas.microsoft.com/office/powerpoint/2010/main" val="299383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6F585-533F-4DB0-895D-406979549DAF}" type="datetimeFigureOut">
              <a:rPr lang="en-GB" smtClean="0"/>
              <a:t>12/10/2024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73442-E200-43A6-B779-CAF8795D36A3}" type="slidenum">
              <a:rPr lang="en-GB" smtClean="0"/>
              <a:t>‹#›</a:t>
            </a:fld>
            <a:endParaRPr lang="en-GB"/>
          </a:p>
        </p:txBody>
      </p:sp>
    </p:spTree>
    <p:extLst>
      <p:ext uri="{BB962C8B-B14F-4D97-AF65-F5344CB8AC3E}">
        <p14:creationId xmlns:p14="http://schemas.microsoft.com/office/powerpoint/2010/main" val="212625394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004" y="290457"/>
            <a:ext cx="11360076" cy="6278642"/>
          </a:xfrm>
          <a:prstGeom prst="rect">
            <a:avLst/>
          </a:prstGeom>
        </p:spPr>
        <p:txBody>
          <a:bodyPr wrap="square">
            <a:spAutoFit/>
          </a:bodyPr>
          <a:lstStyle/>
          <a:p>
            <a:pPr marL="285750" lvl="0" indent="-285750">
              <a:spcAft>
                <a:spcPts val="1000"/>
              </a:spcAft>
              <a:buClr>
                <a:prstClr val="white"/>
              </a:buClr>
              <a:buSzPct val="100000"/>
              <a:buFont typeface="Arial"/>
              <a:buChar char="•"/>
            </a:pPr>
            <a:r>
              <a:rPr lang="en-US" sz="1600" dirty="0">
                <a:solidFill>
                  <a:prstClr val="white"/>
                </a:solidFill>
              </a:rPr>
              <a:t>I</a:t>
            </a:r>
            <a:r>
              <a:rPr lang="en-GB" sz="1600" dirty="0" smtClean="0">
                <a:solidFill>
                  <a:prstClr val="white"/>
                </a:solidFill>
              </a:rPr>
              <a:t>n </a:t>
            </a:r>
            <a:r>
              <a:rPr lang="en-GB" sz="1600" dirty="0">
                <a:solidFill>
                  <a:prstClr val="white"/>
                </a:solidFill>
              </a:rPr>
              <a:t>this course, you will gain a deep understanding of a highly advanced technology that enables seamless conversational transactions between your users and your company, </a:t>
            </a:r>
            <a:r>
              <a:rPr lang="en-GB" sz="1600" dirty="0" smtClean="0">
                <a:solidFill>
                  <a:prstClr val="white"/>
                </a:solidFill>
              </a:rPr>
              <a:t>comparable  </a:t>
            </a:r>
            <a:r>
              <a:rPr lang="en-GB" sz="1600" dirty="0">
                <a:solidFill>
                  <a:prstClr val="white"/>
                </a:solidFill>
              </a:rPr>
              <a:t>to a well-engineered system designed to transmit energy efficiently between multiple components</a:t>
            </a:r>
            <a:r>
              <a:rPr lang="en-GB" sz="1600" dirty="0" smtClean="0">
                <a:solidFill>
                  <a:prstClr val="white"/>
                </a:solidFill>
              </a:rPr>
              <a:t>.</a:t>
            </a:r>
            <a:endParaRPr lang="en-GB" sz="1600" dirty="0">
              <a:solidFill>
                <a:prstClr val="white"/>
              </a:solidFill>
            </a:endParaRPr>
          </a:p>
          <a:p>
            <a:pPr marL="285750" lvl="0" indent="-285750">
              <a:spcAft>
                <a:spcPts val="1000"/>
              </a:spcAft>
              <a:buClr>
                <a:prstClr val="white"/>
              </a:buClr>
              <a:buSzPct val="100000"/>
              <a:buFont typeface="Arial"/>
              <a:buChar char="•"/>
            </a:pPr>
            <a:r>
              <a:rPr lang="en-GB" sz="1600" dirty="0">
                <a:solidFill>
                  <a:prstClr val="white"/>
                </a:solidFill>
              </a:rPr>
              <a:t>You will explore modern artificial intelligence (AI), which functions like a thermodynamic engine, transforming the input of real-time enterprise data into the output of meaningful customer interactions. This AI allows non-developers to build tools that connect to your enterprise’s data infrastructure and deliver dynamic, user-facing services across various </a:t>
            </a:r>
            <a:r>
              <a:rPr lang="en-GB" sz="1600" dirty="0" smtClean="0">
                <a:solidFill>
                  <a:prstClr val="white"/>
                </a:solidFill>
              </a:rPr>
              <a:t>platforms whether </a:t>
            </a:r>
            <a:r>
              <a:rPr lang="en-GB" sz="1600" dirty="0">
                <a:solidFill>
                  <a:prstClr val="white"/>
                </a:solidFill>
              </a:rPr>
              <a:t>over the phone, web, or communication interfaces like Teams, Slack, or WhatsApp</a:t>
            </a:r>
            <a:r>
              <a:rPr lang="en-GB" sz="1600" dirty="0" smtClean="0">
                <a:solidFill>
                  <a:prstClr val="white"/>
                </a:solidFill>
              </a:rPr>
              <a:t>.</a:t>
            </a:r>
            <a:endParaRPr lang="en-GB" sz="1600" dirty="0">
              <a:solidFill>
                <a:prstClr val="white"/>
              </a:solidFill>
            </a:endParaRPr>
          </a:p>
          <a:p>
            <a:pPr marL="285750" lvl="0" indent="-285750">
              <a:spcAft>
                <a:spcPts val="1000"/>
              </a:spcAft>
              <a:buClr>
                <a:prstClr val="white"/>
              </a:buClr>
              <a:buSzPct val="100000"/>
              <a:buFont typeface="Arial"/>
              <a:buChar char="•"/>
            </a:pPr>
            <a:r>
              <a:rPr lang="en-GB" sz="1600" dirty="0">
                <a:solidFill>
                  <a:prstClr val="white"/>
                </a:solidFill>
              </a:rPr>
              <a:t>Consider the process of a user performing actions like paying bills or applying for a loan, analogous to mechanical work in a system. Just as torque represents the force that drives rotational motion in a machine, AI assists in driving these transactions with precision. The AI engine processes user inputs (e.g., questions about loan types or resolving a billing error) and provides real-time responses by tapping into powerful Large Language Models (LLMs), much like a heat engine drawing on available energy to maximize efficiency</a:t>
            </a:r>
            <a:r>
              <a:rPr lang="en-GB" sz="1600" dirty="0" smtClean="0">
                <a:solidFill>
                  <a:prstClr val="white"/>
                </a:solidFill>
              </a:rPr>
              <a:t>.</a:t>
            </a:r>
            <a:endParaRPr lang="en-GB" sz="1600" dirty="0">
              <a:solidFill>
                <a:prstClr val="white"/>
              </a:solidFill>
            </a:endParaRPr>
          </a:p>
          <a:p>
            <a:pPr marL="285750" lvl="0" indent="-285750">
              <a:spcAft>
                <a:spcPts val="1000"/>
              </a:spcAft>
              <a:buClr>
                <a:prstClr val="white"/>
              </a:buClr>
              <a:buSzPct val="100000"/>
              <a:buFont typeface="Arial"/>
              <a:buChar char="•"/>
            </a:pPr>
            <a:r>
              <a:rPr lang="en-GB" sz="1600" dirty="0" smtClean="0">
                <a:solidFill>
                  <a:prstClr val="white"/>
                </a:solidFill>
              </a:rPr>
              <a:t>Welcome </a:t>
            </a:r>
            <a:r>
              <a:rPr lang="en-GB" sz="1600" dirty="0">
                <a:solidFill>
                  <a:prstClr val="white"/>
                </a:solidFill>
              </a:rPr>
              <a:t>to Building an AI Assistant using IBM </a:t>
            </a:r>
            <a:r>
              <a:rPr lang="en-GB" sz="1600" dirty="0" err="1">
                <a:solidFill>
                  <a:prstClr val="white"/>
                </a:solidFill>
              </a:rPr>
              <a:t>watsonx</a:t>
            </a:r>
            <a:r>
              <a:rPr lang="en-GB" sz="1600" dirty="0">
                <a:solidFill>
                  <a:prstClr val="white"/>
                </a:solidFill>
              </a:rPr>
              <a:t> Assistant.  </a:t>
            </a:r>
            <a:r>
              <a:rPr lang="en-GB" sz="1600" dirty="0" smtClean="0">
                <a:solidFill>
                  <a:prstClr val="white"/>
                </a:solidFill>
              </a:rPr>
              <a:t>This course guides </a:t>
            </a:r>
            <a:r>
              <a:rPr lang="en-GB" sz="1600" dirty="0">
                <a:solidFill>
                  <a:prstClr val="white"/>
                </a:solidFill>
              </a:rPr>
              <a:t>you through the core engineering principles behind AI Assistants</a:t>
            </a:r>
            <a:r>
              <a:rPr lang="en-GB" sz="1600" dirty="0" smtClean="0">
                <a:solidFill>
                  <a:prstClr val="white"/>
                </a:solidFill>
              </a:rPr>
              <a:t>.</a:t>
            </a:r>
            <a:endParaRPr lang="en-GB" sz="1600" dirty="0">
              <a:solidFill>
                <a:prstClr val="white"/>
              </a:solidFill>
            </a:endParaRPr>
          </a:p>
          <a:p>
            <a:pPr marL="285750" lvl="0" indent="-285750">
              <a:spcAft>
                <a:spcPts val="1000"/>
              </a:spcAft>
              <a:buClr>
                <a:prstClr val="white"/>
              </a:buClr>
              <a:buSzPct val="100000"/>
              <a:buFont typeface="Arial"/>
              <a:buChar char="•"/>
            </a:pPr>
            <a:r>
              <a:rPr lang="en-GB" sz="1600" dirty="0">
                <a:solidFill>
                  <a:prstClr val="white"/>
                </a:solidFill>
              </a:rPr>
              <a:t>In this course, </a:t>
            </a:r>
            <a:r>
              <a:rPr lang="en-GB" sz="1600" dirty="0" smtClean="0">
                <a:solidFill>
                  <a:prstClr val="white"/>
                </a:solidFill>
              </a:rPr>
              <a:t> explains </a:t>
            </a:r>
            <a:r>
              <a:rPr lang="en-GB" sz="1600" dirty="0">
                <a:solidFill>
                  <a:prstClr val="white"/>
                </a:solidFill>
              </a:rPr>
              <a:t>concepts with the assumption that you, as a Subject Matter Expert (SME), understand the customer interaction "load" much like an engineer understands the forces and stresses acting on a machine. Whether your domain is a call </a:t>
            </a:r>
            <a:r>
              <a:rPr lang="en-GB" sz="1600" dirty="0" err="1">
                <a:solidFill>
                  <a:prstClr val="white"/>
                </a:solidFill>
              </a:rPr>
              <a:t>center</a:t>
            </a:r>
            <a:r>
              <a:rPr lang="en-GB" sz="1600" dirty="0">
                <a:solidFill>
                  <a:prstClr val="white"/>
                </a:solidFill>
              </a:rPr>
              <a:t>, banking, or customer support, you are familiar with the "torque" </a:t>
            </a:r>
            <a:r>
              <a:rPr lang="en-GB" sz="1600" dirty="0" smtClean="0">
                <a:solidFill>
                  <a:prstClr val="white"/>
                </a:solidFill>
              </a:rPr>
              <a:t>requirements the </a:t>
            </a:r>
            <a:r>
              <a:rPr lang="en-GB" sz="1600" dirty="0">
                <a:solidFill>
                  <a:prstClr val="white"/>
                </a:solidFill>
              </a:rPr>
              <a:t>challenges and needs customers </a:t>
            </a:r>
            <a:r>
              <a:rPr lang="en-GB" sz="1600" dirty="0" smtClean="0">
                <a:solidFill>
                  <a:prstClr val="white"/>
                </a:solidFill>
              </a:rPr>
              <a:t>present and </a:t>
            </a:r>
            <a:r>
              <a:rPr lang="en-GB" sz="1600" dirty="0">
                <a:solidFill>
                  <a:prstClr val="white"/>
                </a:solidFill>
              </a:rPr>
              <a:t>how to deliver optimal "output" (solutions) for successful conversational transactions</a:t>
            </a:r>
            <a:r>
              <a:rPr lang="en-GB" sz="1600" dirty="0" smtClean="0">
                <a:solidFill>
                  <a:prstClr val="white"/>
                </a:solidFill>
              </a:rPr>
              <a:t>.</a:t>
            </a:r>
          </a:p>
          <a:p>
            <a:pPr marL="285750" lvl="0" indent="-285750">
              <a:spcAft>
                <a:spcPts val="1000"/>
              </a:spcAft>
              <a:buClr>
                <a:prstClr val="white"/>
              </a:buClr>
              <a:buSzPct val="100000"/>
              <a:buFont typeface="Arial"/>
              <a:buChar char="•"/>
            </a:pPr>
            <a:r>
              <a:rPr lang="en-GB" sz="1600" dirty="0" smtClean="0">
                <a:solidFill>
                  <a:prstClr val="white"/>
                </a:solidFill>
              </a:rPr>
              <a:t>The use cases of </a:t>
            </a:r>
            <a:r>
              <a:rPr lang="en-GB" sz="1600" dirty="0" err="1">
                <a:solidFill>
                  <a:prstClr val="white"/>
                </a:solidFill>
              </a:rPr>
              <a:t>W</a:t>
            </a:r>
            <a:r>
              <a:rPr lang="en-GB" sz="1600" dirty="0" err="1" smtClean="0">
                <a:solidFill>
                  <a:prstClr val="white"/>
                </a:solidFill>
              </a:rPr>
              <a:t>atsonx</a:t>
            </a:r>
            <a:r>
              <a:rPr lang="en-GB" sz="1600" dirty="0" smtClean="0">
                <a:solidFill>
                  <a:prstClr val="white"/>
                </a:solidFill>
              </a:rPr>
              <a:t> assistant are first </a:t>
            </a:r>
            <a:r>
              <a:rPr lang="en-GB" sz="1600" dirty="0">
                <a:solidFill>
                  <a:prstClr val="white"/>
                </a:solidFill>
              </a:rPr>
              <a:t>Responders, </a:t>
            </a:r>
            <a:r>
              <a:rPr lang="en-GB" sz="1600" dirty="0" smtClean="0">
                <a:solidFill>
                  <a:prstClr val="white"/>
                </a:solidFill>
              </a:rPr>
              <a:t>banking and </a:t>
            </a:r>
            <a:r>
              <a:rPr lang="en-GB" sz="1600" dirty="0" err="1" smtClean="0">
                <a:solidFill>
                  <a:prstClr val="white"/>
                </a:solidFill>
              </a:rPr>
              <a:t>RegTech</a:t>
            </a:r>
            <a:r>
              <a:rPr lang="en-GB" sz="1600" dirty="0" smtClean="0">
                <a:solidFill>
                  <a:prstClr val="white"/>
                </a:solidFill>
              </a:rPr>
              <a:t>.</a:t>
            </a:r>
            <a:endParaRPr lang="en-GB" sz="1600" dirty="0">
              <a:solidFill>
                <a:prstClr val="white"/>
              </a:solidFill>
            </a:endParaRPr>
          </a:p>
          <a:p>
            <a:pPr marL="285750" lvl="0" indent="-285750">
              <a:spcAft>
                <a:spcPts val="1000"/>
              </a:spcAft>
              <a:buClr>
                <a:prstClr val="white"/>
              </a:buClr>
              <a:buSzPct val="100000"/>
              <a:buFont typeface="Arial"/>
              <a:buChar char="•"/>
            </a:pPr>
            <a:r>
              <a:rPr lang="en-GB" sz="1600" dirty="0">
                <a:solidFill>
                  <a:prstClr val="white"/>
                </a:solidFill>
              </a:rPr>
              <a:t>As this is an introductory course, the focus is on business users, similar to understanding the basic design principles of a mechanical system. You don't need technical expertise in AI or machine learning; rather, your expertise in understanding customer needs serves as the primary driving force, or input energy, that the AI system will amplify and respond to.</a:t>
            </a:r>
            <a:r>
              <a:rPr lang="en-US" sz="1600" dirty="0" smtClean="0">
                <a:solidFill>
                  <a:prstClr val="white"/>
                </a:solidFill>
              </a:rPr>
              <a:t> </a:t>
            </a:r>
            <a:endParaRPr lang="en-GB" sz="1600" dirty="0">
              <a:solidFill>
                <a:prstClr val="white"/>
              </a:solidFill>
            </a:endParaRPr>
          </a:p>
        </p:txBody>
      </p:sp>
    </p:spTree>
    <p:extLst>
      <p:ext uri="{BB962C8B-B14F-4D97-AF65-F5344CB8AC3E}">
        <p14:creationId xmlns:p14="http://schemas.microsoft.com/office/powerpoint/2010/main" val="156727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7571303"/>
          </a:xfrm>
          <a:prstGeom prst="rect">
            <a:avLst/>
          </a:prstGeom>
        </p:spPr>
        <p:txBody>
          <a:bodyPr wrap="square">
            <a:spAutoFit/>
          </a:bodyPr>
          <a:lstStyle/>
          <a:p>
            <a:pPr marL="285750" indent="-285750">
              <a:buFont typeface="Arial" panose="020B0604020202020204" pitchFamily="34" charset="0"/>
              <a:buChar char="•"/>
            </a:pPr>
            <a:r>
              <a:rPr lang="en-GB" dirty="0"/>
              <a:t>ChatGPT’s dataset is also problematic for enterprises. Its "fuel" consists of broad, </a:t>
            </a:r>
            <a:r>
              <a:rPr lang="en-GB" dirty="0" err="1"/>
              <a:t>uncurated</a:t>
            </a:r>
            <a:r>
              <a:rPr lang="en-GB" dirty="0"/>
              <a:t>, and outdated data. It’s not even the latest information from the web, and businesses don’t have touch-access to its underlying data. </a:t>
            </a:r>
          </a:p>
          <a:p>
            <a:pPr marL="285750" indent="-285750">
              <a:buFont typeface="Arial" panose="020B0604020202020204" pitchFamily="34" charset="0"/>
              <a:buChar char="•"/>
            </a:pPr>
            <a:r>
              <a:rPr lang="en-GB" dirty="0" smtClean="0"/>
              <a:t>As </a:t>
            </a:r>
            <a:r>
              <a:rPr lang="en-GB" dirty="0"/>
              <a:t>such, this AI model is like a machine working with suboptimal materials, limiting its operational efficiency and increasing the chances of "system failure</a:t>
            </a:r>
            <a:r>
              <a:rPr lang="en-GB" dirty="0" smtClean="0"/>
              <a:t>."</a:t>
            </a:r>
          </a:p>
          <a:p>
            <a:pPr marL="285750" indent="-285750">
              <a:buFont typeface="Arial" panose="020B0604020202020204" pitchFamily="34" charset="0"/>
              <a:buChar char="•"/>
            </a:pPr>
            <a:r>
              <a:rPr lang="en-GB" dirty="0" smtClean="0"/>
              <a:t>Moreover</a:t>
            </a:r>
            <a:r>
              <a:rPr lang="en-GB" dirty="0"/>
              <a:t>, ChatGPT’s neural network model is inaccessible to the end user, limiting control over its performance and tuning. Imagine trying to fine-tune an engine, but the internal components are </a:t>
            </a:r>
            <a:r>
              <a:rPr lang="en-GB" dirty="0" smtClean="0"/>
              <a:t>sealed, leaving </a:t>
            </a:r>
            <a:r>
              <a:rPr lang="en-GB" dirty="0"/>
              <a:t>no room for critical adjustments. </a:t>
            </a:r>
            <a:r>
              <a:rPr lang="en-GB" dirty="0" err="1"/>
              <a:t>Watsonx</a:t>
            </a:r>
            <a:r>
              <a:rPr lang="en-GB" dirty="0"/>
              <a:t> Assistant, by contrast, offers a wide selection of LLM models, giving businesses the flexibility to select the right "torque" for specific tasks and environments</a:t>
            </a:r>
            <a:r>
              <a:rPr lang="en-GB" dirty="0" smtClean="0"/>
              <a:t>.</a:t>
            </a:r>
          </a:p>
          <a:p>
            <a:pPr marL="285750" indent="-285750">
              <a:buFont typeface="Arial" panose="020B0604020202020204" pitchFamily="34" charset="0"/>
              <a:buChar char="•"/>
            </a:pPr>
            <a:r>
              <a:rPr lang="en-GB" dirty="0" smtClean="0"/>
              <a:t>In the context of IVAs, merging text and voice can be summarised that a user can choose to switch between voice and text.</a:t>
            </a:r>
          </a:p>
          <a:p>
            <a:r>
              <a:rPr lang="en-GB" dirty="0" smtClean="0"/>
              <a:t>                                                                           </a:t>
            </a:r>
            <a:r>
              <a:rPr lang="en-GB" u="sng" dirty="0" smtClean="0"/>
              <a:t>Limitations of </a:t>
            </a:r>
            <a:r>
              <a:rPr lang="en-GB" u="sng" dirty="0" err="1" smtClean="0"/>
              <a:t>ChatGPT</a:t>
            </a:r>
            <a:endParaRPr lang="en-GB" u="sng" dirty="0" smtClean="0"/>
          </a:p>
          <a:p>
            <a:pPr marL="285750" indent="-285750">
              <a:buFont typeface="Arial" panose="020B0604020202020204" pitchFamily="34" charset="0"/>
              <a:buChar char="•"/>
            </a:pPr>
            <a:r>
              <a:rPr lang="en-GB" dirty="0" err="1" smtClean="0"/>
              <a:t>ChatGPT</a:t>
            </a:r>
            <a:r>
              <a:rPr lang="en-GB" dirty="0" smtClean="0"/>
              <a:t> </a:t>
            </a:r>
            <a:r>
              <a:rPr lang="en-GB" dirty="0"/>
              <a:t>is not currently equipped with orchestrations or integrations to third-party systems. This lack of integration makes it comparable to a machine without the ability to couple with additional components, limiting its range of motion and functionality</a:t>
            </a:r>
            <a:r>
              <a:rPr lang="en-GB" dirty="0" smtClean="0"/>
              <a:t>.</a:t>
            </a:r>
            <a:endParaRPr lang="en-GB" dirty="0"/>
          </a:p>
          <a:p>
            <a:pPr marL="285750" indent="-285750">
              <a:buFont typeface="Arial" panose="020B0604020202020204" pitchFamily="34" charset="0"/>
              <a:buChar char="•"/>
            </a:pPr>
            <a:r>
              <a:rPr lang="en-GB" dirty="0"/>
              <a:t>Furthermore, ChatGPT’s tendency to "hallucinate" (a term popularized by Google in 2018) is like </a:t>
            </a:r>
            <a:r>
              <a:rPr lang="en-GB" dirty="0" smtClean="0"/>
              <a:t>an autonomous car which is programed to drive east but instead   the steers to the west. </a:t>
            </a:r>
            <a:r>
              <a:rPr lang="en-GB" dirty="0"/>
              <a:t>Hallucinations can generate plausible but entirely inaccurate outputs, posing a risk to any mission-critical applications</a:t>
            </a:r>
            <a:r>
              <a:rPr lang="en-GB" dirty="0" smtClean="0"/>
              <a:t>.</a:t>
            </a:r>
            <a:endParaRPr lang="en-GB" dirty="0"/>
          </a:p>
          <a:p>
            <a:pPr marL="285750" indent="-285750">
              <a:buFont typeface="Arial" panose="020B0604020202020204" pitchFamily="34" charset="0"/>
              <a:buChar char="•"/>
            </a:pPr>
            <a:r>
              <a:rPr lang="en-GB" dirty="0" smtClean="0"/>
              <a:t>In </a:t>
            </a:r>
            <a:r>
              <a:rPr lang="en-GB" dirty="0"/>
              <a:t>contrast, </a:t>
            </a:r>
            <a:r>
              <a:rPr lang="en-GB" dirty="0" err="1"/>
              <a:t>watsonx</a:t>
            </a:r>
            <a:r>
              <a:rPr lang="en-GB" dirty="0"/>
              <a:t> Assistant is akin to a robust, fully integrated machine, designed to operate smoothly in both front-end and back-end systems. On the front end, it connects with multiple "channels" such as phones, SMS, or Facebook, like a powertrain capable of delivering torque to multiple outputs. </a:t>
            </a:r>
            <a:endParaRPr lang="en-GB" dirty="0" smtClean="0"/>
          </a:p>
          <a:p>
            <a:pPr marL="285750" indent="-285750">
              <a:buFont typeface="Arial" panose="020B0604020202020204" pitchFamily="34" charset="0"/>
              <a:buChar char="•"/>
            </a:pPr>
            <a:r>
              <a:rPr lang="en-GB" dirty="0" smtClean="0"/>
              <a:t>On </a:t>
            </a:r>
            <a:r>
              <a:rPr lang="en-GB" dirty="0"/>
              <a:t>the back end, it connects with any REST-based application, ensuring access to real-time enterprise </a:t>
            </a:r>
            <a:r>
              <a:rPr lang="en-GB" dirty="0" smtClean="0"/>
              <a:t>data much </a:t>
            </a:r>
            <a:r>
              <a:rPr lang="en-GB" dirty="0"/>
              <a:t>like a well-lubricated machine pulling input from various sources, free from unnecessary friction or energy loss</a:t>
            </a:r>
            <a:r>
              <a:rPr lang="en-GB" dirty="0" smtClean="0"/>
              <a:t>.</a:t>
            </a:r>
            <a:endParaRPr lang="en-GB" dirty="0"/>
          </a:p>
          <a:p>
            <a:pPr marL="285750" indent="-285750">
              <a:buFont typeface="Arial" panose="020B0604020202020204" pitchFamily="34" charset="0"/>
              <a:buChar char="•"/>
            </a:pPr>
            <a:r>
              <a:rPr lang="en-GB" dirty="0" err="1"/>
              <a:t>Watsonx</a:t>
            </a:r>
            <a:r>
              <a:rPr lang="en-GB" dirty="0"/>
              <a:t> Assistant offers precise control over LLM selection, tuning, and safe operation by setting guardrails, ensuring "load balancing" across enterprise systems. Its ability to perform semantic searches across structured and unstructured enterprise data is similar to optimizing the energy efficiency of a thermodynamic system through constant feedback and adjustment.</a:t>
            </a:r>
          </a:p>
          <a:p>
            <a:r>
              <a:rPr lang="en-GB" dirty="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23330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49344" y="1518129"/>
            <a:ext cx="7849695" cy="4639322"/>
          </a:xfrm>
          <a:prstGeom prst="rect">
            <a:avLst/>
          </a:prstGeom>
        </p:spPr>
      </p:pic>
      <p:pic>
        <p:nvPicPr>
          <p:cNvPr id="3" name="Picture 2"/>
          <p:cNvPicPr>
            <a:picLocks noChangeAspect="1"/>
          </p:cNvPicPr>
          <p:nvPr/>
        </p:nvPicPr>
        <p:blipFill>
          <a:blip r:embed="rId3"/>
          <a:stretch>
            <a:fillRect/>
          </a:stretch>
        </p:blipFill>
        <p:spPr>
          <a:xfrm>
            <a:off x="1032132" y="2928025"/>
            <a:ext cx="2210108" cy="1819529"/>
          </a:xfrm>
          <a:prstGeom prst="rect">
            <a:avLst/>
          </a:prstGeom>
        </p:spPr>
      </p:pic>
      <p:pic>
        <p:nvPicPr>
          <p:cNvPr id="5" name="Picture 4"/>
          <p:cNvPicPr>
            <a:picLocks noChangeAspect="1"/>
          </p:cNvPicPr>
          <p:nvPr/>
        </p:nvPicPr>
        <p:blipFill>
          <a:blip r:embed="rId4"/>
          <a:stretch>
            <a:fillRect/>
          </a:stretch>
        </p:blipFill>
        <p:spPr>
          <a:xfrm>
            <a:off x="3368517" y="813239"/>
            <a:ext cx="1991003" cy="390580"/>
          </a:xfrm>
          <a:prstGeom prst="rect">
            <a:avLst/>
          </a:prstGeom>
        </p:spPr>
      </p:pic>
      <p:pic>
        <p:nvPicPr>
          <p:cNvPr id="6" name="Picture 5"/>
          <p:cNvPicPr>
            <a:picLocks noChangeAspect="1"/>
          </p:cNvPicPr>
          <p:nvPr/>
        </p:nvPicPr>
        <p:blipFill>
          <a:blip r:embed="rId5"/>
          <a:stretch>
            <a:fillRect/>
          </a:stretch>
        </p:blipFill>
        <p:spPr>
          <a:xfrm>
            <a:off x="5359520" y="841818"/>
            <a:ext cx="1419423" cy="362001"/>
          </a:xfrm>
          <a:prstGeom prst="rect">
            <a:avLst/>
          </a:prstGeom>
        </p:spPr>
      </p:pic>
    </p:spTree>
    <p:extLst>
      <p:ext uri="{BB962C8B-B14F-4D97-AF65-F5344CB8AC3E}">
        <p14:creationId xmlns:p14="http://schemas.microsoft.com/office/powerpoint/2010/main" val="3658385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4801314"/>
          </a:xfrm>
          <a:prstGeom prst="rect">
            <a:avLst/>
          </a:prstGeom>
        </p:spPr>
        <p:txBody>
          <a:bodyPr wrap="square">
            <a:spAutoFit/>
          </a:bodyPr>
          <a:lstStyle/>
          <a:p>
            <a:r>
              <a:rPr lang="en-GB" dirty="0" smtClean="0"/>
              <a:t>                                                              </a:t>
            </a:r>
            <a:r>
              <a:rPr lang="en-GB" u="sng" dirty="0" smtClean="0"/>
              <a:t>Data </a:t>
            </a:r>
            <a:r>
              <a:rPr lang="en-GB" u="sng" dirty="0"/>
              <a:t>p</a:t>
            </a:r>
            <a:r>
              <a:rPr lang="en-GB" u="sng" dirty="0" smtClean="0"/>
              <a:t>rivacy </a:t>
            </a:r>
            <a:r>
              <a:rPr lang="en-GB" u="sng" dirty="0"/>
              <a:t>and </a:t>
            </a:r>
            <a:r>
              <a:rPr lang="en-GB" u="sng" dirty="0" smtClean="0"/>
              <a:t>legal </a:t>
            </a:r>
            <a:r>
              <a:rPr lang="en-GB" u="sng" dirty="0"/>
              <a:t>c</a:t>
            </a:r>
            <a:r>
              <a:rPr lang="en-GB" u="sng" dirty="0" smtClean="0"/>
              <a:t>ompliance</a:t>
            </a:r>
            <a:endParaRPr lang="en-GB" u="sng" dirty="0"/>
          </a:p>
          <a:p>
            <a:pPr marL="285750" indent="-285750">
              <a:buFont typeface="Arial" panose="020B0604020202020204" pitchFamily="34" charset="0"/>
              <a:buChar char="•"/>
            </a:pPr>
            <a:r>
              <a:rPr lang="en-GB" dirty="0"/>
              <a:t>In today's world, data serves as a critical fuel source, much like how energy powers a machine. Companies must carefully monitor how data is "collected, processed, and </a:t>
            </a:r>
            <a:r>
              <a:rPr lang="en-GB" dirty="0" smtClean="0"/>
              <a:t>protected“, especially </a:t>
            </a:r>
            <a:r>
              <a:rPr lang="en-GB" dirty="0"/>
              <a:t>in highly regulated industries, where data security is </a:t>
            </a:r>
            <a:r>
              <a:rPr lang="en-GB" dirty="0" smtClean="0"/>
              <a:t>similar to </a:t>
            </a:r>
            <a:r>
              <a:rPr lang="en-GB" dirty="0"/>
              <a:t>heat loss in thermodynamic processes. A poorly insulated system loses energy, just as improper data management can result in legal vulnerabilities</a:t>
            </a:r>
            <a:r>
              <a:rPr lang="en-GB" dirty="0" smtClean="0"/>
              <a:t>.</a:t>
            </a:r>
            <a:endParaRPr lang="en-GB" dirty="0"/>
          </a:p>
          <a:p>
            <a:pPr marL="285750" indent="-285750">
              <a:buFont typeface="Arial" panose="020B0604020202020204" pitchFamily="34" charset="0"/>
              <a:buChar char="•"/>
            </a:pPr>
            <a:r>
              <a:rPr lang="en-GB" dirty="0"/>
              <a:t>As technology evolves, bad actors constantly seek new vulnerabilities, much like friction wears down machine parts. New laws and </a:t>
            </a:r>
            <a:r>
              <a:rPr lang="en-GB" dirty="0" smtClean="0"/>
              <a:t>regulations such as the HIPAA</a:t>
            </a:r>
            <a:r>
              <a:rPr lang="en-GB" dirty="0"/>
              <a:t>, FERPA, and </a:t>
            </a:r>
            <a:r>
              <a:rPr lang="en-GB" dirty="0" smtClean="0"/>
              <a:t>GDPR continuously </a:t>
            </a:r>
            <a:r>
              <a:rPr lang="en-GB" dirty="0"/>
              <a:t>emerge to mitigate this risk</a:t>
            </a:r>
            <a:r>
              <a:rPr lang="en-GB" dirty="0" smtClean="0"/>
              <a:t>.</a:t>
            </a:r>
          </a:p>
          <a:p>
            <a:pPr marL="285750" indent="-285750">
              <a:buFont typeface="Arial" panose="020B0604020202020204" pitchFamily="34" charset="0"/>
              <a:buChar char="•"/>
            </a:pPr>
            <a:r>
              <a:rPr lang="en-GB" dirty="0" smtClean="0"/>
              <a:t> </a:t>
            </a:r>
            <a:r>
              <a:rPr lang="en-GB" dirty="0"/>
              <a:t>Legal professionals are required to stay up to date with these changes, which is why Thomson Reuters used </a:t>
            </a:r>
            <a:r>
              <a:rPr lang="en-GB" dirty="0" err="1"/>
              <a:t>Watsonx</a:t>
            </a:r>
            <a:r>
              <a:rPr lang="en-GB" dirty="0"/>
              <a:t> Assistant to develop an intelligent virtual agent specialized in legal research. This agent functions like a precision engine that ingests legal documents, learns from them, and performs legal analyses, ensuring that "friction" (or legal liabilities) is minimized</a:t>
            </a:r>
            <a:r>
              <a:rPr lang="en-GB" dirty="0" smtClean="0"/>
              <a:t>.</a:t>
            </a:r>
            <a:endParaRPr lang="en-GB" dirty="0"/>
          </a:p>
          <a:p>
            <a:pPr marL="285750" indent="-285750">
              <a:buFont typeface="Arial" panose="020B0604020202020204" pitchFamily="34" charset="0"/>
              <a:buChar char="•"/>
            </a:pPr>
            <a:r>
              <a:rPr lang="en-GB" dirty="0"/>
              <a:t>For instance, if the query is "Does Australian law require regulator notification of a data breach?" the virtual agent can comb through up-to-date legal documents to provide an accurate response, similar to how a sensor-based system reads and adjusts to real-time conditions. </a:t>
            </a:r>
            <a:endParaRPr lang="en-GB" dirty="0" smtClean="0"/>
          </a:p>
          <a:p>
            <a:pPr marL="285750" indent="-285750">
              <a:buFont typeface="Arial" panose="020B0604020202020204" pitchFamily="34" charset="0"/>
              <a:buChar char="•"/>
            </a:pPr>
            <a:r>
              <a:rPr lang="en-GB" dirty="0" smtClean="0"/>
              <a:t>The </a:t>
            </a:r>
            <a:r>
              <a:rPr lang="en-GB" dirty="0"/>
              <a:t>system continuously ingests and processes new data, adjusting its knowledge base, much like a machine recalibrating its parameters for optimal performance</a:t>
            </a:r>
            <a:r>
              <a:rPr lang="en-GB" dirty="0" smtClean="0"/>
              <a:t>.</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658623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268941"/>
            <a:ext cx="11984019" cy="6740307"/>
          </a:xfrm>
          <a:prstGeom prst="rect">
            <a:avLst/>
          </a:prstGeom>
        </p:spPr>
        <p:txBody>
          <a:bodyPr wrap="square">
            <a:spAutoFit/>
          </a:bodyPr>
          <a:lstStyle/>
          <a:p>
            <a:r>
              <a:rPr lang="en-GB" dirty="0" smtClean="0"/>
              <a:t>                                                                                 </a:t>
            </a:r>
            <a:r>
              <a:rPr lang="en-GB" u="sng" dirty="0" smtClean="0"/>
              <a:t>Banking </a:t>
            </a:r>
            <a:r>
              <a:rPr lang="en-GB" u="sng" dirty="0"/>
              <a:t>e</a:t>
            </a:r>
            <a:r>
              <a:rPr lang="en-GB" u="sng" dirty="0" smtClean="0"/>
              <a:t>xample</a:t>
            </a:r>
            <a:endParaRPr lang="en-GB" u="sng" dirty="0"/>
          </a:p>
          <a:p>
            <a:pPr marL="285750" indent="-285750">
              <a:buFont typeface="Arial" panose="020B0604020202020204" pitchFamily="34" charset="0"/>
              <a:buChar char="•"/>
            </a:pPr>
            <a:r>
              <a:rPr lang="en-GB" dirty="0"/>
              <a:t>Historically, AMRO's customer service relied on human operators, which posed scalability issues much like a low-torque motor straining under heavy loads. </a:t>
            </a:r>
            <a:endParaRPr lang="en-GB" dirty="0" smtClean="0"/>
          </a:p>
          <a:p>
            <a:pPr marL="285750" indent="-285750">
              <a:buFont typeface="Arial" panose="020B0604020202020204" pitchFamily="34" charset="0"/>
              <a:buChar char="•"/>
            </a:pPr>
            <a:r>
              <a:rPr lang="en-GB" dirty="0" smtClean="0"/>
              <a:t>However</a:t>
            </a:r>
            <a:r>
              <a:rPr lang="en-GB" dirty="0"/>
              <a:t>, with the advent of virtual agents powered by </a:t>
            </a:r>
            <a:r>
              <a:rPr lang="en-GB" dirty="0" err="1"/>
              <a:t>watsonx</a:t>
            </a:r>
            <a:r>
              <a:rPr lang="en-GB" dirty="0"/>
              <a:t> Assistant, these systems are now scalable, automated, and highly </a:t>
            </a:r>
            <a:r>
              <a:rPr lang="en-GB" dirty="0" smtClean="0"/>
              <a:t>efficient just </a:t>
            </a:r>
            <a:r>
              <a:rPr lang="en-GB" dirty="0"/>
              <a:t>like upgrading to a high-torque engine capable of handling variable loads with minimal wear and tear</a:t>
            </a:r>
            <a:r>
              <a:rPr lang="en-GB" dirty="0" smtClean="0"/>
              <a:t>.</a:t>
            </a:r>
            <a:endParaRPr lang="en-GB" dirty="0"/>
          </a:p>
          <a:p>
            <a:pPr marL="285750" indent="-285750">
              <a:buFont typeface="Arial" panose="020B0604020202020204" pitchFamily="34" charset="0"/>
              <a:buChar char="•"/>
            </a:pPr>
            <a:r>
              <a:rPr lang="en-GB" dirty="0"/>
              <a:t>In summary, </a:t>
            </a:r>
            <a:r>
              <a:rPr lang="en-GB" dirty="0" err="1"/>
              <a:t>watsonx</a:t>
            </a:r>
            <a:r>
              <a:rPr lang="en-GB" dirty="0"/>
              <a:t> Assistant represents a leap in AI technology that can integrate seamlessly across platforms and applications, allowing businesses to operate with the precision of a finely tuned mechanical system. </a:t>
            </a:r>
            <a:endParaRPr lang="en-GB" dirty="0" smtClean="0"/>
          </a:p>
          <a:p>
            <a:pPr marL="285750" indent="-285750">
              <a:buFont typeface="Arial" panose="020B0604020202020204" pitchFamily="34" charset="0"/>
              <a:buChar char="•"/>
            </a:pPr>
            <a:r>
              <a:rPr lang="en-GB" dirty="0" smtClean="0"/>
              <a:t>By </a:t>
            </a:r>
            <a:r>
              <a:rPr lang="en-GB" dirty="0"/>
              <a:t>maintaining complete control over their data, models, and operational parameters, companies can ensure the smooth and secure functioning of their customer interactions, just like an engineer fine-tuning a high-performance engine for maximum efficiency</a:t>
            </a:r>
            <a:r>
              <a:rPr lang="en-GB" dirty="0" smtClean="0"/>
              <a:t>.</a:t>
            </a:r>
            <a:endParaRPr lang="en-GB" dirty="0"/>
          </a:p>
          <a:p>
            <a:pPr marL="285750" indent="-285750">
              <a:buFont typeface="Arial" panose="020B0604020202020204" pitchFamily="34" charset="0"/>
              <a:buChar char="•"/>
            </a:pPr>
            <a:r>
              <a:rPr lang="en-GB" dirty="0"/>
              <a:t>Every tax season, AMRO faced significant operational inefficiencies due to a surge in call volume. This seasonal spike in customer demand led to long hold times, much like an engine operating under extreme load, generating excessive friction and thermal stress. </a:t>
            </a:r>
            <a:endParaRPr lang="en-GB" dirty="0" smtClean="0"/>
          </a:p>
          <a:p>
            <a:pPr marL="285750" indent="-285750">
              <a:buFont typeface="Arial" panose="020B0604020202020204" pitchFamily="34" charset="0"/>
              <a:buChar char="•"/>
            </a:pPr>
            <a:r>
              <a:rPr lang="en-GB" dirty="0" smtClean="0"/>
              <a:t>The </a:t>
            </a:r>
            <a:r>
              <a:rPr lang="en-GB" dirty="0"/>
              <a:t>bank's initial strategy was to scale up and down its workforce, </a:t>
            </a:r>
            <a:r>
              <a:rPr lang="en-GB" dirty="0" err="1" smtClean="0"/>
              <a:t>analogius</a:t>
            </a:r>
            <a:r>
              <a:rPr lang="en-GB" dirty="0" smtClean="0"/>
              <a:t> </a:t>
            </a:r>
            <a:r>
              <a:rPr lang="en-GB" dirty="0"/>
              <a:t>to adjusting the size of a machine to handle variable torque loads. However, this solution lacked efficiency and incurred substantial overhead</a:t>
            </a:r>
            <a:r>
              <a:rPr lang="en-GB" dirty="0" smtClean="0"/>
              <a:t>.</a:t>
            </a:r>
          </a:p>
          <a:p>
            <a:pPr marL="285750" indent="-285750">
              <a:buFont typeface="Arial" panose="020B0604020202020204" pitchFamily="34" charset="0"/>
              <a:buChar char="•"/>
            </a:pPr>
            <a:r>
              <a:rPr lang="en-GB" dirty="0" smtClean="0"/>
              <a:t> </a:t>
            </a:r>
            <a:r>
              <a:rPr lang="en-GB" dirty="0"/>
              <a:t>To reduce operational strain, AMRO implemented "Anna", a virtual agent powered by </a:t>
            </a:r>
            <a:r>
              <a:rPr lang="en-GB" dirty="0" err="1"/>
              <a:t>watsonx</a:t>
            </a:r>
            <a:r>
              <a:rPr lang="en-GB" dirty="0"/>
              <a:t> Assistant, a move akin to installing a self-regulating system capable of absorbing and redistributing the load</a:t>
            </a:r>
            <a:r>
              <a:rPr lang="en-GB" dirty="0" smtClean="0"/>
              <a:t>.</a:t>
            </a:r>
            <a:endParaRPr lang="en-GB" dirty="0"/>
          </a:p>
          <a:p>
            <a:pPr marL="285750" indent="-285750">
              <a:buFont typeface="Arial" panose="020B0604020202020204" pitchFamily="34" charset="0"/>
              <a:buChar char="•"/>
            </a:pPr>
            <a:r>
              <a:rPr lang="en-GB" dirty="0"/>
              <a:t>Anna now manages 85% of the bank's call volume, regardless of seasonal fluctuations. Just as a finely tuned engine provides consistent performance under varying conditions by minimizing heat loss and reducing friction, Anna offloads repetitive tasks, allowing human agents to focus on high-value, complex work. </a:t>
            </a:r>
            <a:endParaRPr lang="en-GB" dirty="0" smtClean="0"/>
          </a:p>
          <a:p>
            <a:pPr marL="285750" indent="-285750">
              <a:buFont typeface="Arial" panose="020B0604020202020204" pitchFamily="34" charset="0"/>
              <a:buChar char="•"/>
            </a:pPr>
            <a:r>
              <a:rPr lang="en-GB" dirty="0" smtClean="0"/>
              <a:t>The </a:t>
            </a:r>
            <a:r>
              <a:rPr lang="en-GB" dirty="0"/>
              <a:t>reduction of "friction" between customer interactions and the bank's service infrastructure is significant</a:t>
            </a:r>
            <a:r>
              <a:rPr lang="en-GB" dirty="0" smtClean="0"/>
              <a:t>.</a:t>
            </a:r>
          </a:p>
          <a:p>
            <a:pPr marL="285750" indent="-285750">
              <a:buFont typeface="Arial" panose="020B0604020202020204" pitchFamily="34" charset="0"/>
              <a:buChar char="•"/>
            </a:pPr>
            <a:r>
              <a:rPr lang="en-GB" dirty="0" smtClean="0"/>
              <a:t>The reasons </a:t>
            </a:r>
            <a:r>
              <a:rPr lang="en-GB" dirty="0"/>
              <a:t>for being able to create up to five different </a:t>
            </a:r>
            <a:r>
              <a:rPr lang="en-GB" dirty="0" smtClean="0"/>
              <a:t>environments are  to ensure a streamlined </a:t>
            </a:r>
            <a:r>
              <a:rPr lang="en-GB" dirty="0"/>
              <a:t>testing </a:t>
            </a:r>
            <a:r>
              <a:rPr lang="en-GB" dirty="0" smtClean="0"/>
              <a:t>process and collaboration </a:t>
            </a:r>
            <a:r>
              <a:rPr lang="en-GB" dirty="0"/>
              <a:t>across </a:t>
            </a:r>
            <a:r>
              <a:rPr lang="en-GB" dirty="0" smtClean="0"/>
              <a:t>teams.</a:t>
            </a: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988595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00350" y="976312"/>
            <a:ext cx="6591300" cy="4905375"/>
          </a:xfrm>
          <a:prstGeom prst="rect">
            <a:avLst/>
          </a:prstGeom>
        </p:spPr>
      </p:pic>
    </p:spTree>
    <p:extLst>
      <p:ext uri="{BB962C8B-B14F-4D97-AF65-F5344CB8AC3E}">
        <p14:creationId xmlns:p14="http://schemas.microsoft.com/office/powerpoint/2010/main" val="128495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5078313"/>
          </a:xfrm>
          <a:prstGeom prst="rect">
            <a:avLst/>
          </a:prstGeom>
        </p:spPr>
        <p:txBody>
          <a:bodyPr wrap="square">
            <a:spAutoFit/>
          </a:bodyPr>
          <a:lstStyle/>
          <a:p>
            <a:r>
              <a:rPr lang="en-GB" dirty="0" smtClean="0"/>
              <a:t>                                                                       </a:t>
            </a:r>
            <a:r>
              <a:rPr lang="en-GB" u="sng" dirty="0" smtClean="0"/>
              <a:t>Anna’s </a:t>
            </a:r>
            <a:r>
              <a:rPr lang="en-GB" u="sng" dirty="0"/>
              <a:t>Impact on Customer Interaction</a:t>
            </a:r>
          </a:p>
          <a:p>
            <a:pPr marL="285750" indent="-285750">
              <a:buFont typeface="Arial" panose="020B0604020202020204" pitchFamily="34" charset="0"/>
              <a:buChar char="•"/>
            </a:pPr>
            <a:r>
              <a:rPr lang="en-GB" dirty="0"/>
              <a:t>One of Anna’s remarkable traits is her ability to create frictionless customer experiences, generating a smooth and pleasant user experience. Customers have become attached to her responsive nature, comparable to how an efficient feedback loop maintains engine performance. </a:t>
            </a:r>
            <a:endParaRPr lang="en-GB" dirty="0" smtClean="0"/>
          </a:p>
          <a:p>
            <a:pPr marL="285750" indent="-285750">
              <a:buFont typeface="Arial" panose="020B0604020202020204" pitchFamily="34" charset="0"/>
              <a:buChar char="•"/>
            </a:pPr>
            <a:r>
              <a:rPr lang="en-GB" dirty="0" smtClean="0"/>
              <a:t>For </a:t>
            </a:r>
            <a:r>
              <a:rPr lang="en-GB" dirty="0"/>
              <a:t>instance, after being transferred to a live agent, a customer once requested, "Hey, where’s Anna? We had a great conversation, I want her back!" This reflects how well Anna, like an optimized mechanical system, aligns user expectations with output</a:t>
            </a:r>
            <a:r>
              <a:rPr lang="en-GB" dirty="0" smtClean="0"/>
              <a:t>.</a:t>
            </a:r>
            <a:endParaRPr lang="en-GB" dirty="0"/>
          </a:p>
          <a:p>
            <a:pPr marL="285750" indent="-285750">
              <a:buFont typeface="Arial" panose="020B0604020202020204" pitchFamily="34" charset="0"/>
              <a:buChar char="•"/>
            </a:pPr>
            <a:r>
              <a:rPr lang="en-GB" dirty="0"/>
              <a:t>In urgent cases, such as potential fraud detection, Anna acts like a safety valve in a high-pressure system, escalating the issue to a human agent for immediate intervention. The system's anomaly detection mirrors sensors in thermodynamics that monitor heat and pressure, ensuring that when thresholds are breached, immediate action is taken to prevent catastrophic failure</a:t>
            </a:r>
            <a:r>
              <a:rPr lang="en-GB" dirty="0" smtClean="0"/>
              <a:t>.</a:t>
            </a:r>
            <a:endParaRPr lang="en-GB" dirty="0"/>
          </a:p>
          <a:p>
            <a:r>
              <a:rPr lang="en-GB" dirty="0" smtClean="0"/>
              <a:t>                                                                        </a:t>
            </a:r>
            <a:r>
              <a:rPr lang="en-GB" u="sng" dirty="0" smtClean="0"/>
              <a:t>Data </a:t>
            </a:r>
            <a:r>
              <a:rPr lang="en-GB" u="sng" dirty="0"/>
              <a:t>Insights and Continuous Improvement</a:t>
            </a:r>
          </a:p>
          <a:p>
            <a:pPr marL="285750" indent="-285750">
              <a:buFont typeface="Arial" panose="020B0604020202020204" pitchFamily="34" charset="0"/>
              <a:buChar char="•"/>
            </a:pPr>
            <a:r>
              <a:rPr lang="en-GB" dirty="0"/>
              <a:t>All conversations Anna handles are stored for further analysis, allowing bank managers to extract insights into customer concerns, operational inefficiencies, and potential risks, much like </a:t>
            </a:r>
            <a:r>
              <a:rPr lang="en-GB" dirty="0" err="1"/>
              <a:t>analyzing</a:t>
            </a:r>
            <a:r>
              <a:rPr lang="en-GB" dirty="0"/>
              <a:t> wear and tear in a machine to improve performance. By identifying these "pressure points," AMRO can optimize its banking services and enhance its communication strategies, much like refining a machine for smoother operation</a:t>
            </a:r>
            <a:r>
              <a:rPr lang="en-GB" dirty="0" smtClean="0"/>
              <a:t>.</a:t>
            </a:r>
          </a:p>
          <a:p>
            <a:pPr marL="285750" indent="-285750">
              <a:buFont typeface="Arial" panose="020B0604020202020204" pitchFamily="34" charset="0"/>
              <a:buChar char="•"/>
            </a:pPr>
            <a:r>
              <a:rPr lang="en-GB" dirty="0" smtClean="0"/>
              <a:t>The types </a:t>
            </a:r>
            <a:r>
              <a:rPr lang="en-GB" dirty="0"/>
              <a:t>of AI </a:t>
            </a:r>
            <a:r>
              <a:rPr lang="en-GB" dirty="0" smtClean="0"/>
              <a:t>that </a:t>
            </a:r>
            <a:r>
              <a:rPr lang="en-GB" dirty="0"/>
              <a:t>a SME benefits from when using Watson Assistant, even though they do not need to understand anything about the </a:t>
            </a:r>
            <a:r>
              <a:rPr lang="en-GB" dirty="0" smtClean="0"/>
              <a:t>science are deep Learning and transfer </a:t>
            </a:r>
            <a:r>
              <a:rPr lang="en-GB" dirty="0"/>
              <a:t>Learning</a:t>
            </a:r>
          </a:p>
        </p:txBody>
      </p:sp>
    </p:spTree>
    <p:extLst>
      <p:ext uri="{BB962C8B-B14F-4D97-AF65-F5344CB8AC3E}">
        <p14:creationId xmlns:p14="http://schemas.microsoft.com/office/powerpoint/2010/main" val="44981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6186309"/>
          </a:xfrm>
          <a:prstGeom prst="rect">
            <a:avLst/>
          </a:prstGeom>
        </p:spPr>
        <p:txBody>
          <a:bodyPr wrap="square">
            <a:spAutoFit/>
          </a:bodyPr>
          <a:lstStyle/>
          <a:p>
            <a:r>
              <a:rPr lang="en-GB" dirty="0" smtClean="0"/>
              <a:t>                                                              </a:t>
            </a:r>
            <a:r>
              <a:rPr lang="en-GB" u="sng" dirty="0" smtClean="0"/>
              <a:t>Regulation </a:t>
            </a:r>
            <a:r>
              <a:rPr lang="en-GB" u="sng" dirty="0"/>
              <a:t>Technology (</a:t>
            </a:r>
            <a:r>
              <a:rPr lang="en-GB" u="sng" dirty="0" err="1"/>
              <a:t>RegTech</a:t>
            </a:r>
            <a:r>
              <a:rPr lang="en-GB" u="sng" dirty="0"/>
              <a:t>)</a:t>
            </a:r>
          </a:p>
          <a:p>
            <a:pPr marL="285750" indent="-285750">
              <a:buFont typeface="Arial" panose="020B0604020202020204" pitchFamily="34" charset="0"/>
              <a:buChar char="•"/>
            </a:pPr>
            <a:r>
              <a:rPr lang="en-GB" dirty="0"/>
              <a:t>In the financial sector, </a:t>
            </a:r>
            <a:r>
              <a:rPr lang="en-GB" dirty="0" err="1"/>
              <a:t>RegTech</a:t>
            </a:r>
            <a:r>
              <a:rPr lang="en-GB" dirty="0"/>
              <a:t> (Regulation Technology) functions as a set of high-performance monitoring tools, constantly evaluating digital transactions to detect anomalies, just like sensors in a mechanical system </a:t>
            </a:r>
            <a:r>
              <a:rPr lang="en-GB" dirty="0" smtClean="0"/>
              <a:t> which monitors  </a:t>
            </a:r>
            <a:r>
              <a:rPr lang="en-GB" dirty="0"/>
              <a:t>irregular vibrations or pressure changes. </a:t>
            </a:r>
            <a:endParaRPr lang="en-GB" dirty="0" smtClean="0"/>
          </a:p>
          <a:p>
            <a:pPr marL="285750" indent="-285750">
              <a:buFont typeface="Arial" panose="020B0604020202020204" pitchFamily="34" charset="0"/>
              <a:buChar char="•"/>
            </a:pPr>
            <a:r>
              <a:rPr lang="en-GB" dirty="0" smtClean="0"/>
              <a:t>By </a:t>
            </a:r>
            <a:r>
              <a:rPr lang="en-GB" dirty="0"/>
              <a:t>detecting anomalies such as money laundering or insider trading, </a:t>
            </a:r>
            <a:r>
              <a:rPr lang="en-GB" dirty="0" err="1"/>
              <a:t>watsonx</a:t>
            </a:r>
            <a:r>
              <a:rPr lang="en-GB" dirty="0"/>
              <a:t> Assistant prevents fraudulent activities much like a torque limiter prevents damage to an engine when overload is detected</a:t>
            </a:r>
            <a:r>
              <a:rPr lang="en-GB" dirty="0" smtClean="0"/>
              <a:t>.</a:t>
            </a:r>
            <a:endParaRPr lang="en-GB" dirty="0"/>
          </a:p>
          <a:p>
            <a:pPr marL="285750" indent="-285750">
              <a:buFont typeface="Arial" panose="020B0604020202020204" pitchFamily="34" charset="0"/>
              <a:buChar char="•"/>
            </a:pPr>
            <a:r>
              <a:rPr lang="en-GB" dirty="0"/>
              <a:t>The monitoring system provides real-time alerts within the </a:t>
            </a:r>
            <a:r>
              <a:rPr lang="en-GB" dirty="0" err="1"/>
              <a:t>watsonx</a:t>
            </a:r>
            <a:r>
              <a:rPr lang="en-GB" dirty="0"/>
              <a:t> Assistant conversations, allowing for immediate intervention. This is akin to an advanced control system issuing warnings before failure, ensuring that compliance is maintained, and operational risk is mitigated</a:t>
            </a:r>
            <a:r>
              <a:rPr lang="en-GB" dirty="0" smtClean="0"/>
              <a:t>.</a:t>
            </a:r>
            <a:endParaRPr lang="en-GB" dirty="0"/>
          </a:p>
          <a:p>
            <a:r>
              <a:rPr lang="en-GB" dirty="0" smtClean="0"/>
              <a:t>                                                  </a:t>
            </a:r>
            <a:r>
              <a:rPr lang="en-GB" u="sng" dirty="0" smtClean="0"/>
              <a:t>First </a:t>
            </a:r>
            <a:r>
              <a:rPr lang="en-GB" u="sng" dirty="0"/>
              <a:t>r</a:t>
            </a:r>
            <a:r>
              <a:rPr lang="en-GB" u="sng" dirty="0" smtClean="0"/>
              <a:t>esponder</a:t>
            </a:r>
            <a:r>
              <a:rPr lang="en-GB" u="sng" dirty="0"/>
              <a:t>: Ellie in </a:t>
            </a:r>
            <a:r>
              <a:rPr lang="en-GB" u="sng" dirty="0" smtClean="0"/>
              <a:t>crisis </a:t>
            </a:r>
            <a:r>
              <a:rPr lang="en-GB" u="sng" dirty="0"/>
              <a:t>m</a:t>
            </a:r>
            <a:r>
              <a:rPr lang="en-GB" u="sng" dirty="0" smtClean="0"/>
              <a:t>anagement</a:t>
            </a:r>
            <a:endParaRPr lang="en-GB" u="sng" dirty="0"/>
          </a:p>
          <a:p>
            <a:pPr marL="285750" indent="-285750">
              <a:buFont typeface="Arial" panose="020B0604020202020204" pitchFamily="34" charset="0"/>
              <a:buChar char="•"/>
            </a:pPr>
            <a:r>
              <a:rPr lang="en-GB" dirty="0"/>
              <a:t>In a natural disaster, such as a 100-year flood, the city faced system overload </a:t>
            </a:r>
            <a:r>
              <a:rPr lang="en-GB" dirty="0" smtClean="0"/>
              <a:t>similar  </a:t>
            </a:r>
            <a:r>
              <a:rPr lang="en-GB" dirty="0"/>
              <a:t>to thermal runaway in an </a:t>
            </a:r>
            <a:r>
              <a:rPr lang="en-GB" dirty="0" smtClean="0"/>
              <a:t>engine, 911 </a:t>
            </a:r>
            <a:r>
              <a:rPr lang="en-GB" dirty="0"/>
              <a:t>and 311 calls flooded the system, causing it to fail. To resolve this, the city deployed Ellie, a virtual agent powered by </a:t>
            </a:r>
            <a:r>
              <a:rPr lang="en-GB" dirty="0" err="1"/>
              <a:t>watsonx</a:t>
            </a:r>
            <a:r>
              <a:rPr lang="en-GB" dirty="0"/>
              <a:t> Assistant, similar to installing an emergency cooling system in an overworked engine to prevent complete breakdown</a:t>
            </a:r>
            <a:r>
              <a:rPr lang="en-GB" dirty="0" smtClean="0"/>
              <a:t>.</a:t>
            </a:r>
            <a:endParaRPr lang="en-GB" dirty="0"/>
          </a:p>
          <a:p>
            <a:pPr marL="285750" indent="-285750">
              <a:buFont typeface="Arial" panose="020B0604020202020204" pitchFamily="34" charset="0"/>
              <a:buChar char="•"/>
            </a:pPr>
            <a:r>
              <a:rPr lang="en-GB" dirty="0"/>
              <a:t>Ellie was rapidly developed to handle the crisis by </a:t>
            </a:r>
            <a:r>
              <a:rPr lang="en-GB" dirty="0" err="1"/>
              <a:t>analyzing</a:t>
            </a:r>
            <a:r>
              <a:rPr lang="en-GB" dirty="0"/>
              <a:t> topological maps and first responder data using Watson Discovery. This is much like a machine processing real-time sensor inputs to optimize performance under duress. </a:t>
            </a:r>
            <a:endParaRPr lang="en-GB" dirty="0" smtClean="0"/>
          </a:p>
          <a:p>
            <a:pPr marL="285750" indent="-285750">
              <a:buFont typeface="Arial" panose="020B0604020202020204" pitchFamily="34" charset="0"/>
              <a:buChar char="•"/>
            </a:pPr>
            <a:r>
              <a:rPr lang="en-GB" dirty="0" smtClean="0"/>
              <a:t>Ellie’s </a:t>
            </a:r>
            <a:r>
              <a:rPr lang="en-GB" dirty="0"/>
              <a:t>algorithms determined that the North-East area was hardest hit, similar to a machine pinpointing the area of highest heat concentration. </a:t>
            </a:r>
            <a:endParaRPr lang="en-GB" dirty="0" smtClean="0"/>
          </a:p>
          <a:p>
            <a:pPr marL="285750" indent="-285750">
              <a:buFont typeface="Arial" panose="020B0604020202020204" pitchFamily="34" charset="0"/>
              <a:buChar char="•"/>
            </a:pPr>
            <a:r>
              <a:rPr lang="en-GB" dirty="0" smtClean="0"/>
              <a:t>After </a:t>
            </a:r>
            <a:r>
              <a:rPr lang="en-GB" dirty="0" err="1"/>
              <a:t>analyzing</a:t>
            </a:r>
            <a:r>
              <a:rPr lang="en-GB" dirty="0"/>
              <a:t> census data and population distribution, Ellie confirmed the urgency in this area</a:t>
            </a:r>
            <a:r>
              <a:rPr lang="en-GB" dirty="0" smtClean="0"/>
              <a:t>.</a:t>
            </a:r>
            <a:endParaRPr lang="en-GB" dirty="0"/>
          </a:p>
          <a:p>
            <a:pPr marL="285750" indent="-285750">
              <a:buFont typeface="Arial" panose="020B0604020202020204" pitchFamily="34" charset="0"/>
              <a:buChar char="•"/>
            </a:pPr>
            <a:r>
              <a:rPr lang="en-GB" dirty="0"/>
              <a:t>By continuously ingesting updated data, such as the number of available resources and providers, Ellie orchestrated the delivery of critical supplies, much like an optimized supply chain within a mechanical system ensures that materials flow where they are most needed, preventing bottlenecks or failures in the system. </a:t>
            </a:r>
          </a:p>
        </p:txBody>
      </p:sp>
    </p:spTree>
    <p:extLst>
      <p:ext uri="{BB962C8B-B14F-4D97-AF65-F5344CB8AC3E}">
        <p14:creationId xmlns:p14="http://schemas.microsoft.com/office/powerpoint/2010/main" val="2075702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6463308"/>
          </a:xfrm>
          <a:prstGeom prst="rect">
            <a:avLst/>
          </a:prstGeom>
        </p:spPr>
        <p:txBody>
          <a:bodyPr wrap="square">
            <a:spAutoFit/>
          </a:bodyPr>
          <a:lstStyle/>
          <a:p>
            <a:r>
              <a:rPr lang="en-GB" dirty="0" smtClean="0"/>
              <a:t>                                              </a:t>
            </a:r>
            <a:r>
              <a:rPr lang="en-GB" u="sng" dirty="0" smtClean="0"/>
              <a:t>Cognitive </a:t>
            </a:r>
            <a:r>
              <a:rPr lang="en-GB" u="sng" dirty="0"/>
              <a:t>AI and NLU (Natural Language Understanding)</a:t>
            </a:r>
          </a:p>
          <a:p>
            <a:pPr marL="285750" indent="-285750">
              <a:buFont typeface="Arial" panose="020B0604020202020204" pitchFamily="34" charset="0"/>
              <a:buChar char="•"/>
            </a:pPr>
            <a:r>
              <a:rPr lang="en-GB" dirty="0"/>
              <a:t>In </a:t>
            </a:r>
            <a:r>
              <a:rPr lang="en-GB" dirty="0" err="1"/>
              <a:t>watsonx</a:t>
            </a:r>
            <a:r>
              <a:rPr lang="en-GB" dirty="0"/>
              <a:t> Assistant, Cognitive AI functions as the central processing unit (CPU) of a high-performance system, constantly interpreting user input and mapping it to predefined tasks, or entities, much like how a control system directs energy flow in a machine to meet specific operational needs.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AI engine has built-in Natural Language Understanding (NLU), similar to a sensor system capable of understanding various inputs, whether they are in formal language, slang, or regional dialects. Over time, much like a self-adjusting system, this AI improves its accuracy and efficiency, minimizing friction in the interaction between users and the system.</a:t>
            </a:r>
          </a:p>
          <a:p>
            <a:pPr marL="285750" indent="-285750">
              <a:buFont typeface="Arial" panose="020B0604020202020204" pitchFamily="34" charset="0"/>
              <a:buChar char="•"/>
            </a:pPr>
            <a:endParaRPr lang="en-GB" dirty="0"/>
          </a:p>
          <a:p>
            <a:r>
              <a:rPr lang="en-GB" dirty="0" smtClean="0"/>
              <a:t>                                                                  </a:t>
            </a:r>
            <a:r>
              <a:rPr lang="en-GB" u="sng" dirty="0" smtClean="0"/>
              <a:t>Anomaly </a:t>
            </a:r>
            <a:r>
              <a:rPr lang="en-GB" u="sng" dirty="0"/>
              <a:t>d</a:t>
            </a:r>
            <a:r>
              <a:rPr lang="en-GB" u="sng" dirty="0" smtClean="0"/>
              <a:t>etection </a:t>
            </a:r>
            <a:r>
              <a:rPr lang="en-GB" u="sng" dirty="0"/>
              <a:t>and </a:t>
            </a:r>
            <a:r>
              <a:rPr lang="en-GB" u="sng" dirty="0" smtClean="0"/>
              <a:t>risk </a:t>
            </a:r>
            <a:r>
              <a:rPr lang="en-GB" u="sng" dirty="0"/>
              <a:t>m</a:t>
            </a:r>
            <a:r>
              <a:rPr lang="en-GB" u="sng" dirty="0" smtClean="0"/>
              <a:t>itigation</a:t>
            </a:r>
            <a:endParaRPr lang="en-GB" u="sng" dirty="0"/>
          </a:p>
          <a:p>
            <a:pPr marL="285750" indent="-285750">
              <a:buFont typeface="Arial" panose="020B0604020202020204" pitchFamily="34" charset="0"/>
              <a:buChar char="•"/>
            </a:pPr>
            <a:r>
              <a:rPr lang="en-GB" dirty="0"/>
              <a:t>The assistant’s ability to detect anomalies, like fraudulent transactions or irregular </a:t>
            </a:r>
            <a:r>
              <a:rPr lang="en-GB" dirty="0" smtClean="0"/>
              <a:t>behaviours, </a:t>
            </a:r>
            <a:r>
              <a:rPr lang="en-GB" dirty="0"/>
              <a:t>is </a:t>
            </a:r>
            <a:r>
              <a:rPr lang="en-GB" dirty="0" smtClean="0"/>
              <a:t>comparable to </a:t>
            </a:r>
            <a:r>
              <a:rPr lang="en-GB" dirty="0"/>
              <a:t>advanced diagnostic systems in machines that monitor for abnormal vibrations, excessive heat, or sudden pressure spikes. By flagging these anomalies early, the system can take </a:t>
            </a:r>
            <a:r>
              <a:rPr lang="en-GB" dirty="0" err="1"/>
              <a:t>preemptive</a:t>
            </a:r>
            <a:r>
              <a:rPr lang="en-GB" dirty="0"/>
              <a:t> action, protecting the integrity of the banking system much as safety controls prevent engine damage.</a:t>
            </a:r>
          </a:p>
          <a:p>
            <a:pPr marL="285750" indent="-285750">
              <a:buFont typeface="Arial" panose="020B0604020202020204" pitchFamily="34" charset="0"/>
              <a:buChar char="•"/>
            </a:pPr>
            <a:endParaRPr lang="en-GB" dirty="0"/>
          </a:p>
          <a:p>
            <a:r>
              <a:rPr lang="en-GB" dirty="0" smtClean="0"/>
              <a:t>                                                                                             </a:t>
            </a:r>
            <a:r>
              <a:rPr lang="en-GB" u="sng" dirty="0" smtClean="0"/>
              <a:t>Conclusion</a:t>
            </a:r>
            <a:endParaRPr lang="en-GB" u="sng" dirty="0"/>
          </a:p>
          <a:p>
            <a:pPr marL="285750" indent="-285750">
              <a:buFont typeface="Arial" panose="020B0604020202020204" pitchFamily="34" charset="0"/>
              <a:buChar char="•"/>
            </a:pPr>
            <a:r>
              <a:rPr lang="en-GB" dirty="0" err="1"/>
              <a:t>Watsonx</a:t>
            </a:r>
            <a:r>
              <a:rPr lang="en-GB" dirty="0"/>
              <a:t> Assistant is designed to act as a seamless part of an organization’s infrastructure, performing tasks efficiently, reducing friction, and ensuring smooth, high-torque operations even under varying loads</a:t>
            </a:r>
            <a:r>
              <a:rPr lang="en-GB" dirty="0" smtClean="0"/>
              <a:t>.</a:t>
            </a:r>
          </a:p>
          <a:p>
            <a:pPr marL="285750" indent="-285750">
              <a:buFont typeface="Arial" panose="020B0604020202020204" pitchFamily="34" charset="0"/>
              <a:buChar char="•"/>
            </a:pPr>
            <a:r>
              <a:rPr lang="en-GB" dirty="0" smtClean="0"/>
              <a:t> </a:t>
            </a:r>
            <a:r>
              <a:rPr lang="en-GB" dirty="0"/>
              <a:t>By freeing up human resources for higher-value work and continuously learning from customer interactions, these virtual agents, like well-designed mechanical systems, provide reliability, </a:t>
            </a:r>
            <a:r>
              <a:rPr lang="en-GB" dirty="0" smtClean="0"/>
              <a:t>adaptability and </a:t>
            </a:r>
            <a:r>
              <a:rPr lang="en-GB" dirty="0"/>
              <a:t>scalability across industries</a:t>
            </a:r>
            <a:r>
              <a:rPr lang="en-GB" dirty="0" smtClean="0"/>
              <a:t>.</a:t>
            </a:r>
          </a:p>
          <a:p>
            <a:pPr marL="285750" indent="-285750">
              <a:buFont typeface="Arial" panose="020B0604020202020204" pitchFamily="34" charset="0"/>
              <a:buChar char="•"/>
            </a:pPr>
            <a:r>
              <a:rPr lang="en-GB" dirty="0" smtClean="0"/>
              <a:t>The benefits </a:t>
            </a:r>
            <a:r>
              <a:rPr lang="en-GB" dirty="0"/>
              <a:t>using IBM </a:t>
            </a:r>
            <a:r>
              <a:rPr lang="en-GB" dirty="0" err="1"/>
              <a:t>watsonx</a:t>
            </a:r>
            <a:r>
              <a:rPr lang="en-GB" dirty="0"/>
              <a:t> Assistant to create an Intelligent Virtual </a:t>
            </a:r>
            <a:r>
              <a:rPr lang="en-GB" dirty="0" smtClean="0"/>
              <a:t>Agents are;</a:t>
            </a:r>
            <a:endParaRPr lang="en-GB" dirty="0"/>
          </a:p>
          <a:p>
            <a:pPr marL="342900" indent="-342900">
              <a:buFont typeface="+mj-lt"/>
              <a:buAutoNum type="arabicPeriod"/>
            </a:pPr>
            <a:r>
              <a:rPr lang="en-GB" dirty="0"/>
              <a:t>Users can find your intelligent virtual agent in a variety of different channels</a:t>
            </a:r>
          </a:p>
          <a:p>
            <a:pPr marL="342900" indent="-342900">
              <a:buFont typeface="+mj-lt"/>
              <a:buAutoNum type="arabicPeriod"/>
            </a:pPr>
            <a:r>
              <a:rPr lang="en-GB" dirty="0"/>
              <a:t>It does not take technical experience</a:t>
            </a:r>
          </a:p>
        </p:txBody>
      </p:sp>
    </p:spTree>
    <p:extLst>
      <p:ext uri="{BB962C8B-B14F-4D97-AF65-F5344CB8AC3E}">
        <p14:creationId xmlns:p14="http://schemas.microsoft.com/office/powerpoint/2010/main" val="185539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6740307"/>
          </a:xfrm>
          <a:prstGeom prst="rect">
            <a:avLst/>
          </a:prstGeom>
        </p:spPr>
        <p:txBody>
          <a:bodyPr wrap="square">
            <a:spAutoFit/>
          </a:bodyPr>
          <a:lstStyle/>
          <a:p>
            <a:pPr marL="285750" indent="-285750">
              <a:buFont typeface="Arial" panose="020B0604020202020204" pitchFamily="34" charset="0"/>
              <a:buChar char="•"/>
            </a:pPr>
            <a:r>
              <a:rPr lang="en-GB" dirty="0" smtClean="0"/>
              <a:t>When </a:t>
            </a:r>
            <a:r>
              <a:rPr lang="en-GB" dirty="0"/>
              <a:t>designing an action within </a:t>
            </a:r>
            <a:r>
              <a:rPr lang="en-GB" dirty="0" err="1"/>
              <a:t>watsonx</a:t>
            </a:r>
            <a:r>
              <a:rPr lang="en-GB" dirty="0"/>
              <a:t> Assistant, the Subject Matter Expert (SME) can introduce a variety of user expressions that trigger a specific response, much like setting multiple sensors to detect different thresholds of pressure or heat in a mechanical system. For example, phrases like</a:t>
            </a:r>
            <a:r>
              <a:rPr lang="en-GB" dirty="0" smtClean="0"/>
              <a:t>:</a:t>
            </a:r>
            <a:endParaRPr lang="en-GB" dirty="0"/>
          </a:p>
          <a:p>
            <a:r>
              <a:rPr lang="en-GB" dirty="0"/>
              <a:t>"I want to dispute a charge"</a:t>
            </a:r>
          </a:p>
          <a:p>
            <a:r>
              <a:rPr lang="en-GB" dirty="0"/>
              <a:t>"Credit card is toast"</a:t>
            </a:r>
          </a:p>
          <a:p>
            <a:r>
              <a:rPr lang="en-GB" dirty="0"/>
              <a:t>"Someone hacked my credit card"</a:t>
            </a:r>
          </a:p>
          <a:p>
            <a:r>
              <a:rPr lang="en-GB" dirty="0"/>
              <a:t>"My identity was stolen"</a:t>
            </a:r>
          </a:p>
          <a:p>
            <a:r>
              <a:rPr lang="en-GB" dirty="0"/>
              <a:t>"Credit card was lost"</a:t>
            </a:r>
          </a:p>
          <a:p>
            <a:pPr marL="285750" indent="-285750">
              <a:buFont typeface="Arial" panose="020B0604020202020204" pitchFamily="34" charset="0"/>
              <a:buChar char="•"/>
            </a:pPr>
            <a:r>
              <a:rPr lang="en-GB" dirty="0"/>
              <a:t>These varied inputs are analogous to different torque loads being applied to a mechanical system. Each unique phrase is processed by the assistant’s learning algorithm, which functions like a self-adjusting engine, continuously refining itself to handle an increasing variety of inputs with greater precision. This adaptive mechanism ensures that, regardless of the phrasing or input, the system reliably triggers the appropriate </a:t>
            </a:r>
            <a:r>
              <a:rPr lang="en-GB" dirty="0" smtClean="0"/>
              <a:t>action similar </a:t>
            </a:r>
            <a:r>
              <a:rPr lang="en-GB" dirty="0"/>
              <a:t>to how an engine control system adjusts torque output to maintain performance under different loads</a:t>
            </a:r>
            <a:r>
              <a:rPr lang="en-GB" dirty="0" smtClean="0"/>
              <a:t>.</a:t>
            </a:r>
            <a:endParaRPr lang="en-GB" dirty="0"/>
          </a:p>
          <a:p>
            <a:r>
              <a:rPr lang="en-GB" dirty="0" smtClean="0"/>
              <a:t>                                                  </a:t>
            </a:r>
            <a:r>
              <a:rPr lang="en-GB" u="sng" dirty="0" smtClean="0"/>
              <a:t>Cognitive </a:t>
            </a:r>
            <a:r>
              <a:rPr lang="en-GB" u="sng" dirty="0"/>
              <a:t>AI and </a:t>
            </a:r>
            <a:r>
              <a:rPr lang="en-GB" u="sng" dirty="0" smtClean="0"/>
              <a:t>deep learning</a:t>
            </a:r>
            <a:endParaRPr lang="en-GB" u="sng" dirty="0"/>
          </a:p>
          <a:p>
            <a:pPr marL="285750" indent="-285750">
              <a:buFont typeface="Arial" panose="020B0604020202020204" pitchFamily="34" charset="0"/>
              <a:buChar char="•"/>
            </a:pPr>
            <a:r>
              <a:rPr lang="en-GB" dirty="0"/>
              <a:t>As the assistant is exposed to more phrases over time, it undergoes a continuous learning process, much like a heat engine reaching thermal equilibrium through repeated cycles. This is achieved through cognitive AI, which simulates the way mechanical systems become more efficient with use, reducing friction and energy losses. The neural network within this AI uses deep learning techniques, comparable to an engine with multiple layers of control systems, each one fine-tuning performance based on sensor feedback</a:t>
            </a:r>
            <a:r>
              <a:rPr lang="en-GB" dirty="0" smtClean="0"/>
              <a:t>.</a:t>
            </a:r>
            <a:endParaRPr lang="en-GB" dirty="0"/>
          </a:p>
          <a:p>
            <a:pPr marL="285750" indent="-285750">
              <a:buFont typeface="Arial" panose="020B0604020202020204" pitchFamily="34" charset="0"/>
              <a:buChar char="•"/>
            </a:pPr>
            <a:r>
              <a:rPr lang="en-GB" dirty="0"/>
              <a:t>A deep learning model operates with several layers, akin to a multi-stage turbine, where each stage contributes to increasing overall efficiency. Just as gradient descent helps optimize a system’s performance by reducing energy losses, deep learning networks adjust weights and biases through backpropagation to enhance their accuracy in predicting outcomes. For instance, predicting whether someone passes a driving test based on past data is like calculating the required torque or fuel input based on previous engine performance</a:t>
            </a:r>
            <a:r>
              <a:rPr lang="en-GB" dirty="0" smtClean="0"/>
              <a:t>.</a:t>
            </a:r>
            <a:endParaRPr lang="en-GB" dirty="0"/>
          </a:p>
        </p:txBody>
      </p:sp>
    </p:spTree>
    <p:extLst>
      <p:ext uri="{BB962C8B-B14F-4D97-AF65-F5344CB8AC3E}">
        <p14:creationId xmlns:p14="http://schemas.microsoft.com/office/powerpoint/2010/main" val="2363452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6463308"/>
          </a:xfrm>
          <a:prstGeom prst="rect">
            <a:avLst/>
          </a:prstGeom>
        </p:spPr>
        <p:txBody>
          <a:bodyPr wrap="square">
            <a:spAutoFit/>
          </a:bodyPr>
          <a:lstStyle/>
          <a:p>
            <a:r>
              <a:rPr lang="en-GB" dirty="0" smtClean="0"/>
              <a:t>                                                   </a:t>
            </a:r>
            <a:r>
              <a:rPr lang="en-GB" u="sng" dirty="0" smtClean="0"/>
              <a:t>Few-Shot learning </a:t>
            </a:r>
            <a:r>
              <a:rPr lang="en-GB" u="sng" dirty="0"/>
              <a:t>and </a:t>
            </a:r>
            <a:r>
              <a:rPr lang="en-GB" u="sng" dirty="0" smtClean="0"/>
              <a:t>meta-learning</a:t>
            </a:r>
            <a:endParaRPr lang="en-GB" u="sng" dirty="0"/>
          </a:p>
          <a:p>
            <a:pPr marL="285750" indent="-285750">
              <a:buFont typeface="Arial" panose="020B0604020202020204" pitchFamily="34" charset="0"/>
              <a:buChar char="•"/>
            </a:pPr>
            <a:r>
              <a:rPr lang="en-GB" dirty="0"/>
              <a:t>Few-shot learning can be compared to a finely-tuned sensor that only requires a few calibration points to perform accurately. This type of learning allows the assistant to recognize new patterns or inputs with minimal data, much like how an engineer might infer the properties of a new material after testing just a few samples. </a:t>
            </a:r>
            <a:endParaRPr lang="en-GB" dirty="0" smtClean="0"/>
          </a:p>
          <a:p>
            <a:pPr marL="285750" indent="-285750">
              <a:buFont typeface="Arial" panose="020B0604020202020204" pitchFamily="34" charset="0"/>
              <a:buChar char="•"/>
            </a:pPr>
            <a:r>
              <a:rPr lang="en-GB" dirty="0" smtClean="0"/>
              <a:t>For </a:t>
            </a:r>
            <a:r>
              <a:rPr lang="en-GB" dirty="0"/>
              <a:t>example, recognizing a bird species after examining only a few pictures parallels how few-shot learning mimics human </a:t>
            </a:r>
            <a:r>
              <a:rPr lang="en-GB" dirty="0" smtClean="0"/>
              <a:t>intuition making </a:t>
            </a:r>
            <a:r>
              <a:rPr lang="en-GB" dirty="0"/>
              <a:t>sense of new data with limited input, similar to predicting system </a:t>
            </a:r>
            <a:r>
              <a:rPr lang="en-GB" dirty="0" smtClean="0"/>
              <a:t>behaviour </a:t>
            </a:r>
            <a:r>
              <a:rPr lang="en-GB" dirty="0"/>
              <a:t>based on a small set of prior data points</a:t>
            </a:r>
            <a:r>
              <a:rPr lang="en-GB" dirty="0" smtClean="0"/>
              <a:t>.</a:t>
            </a:r>
            <a:endParaRPr lang="en-GB" dirty="0"/>
          </a:p>
          <a:p>
            <a:pPr marL="285750" indent="-285750">
              <a:buFont typeface="Arial" panose="020B0604020202020204" pitchFamily="34" charset="0"/>
              <a:buChar char="•"/>
            </a:pPr>
            <a:r>
              <a:rPr lang="en-GB" dirty="0"/>
              <a:t>In language processing, a meta-model trained on multiple </a:t>
            </a:r>
            <a:r>
              <a:rPr lang="en-GB" dirty="0" smtClean="0"/>
              <a:t>domains like </a:t>
            </a:r>
            <a:r>
              <a:rPr lang="en-GB" dirty="0"/>
              <a:t>finance, technology, and </a:t>
            </a:r>
            <a:r>
              <a:rPr lang="en-GB" dirty="0" smtClean="0"/>
              <a:t>entertainment functions </a:t>
            </a:r>
            <a:r>
              <a:rPr lang="en-GB" dirty="0"/>
              <a:t>similarly to a multi-purpose engine, capable of adjusting its performance based on the load type. </a:t>
            </a:r>
            <a:endParaRPr lang="en-GB" dirty="0" smtClean="0"/>
          </a:p>
          <a:p>
            <a:pPr marL="285750" indent="-285750">
              <a:buFont typeface="Arial" panose="020B0604020202020204" pitchFamily="34" charset="0"/>
              <a:buChar char="•"/>
            </a:pPr>
            <a:r>
              <a:rPr lang="en-GB" dirty="0" smtClean="0"/>
              <a:t>When </a:t>
            </a:r>
            <a:r>
              <a:rPr lang="en-GB" dirty="0"/>
              <a:t>a new article, such as "First woman lands on Mars," is introduced, the meta-model uses its similarity function to classify the article into the appropriate category (e.g., technology), much like a control system adapts to changes in environmental conditions by referencing pre-set parameters</a:t>
            </a:r>
            <a:r>
              <a:rPr lang="en-GB" dirty="0" smtClean="0"/>
              <a:t>.</a:t>
            </a:r>
            <a:endParaRPr lang="en-GB" dirty="0"/>
          </a:p>
          <a:p>
            <a:r>
              <a:rPr lang="en-GB" dirty="0" smtClean="0"/>
              <a:t>                                                                </a:t>
            </a:r>
            <a:r>
              <a:rPr lang="en-GB" u="sng" dirty="0" smtClean="0"/>
              <a:t>Transfer learning</a:t>
            </a:r>
            <a:endParaRPr lang="en-GB" u="sng" dirty="0"/>
          </a:p>
          <a:p>
            <a:pPr marL="285750" indent="-285750">
              <a:buFont typeface="Arial" panose="020B0604020202020204" pitchFamily="34" charset="0"/>
              <a:buChar char="•"/>
            </a:pPr>
            <a:r>
              <a:rPr lang="en-GB" dirty="0"/>
              <a:t>Transfer learning in AI is like reusing an existing machine part for a different but related task, such as repurposing a turbine blade designed for one type of engine in another. In the case of AI, a pre-trained model, such as one trained to recognize dogs and cats, can be fine-tuned to identify other animals like horses or cows without starting from scratch. </a:t>
            </a:r>
            <a:endParaRPr lang="en-GB" dirty="0" smtClean="0"/>
          </a:p>
          <a:p>
            <a:pPr marL="285750" indent="-285750">
              <a:buFont typeface="Arial" panose="020B0604020202020204" pitchFamily="34" charset="0"/>
              <a:buChar char="•"/>
            </a:pPr>
            <a:r>
              <a:rPr lang="en-GB" dirty="0" smtClean="0"/>
              <a:t>This </a:t>
            </a:r>
            <a:r>
              <a:rPr lang="en-GB" dirty="0"/>
              <a:t>is possible because, just as the early layers of a mechanical system capture broad, fundamental properties (e.g., basic patterns in airflow or heat transfer), the initial layers of a deep learning model capture general features like edges and textures</a:t>
            </a:r>
            <a:r>
              <a:rPr lang="en-GB" dirty="0" smtClean="0"/>
              <a:t>.</a:t>
            </a:r>
            <a:endParaRPr lang="en-GB" dirty="0"/>
          </a:p>
          <a:p>
            <a:pPr marL="285750" indent="-285750">
              <a:buFont typeface="Arial" panose="020B0604020202020204" pitchFamily="34" charset="0"/>
              <a:buChar char="•"/>
            </a:pPr>
            <a:r>
              <a:rPr lang="en-GB" dirty="0"/>
              <a:t>By reusing these general patterns, transfer learning accelerates the training process for new tasks, much like using pre-calibrated components speeds up the assembly of a new machine. Fine-tuning the later layers ensures that the model adapts to the new task while maintaining its core understanding, </a:t>
            </a:r>
            <a:r>
              <a:rPr lang="en-GB" dirty="0" smtClean="0"/>
              <a:t>similar </a:t>
            </a:r>
            <a:r>
              <a:rPr lang="en-GB" dirty="0"/>
              <a:t>to how a machine retains its fundamental operating principles even when adapted for a new environment</a:t>
            </a:r>
            <a:r>
              <a:rPr lang="en-GB" dirty="0" smtClean="0"/>
              <a:t>.</a:t>
            </a:r>
            <a:endParaRPr lang="en-GB" dirty="0"/>
          </a:p>
        </p:txBody>
      </p:sp>
    </p:spTree>
    <p:extLst>
      <p:ext uri="{BB962C8B-B14F-4D97-AF65-F5344CB8AC3E}">
        <p14:creationId xmlns:p14="http://schemas.microsoft.com/office/powerpoint/2010/main" val="258187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1388" y="675891"/>
            <a:ext cx="9669224" cy="5506218"/>
          </a:xfrm>
          <a:prstGeom prst="rect">
            <a:avLst/>
          </a:prstGeom>
        </p:spPr>
      </p:pic>
    </p:spTree>
    <p:extLst>
      <p:ext uri="{BB962C8B-B14F-4D97-AF65-F5344CB8AC3E}">
        <p14:creationId xmlns:p14="http://schemas.microsoft.com/office/powerpoint/2010/main" val="3239788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6463308"/>
          </a:xfrm>
          <a:prstGeom prst="rect">
            <a:avLst/>
          </a:prstGeom>
        </p:spPr>
        <p:txBody>
          <a:bodyPr wrap="square">
            <a:spAutoFit/>
          </a:bodyPr>
          <a:lstStyle/>
          <a:p>
            <a:r>
              <a:rPr lang="en-GB" dirty="0" smtClean="0"/>
              <a:t>                                                                                   </a:t>
            </a:r>
            <a:r>
              <a:rPr lang="en-GB" u="sng" dirty="0" smtClean="0"/>
              <a:t>Steps </a:t>
            </a:r>
            <a:r>
              <a:rPr lang="en-GB" u="sng" dirty="0"/>
              <a:t>in an Action</a:t>
            </a:r>
          </a:p>
          <a:p>
            <a:pPr marL="285750" indent="-285750">
              <a:buFont typeface="Arial" panose="020B0604020202020204" pitchFamily="34" charset="0"/>
              <a:buChar char="•"/>
            </a:pPr>
            <a:r>
              <a:rPr lang="en-GB" dirty="0"/>
              <a:t>Actions within </a:t>
            </a:r>
            <a:r>
              <a:rPr lang="en-GB" dirty="0" err="1" smtClean="0"/>
              <a:t>Watsonx</a:t>
            </a:r>
            <a:r>
              <a:rPr lang="en-GB" dirty="0" smtClean="0"/>
              <a:t> </a:t>
            </a:r>
            <a:r>
              <a:rPr lang="en-GB" dirty="0"/>
              <a:t>Assistant are composed of steps, similar to how a machine operates in a series of defined stages, from start to finish. Each </a:t>
            </a:r>
            <a:r>
              <a:rPr lang="en-GB" dirty="0" smtClean="0"/>
              <a:t>action such </a:t>
            </a:r>
            <a:r>
              <a:rPr lang="en-GB" dirty="0"/>
              <a:t>as making a payment or applying for a </a:t>
            </a:r>
            <a:r>
              <a:rPr lang="en-GB" dirty="0" smtClean="0"/>
              <a:t>loan resembles </a:t>
            </a:r>
            <a:r>
              <a:rPr lang="en-GB" dirty="0"/>
              <a:t>a task the user wants to complete, much like how each stage in a production line has specific functions. </a:t>
            </a:r>
            <a:endParaRPr lang="en-GB" dirty="0" smtClean="0"/>
          </a:p>
          <a:p>
            <a:pPr marL="285750" indent="-285750">
              <a:buFont typeface="Arial" panose="020B0604020202020204" pitchFamily="34" charset="0"/>
              <a:buChar char="•"/>
            </a:pPr>
            <a:r>
              <a:rPr lang="en-GB" dirty="0" smtClean="0"/>
              <a:t>Each </a:t>
            </a:r>
            <a:r>
              <a:rPr lang="en-GB" dirty="0"/>
              <a:t>step in an action includes the following key components</a:t>
            </a:r>
            <a:r>
              <a:rPr lang="en-GB" dirty="0" smtClean="0"/>
              <a:t>:</a:t>
            </a:r>
            <a:endParaRPr lang="en-GB" dirty="0"/>
          </a:p>
          <a:p>
            <a:pPr marL="342900" indent="-342900">
              <a:buFont typeface="+mj-lt"/>
              <a:buAutoNum type="arabicPeriod"/>
            </a:pPr>
            <a:r>
              <a:rPr lang="en-GB" dirty="0"/>
              <a:t>Recognize the user’s input: Similar to how a sensor detects a change in pressure or temperature, the assistant identifies the user’s question.</a:t>
            </a:r>
          </a:p>
          <a:p>
            <a:pPr marL="342900" indent="-342900">
              <a:buFont typeface="+mj-lt"/>
              <a:buAutoNum type="arabicPeriod"/>
            </a:pPr>
            <a:r>
              <a:rPr lang="en-GB" dirty="0"/>
              <a:t>Choose the correct response: Just as a control system selects the appropriate output based on input variables, the assistant selects the correct action.</a:t>
            </a:r>
          </a:p>
          <a:p>
            <a:pPr marL="342900" indent="-342900">
              <a:buFont typeface="+mj-lt"/>
              <a:buAutoNum type="arabicPeriod"/>
            </a:pPr>
            <a:r>
              <a:rPr lang="en-GB" dirty="0"/>
              <a:t>Store variables: The assistant holds variables like name, ID, and email, similar to how a machine stores operational data to optimize future cycles.</a:t>
            </a:r>
          </a:p>
          <a:p>
            <a:pPr marL="342900" indent="-342900">
              <a:buFont typeface="+mj-lt"/>
              <a:buAutoNum type="arabicPeriod"/>
            </a:pPr>
            <a:r>
              <a:rPr lang="en-GB" dirty="0"/>
              <a:t>Set context: The assistant sets context variables (e.g., auto loan, student loan), similar to how a control system adjusts based on operational conditions.</a:t>
            </a:r>
          </a:p>
          <a:p>
            <a:pPr marL="342900" indent="-342900">
              <a:buFont typeface="+mj-lt"/>
              <a:buAutoNum type="arabicPeriod"/>
            </a:pPr>
            <a:r>
              <a:rPr lang="en-GB" dirty="0"/>
              <a:t>Get user’s response: User responses are validated, much like how system inputs are checked for consistency before proceeding with the next step.</a:t>
            </a:r>
          </a:p>
          <a:p>
            <a:pPr marL="342900" indent="-342900">
              <a:buFont typeface="+mj-lt"/>
              <a:buAutoNum type="arabicPeriod"/>
            </a:pPr>
            <a:r>
              <a:rPr lang="en-GB" dirty="0"/>
              <a:t>Each step acts as part of a larger feedback loop, ensuring that the system adapts based on the user's responses, just as mechanical systems continuously adjust to maintain performance</a:t>
            </a:r>
            <a:r>
              <a:rPr lang="en-GB" dirty="0" smtClean="0"/>
              <a:t>.</a:t>
            </a:r>
          </a:p>
          <a:p>
            <a:pPr marL="342900" indent="-342900">
              <a:buFont typeface="Arial" panose="020B0604020202020204" pitchFamily="34" charset="0"/>
              <a:buChar char="•"/>
            </a:pPr>
            <a:r>
              <a:rPr lang="en-GB" dirty="0" smtClean="0"/>
              <a:t>Conditions is a part </a:t>
            </a:r>
            <a:r>
              <a:rPr lang="en-GB" dirty="0"/>
              <a:t>of a step </a:t>
            </a:r>
            <a:r>
              <a:rPr lang="en-GB" dirty="0" smtClean="0"/>
              <a:t> which is </a:t>
            </a:r>
            <a:r>
              <a:rPr lang="en-GB" dirty="0"/>
              <a:t>examined to determine if </a:t>
            </a:r>
            <a:r>
              <a:rPr lang="en-GB" dirty="0" smtClean="0"/>
              <a:t>it </a:t>
            </a:r>
            <a:r>
              <a:rPr lang="en-GB" dirty="0"/>
              <a:t>is the right step to </a:t>
            </a:r>
            <a:r>
              <a:rPr lang="en-GB" dirty="0" smtClean="0"/>
              <a:t>execute.</a:t>
            </a:r>
            <a:endParaRPr lang="en-GB" dirty="0"/>
          </a:p>
          <a:p>
            <a:pPr marL="342900" indent="-342900">
              <a:buFont typeface="Arial" panose="020B0604020202020204" pitchFamily="34" charset="0"/>
              <a:buChar char="•"/>
            </a:pPr>
            <a:r>
              <a:rPr lang="en-GB" u="sng" dirty="0" smtClean="0"/>
              <a:t>Continuous </a:t>
            </a:r>
            <a:r>
              <a:rPr lang="en-GB" u="sng" dirty="0"/>
              <a:t>Optimization: Learning and Improvement</a:t>
            </a:r>
          </a:p>
          <a:p>
            <a:pPr marL="285750" indent="-285750">
              <a:buFont typeface="Arial" panose="020B0604020202020204" pitchFamily="34" charset="0"/>
              <a:buChar char="•"/>
            </a:pPr>
            <a:r>
              <a:rPr lang="en-GB" dirty="0"/>
              <a:t>As more user inputs are processed, </a:t>
            </a:r>
            <a:r>
              <a:rPr lang="en-GB" dirty="0" err="1"/>
              <a:t>watsonx</a:t>
            </a:r>
            <a:r>
              <a:rPr lang="en-GB" dirty="0"/>
              <a:t> Assistant continues to refine its responses through iterative feedback, much like a machine learning from each operational cycle to reduce inefficiencies. </a:t>
            </a:r>
            <a:endParaRPr lang="en-GB" dirty="0" smtClean="0"/>
          </a:p>
          <a:p>
            <a:pPr marL="285750" indent="-285750">
              <a:buFont typeface="Arial" panose="020B0604020202020204" pitchFamily="34" charset="0"/>
              <a:buChar char="•"/>
            </a:pPr>
            <a:r>
              <a:rPr lang="en-GB" dirty="0" smtClean="0"/>
              <a:t>The </a:t>
            </a:r>
            <a:r>
              <a:rPr lang="en-GB" dirty="0"/>
              <a:t>assistant’s natural language understanding (NLU) improves over time, similar to how a mechanical system becomes more efficient through the reduction of internal friction and waste heat</a:t>
            </a:r>
            <a:r>
              <a:rPr lang="en-GB" dirty="0" smtClean="0"/>
              <a:t>.</a:t>
            </a:r>
            <a:endParaRPr lang="en-GB" dirty="0"/>
          </a:p>
        </p:txBody>
      </p:sp>
    </p:spTree>
    <p:extLst>
      <p:ext uri="{BB962C8B-B14F-4D97-AF65-F5344CB8AC3E}">
        <p14:creationId xmlns:p14="http://schemas.microsoft.com/office/powerpoint/2010/main" val="337736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30038" y="661259"/>
            <a:ext cx="7581900" cy="5772150"/>
          </a:xfrm>
          <a:prstGeom prst="rect">
            <a:avLst/>
          </a:prstGeom>
        </p:spPr>
      </p:pic>
      <p:pic>
        <p:nvPicPr>
          <p:cNvPr id="4" name="Picture 3"/>
          <p:cNvPicPr>
            <a:picLocks noChangeAspect="1"/>
          </p:cNvPicPr>
          <p:nvPr/>
        </p:nvPicPr>
        <p:blipFill>
          <a:blip r:embed="rId3"/>
          <a:stretch>
            <a:fillRect/>
          </a:stretch>
        </p:blipFill>
        <p:spPr>
          <a:xfrm>
            <a:off x="9511782" y="1772103"/>
            <a:ext cx="2333951" cy="3181794"/>
          </a:xfrm>
          <a:prstGeom prst="rect">
            <a:avLst/>
          </a:prstGeom>
        </p:spPr>
      </p:pic>
    </p:spTree>
    <p:extLst>
      <p:ext uri="{BB962C8B-B14F-4D97-AF65-F5344CB8AC3E}">
        <p14:creationId xmlns:p14="http://schemas.microsoft.com/office/powerpoint/2010/main" val="2936468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7017306"/>
          </a:xfrm>
          <a:prstGeom prst="rect">
            <a:avLst/>
          </a:prstGeom>
        </p:spPr>
        <p:txBody>
          <a:bodyPr wrap="square">
            <a:spAutoFit/>
          </a:bodyPr>
          <a:lstStyle/>
          <a:p>
            <a:pPr marL="285750" indent="-285750">
              <a:buFont typeface="Arial" panose="020B0604020202020204" pitchFamily="34" charset="0"/>
              <a:buChar char="•"/>
            </a:pPr>
            <a:r>
              <a:rPr lang="en-GB" dirty="0" smtClean="0"/>
              <a:t>In </a:t>
            </a:r>
            <a:r>
              <a:rPr lang="en-GB" dirty="0"/>
              <a:t>summary, </a:t>
            </a:r>
            <a:r>
              <a:rPr lang="en-GB" dirty="0" err="1"/>
              <a:t>watsonx</a:t>
            </a:r>
            <a:r>
              <a:rPr lang="en-GB" dirty="0"/>
              <a:t> Assistant operates like a finely tuned machine, leveraging cognitive AI, deep learning, and transfer learning to handle complex tasks with precision and adaptability. </a:t>
            </a:r>
            <a:endParaRPr lang="en-GB" dirty="0" smtClean="0"/>
          </a:p>
          <a:p>
            <a:pPr marL="285750" indent="-285750">
              <a:buFont typeface="Arial" panose="020B0604020202020204" pitchFamily="34" charset="0"/>
              <a:buChar char="•"/>
            </a:pPr>
            <a:r>
              <a:rPr lang="en-GB" dirty="0" smtClean="0"/>
              <a:t>Each </a:t>
            </a:r>
            <a:r>
              <a:rPr lang="en-GB" dirty="0"/>
              <a:t>action and step is engineered to minimize friction, optimize performance, and continuously learn from its environment, much like the self-optimizing systems found in advanced mechanical and thermodynamic processes</a:t>
            </a:r>
            <a:r>
              <a:rPr lang="en-GB" dirty="0" smtClean="0"/>
              <a:t>.</a:t>
            </a:r>
            <a:endParaRPr lang="en-GB" dirty="0"/>
          </a:p>
          <a:p>
            <a:pPr marL="285750" indent="-285750">
              <a:buFont typeface="Arial" panose="020B0604020202020204" pitchFamily="34" charset="0"/>
              <a:buChar char="•"/>
            </a:pPr>
            <a:r>
              <a:rPr lang="en-GB" dirty="0"/>
              <a:t>Integrating </a:t>
            </a:r>
            <a:r>
              <a:rPr lang="en-GB" dirty="0" err="1"/>
              <a:t>watsonx</a:t>
            </a:r>
            <a:r>
              <a:rPr lang="en-GB" dirty="0"/>
              <a:t> Assistant into other systems can be compared to integrating various mechanical subsystems into a larger machine or engine, where each component plays a specific role and enhances overall system performance. Each integration point, or channel, functions similarly to different mechanical inputs such as torque, heat, or fluid pressure, influencing the system's output. Here's how this process works across several key domains</a:t>
            </a:r>
            <a:r>
              <a:rPr lang="en-GB" dirty="0" smtClean="0"/>
              <a:t>:</a:t>
            </a:r>
            <a:endParaRPr lang="en-GB" dirty="0"/>
          </a:p>
          <a:p>
            <a:pPr marL="285750" indent="-285750">
              <a:buFont typeface="Arial" panose="020B0604020202020204" pitchFamily="34" charset="0"/>
              <a:buChar char="•"/>
            </a:pPr>
            <a:r>
              <a:rPr lang="en-GB" dirty="0"/>
              <a:t>1. Voice Channel Integration</a:t>
            </a:r>
          </a:p>
          <a:p>
            <a:pPr marL="285750" indent="-285750">
              <a:buFont typeface="Arial" panose="020B0604020202020204" pitchFamily="34" charset="0"/>
              <a:buChar char="•"/>
            </a:pPr>
            <a:r>
              <a:rPr lang="en-GB" dirty="0"/>
              <a:t>The integration of voice channels with </a:t>
            </a:r>
            <a:r>
              <a:rPr lang="en-GB" dirty="0" err="1"/>
              <a:t>watsonx</a:t>
            </a:r>
            <a:r>
              <a:rPr lang="en-GB" dirty="0"/>
              <a:t> Assistant is akin to connecting a sensor that converts </a:t>
            </a:r>
            <a:r>
              <a:rPr lang="en-GB" dirty="0" err="1"/>
              <a:t>analog</a:t>
            </a:r>
            <a:r>
              <a:rPr lang="en-GB" dirty="0"/>
              <a:t> mechanical signals into digital data for processing by a control system. In this case, the </a:t>
            </a:r>
            <a:r>
              <a:rPr lang="en-GB" dirty="0" err="1"/>
              <a:t>analog</a:t>
            </a:r>
            <a:r>
              <a:rPr lang="en-GB" dirty="0"/>
              <a:t> signal is the caller’s voice, which is captured through Speech-to-Text (STT). </a:t>
            </a:r>
            <a:endParaRPr lang="en-GB" dirty="0" smtClean="0"/>
          </a:p>
          <a:p>
            <a:pPr marL="285750" indent="-285750">
              <a:buFont typeface="Arial" panose="020B0604020202020204" pitchFamily="34" charset="0"/>
              <a:buChar char="•"/>
            </a:pPr>
            <a:r>
              <a:rPr lang="en-GB" dirty="0" smtClean="0"/>
              <a:t>The </a:t>
            </a:r>
            <a:r>
              <a:rPr lang="en-GB" dirty="0"/>
              <a:t>incoming audio, much like mechanical vibrations or temperature readings, is digitized and interpreted by the system. This digitized text is processed by </a:t>
            </a:r>
            <a:r>
              <a:rPr lang="en-GB" dirty="0" err="1"/>
              <a:t>watsonx</a:t>
            </a:r>
            <a:r>
              <a:rPr lang="en-GB" dirty="0"/>
              <a:t> to determine the appropriate response</a:t>
            </a:r>
            <a:r>
              <a:rPr lang="en-GB" dirty="0" smtClean="0"/>
              <a:t>.</a:t>
            </a:r>
            <a:endParaRPr lang="en-GB" dirty="0"/>
          </a:p>
          <a:p>
            <a:pPr marL="285750" indent="-285750">
              <a:buFont typeface="Arial" panose="020B0604020202020204" pitchFamily="34" charset="0"/>
              <a:buChar char="•"/>
            </a:pPr>
            <a:r>
              <a:rPr lang="en-GB" dirty="0"/>
              <a:t>The response process is similar to a mechanical feedback loop. Once the appropriate action is determined, it is converted back from digital text to </a:t>
            </a:r>
            <a:r>
              <a:rPr lang="en-GB" dirty="0" err="1"/>
              <a:t>analog</a:t>
            </a:r>
            <a:r>
              <a:rPr lang="en-GB" dirty="0"/>
              <a:t> speech via Text-to-Speech (TTS). This mirrors how control systems convert digital signals into physical outputs, such as actuating a motor or regulating heat. The final response is delivered back to the caller in their original </a:t>
            </a:r>
            <a:r>
              <a:rPr lang="en-GB" dirty="0" err="1"/>
              <a:t>analog</a:t>
            </a:r>
            <a:r>
              <a:rPr lang="en-GB" dirty="0"/>
              <a:t> </a:t>
            </a:r>
            <a:r>
              <a:rPr lang="en-GB" dirty="0" smtClean="0"/>
              <a:t>form spoken </a:t>
            </a:r>
            <a:r>
              <a:rPr lang="en-GB" dirty="0"/>
              <a:t>words over the phone</a:t>
            </a:r>
            <a:r>
              <a:rPr lang="en-GB" dirty="0" smtClean="0"/>
              <a:t>.</a:t>
            </a:r>
            <a:endParaRPr lang="en-GB" dirty="0"/>
          </a:p>
          <a:p>
            <a:pPr marL="285750" indent="-285750">
              <a:buFont typeface="Arial" panose="020B0604020202020204" pitchFamily="34" charset="0"/>
              <a:buChar char="•"/>
            </a:pPr>
            <a:r>
              <a:rPr lang="en-GB" dirty="0"/>
              <a:t>This process can be fine-tuned, much like calibrating a machine’s performance. The SME can adjust voice parameters such as gender, tone (e.g., empathy, cheerfulness), and regional accents, </a:t>
            </a:r>
            <a:r>
              <a:rPr lang="en-GB" dirty="0" smtClean="0"/>
              <a:t>similar </a:t>
            </a:r>
            <a:r>
              <a:rPr lang="en-GB" dirty="0"/>
              <a:t>to selecting different operational modes for an engine depending on the environment or load conditions</a:t>
            </a:r>
            <a:r>
              <a:rPr lang="en-GB" dirty="0" smtClean="0"/>
              <a:t>.</a:t>
            </a:r>
            <a:endParaRPr lang="en-GB" dirty="0"/>
          </a:p>
          <a:p>
            <a:pPr marL="285750" indent="-285750">
              <a:buFont typeface="Arial" panose="020B0604020202020204" pitchFamily="34" charset="0"/>
              <a:buChar char="•"/>
            </a:pPr>
            <a:r>
              <a:rPr lang="en-GB" dirty="0"/>
              <a:t>Furthermore, the system can be customized for domain-specific languages, similar to how different materials or mechanical systems require different lubrication types or torque levels. The SME can refine the assistant’s understanding of industry-specific terminology by adjusting the waveform, much like tuning a mechanical system for optimized performance based on environmental conditions.</a:t>
            </a:r>
          </a:p>
        </p:txBody>
      </p:sp>
    </p:spTree>
    <p:extLst>
      <p:ext uri="{BB962C8B-B14F-4D97-AF65-F5344CB8AC3E}">
        <p14:creationId xmlns:p14="http://schemas.microsoft.com/office/powerpoint/2010/main" val="1789655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4861" y="347160"/>
            <a:ext cx="7784295" cy="6294158"/>
          </a:xfrm>
          <a:prstGeom prst="rect">
            <a:avLst/>
          </a:prstGeom>
        </p:spPr>
      </p:pic>
    </p:spTree>
    <p:extLst>
      <p:ext uri="{BB962C8B-B14F-4D97-AF65-F5344CB8AC3E}">
        <p14:creationId xmlns:p14="http://schemas.microsoft.com/office/powerpoint/2010/main" val="1348316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740307"/>
          </a:xfrm>
          <a:prstGeom prst="rect">
            <a:avLst/>
          </a:prstGeom>
        </p:spPr>
        <p:txBody>
          <a:bodyPr wrap="square">
            <a:spAutoFit/>
          </a:bodyPr>
          <a:lstStyle/>
          <a:p>
            <a:pPr marL="285750" indent="-285750">
              <a:buFont typeface="Arial" panose="020B0604020202020204" pitchFamily="34" charset="0"/>
              <a:buChar char="•"/>
            </a:pPr>
            <a:r>
              <a:rPr lang="en-GB" dirty="0"/>
              <a:t> </a:t>
            </a:r>
            <a:r>
              <a:rPr lang="en-GB" dirty="0" smtClean="0"/>
              <a:t> </a:t>
            </a:r>
            <a:r>
              <a:rPr lang="en-GB" dirty="0"/>
              <a:t>2. Channels</a:t>
            </a:r>
          </a:p>
          <a:p>
            <a:pPr marL="285750" indent="-285750">
              <a:buFont typeface="Arial" panose="020B0604020202020204" pitchFamily="34" charset="0"/>
              <a:buChar char="•"/>
            </a:pPr>
            <a:r>
              <a:rPr lang="en-GB" dirty="0"/>
              <a:t>In engineering terms, channels can be viewed as the various input points or interfaces where external forces or signals are applied to a system. Each channel, such as WhatsApp, Slack, or MS Teams, functions similarly to how different torque inputs or heat sources influence a mechanical system</a:t>
            </a:r>
            <a:r>
              <a:rPr lang="en-GB" dirty="0" smtClean="0"/>
              <a:t>.</a:t>
            </a:r>
            <a:endParaRPr lang="en-GB" dirty="0"/>
          </a:p>
          <a:p>
            <a:pPr marL="285750" indent="-285750">
              <a:buFont typeface="Arial" panose="020B0604020202020204" pitchFamily="34" charset="0"/>
              <a:buChar char="•"/>
            </a:pPr>
            <a:r>
              <a:rPr lang="en-GB" dirty="0"/>
              <a:t>Once connected, these channels enable seamless interaction between the user and the assistant, without requiring the SME to write any code. This is similar to using a plug-and-play mechanical component that integrates smoothly with an existing system without extensive calibration. The SME simply configures the connection, like setting torque limits on a motor or connecting hydraulic lines, and the assistant becomes operational within that channel</a:t>
            </a:r>
            <a:r>
              <a:rPr lang="en-GB" dirty="0" smtClean="0"/>
              <a:t>.</a:t>
            </a:r>
            <a:endParaRPr lang="en-GB" dirty="0"/>
          </a:p>
          <a:p>
            <a:pPr marL="285750" indent="-285750">
              <a:buFont typeface="Arial" panose="020B0604020202020204" pitchFamily="34" charset="0"/>
              <a:buChar char="•"/>
            </a:pPr>
            <a:r>
              <a:rPr lang="en-GB" dirty="0"/>
              <a:t>Example: Web Chat Integration</a:t>
            </a:r>
          </a:p>
          <a:p>
            <a:pPr marL="285750" indent="-285750">
              <a:buFont typeface="Arial" panose="020B0604020202020204" pitchFamily="34" charset="0"/>
              <a:buChar char="•"/>
            </a:pPr>
            <a:r>
              <a:rPr lang="en-GB" dirty="0"/>
              <a:t>Using the web console, the SME can modify the assistant’s front-end characteristics in the same way that engineers might adjust the interface or control panel of a machine. This includes changing the assistant’s name, </a:t>
            </a:r>
            <a:r>
              <a:rPr lang="en-GB" dirty="0" err="1"/>
              <a:t>color</a:t>
            </a:r>
            <a:r>
              <a:rPr lang="en-GB" dirty="0"/>
              <a:t> scheme, or </a:t>
            </a:r>
            <a:r>
              <a:rPr lang="en-GB" dirty="0" smtClean="0"/>
              <a:t>avatar analogous </a:t>
            </a:r>
            <a:r>
              <a:rPr lang="en-GB" dirty="0"/>
              <a:t>to customizing the exterior design of a machine to match the branding or user interface requirements</a:t>
            </a:r>
            <a:r>
              <a:rPr lang="en-GB" dirty="0" smtClean="0"/>
              <a:t>.</a:t>
            </a:r>
            <a:endParaRPr lang="en-GB" dirty="0"/>
          </a:p>
          <a:p>
            <a:pPr marL="285750" indent="-285750">
              <a:buFont typeface="Arial" panose="020B0604020202020204" pitchFamily="34" charset="0"/>
              <a:buChar char="•"/>
            </a:pPr>
            <a:r>
              <a:rPr lang="en-GB" dirty="0"/>
              <a:t>The web chat can be deployed by embedding script code into the company’s website, much like embedding a sensor or actuator into an existing mechanical framework. </a:t>
            </a:r>
            <a:endParaRPr lang="en-GB" dirty="0" smtClean="0"/>
          </a:p>
          <a:p>
            <a:pPr marL="285750" indent="-285750">
              <a:buFont typeface="Arial" panose="020B0604020202020204" pitchFamily="34" charset="0"/>
              <a:buChar char="•"/>
            </a:pPr>
            <a:r>
              <a:rPr lang="en-GB" dirty="0" smtClean="0"/>
              <a:t>The </a:t>
            </a:r>
            <a:r>
              <a:rPr lang="en-GB" dirty="0"/>
              <a:t>script ensures the assistant operates smoothly within the web environment, just as integrated sensors ensure smooth machine operation</a:t>
            </a:r>
            <a:r>
              <a:rPr lang="en-GB" dirty="0" smtClean="0"/>
              <a:t>.</a:t>
            </a:r>
          </a:p>
          <a:p>
            <a:pPr marL="285750" indent="-285750">
              <a:buFont typeface="Arial" panose="020B0604020202020204" pitchFamily="34" charset="0"/>
              <a:buChar char="•"/>
            </a:pPr>
            <a:r>
              <a:rPr lang="en-GB" dirty="0"/>
              <a:t>3. </a:t>
            </a:r>
            <a:r>
              <a:rPr lang="en-GB" dirty="0" smtClean="0"/>
              <a:t>Back-end extensions</a:t>
            </a:r>
            <a:endParaRPr lang="en-GB" dirty="0"/>
          </a:p>
          <a:p>
            <a:pPr marL="285750" indent="-285750">
              <a:buFont typeface="Arial" panose="020B0604020202020204" pitchFamily="34" charset="0"/>
              <a:buChar char="•"/>
            </a:pPr>
            <a:r>
              <a:rPr lang="en-GB" dirty="0"/>
              <a:t>Back-end integrations are like connecting a mechanical system’s control unit to external data sources, such as temperature sensors, actuators, or operational databases. The assistant connects to the company's data repositories, such as CRM systems, where it retrieves customer-specific information. This is analogous to how control systems pull sensor data to adjust system parameters like torque, heat, or pressure</a:t>
            </a:r>
            <a:r>
              <a:rPr lang="en-GB" dirty="0" smtClean="0"/>
              <a:t>.</a:t>
            </a:r>
            <a:endParaRPr lang="en-GB" dirty="0"/>
          </a:p>
          <a:p>
            <a:pPr marL="285750" indent="-285750">
              <a:buFont typeface="Arial" panose="020B0604020202020204" pitchFamily="34" charset="0"/>
              <a:buChar char="•"/>
            </a:pPr>
            <a:r>
              <a:rPr lang="en-GB" dirty="0"/>
              <a:t>For instance, when the assistant asks for a customer ID, it retrieves relevant data from the back-end, just as an engine control unit (ECU) pulls real-time data from sensors. Based on this data, the assistant can personalize the user’s experience, similar to how an ECU adjusts fuel injection or timing based on real-time sensor feedback.</a:t>
            </a:r>
          </a:p>
        </p:txBody>
      </p:sp>
    </p:spTree>
    <p:extLst>
      <p:ext uri="{BB962C8B-B14F-4D97-AF65-F5344CB8AC3E}">
        <p14:creationId xmlns:p14="http://schemas.microsoft.com/office/powerpoint/2010/main" val="1359385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186309"/>
          </a:xfrm>
          <a:prstGeom prst="rect">
            <a:avLst/>
          </a:prstGeom>
        </p:spPr>
        <p:txBody>
          <a:bodyPr wrap="square">
            <a:spAutoFit/>
          </a:bodyPr>
          <a:lstStyle/>
          <a:p>
            <a:pPr marL="285750" indent="-285750">
              <a:buFont typeface="Arial" panose="020B0604020202020204" pitchFamily="34" charset="0"/>
              <a:buChar char="•"/>
            </a:pPr>
            <a:r>
              <a:rPr lang="en-GB" dirty="0" smtClean="0"/>
              <a:t>This </a:t>
            </a:r>
            <a:r>
              <a:rPr lang="en-GB" dirty="0"/>
              <a:t>personalization process is like pre-populating forms based on known user data, akin to a control system adjusting pre-set operating parameters based on external conditions. It reduces friction in the process, ensuring smooth and efficient operation</a:t>
            </a:r>
            <a:r>
              <a:rPr lang="en-GB" dirty="0" smtClean="0"/>
              <a:t>.</a:t>
            </a:r>
            <a:endParaRPr lang="en-GB" dirty="0"/>
          </a:p>
          <a:p>
            <a:pPr marL="285750" indent="-285750">
              <a:buFont typeface="Arial" panose="020B0604020202020204" pitchFamily="34" charset="0"/>
              <a:buChar char="•"/>
            </a:pPr>
            <a:r>
              <a:rPr lang="en-GB" dirty="0"/>
              <a:t>The assistant can also handle different service levels for users based on their membership status in the CRM, similar to how different load conditions in a mechanical system require adjustments in torque or speed. The assistant might present special offers or options, much like a system that optimizes power output or efficiency based on the operational load</a:t>
            </a:r>
            <a:r>
              <a:rPr lang="en-GB" dirty="0" smtClean="0"/>
              <a:t>.</a:t>
            </a:r>
            <a:endParaRPr lang="en-GB" dirty="0"/>
          </a:p>
          <a:p>
            <a:pPr marL="285750" indent="-285750">
              <a:buFont typeface="Arial" panose="020B0604020202020204" pitchFamily="34" charset="0"/>
              <a:buChar char="•"/>
            </a:pPr>
            <a:r>
              <a:rPr lang="en-GB" dirty="0"/>
              <a:t>4. Agent Escalation</a:t>
            </a:r>
          </a:p>
          <a:p>
            <a:pPr marL="285750" indent="-285750">
              <a:buFont typeface="Arial" panose="020B0604020202020204" pitchFamily="34" charset="0"/>
              <a:buChar char="•"/>
            </a:pPr>
            <a:r>
              <a:rPr lang="en-GB" dirty="0"/>
              <a:t>Agent escalation in </a:t>
            </a:r>
            <a:r>
              <a:rPr lang="en-GB" dirty="0" err="1"/>
              <a:t>watsonx</a:t>
            </a:r>
            <a:r>
              <a:rPr lang="en-GB" dirty="0"/>
              <a:t> Assistant can be compared to an automated machine detecting an operational fault that requires manual intervention. In engineering, this is analogous to triggering an emergency stop or sending an </a:t>
            </a:r>
            <a:r>
              <a:rPr lang="en-GB" dirty="0" smtClean="0"/>
              <a:t>alert.</a:t>
            </a:r>
            <a:endParaRPr lang="en-GB" dirty="0"/>
          </a:p>
          <a:p>
            <a:pPr marL="285750" indent="-285750">
              <a:buFont typeface="Arial" panose="020B0604020202020204" pitchFamily="34" charset="0"/>
              <a:buChar char="•"/>
            </a:pPr>
            <a:r>
              <a:rPr lang="en-GB" dirty="0"/>
              <a:t> From an engineering perspective, the concept of agent escalation in a system like </a:t>
            </a:r>
            <a:r>
              <a:rPr lang="en-GB" dirty="0" err="1"/>
              <a:t>watsonx</a:t>
            </a:r>
            <a:r>
              <a:rPr lang="en-GB" dirty="0"/>
              <a:t> Assistant can be compared to the management of mechanical stress in complex machinery. </a:t>
            </a:r>
            <a:endParaRPr lang="en-GB" dirty="0" smtClean="0"/>
          </a:p>
          <a:p>
            <a:pPr marL="285750" indent="-285750">
              <a:buFont typeface="Arial" panose="020B0604020202020204" pitchFamily="34" charset="0"/>
              <a:buChar char="•"/>
            </a:pPr>
            <a:r>
              <a:rPr lang="en-GB" dirty="0" smtClean="0"/>
              <a:t>Think </a:t>
            </a:r>
            <a:r>
              <a:rPr lang="en-GB" dirty="0"/>
              <a:t>of the system as operating under steady state conditions, much like a well-oiled machine where all moving </a:t>
            </a:r>
            <a:r>
              <a:rPr lang="en-GB" dirty="0" smtClean="0"/>
              <a:t>parts, </a:t>
            </a:r>
            <a:r>
              <a:rPr lang="en-GB" dirty="0"/>
              <a:t>like torque transmission, friction control, and load distribution </a:t>
            </a:r>
            <a:r>
              <a:rPr lang="en-GB" dirty="0" smtClean="0"/>
              <a:t> </a:t>
            </a:r>
            <a:r>
              <a:rPr lang="en-GB" dirty="0"/>
              <a:t>are in harmony. However, when a critical issue arises, it introduces a high friction scenario, analogous to a sudden load or force applied beyond the designed limits. </a:t>
            </a:r>
            <a:r>
              <a:rPr lang="en-GB" dirty="0" smtClean="0"/>
              <a:t>This </a:t>
            </a:r>
            <a:r>
              <a:rPr lang="en-GB" dirty="0"/>
              <a:t>calls for a "release valve" </a:t>
            </a:r>
            <a:r>
              <a:rPr lang="en-GB" dirty="0" smtClean="0"/>
              <a:t> </a:t>
            </a:r>
            <a:r>
              <a:rPr lang="en-GB" dirty="0"/>
              <a:t>an agent escalation </a:t>
            </a:r>
            <a:r>
              <a:rPr lang="en-GB" dirty="0" smtClean="0"/>
              <a:t> </a:t>
            </a:r>
            <a:r>
              <a:rPr lang="en-GB" dirty="0"/>
              <a:t>to mitigate damage and ensure the system's smooth operation</a:t>
            </a:r>
            <a:r>
              <a:rPr lang="en-GB" dirty="0" smtClean="0"/>
              <a:t>.</a:t>
            </a:r>
            <a:endParaRPr lang="en-GB" dirty="0"/>
          </a:p>
          <a:p>
            <a:pPr marL="285750" indent="-285750">
              <a:buFont typeface="Arial" panose="020B0604020202020204" pitchFamily="34" charset="0"/>
              <a:buChar char="•"/>
            </a:pPr>
            <a:r>
              <a:rPr lang="en-GB" dirty="0"/>
              <a:t>Consider a user interacting with the assistant. If they encounter issues, such as reaching their credit card limit or disputing a transaction (similar to mechanical overload), the system </a:t>
            </a:r>
            <a:r>
              <a:rPr lang="en-GB" dirty="0" smtClean="0"/>
              <a:t>identifies a way of alerting a user, similar to a check engine light which appears on car near the speedometer.</a:t>
            </a:r>
            <a:endParaRPr lang="en-GB" dirty="0"/>
          </a:p>
          <a:p>
            <a:pPr marL="285750" indent="-285750">
              <a:buFont typeface="Arial" panose="020B0604020202020204" pitchFamily="34" charset="0"/>
              <a:buChar char="•"/>
            </a:pPr>
            <a:r>
              <a:rPr lang="en-GB" dirty="0"/>
              <a:t>In engineering terms, agent escalation within a </a:t>
            </a:r>
            <a:r>
              <a:rPr lang="en-GB" dirty="0" err="1"/>
              <a:t>Watsonx</a:t>
            </a:r>
            <a:r>
              <a:rPr lang="en-GB" dirty="0"/>
              <a:t> Assistant can be described as the point where the system encounters resistance beyond its designed operational capacity, similar to how mechanical systems face torque limitations or thermal overload. Consider the user as the driving force (input), and the assistant as the system designed to process inputs and generate the required outputs (responses). </a:t>
            </a:r>
          </a:p>
        </p:txBody>
      </p:sp>
    </p:spTree>
    <p:extLst>
      <p:ext uri="{BB962C8B-B14F-4D97-AF65-F5344CB8AC3E}">
        <p14:creationId xmlns:p14="http://schemas.microsoft.com/office/powerpoint/2010/main" val="845153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7017306"/>
          </a:xfrm>
          <a:prstGeom prst="rect">
            <a:avLst/>
          </a:prstGeom>
        </p:spPr>
        <p:txBody>
          <a:bodyPr wrap="square">
            <a:spAutoFit/>
          </a:bodyPr>
          <a:lstStyle/>
          <a:p>
            <a:pPr marL="285750" indent="-285750">
              <a:buFont typeface="Arial" panose="020B0604020202020204" pitchFamily="34" charset="0"/>
              <a:buChar char="•"/>
            </a:pPr>
            <a:r>
              <a:rPr lang="en-GB" dirty="0" smtClean="0"/>
              <a:t>When </a:t>
            </a:r>
            <a:r>
              <a:rPr lang="en-GB" dirty="0"/>
              <a:t>the user presents a problem that exceeds the system's </a:t>
            </a:r>
            <a:r>
              <a:rPr lang="en-GB" dirty="0" smtClean="0"/>
              <a:t>capability, like </a:t>
            </a:r>
            <a:r>
              <a:rPr lang="en-GB" dirty="0"/>
              <a:t>querying complex or sensitive </a:t>
            </a:r>
            <a:r>
              <a:rPr lang="en-GB" dirty="0" smtClean="0"/>
              <a:t>information, the </a:t>
            </a:r>
            <a:r>
              <a:rPr lang="en-GB" dirty="0"/>
              <a:t>system experiences friction or operational resistance, analogous to reaching a critical torque or thermodynamic </a:t>
            </a:r>
            <a:r>
              <a:rPr lang="en-GB" dirty="0" smtClean="0"/>
              <a:t>threshold.</a:t>
            </a:r>
          </a:p>
          <a:p>
            <a:pPr marL="285750" indent="-285750">
              <a:buFont typeface="Arial" panose="020B0604020202020204" pitchFamily="34" charset="0"/>
              <a:buChar char="•"/>
            </a:pPr>
            <a:r>
              <a:rPr lang="en-GB" dirty="0" smtClean="0"/>
              <a:t>This </a:t>
            </a:r>
            <a:r>
              <a:rPr lang="en-GB" dirty="0"/>
              <a:t>necessitates an escalation to a human agent to alleviate the load, much like activating a mechanical safety valve under pressure to prevent system failure</a:t>
            </a:r>
            <a:r>
              <a:rPr lang="en-GB" dirty="0" smtClean="0"/>
              <a:t>.</a:t>
            </a:r>
            <a:endParaRPr lang="en-GB" dirty="0"/>
          </a:p>
          <a:p>
            <a:pPr marL="285750" indent="-285750">
              <a:buFont typeface="Arial" panose="020B0604020202020204" pitchFamily="34" charset="0"/>
              <a:buChar char="•"/>
            </a:pPr>
            <a:r>
              <a:rPr lang="en-GB" dirty="0"/>
              <a:t>For example, when a user asks about a lost credit card, fraud, or a dispute charge, the problem generates too much "friction" for the automated assistant to resolve</a:t>
            </a:r>
            <a:r>
              <a:rPr lang="en-GB" dirty="0" smtClean="0"/>
              <a:t>.</a:t>
            </a:r>
          </a:p>
          <a:p>
            <a:pPr marL="285750" indent="-285750">
              <a:buFont typeface="Arial" panose="020B0604020202020204" pitchFamily="34" charset="0"/>
              <a:buChar char="•"/>
            </a:pPr>
            <a:r>
              <a:rPr lang="en-GB" dirty="0" smtClean="0"/>
              <a:t> </a:t>
            </a:r>
            <a:r>
              <a:rPr lang="en-GB" dirty="0"/>
              <a:t>In mechanical terms, this represents a condition where torque exceeds the system’s efficiency rating, resulting in heat </a:t>
            </a:r>
            <a:r>
              <a:rPr lang="en-GB" dirty="0" smtClean="0"/>
              <a:t>accumulation (frustration </a:t>
            </a:r>
            <a:r>
              <a:rPr lang="en-GB" dirty="0"/>
              <a:t>or lack of resolution). </a:t>
            </a:r>
            <a:endParaRPr lang="en-GB" dirty="0" smtClean="0"/>
          </a:p>
          <a:p>
            <a:pPr marL="285750" indent="-285750">
              <a:buFont typeface="Arial" panose="020B0604020202020204" pitchFamily="34" charset="0"/>
              <a:buChar char="•"/>
            </a:pPr>
            <a:r>
              <a:rPr lang="en-GB" dirty="0" smtClean="0"/>
              <a:t>Here</a:t>
            </a:r>
            <a:r>
              <a:rPr lang="en-GB" dirty="0"/>
              <a:t>, the assistant is pre-programmed to divert this </a:t>
            </a:r>
            <a:r>
              <a:rPr lang="en-GB" dirty="0" smtClean="0"/>
              <a:t>overload (</a:t>
            </a:r>
            <a:r>
              <a:rPr lang="en-GB" dirty="0"/>
              <a:t>problem that exceeds the system's capability</a:t>
            </a:r>
            <a:r>
              <a:rPr lang="en-GB" dirty="0" smtClean="0"/>
              <a:t> ), escalating </a:t>
            </a:r>
            <a:r>
              <a:rPr lang="en-GB" dirty="0"/>
              <a:t>to a human agent to dissipate the friction, similar to how energy is transferred in thermodynamic systems to restore equilibrium</a:t>
            </a:r>
            <a:r>
              <a:rPr lang="en-GB" dirty="0" smtClean="0"/>
              <a:t>.</a:t>
            </a:r>
            <a:endParaRPr lang="en-GB" dirty="0"/>
          </a:p>
          <a:p>
            <a:pPr marL="285750" indent="-285750">
              <a:buFont typeface="Arial" panose="020B0604020202020204" pitchFamily="34" charset="0"/>
              <a:buChar char="•"/>
            </a:pPr>
            <a:r>
              <a:rPr lang="en-GB" dirty="0"/>
              <a:t>The assistant’s </a:t>
            </a:r>
            <a:r>
              <a:rPr lang="en-GB" dirty="0" smtClean="0"/>
              <a:t>handling of </a:t>
            </a:r>
            <a:r>
              <a:rPr lang="en-GB" dirty="0"/>
              <a:t>repeated or unresolved queries mirrors how an engine may stall if friction remains unresolved. When a user types, “my card is hacked,” and the assistant fails to understand, it cycles through incorrect responses</a:t>
            </a:r>
            <a:r>
              <a:rPr lang="en-GB" dirty="0" smtClean="0"/>
              <a:t>.</a:t>
            </a:r>
          </a:p>
          <a:p>
            <a:pPr marL="285750" indent="-285750">
              <a:buFont typeface="Arial" panose="020B0604020202020204" pitchFamily="34" charset="0"/>
              <a:buChar char="•"/>
            </a:pPr>
            <a:r>
              <a:rPr lang="en-GB" dirty="0" smtClean="0"/>
              <a:t> </a:t>
            </a:r>
            <a:r>
              <a:rPr lang="en-GB" dirty="0"/>
              <a:t>This repetitive process mimics a loop in a feedback control system, where unrecognized input acts like continuous vibrations in a mechanical </a:t>
            </a:r>
            <a:r>
              <a:rPr lang="en-GB" dirty="0" smtClean="0"/>
              <a:t>structure leading </a:t>
            </a:r>
            <a:r>
              <a:rPr lang="en-GB" dirty="0"/>
              <a:t>to wear, inefficiency, or damage over time. To prevent this “wear” on user experience, the assistant is equipped with mechanisms like unrecognized input frequency detection, which functions similarly to a governor on a machine, modulating and redirecting the user toward the correct pathway (e.g., transferring to a live agent</a:t>
            </a:r>
            <a:r>
              <a:rPr lang="en-GB" dirty="0" smtClean="0"/>
              <a:t>).</a:t>
            </a:r>
            <a:endParaRPr lang="en-GB" dirty="0"/>
          </a:p>
          <a:p>
            <a:pPr marL="285750" indent="-285750">
              <a:buFont typeface="Arial" panose="020B0604020202020204" pitchFamily="34" charset="0"/>
              <a:buChar char="•"/>
            </a:pPr>
            <a:r>
              <a:rPr lang="en-GB" dirty="0"/>
              <a:t>Finally, as in any well-designed system, the assistant doesn’t just hand over control without transferring critical parameters. Before escalating, it passes along the user’s </a:t>
            </a:r>
            <a:r>
              <a:rPr lang="en-GB" dirty="0" smtClean="0"/>
              <a:t>data similar </a:t>
            </a:r>
            <a:r>
              <a:rPr lang="en-GB" dirty="0"/>
              <a:t>to how sensors in an engineered system send diagnostic data upstream to ensure continuity when the next control stage takes over. </a:t>
            </a:r>
            <a:endParaRPr lang="en-GB" dirty="0" smtClean="0"/>
          </a:p>
          <a:p>
            <a:pPr marL="285750" indent="-285750">
              <a:buFont typeface="Arial" panose="020B0604020202020204" pitchFamily="34" charset="0"/>
              <a:buChar char="•"/>
            </a:pPr>
            <a:r>
              <a:rPr lang="en-GB" dirty="0" smtClean="0"/>
              <a:t>This </a:t>
            </a:r>
            <a:r>
              <a:rPr lang="en-GB" dirty="0"/>
              <a:t>ensures that the live agent receives all relevant information (e.g., name, account number, tone) so the interaction can resume without resetting or inefficiency</a:t>
            </a:r>
            <a:r>
              <a:rPr lang="en-GB" dirty="0" smtClean="0"/>
              <a:t>.</a:t>
            </a:r>
            <a:endParaRPr lang="en-GB" dirty="0"/>
          </a:p>
          <a:p>
            <a:pPr marL="285750" indent="-285750">
              <a:buFont typeface="Arial" panose="020B0604020202020204" pitchFamily="34" charset="0"/>
              <a:buChar char="•"/>
            </a:pPr>
            <a:r>
              <a:rPr lang="en-GB" dirty="0"/>
              <a:t>In summary, agent escalation in a </a:t>
            </a:r>
            <a:r>
              <a:rPr lang="en-GB" dirty="0" err="1"/>
              <a:t>Watsonx</a:t>
            </a:r>
            <a:r>
              <a:rPr lang="en-GB" dirty="0"/>
              <a:t> Assistant functions like a load-balancing mechanism within a complex engineering system. It redirects tasks when system limits are reached, ensures that operational friction is minimized, and transfers essential "diagnostic" data to human agents, who act as the final stage in resolving user inquiries efficiently.</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225446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7294305"/>
          </a:xfrm>
          <a:prstGeom prst="rect">
            <a:avLst/>
          </a:prstGeom>
        </p:spPr>
        <p:txBody>
          <a:bodyPr wrap="square">
            <a:spAutoFit/>
          </a:bodyPr>
          <a:lstStyle/>
          <a:p>
            <a:pPr marL="285750" indent="-285750">
              <a:buFont typeface="Arial" panose="020B0604020202020204" pitchFamily="34" charset="0"/>
              <a:buChar char="•"/>
            </a:pPr>
            <a:r>
              <a:rPr lang="en-GB" dirty="0" smtClean="0"/>
              <a:t> From </a:t>
            </a:r>
            <a:r>
              <a:rPr lang="en-GB" dirty="0"/>
              <a:t>an engineering perspective, the deployment of the IBM </a:t>
            </a:r>
            <a:r>
              <a:rPr lang="en-GB" dirty="0" err="1"/>
              <a:t>Watsonx</a:t>
            </a:r>
            <a:r>
              <a:rPr lang="en-GB" dirty="0"/>
              <a:t> Assistant on the IBM Cloud or as part of an </a:t>
            </a:r>
            <a:r>
              <a:rPr lang="en-GB" dirty="0" err="1"/>
              <a:t>on-premise</a:t>
            </a:r>
            <a:r>
              <a:rPr lang="en-GB" dirty="0"/>
              <a:t> Cloud Pak for Data solution can be likened to how complex machines integrate various subsystems for optimal performance under specific operational conditions. </a:t>
            </a:r>
            <a:endParaRPr lang="en-GB" dirty="0" smtClean="0"/>
          </a:p>
          <a:p>
            <a:pPr marL="285750" indent="-285750">
              <a:buFont typeface="Arial" panose="020B0604020202020204" pitchFamily="34" charset="0"/>
              <a:buChar char="•"/>
            </a:pPr>
            <a:r>
              <a:rPr lang="en-GB" dirty="0" smtClean="0"/>
              <a:t>The </a:t>
            </a:r>
            <a:r>
              <a:rPr lang="en-GB" dirty="0"/>
              <a:t>assistant functions as a multi-functional tool, where each deployment method offers specific torque and efficiency levels based on the requirements of the system, much like choosing between hydraulic, pneumatic, or electric drives depending on torque and power needs</a:t>
            </a:r>
            <a:r>
              <a:rPr lang="en-GB" dirty="0" smtClean="0"/>
              <a:t>.</a:t>
            </a:r>
            <a:endParaRPr lang="en-GB" dirty="0"/>
          </a:p>
          <a:p>
            <a:pPr marL="285750" indent="-285750">
              <a:buFont typeface="Arial" panose="020B0604020202020204" pitchFamily="34" charset="0"/>
              <a:buChar char="•"/>
            </a:pPr>
            <a:r>
              <a:rPr lang="en-GB" dirty="0"/>
              <a:t>Phone Integration</a:t>
            </a:r>
          </a:p>
          <a:p>
            <a:pPr marL="285750" indent="-285750">
              <a:buFont typeface="Arial" panose="020B0604020202020204" pitchFamily="34" charset="0"/>
              <a:buChar char="•"/>
            </a:pPr>
            <a:r>
              <a:rPr lang="en-GB" dirty="0"/>
              <a:t>In this scenario, the assistant is integrated into a phone system, which acts as a communication channel, akin to a transmission system in a machine that converts input energy into usable work. </a:t>
            </a:r>
            <a:endParaRPr lang="en-GB" dirty="0" smtClean="0"/>
          </a:p>
          <a:p>
            <a:pPr marL="285750" indent="-285750">
              <a:buFont typeface="Arial" panose="020B0604020202020204" pitchFamily="34" charset="0"/>
              <a:buChar char="•"/>
            </a:pPr>
            <a:r>
              <a:rPr lang="en-GB" dirty="0" smtClean="0"/>
              <a:t>The </a:t>
            </a:r>
            <a:r>
              <a:rPr lang="en-GB" dirty="0"/>
              <a:t>voice interaction (via Text to Speech and Speech to Text services) is comparable to a gear assembly, smoothly converting and transferring input and output signals (user voice and assistant responses</a:t>
            </a:r>
            <a:r>
              <a:rPr lang="en-GB" dirty="0" smtClean="0"/>
              <a:t>).</a:t>
            </a:r>
          </a:p>
          <a:p>
            <a:pPr marL="285750" indent="-285750">
              <a:buFont typeface="Arial" panose="020B0604020202020204" pitchFamily="34" charset="0"/>
              <a:buChar char="•"/>
            </a:pPr>
            <a:r>
              <a:rPr lang="en-GB" dirty="0" smtClean="0"/>
              <a:t> </a:t>
            </a:r>
            <a:r>
              <a:rPr lang="en-GB" dirty="0"/>
              <a:t>If the torque, or load, becomes too </a:t>
            </a:r>
            <a:r>
              <a:rPr lang="en-GB" dirty="0" smtClean="0"/>
              <a:t>high such </a:t>
            </a:r>
            <a:r>
              <a:rPr lang="en-GB" dirty="0"/>
              <a:t>as when a user asks to speak to a </a:t>
            </a:r>
            <a:r>
              <a:rPr lang="en-GB" dirty="0" smtClean="0"/>
              <a:t>human, the </a:t>
            </a:r>
            <a:r>
              <a:rPr lang="en-GB" dirty="0"/>
              <a:t>system transfers this load to a live agent, just as a torque limiter would transfer excess force to prevent system damage</a:t>
            </a:r>
            <a:r>
              <a:rPr lang="en-GB" dirty="0" smtClean="0"/>
              <a:t>.</a:t>
            </a:r>
          </a:p>
          <a:p>
            <a:pPr marL="285750" indent="-285750">
              <a:buFont typeface="Arial" panose="020B0604020202020204" pitchFamily="34" charset="0"/>
              <a:buChar char="•"/>
            </a:pPr>
            <a:r>
              <a:rPr lang="en-GB" dirty="0"/>
              <a:t>Microsoft Teams</a:t>
            </a:r>
          </a:p>
          <a:p>
            <a:pPr marL="285750" indent="-285750">
              <a:buFont typeface="Arial" panose="020B0604020202020204" pitchFamily="34" charset="0"/>
              <a:buChar char="•"/>
            </a:pPr>
            <a:r>
              <a:rPr lang="en-GB" dirty="0"/>
              <a:t>Embedding the assistant within Microsoft Teams is like integrating a subsystem into a larger network of machines or production lines. Teams becomes a collaborative hub (similar to a central drive shaft) where different components (content, tools, and people) mesh together to complete the user’s task, with the assistant acting as a precision tool designed for specific operations within this interconnected framework</a:t>
            </a:r>
            <a:r>
              <a:rPr lang="en-GB" dirty="0" smtClean="0"/>
              <a:t>.</a:t>
            </a:r>
            <a:endParaRPr lang="en-GB" dirty="0"/>
          </a:p>
          <a:p>
            <a:pPr marL="285750" indent="-285750">
              <a:buFont typeface="Arial" panose="020B0604020202020204" pitchFamily="34" charset="0"/>
              <a:buChar char="•"/>
            </a:pPr>
            <a:r>
              <a:rPr lang="en-GB" dirty="0"/>
              <a:t>Web Chat Integration</a:t>
            </a:r>
          </a:p>
          <a:p>
            <a:pPr marL="285750" indent="-285750">
              <a:buFont typeface="Arial" panose="020B0604020202020204" pitchFamily="34" charset="0"/>
              <a:buChar char="•"/>
            </a:pPr>
            <a:r>
              <a:rPr lang="en-GB" dirty="0"/>
              <a:t>The web chat integration can be viewed as a customizable interface for controlling an engineered system. The assistant's widget, added to a website, operates like an adaptive user control panel on a machine. You can configure various parameters (appearance, images, </a:t>
            </a:r>
            <a:r>
              <a:rPr lang="en-GB" dirty="0" err="1"/>
              <a:t>colors</a:t>
            </a:r>
            <a:r>
              <a:rPr lang="en-GB" dirty="0"/>
              <a:t>) to suit operational needs, just as you would fine-tune a machine’s settings for different operating environments.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517229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463308"/>
          </a:xfrm>
          <a:prstGeom prst="rect">
            <a:avLst/>
          </a:prstGeom>
        </p:spPr>
        <p:txBody>
          <a:bodyPr wrap="square">
            <a:spAutoFit/>
          </a:bodyPr>
          <a:lstStyle/>
          <a:p>
            <a:pPr marL="285750" indent="-285750">
              <a:buFont typeface="Arial" panose="020B0604020202020204" pitchFamily="34" charset="0"/>
              <a:buChar char="•"/>
            </a:pPr>
            <a:r>
              <a:rPr lang="en-GB" dirty="0" smtClean="0"/>
              <a:t>SMS </a:t>
            </a:r>
            <a:r>
              <a:rPr lang="en-GB" dirty="0"/>
              <a:t>and MMS Integration</a:t>
            </a:r>
          </a:p>
          <a:p>
            <a:pPr marL="285750" indent="-285750">
              <a:buFont typeface="Arial" panose="020B0604020202020204" pitchFamily="34" charset="0"/>
              <a:buChar char="•"/>
            </a:pPr>
            <a:r>
              <a:rPr lang="en-GB" dirty="0"/>
              <a:t>The SMS and MMS functionalities reflect communication protocols with specific bandwidth limitations, much like </a:t>
            </a:r>
            <a:r>
              <a:rPr lang="en-GB" dirty="0" smtClean="0"/>
              <a:t> </a:t>
            </a:r>
            <a:r>
              <a:rPr lang="en-GB" dirty="0"/>
              <a:t>flow channels in fluid systems. SMS is constrained by message length, similar to how a pipe limits fluid flow, while MMS supports longer messages and multimedia, akin to a larger-diameter pipe allowing for increased throughput. </a:t>
            </a:r>
            <a:endParaRPr lang="en-GB" dirty="0" smtClean="0"/>
          </a:p>
          <a:p>
            <a:pPr marL="285750" indent="-285750">
              <a:buFont typeface="Arial" panose="020B0604020202020204" pitchFamily="34" charset="0"/>
              <a:buChar char="•"/>
            </a:pPr>
            <a:r>
              <a:rPr lang="en-GB" dirty="0" smtClean="0"/>
              <a:t>When </a:t>
            </a:r>
            <a:r>
              <a:rPr lang="en-GB" dirty="0"/>
              <a:t>paired with </a:t>
            </a:r>
            <a:r>
              <a:rPr lang="en-GB" dirty="0" err="1"/>
              <a:t>Twilio’s</a:t>
            </a:r>
            <a:r>
              <a:rPr lang="en-GB" dirty="0"/>
              <a:t> MMS message support, it automatically adjusts to the data load, optimizing message transmission just as a flow control valve optimizes fluid pressure</a:t>
            </a:r>
            <a:r>
              <a:rPr lang="en-GB" dirty="0" smtClean="0"/>
              <a:t>.</a:t>
            </a:r>
            <a:endParaRPr lang="en-GB" dirty="0"/>
          </a:p>
          <a:p>
            <a:pPr marL="285750" indent="-285750">
              <a:buFont typeface="Arial" panose="020B0604020202020204" pitchFamily="34" charset="0"/>
              <a:buChar char="•"/>
            </a:pPr>
            <a:r>
              <a:rPr lang="en-GB" dirty="0"/>
              <a:t>Facebook Messenger Integration</a:t>
            </a:r>
          </a:p>
          <a:p>
            <a:pPr marL="285750" indent="-285750">
              <a:buFont typeface="Arial" panose="020B0604020202020204" pitchFamily="34" charset="0"/>
              <a:buChar char="•"/>
            </a:pPr>
            <a:r>
              <a:rPr lang="en-GB" dirty="0"/>
              <a:t>The integration with Facebook Messenger can be compared to an automated feedback control system, where the assistant waits for the user (input signal) to initiate the conversation. This resembles a sensor-based system in which the control action only begins once a specific input is detected, maintaining system efficiency by preventing unnecessary energy usage during idle states</a:t>
            </a:r>
            <a:r>
              <a:rPr lang="en-GB" dirty="0" smtClean="0"/>
              <a:t>.</a:t>
            </a:r>
            <a:endParaRPr lang="en-GB" dirty="0"/>
          </a:p>
          <a:p>
            <a:pPr marL="285750" indent="-285750">
              <a:buFont typeface="Arial" panose="020B0604020202020204" pitchFamily="34" charset="0"/>
              <a:buChar char="•"/>
            </a:pPr>
            <a:r>
              <a:rPr lang="en-GB" dirty="0"/>
              <a:t>Enterprise Administration</a:t>
            </a:r>
          </a:p>
          <a:p>
            <a:pPr marL="285750" indent="-285750">
              <a:buFont typeface="Arial" panose="020B0604020202020204" pitchFamily="34" charset="0"/>
              <a:buChar char="•"/>
            </a:pPr>
            <a:r>
              <a:rPr lang="en-GB" dirty="0"/>
              <a:t>In an enterprise deployment, managing the assistant with role-based access control is analogous to governing access to a machine’s controls based on the user’s role and experience level. Authentication and authorization act as safety interlocks, ensuring only qualified personnel can operate or modify critical components of the system, reducing the risk of operational error</a:t>
            </a:r>
            <a:r>
              <a:rPr lang="en-GB" dirty="0" smtClean="0"/>
              <a:t>.</a:t>
            </a:r>
            <a:endParaRPr lang="en-GB" dirty="0"/>
          </a:p>
          <a:p>
            <a:pPr marL="285750" indent="-285750">
              <a:buFont typeface="Arial" panose="020B0604020202020204" pitchFamily="34" charset="0"/>
              <a:buChar char="•"/>
            </a:pPr>
            <a:r>
              <a:rPr lang="en-GB" dirty="0"/>
              <a:t>Encryption and Data Protection</a:t>
            </a:r>
          </a:p>
          <a:p>
            <a:pPr marL="285750" indent="-285750">
              <a:buFont typeface="Arial" panose="020B0604020202020204" pitchFamily="34" charset="0"/>
              <a:buChar char="•"/>
            </a:pPr>
            <a:r>
              <a:rPr lang="en-GB" dirty="0"/>
              <a:t>Encryption, like the security layers in a machine’s operation, such as heat shields or overload protectors, ensures that data remains secure during transmission and at rest. Technologies like AES-256 encryption can be compared to advanced locking mechanisms that protect sensitive components in a high-risk environment, while transport protocols like HTTPS via TLS act like pressure-rated pipes carrying critical data without leakage.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975379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5355312"/>
          </a:xfrm>
          <a:prstGeom prst="rect">
            <a:avLst/>
          </a:prstGeom>
        </p:spPr>
        <p:txBody>
          <a:bodyPr wrap="square">
            <a:spAutoFit/>
          </a:bodyPr>
          <a:lstStyle/>
          <a:p>
            <a:pPr marL="285750" indent="-285750">
              <a:buFont typeface="Arial" panose="020B0604020202020204" pitchFamily="34" charset="0"/>
              <a:buChar char="•"/>
            </a:pPr>
            <a:r>
              <a:rPr lang="en-GB" dirty="0" smtClean="0"/>
              <a:t>Backup </a:t>
            </a:r>
            <a:r>
              <a:rPr lang="en-GB" dirty="0"/>
              <a:t>and Redundancy</a:t>
            </a:r>
          </a:p>
          <a:p>
            <a:pPr marL="285750" indent="-285750">
              <a:buFont typeface="Arial" panose="020B0604020202020204" pitchFamily="34" charset="0"/>
              <a:buChar char="•"/>
            </a:pPr>
            <a:r>
              <a:rPr lang="en-GB" dirty="0"/>
              <a:t>The high availability and redundancy of </a:t>
            </a:r>
            <a:r>
              <a:rPr lang="en-GB" dirty="0" err="1"/>
              <a:t>Watsonx</a:t>
            </a:r>
            <a:r>
              <a:rPr lang="en-GB" dirty="0"/>
              <a:t> services resemble how a robust system employs backup power sources or parallel components to ensure continuous operation even if one subsystem fails. Data replication across multiple data </a:t>
            </a:r>
            <a:r>
              <a:rPr lang="en-GB" dirty="0" err="1"/>
              <a:t>centers</a:t>
            </a:r>
            <a:r>
              <a:rPr lang="en-GB" dirty="0"/>
              <a:t> acts as the load-sharing between mechanical systems to prevent system-wide failures, much like how engines use multiple cylinders to ensure uninterrupted performance</a:t>
            </a:r>
            <a:r>
              <a:rPr lang="en-GB" dirty="0" smtClean="0"/>
              <a:t>.</a:t>
            </a:r>
            <a:endParaRPr lang="en-GB" dirty="0"/>
          </a:p>
          <a:p>
            <a:pPr marL="285750" indent="-285750">
              <a:buFont typeface="Arial" panose="020B0604020202020204" pitchFamily="34" charset="0"/>
              <a:buChar char="•"/>
            </a:pPr>
            <a:r>
              <a:rPr lang="en-GB" dirty="0"/>
              <a:t>Network Security</a:t>
            </a:r>
          </a:p>
          <a:p>
            <a:pPr marL="285750" indent="-285750">
              <a:buFont typeface="Arial" panose="020B0604020202020204" pitchFamily="34" charset="0"/>
              <a:buChar char="•"/>
            </a:pPr>
            <a:r>
              <a:rPr lang="en-GB" dirty="0" err="1"/>
              <a:t>Watsonx’s</a:t>
            </a:r>
            <a:r>
              <a:rPr lang="en-GB" dirty="0"/>
              <a:t> "</a:t>
            </a:r>
            <a:r>
              <a:rPr lang="en-GB" dirty="0" err="1"/>
              <a:t>defense</a:t>
            </a:r>
            <a:r>
              <a:rPr lang="en-GB" dirty="0"/>
              <a:t>-in-depth" strategy is similar to a multi-layered safety mechanism in an engineered system. Each </a:t>
            </a:r>
            <a:r>
              <a:rPr lang="en-GB" dirty="0" smtClean="0"/>
              <a:t>layer whether </a:t>
            </a:r>
            <a:r>
              <a:rPr lang="en-GB" dirty="0"/>
              <a:t>it’s inspection, detection, or </a:t>
            </a:r>
            <a:r>
              <a:rPr lang="en-GB" dirty="0" smtClean="0"/>
              <a:t>prevention serves </a:t>
            </a:r>
            <a:r>
              <a:rPr lang="en-GB" dirty="0"/>
              <a:t>as a filter or barrier, analogous to the sequential safety checks and balances in machine operations, ensuring that security breaches are detected and neutralized before they impact the system</a:t>
            </a:r>
            <a:r>
              <a:rPr lang="en-GB" dirty="0" smtClean="0"/>
              <a:t>.</a:t>
            </a:r>
            <a:endParaRPr lang="en-GB" dirty="0"/>
          </a:p>
          <a:p>
            <a:pPr marL="285750" indent="-285750">
              <a:buFont typeface="Arial" panose="020B0604020202020204" pitchFamily="34" charset="0"/>
              <a:buChar char="•"/>
            </a:pPr>
            <a:r>
              <a:rPr lang="en-GB" dirty="0"/>
              <a:t>Logs and Monitoring</a:t>
            </a:r>
          </a:p>
          <a:p>
            <a:pPr marL="285750" indent="-285750">
              <a:buFont typeface="Arial" panose="020B0604020202020204" pitchFamily="34" charset="0"/>
              <a:buChar char="•"/>
            </a:pPr>
            <a:r>
              <a:rPr lang="en-GB" dirty="0"/>
              <a:t>Logging at each layer in the network stack mirrors how an engineer monitors machine performance through sensors and real-time data logging. Load-balancing and protection mechanisms, like DDoS solutions, serve as surge protectors or pressure-relief valves, preventing overload or failure due to external forces</a:t>
            </a:r>
            <a:r>
              <a:rPr lang="en-GB" dirty="0" smtClean="0"/>
              <a:t>.</a:t>
            </a:r>
            <a:endParaRPr lang="en-GB" dirty="0"/>
          </a:p>
          <a:p>
            <a:pPr marL="285750" indent="-285750">
              <a:buFont typeface="Arial" panose="020B0604020202020204" pitchFamily="34" charset="0"/>
              <a:buChar char="•"/>
            </a:pPr>
            <a:r>
              <a:rPr lang="en-GB" dirty="0"/>
              <a:t>Conclusion</a:t>
            </a:r>
          </a:p>
          <a:p>
            <a:pPr marL="285750" indent="-285750">
              <a:buFont typeface="Arial" panose="020B0604020202020204" pitchFamily="34" charset="0"/>
              <a:buChar char="•"/>
            </a:pPr>
            <a:r>
              <a:rPr lang="en-GB" dirty="0"/>
              <a:t>The deployment and management of IBM </a:t>
            </a:r>
            <a:r>
              <a:rPr lang="en-GB" dirty="0" err="1"/>
              <a:t>Watsonx</a:t>
            </a:r>
            <a:r>
              <a:rPr lang="en-GB" dirty="0"/>
              <a:t> Assistant can be thought of as operating a complex engineered system, where each integration (phone, web chat, SMS, etc.) and feature (role-based access, encryption, logs) serves a specific purpose in ensuring smooth, secure, and efficient operation under various load and environmental conditions. By ensuring proper "torque" control (task management), minimizing "friction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46895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6740307"/>
          </a:xfrm>
          <a:prstGeom prst="rect">
            <a:avLst/>
          </a:prstGeom>
        </p:spPr>
        <p:txBody>
          <a:bodyPr wrap="square">
            <a:spAutoFit/>
          </a:bodyPr>
          <a:lstStyle/>
          <a:p>
            <a:pPr marL="285750" indent="-285750">
              <a:buFont typeface="Arial" panose="020B0604020202020204" pitchFamily="34" charset="0"/>
              <a:buChar char="•"/>
            </a:pPr>
            <a:r>
              <a:rPr lang="en-GB" dirty="0"/>
              <a:t>Throughout this course, we will use several key engineering-related acronyms</a:t>
            </a:r>
            <a:r>
              <a:rPr lang="en-GB" dirty="0" smtClean="0"/>
              <a:t>:</a:t>
            </a:r>
            <a:endParaRPr lang="en-GB" dirty="0"/>
          </a:p>
          <a:p>
            <a:pPr marL="285750" indent="-285750">
              <a:buFont typeface="Wingdings" panose="05000000000000000000" pitchFamily="2" charset="2"/>
              <a:buChar char="q"/>
            </a:pPr>
            <a:r>
              <a:rPr lang="en-GB" dirty="0"/>
              <a:t>SME (Subject Matter Expert): The domain expert who understands the "load" or demand from customers, much like an engineer calibrates machinery based on external forces and user requirements.</a:t>
            </a:r>
          </a:p>
          <a:p>
            <a:pPr marL="285750" indent="-285750">
              <a:buFont typeface="Wingdings" panose="05000000000000000000" pitchFamily="2" charset="2"/>
              <a:buChar char="q"/>
            </a:pPr>
            <a:r>
              <a:rPr lang="en-GB" dirty="0"/>
              <a:t>AI (Artificial Intelligence): The "engine" of the system, covering areas like machine learning and natural language processing, which converts data into actionable insights.</a:t>
            </a:r>
          </a:p>
          <a:p>
            <a:pPr marL="285750" indent="-285750">
              <a:buFont typeface="Wingdings" panose="05000000000000000000" pitchFamily="2" charset="2"/>
              <a:buChar char="q"/>
            </a:pPr>
            <a:r>
              <a:rPr lang="en-GB" dirty="0"/>
              <a:t>ML (Machine Learning): The "algorithmic mechanics" that process data to generate insights, similar to how a machine optimizes performance through precision engineering.</a:t>
            </a:r>
          </a:p>
          <a:p>
            <a:pPr marL="285750" indent="-285750">
              <a:buFont typeface="Wingdings" panose="05000000000000000000" pitchFamily="2" charset="2"/>
              <a:buChar char="q"/>
            </a:pPr>
            <a:r>
              <a:rPr lang="en-GB" dirty="0"/>
              <a:t>LLM (Large Language Model): These models are the deep learning "powerhouses" that enable real-time, natural language responses, </a:t>
            </a:r>
            <a:r>
              <a:rPr lang="en-GB" dirty="0" smtClean="0"/>
              <a:t>analogous  </a:t>
            </a:r>
            <a:r>
              <a:rPr lang="en-GB" dirty="0"/>
              <a:t>to an advanced motor adapting to variable load conditions</a:t>
            </a:r>
            <a:r>
              <a:rPr lang="en-GB" dirty="0" smtClean="0"/>
              <a:t>.</a:t>
            </a:r>
          </a:p>
          <a:p>
            <a:r>
              <a:rPr lang="en-GB" dirty="0"/>
              <a:t>Upon completing this course, you will have the capacity to</a:t>
            </a:r>
            <a:r>
              <a:rPr lang="en-GB" dirty="0" smtClean="0"/>
              <a:t>:</a:t>
            </a:r>
            <a:endParaRPr lang="en-GB" dirty="0"/>
          </a:p>
          <a:p>
            <a:pPr marL="342900" indent="-342900">
              <a:buFont typeface="+mj-lt"/>
              <a:buAutoNum type="arabicPeriod"/>
            </a:pPr>
            <a:r>
              <a:rPr lang="en-GB" dirty="0"/>
              <a:t>Grasp the terminologies and technologies powering AI, much like understanding the components of an engine.</a:t>
            </a:r>
          </a:p>
          <a:p>
            <a:pPr marL="342900" indent="-342900">
              <a:buFont typeface="+mj-lt"/>
              <a:buAutoNum type="arabicPeriod"/>
            </a:pPr>
            <a:r>
              <a:rPr lang="en-GB" dirty="0" err="1"/>
              <a:t>Analyze</a:t>
            </a:r>
            <a:r>
              <a:rPr lang="en-GB" dirty="0"/>
              <a:t> various operational use cases, similar to evaluating a system's performance under different loads.</a:t>
            </a:r>
          </a:p>
          <a:p>
            <a:pPr marL="342900" indent="-342900">
              <a:buFont typeface="+mj-lt"/>
              <a:buAutoNum type="arabicPeriod"/>
            </a:pPr>
            <a:r>
              <a:rPr lang="en-GB" dirty="0"/>
              <a:t>Evaluate the capabilities of an AI Assistant with the same precision used to test the torque and efficiency of a mechanical system.</a:t>
            </a:r>
          </a:p>
          <a:p>
            <a:pPr marL="342900" indent="-342900">
              <a:buFont typeface="+mj-lt"/>
              <a:buAutoNum type="arabicPeriod"/>
            </a:pPr>
            <a:r>
              <a:rPr lang="en-GB" dirty="0"/>
              <a:t>Apply your knowledge to load, configure, and fine-tune an existing AI Assistant, </a:t>
            </a:r>
            <a:r>
              <a:rPr lang="en-GB" dirty="0" smtClean="0"/>
              <a:t>similar </a:t>
            </a:r>
            <a:r>
              <a:rPr lang="en-GB" dirty="0"/>
              <a:t>to calibrating machinery for peak performance.</a:t>
            </a:r>
          </a:p>
          <a:p>
            <a:pPr marL="342900" indent="-342900">
              <a:buFont typeface="+mj-lt"/>
              <a:buAutoNum type="arabicPeriod"/>
            </a:pPr>
            <a:r>
              <a:rPr lang="en-GB" dirty="0"/>
              <a:t>Assess deployment strategies that align with your company's needs, just as an engineer chooses the most efficient method of energy transfer for a particular application</a:t>
            </a:r>
            <a:r>
              <a:rPr lang="en-GB" dirty="0" smtClean="0"/>
              <a:t>.</a:t>
            </a:r>
          </a:p>
          <a:p>
            <a:pPr marL="285750" indent="-285750">
              <a:buFont typeface="Arial" panose="020B0604020202020204" pitchFamily="34" charset="0"/>
              <a:buChar char="•"/>
            </a:pPr>
            <a:r>
              <a:rPr lang="en-GB" dirty="0"/>
              <a:t>IBM has been a global leader in technological innovation for over 100 years, much like a foundational engineering firm. Back in the 1950s, IBM pioneered the development of one of the first </a:t>
            </a:r>
            <a:r>
              <a:rPr lang="en-GB" dirty="0" err="1"/>
              <a:t>chatbots</a:t>
            </a:r>
            <a:r>
              <a:rPr lang="en-GB" dirty="0"/>
              <a:t>, comparable to the birth of the Autonomic Computing Initiative, a precursor to today's AI, which laid the groundwork for advancements in the field much like early breakthroughs in thermodynamics paved the way for modern engines</a:t>
            </a:r>
            <a:r>
              <a:rPr lang="en-GB" dirty="0" smtClean="0"/>
              <a:t>.</a:t>
            </a:r>
            <a:endParaRPr lang="en-GB" dirty="0"/>
          </a:p>
          <a:p>
            <a:pPr marL="285750" indent="-285750">
              <a:buFont typeface="Arial" panose="020B0604020202020204" pitchFamily="34" charset="0"/>
              <a:buChar char="•"/>
            </a:pPr>
            <a:r>
              <a:rPr lang="en-GB" dirty="0"/>
              <a:t>By the end of this course, you’ll be equipped to engineer AI-driven customer solutions, ensuring smooth conversational interactions much like designing a machine to maximize efficiency and output under varying load conditions.</a:t>
            </a:r>
          </a:p>
        </p:txBody>
      </p:sp>
    </p:spTree>
    <p:extLst>
      <p:ext uri="{BB962C8B-B14F-4D97-AF65-F5344CB8AC3E}">
        <p14:creationId xmlns:p14="http://schemas.microsoft.com/office/powerpoint/2010/main" val="101225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7017306"/>
          </a:xfrm>
          <a:prstGeom prst="rect">
            <a:avLst/>
          </a:prstGeom>
        </p:spPr>
        <p:txBody>
          <a:bodyPr wrap="square">
            <a:spAutoFit/>
          </a:bodyPr>
          <a:lstStyle/>
          <a:p>
            <a:pPr marL="285750" indent="-285750">
              <a:buFont typeface="Arial" panose="020B0604020202020204" pitchFamily="34" charset="0"/>
              <a:buChar char="•"/>
            </a:pPr>
            <a:r>
              <a:rPr lang="en-GB" dirty="0" smtClean="0"/>
              <a:t>In </a:t>
            </a:r>
            <a:r>
              <a:rPr lang="en-GB" dirty="0"/>
              <a:t>engineering terms, the personality of an Intelligent Virtual Agent (IVA) can be described as a dynamic system, where different configurations of torque, friction, and system response are applied to match specific user needs and interactions</a:t>
            </a:r>
            <a:r>
              <a:rPr lang="en-GB" dirty="0" smtClean="0"/>
              <a:t>.</a:t>
            </a:r>
            <a:endParaRPr lang="en-GB" dirty="0"/>
          </a:p>
          <a:p>
            <a:pPr marL="285750" indent="-285750">
              <a:buFont typeface="Arial" panose="020B0604020202020204" pitchFamily="34" charset="0"/>
              <a:buChar char="•"/>
            </a:pPr>
            <a:r>
              <a:rPr lang="en-GB" dirty="0"/>
              <a:t>Torque and Load Handling in Personality Adjustments: Just as torque in mechanical systems is adjusted based on load, an IVA’s personality must be tuned to handle various levels of user interaction. For example, when the task is light, such as helping a user find copy paper, the IVA can operate with low torque, offering an upbeat and friendly personality that facilitates a smooth and quick transaction. </a:t>
            </a:r>
            <a:r>
              <a:rPr lang="en-GB" dirty="0" smtClean="0"/>
              <a:t>This </a:t>
            </a:r>
            <a:r>
              <a:rPr lang="en-GB" dirty="0"/>
              <a:t>resembles a motor running at high speed with minimal resistance. In contrast, when handling a report of fraud, the IVA must increase its torque to deal with the higher emotional and cognitive load, becoming more serious and neutral. It's like switching gears to generate more force with slower but steady output, ensuring the system remains stable under higher stress</a:t>
            </a:r>
            <a:r>
              <a:rPr lang="en-GB" dirty="0" smtClean="0"/>
              <a:t>.</a:t>
            </a:r>
            <a:endParaRPr lang="en-GB" dirty="0"/>
          </a:p>
          <a:p>
            <a:pPr marL="285750" indent="-285750">
              <a:buFont typeface="Arial" panose="020B0604020202020204" pitchFamily="34" charset="0"/>
              <a:buChar char="•"/>
            </a:pPr>
            <a:r>
              <a:rPr lang="en-GB" dirty="0"/>
              <a:t>Heat Management and Emotional Intensity: Thermodynamic principles apply to how the IVA manages emotional intensity. An agent handling a user’s call after a family death must operate at a lower emotional “temperature,” akin to controlling heat transfer in a system to prevent overheating. This empathetic response is designed to reduce friction in the conversation, allowing for a calm, supportive exchange. On the other hand, an IVA designed to help with quick, transactional tasks like purchasing copy paper can run at a higher emotional temperature, using more energy (enthusiasm) while avoiding user fatigue</a:t>
            </a:r>
            <a:r>
              <a:rPr lang="en-GB" dirty="0" smtClean="0"/>
              <a:t>.</a:t>
            </a:r>
            <a:endParaRPr lang="en-GB" dirty="0"/>
          </a:p>
          <a:p>
            <a:pPr marL="285750" indent="-285750">
              <a:buFont typeface="Arial" panose="020B0604020202020204" pitchFamily="34" charset="0"/>
              <a:buChar char="•"/>
            </a:pPr>
            <a:r>
              <a:rPr lang="en-GB" dirty="0"/>
              <a:t>Friction and Communication Style: In mechanical systems, friction must be managed to optimize efficiency. Similarly, an IVA must control the "friction" in its communication style. A friendly, engaging tone with concise responses in a sales context can be compared to a well-lubricated machine that minimizes wear and energy loss. For serious issues like fraud reporting, higher friction is necessary to slow down the process and ensure careful, deliberate communication—like applying brakes to maintain control under challenging conditions</a:t>
            </a:r>
            <a:r>
              <a:rPr lang="en-GB" dirty="0" smtClean="0"/>
              <a:t>.</a:t>
            </a:r>
            <a:endParaRPr lang="en-GB" dirty="0"/>
          </a:p>
          <a:p>
            <a:pPr marL="285750" indent="-285750">
              <a:buFont typeface="Arial" panose="020B0604020202020204" pitchFamily="34" charset="0"/>
              <a:buChar char="•"/>
            </a:pPr>
            <a:r>
              <a:rPr lang="en-GB" dirty="0"/>
              <a:t>Personality as Viscosity: The fluidity of the IVA’s responses can be likened to the viscosity of a fluid in a hydraulic system. A playful, witty assistant might behave like a low-viscosity fluid, easily flowing through conversations, making rapid adjustments. In contrast, a more business-like agent has higher viscosity, moving more deliberately, offering structured responses with less deviation, ensuring precision in a formal </a:t>
            </a:r>
            <a:r>
              <a:rPr lang="en-GB" dirty="0" smtClean="0"/>
              <a:t>interaction.</a:t>
            </a: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364410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463308"/>
          </a:xfrm>
          <a:prstGeom prst="rect">
            <a:avLst/>
          </a:prstGeom>
        </p:spPr>
        <p:txBody>
          <a:bodyPr wrap="square">
            <a:spAutoFit/>
          </a:bodyPr>
          <a:lstStyle/>
          <a:p>
            <a:pPr marL="285750" indent="-285750">
              <a:buFont typeface="Arial" panose="020B0604020202020204" pitchFamily="34" charset="0"/>
              <a:buChar char="•"/>
            </a:pPr>
            <a:r>
              <a:rPr lang="en-GB" dirty="0" smtClean="0"/>
              <a:t>Multiple </a:t>
            </a:r>
            <a:r>
              <a:rPr lang="en-GB" dirty="0"/>
              <a:t>Channels as Parallel Circuits: Deploying the assistant across various channels (web, SMS, social media) is similar to configuring parallel circuits in electrical systems. </a:t>
            </a:r>
            <a:endParaRPr lang="en-GB" dirty="0" smtClean="0"/>
          </a:p>
          <a:p>
            <a:pPr marL="285750" indent="-285750">
              <a:buFont typeface="Arial" panose="020B0604020202020204" pitchFamily="34" charset="0"/>
              <a:buChar char="•"/>
            </a:pPr>
            <a:r>
              <a:rPr lang="en-GB" dirty="0" smtClean="0"/>
              <a:t>Each </a:t>
            </a:r>
            <a:r>
              <a:rPr lang="en-GB" dirty="0"/>
              <a:t>channel represents a separate path for information flow, and like current splitting across resistors, the IVA adapts its personality based on the resistance (user expectations and context) it encounters in each platform. </a:t>
            </a:r>
            <a:endParaRPr lang="en-GB" dirty="0" smtClean="0"/>
          </a:p>
          <a:p>
            <a:pPr marL="285750" indent="-285750">
              <a:buFont typeface="Arial" panose="020B0604020202020204" pitchFamily="34" charset="0"/>
              <a:buChar char="•"/>
            </a:pPr>
            <a:r>
              <a:rPr lang="en-GB" dirty="0" smtClean="0"/>
              <a:t>A </a:t>
            </a:r>
            <a:r>
              <a:rPr lang="en-GB" dirty="0"/>
              <a:t>high-traffic website may require a more automated, streamlined experience (low resistance), whereas voice interactions demand more personal engagement (higher resistance</a:t>
            </a:r>
            <a:r>
              <a:rPr lang="en-GB" dirty="0" smtClean="0"/>
              <a:t>).</a:t>
            </a:r>
            <a:endParaRPr lang="en-GB" dirty="0"/>
          </a:p>
          <a:p>
            <a:pPr marL="285750" indent="-285750">
              <a:buFont typeface="Arial" panose="020B0604020202020204" pitchFamily="34" charset="0"/>
              <a:buChar char="•"/>
            </a:pPr>
            <a:r>
              <a:rPr lang="en-GB" dirty="0"/>
              <a:t>Heat Exchanger Model for Personality Consistency: Just like a heat exchanger ensures thermal balance across different parts of a system, the IVA’s personality must remain consistent yet adaptable across different platforms. Whether the interaction occurs via Facebook or phone, the IVA regulates the "emotional temperature" to maintain comfort and efficiency in user interactions</a:t>
            </a:r>
            <a:r>
              <a:rPr lang="en-GB" dirty="0" smtClean="0"/>
              <a:t>.</a:t>
            </a:r>
            <a:endParaRPr lang="en-GB" dirty="0"/>
          </a:p>
          <a:p>
            <a:pPr marL="285750" indent="-285750">
              <a:buFont typeface="Arial" panose="020B0604020202020204" pitchFamily="34" charset="0"/>
              <a:buChar char="•"/>
            </a:pPr>
            <a:r>
              <a:rPr lang="en-GB" dirty="0"/>
              <a:t>Feedback Loops and System Stability: The IVA’s personality evolves based on feedback, much like a feedback loop in a control system. User inputs are monitored, and the assistant adjusts its responses to maintain stability in the interaction. This control mechanism ensures that the IVA doesn’t “overheat” (respond too aggressively) or “stall” (become too passive), keeping the conversation on track and productive</a:t>
            </a:r>
            <a:r>
              <a:rPr lang="en-GB" dirty="0" smtClean="0"/>
              <a:t>.</a:t>
            </a:r>
            <a:endParaRPr lang="en-GB" dirty="0"/>
          </a:p>
          <a:p>
            <a:pPr marL="285750" indent="-285750">
              <a:buFont typeface="Arial" panose="020B0604020202020204" pitchFamily="34" charset="0"/>
              <a:buChar char="•"/>
            </a:pPr>
            <a:r>
              <a:rPr lang="en-GB" dirty="0"/>
              <a:t>Boolean Logic in Interaction Flow as Circuit Design: The logical flow of the IVA’s conversations is driven by Boolean expressions, similar to circuit logic. Each user input acts like a switch, determining the next state of the system. </a:t>
            </a:r>
            <a:endParaRPr lang="en-GB" dirty="0" smtClean="0"/>
          </a:p>
          <a:p>
            <a:pPr marL="285750" indent="-285750">
              <a:buFont typeface="Arial" panose="020B0604020202020204" pitchFamily="34" charset="0"/>
              <a:buChar char="•"/>
            </a:pPr>
            <a:r>
              <a:rPr lang="en-GB" dirty="0" smtClean="0"/>
              <a:t>The </a:t>
            </a:r>
            <a:r>
              <a:rPr lang="en-GB" dirty="0"/>
              <a:t>IVA must evaluate conditions (AND/OR logic) to trigger appropriate responses, ensuring the conversation proceeds smoothly without creating bottlenecks or dead ends, much like ensuring the proper flow of current in a well-designed circuit</a:t>
            </a:r>
            <a:r>
              <a:rPr lang="en-GB" dirty="0" smtClean="0"/>
              <a:t>.</a:t>
            </a:r>
            <a:endParaRPr lang="en-GB" dirty="0"/>
          </a:p>
          <a:p>
            <a:pPr marL="285750" indent="-285750">
              <a:buFont typeface="Arial" panose="020B0604020202020204" pitchFamily="34" charset="0"/>
              <a:buChar char="•"/>
            </a:pPr>
            <a:r>
              <a:rPr lang="en-GB" dirty="0"/>
              <a:t>In summary, the IVA’s personality is engineered to balance torque, friction, heat management, and fluid dynamics to optimize the user experience</a:t>
            </a:r>
            <a:r>
              <a:rPr lang="en-GB" dirty="0" smtClean="0"/>
              <a:t>.</a:t>
            </a:r>
          </a:p>
          <a:p>
            <a:pPr marL="285750" indent="-285750">
              <a:buFont typeface="Arial" panose="020B0604020202020204" pitchFamily="34" charset="0"/>
              <a:buChar char="•"/>
            </a:pPr>
            <a:r>
              <a:rPr lang="en-GB" dirty="0" smtClean="0"/>
              <a:t> </a:t>
            </a:r>
            <a:r>
              <a:rPr lang="en-GB" dirty="0"/>
              <a:t>Whether dealing with light or heavy emotional loads, the system must dynamically adjust its parameters to maintain efficiency, stability, and precision in all interactions.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909485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463308"/>
          </a:xfrm>
          <a:prstGeom prst="rect">
            <a:avLst/>
          </a:prstGeom>
        </p:spPr>
        <p:txBody>
          <a:bodyPr wrap="square">
            <a:spAutoFit/>
          </a:bodyPr>
          <a:lstStyle/>
          <a:p>
            <a:pPr marL="285750" indent="-285750">
              <a:buFont typeface="Arial" panose="020B0604020202020204" pitchFamily="34" charset="0"/>
              <a:buChar char="•"/>
            </a:pPr>
            <a:r>
              <a:rPr lang="en-GB" dirty="0" smtClean="0"/>
              <a:t>From </a:t>
            </a:r>
            <a:r>
              <a:rPr lang="en-GB" dirty="0"/>
              <a:t>an engineering perspective, the process of building an action sequence in an Intelligent Virtual Agent (IVA) can be compared to the design and optimization of a mechanical or control system. Each action is structured as an ordered sequence of steps, where inputs, outputs, conditions, and feedback mechanisms work in harmony to achieve a desired outcome, similar to how mechanical components interact in a well-calibrated machine</a:t>
            </a:r>
            <a:r>
              <a:rPr lang="en-GB" dirty="0" smtClean="0"/>
              <a:t>.</a:t>
            </a:r>
            <a:endParaRPr lang="en-GB" dirty="0"/>
          </a:p>
          <a:p>
            <a:pPr marL="285750" indent="-285750">
              <a:buFont typeface="Arial" panose="020B0604020202020204" pitchFamily="34" charset="0"/>
              <a:buChar char="•"/>
            </a:pPr>
            <a:r>
              <a:rPr lang="en-GB" dirty="0"/>
              <a:t>1. Conditions </a:t>
            </a:r>
            <a:r>
              <a:rPr lang="en-GB" dirty="0" smtClean="0"/>
              <a:t>section </a:t>
            </a:r>
            <a:r>
              <a:rPr lang="en-GB" dirty="0"/>
              <a:t>as </a:t>
            </a:r>
            <a:r>
              <a:rPr lang="en-GB" dirty="0" smtClean="0"/>
              <a:t>load </a:t>
            </a:r>
            <a:r>
              <a:rPr lang="en-GB" dirty="0"/>
              <a:t>and </a:t>
            </a:r>
            <a:r>
              <a:rPr lang="en-GB" dirty="0" smtClean="0"/>
              <a:t>torque adjustments</a:t>
            </a:r>
            <a:r>
              <a:rPr lang="en-GB" dirty="0"/>
              <a:t>:</a:t>
            </a:r>
          </a:p>
          <a:p>
            <a:pPr marL="285750" indent="-285750">
              <a:buFont typeface="Arial" panose="020B0604020202020204" pitchFamily="34" charset="0"/>
              <a:buChar char="•"/>
            </a:pPr>
            <a:r>
              <a:rPr lang="en-GB" dirty="0"/>
              <a:t>The Conditions Section is equivalent to setting the load limits and torque requirements in a mechanical system. Just as torque needs to be adjusted based on the load for a mechanical device to function optimally, conditions define when specific actions should occur in the system</a:t>
            </a:r>
            <a:r>
              <a:rPr lang="en-GB" dirty="0" smtClean="0"/>
              <a:t>.</a:t>
            </a:r>
          </a:p>
          <a:p>
            <a:pPr marL="285750" indent="-285750">
              <a:buFont typeface="Arial" panose="020B0604020202020204" pitchFamily="34" charset="0"/>
              <a:buChar char="•"/>
            </a:pPr>
            <a:r>
              <a:rPr lang="en-GB" dirty="0" smtClean="0"/>
              <a:t> </a:t>
            </a:r>
            <a:r>
              <a:rPr lang="en-GB" dirty="0"/>
              <a:t>For instance, if a user starts with the input "I want to pay a bill," the system senses this as an applied load, triggering the necessary torque (action) to process this input efficiently. This input sets up a range of operating conditions that govern subsequent steps, like setting a variable or displaying a response</a:t>
            </a:r>
            <a:r>
              <a:rPr lang="en-GB" dirty="0" smtClean="0"/>
              <a:t>.</a:t>
            </a:r>
            <a:endParaRPr lang="en-GB" dirty="0"/>
          </a:p>
          <a:p>
            <a:pPr marL="285750" indent="-285750">
              <a:buFont typeface="Arial" panose="020B0604020202020204" pitchFamily="34" charset="0"/>
              <a:buChar char="•"/>
            </a:pPr>
            <a:r>
              <a:rPr lang="en-GB" dirty="0"/>
              <a:t>2. Setting </a:t>
            </a:r>
            <a:r>
              <a:rPr lang="en-GB" dirty="0" smtClean="0"/>
              <a:t>variable values </a:t>
            </a:r>
            <a:r>
              <a:rPr lang="en-GB" dirty="0"/>
              <a:t>as </a:t>
            </a:r>
            <a:r>
              <a:rPr lang="en-GB" dirty="0" smtClean="0"/>
              <a:t>system calibration</a:t>
            </a:r>
            <a:r>
              <a:rPr lang="en-GB" dirty="0"/>
              <a:t>:</a:t>
            </a:r>
          </a:p>
          <a:p>
            <a:pPr marL="285750" indent="-285750">
              <a:buFont typeface="Arial" panose="020B0604020202020204" pitchFamily="34" charset="0"/>
              <a:buChar char="•"/>
            </a:pPr>
            <a:r>
              <a:rPr lang="en-GB" dirty="0"/>
              <a:t>Similar to calibrating a thermodynamic system by setting specific temperature or pressure values, the Set Variable Values Section involves configuring the system for optimal performance. </a:t>
            </a:r>
            <a:endParaRPr lang="en-GB" dirty="0" smtClean="0"/>
          </a:p>
          <a:p>
            <a:pPr marL="285750" indent="-285750">
              <a:buFont typeface="Arial" panose="020B0604020202020204" pitchFamily="34" charset="0"/>
              <a:buChar char="•"/>
            </a:pPr>
            <a:r>
              <a:rPr lang="en-GB" dirty="0" smtClean="0"/>
              <a:t>These </a:t>
            </a:r>
            <a:r>
              <a:rPr lang="en-GB" dirty="0"/>
              <a:t>variables act like adjustable parameters, fine-tuning the </a:t>
            </a:r>
            <a:r>
              <a:rPr lang="en-GB" dirty="0" err="1"/>
              <a:t>behavior</a:t>
            </a:r>
            <a:r>
              <a:rPr lang="en-GB" dirty="0"/>
              <a:t> of the IVA, much like tuning the compression ratio in an engine to ensure it performs within safe operational limits. For instance, setting a variable like “account type = savings” adjusts the next actions, ensuring precise responses based on the calibrated input</a:t>
            </a:r>
            <a:r>
              <a:rPr lang="en-GB" dirty="0" smtClean="0"/>
              <a:t>.</a:t>
            </a:r>
            <a:endParaRPr lang="en-GB" dirty="0"/>
          </a:p>
          <a:p>
            <a:pPr marL="285750" indent="-285750">
              <a:buFont typeface="Arial" panose="020B0604020202020204" pitchFamily="34" charset="0"/>
              <a:buChar char="•"/>
            </a:pPr>
            <a:r>
              <a:rPr lang="en-GB" dirty="0"/>
              <a:t>3. Assistant </a:t>
            </a:r>
            <a:r>
              <a:rPr lang="en-GB" dirty="0" smtClean="0"/>
              <a:t>says section </a:t>
            </a:r>
            <a:r>
              <a:rPr lang="en-GB" dirty="0"/>
              <a:t>as </a:t>
            </a:r>
            <a:r>
              <a:rPr lang="en-GB" dirty="0" smtClean="0"/>
              <a:t>input </a:t>
            </a:r>
            <a:r>
              <a:rPr lang="en-GB" dirty="0"/>
              <a:t>and </a:t>
            </a:r>
            <a:r>
              <a:rPr lang="en-GB" dirty="0" smtClean="0"/>
              <a:t>feedback mechanism</a:t>
            </a:r>
            <a:r>
              <a:rPr lang="en-GB" dirty="0"/>
              <a:t>:</a:t>
            </a:r>
          </a:p>
          <a:p>
            <a:pPr marL="285750" indent="-285750">
              <a:buFont typeface="Arial" panose="020B0604020202020204" pitchFamily="34" charset="0"/>
              <a:buChar char="•"/>
            </a:pPr>
            <a:r>
              <a:rPr lang="en-GB" dirty="0"/>
              <a:t>The Assistant Says Section functions like a feedback loop in a control system, where the system provides information or prompts based on its current state. It is comparable to how an engine provides feedback through RPMs or thermodynamic systems through pressure gauges. </a:t>
            </a:r>
            <a:endParaRPr lang="en-GB" dirty="0" smtClean="0"/>
          </a:p>
          <a:p>
            <a:pPr marL="285750" indent="-285750">
              <a:buFont typeface="Arial" panose="020B0604020202020204" pitchFamily="34" charset="0"/>
              <a:buChar char="•"/>
            </a:pPr>
            <a:r>
              <a:rPr lang="en-GB" dirty="0" smtClean="0"/>
              <a:t>This </a:t>
            </a:r>
            <a:r>
              <a:rPr lang="en-GB" dirty="0"/>
              <a:t>dialogue output is crucial for user guidance, ensuring that each action step moves smoothly like a machine responding to real-time conditions to prevent excessive friction or loss of efficiency</a:t>
            </a:r>
            <a:r>
              <a:rPr lang="en-GB" dirty="0" smtClean="0"/>
              <a:t>.</a:t>
            </a:r>
            <a:endParaRPr lang="en-GB" dirty="0"/>
          </a:p>
        </p:txBody>
      </p:sp>
    </p:spTree>
    <p:extLst>
      <p:ext uri="{BB962C8B-B14F-4D97-AF65-F5344CB8AC3E}">
        <p14:creationId xmlns:p14="http://schemas.microsoft.com/office/powerpoint/2010/main" val="1343288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7848302"/>
          </a:xfrm>
          <a:prstGeom prst="rect">
            <a:avLst/>
          </a:prstGeom>
        </p:spPr>
        <p:txBody>
          <a:bodyPr wrap="square">
            <a:spAutoFit/>
          </a:bodyPr>
          <a:lstStyle/>
          <a:p>
            <a:pPr marL="285750" indent="-285750">
              <a:buFont typeface="Arial" panose="020B0604020202020204" pitchFamily="34" charset="0"/>
              <a:buChar char="•"/>
            </a:pPr>
            <a:r>
              <a:rPr lang="en-GB" dirty="0"/>
              <a:t>4. Customer </a:t>
            </a:r>
            <a:r>
              <a:rPr lang="en-GB" dirty="0" smtClean="0"/>
              <a:t>response </a:t>
            </a:r>
            <a:r>
              <a:rPr lang="en-GB" dirty="0"/>
              <a:t>as </a:t>
            </a:r>
            <a:r>
              <a:rPr lang="en-GB" dirty="0" smtClean="0"/>
              <a:t>force application </a:t>
            </a:r>
            <a:r>
              <a:rPr lang="en-GB" dirty="0"/>
              <a:t>and </a:t>
            </a:r>
            <a:r>
              <a:rPr lang="en-GB" dirty="0" smtClean="0"/>
              <a:t>system response</a:t>
            </a:r>
            <a:r>
              <a:rPr lang="en-GB" dirty="0"/>
              <a:t>:</a:t>
            </a:r>
          </a:p>
          <a:p>
            <a:pPr marL="285750" indent="-285750">
              <a:buFont typeface="Arial" panose="020B0604020202020204" pitchFamily="34" charset="0"/>
              <a:buChar char="•"/>
            </a:pPr>
            <a:r>
              <a:rPr lang="en-GB" dirty="0"/>
              <a:t>The Define Customer Response Section represents the external forces acting upon the system, similar to how a user input acts like applying force or torque to a mechanism. </a:t>
            </a:r>
            <a:endParaRPr lang="en-GB" dirty="0" smtClean="0"/>
          </a:p>
          <a:p>
            <a:pPr marL="285750" indent="-285750">
              <a:buFont typeface="Arial" panose="020B0604020202020204" pitchFamily="34" charset="0"/>
              <a:buChar char="•"/>
            </a:pPr>
            <a:r>
              <a:rPr lang="en-GB" dirty="0" smtClean="0"/>
              <a:t>Just </a:t>
            </a:r>
            <a:r>
              <a:rPr lang="en-GB" dirty="0"/>
              <a:t>as a mechanical system must adjust its operations based on the applied force, the IVA adapts based on the type of input from the </a:t>
            </a:r>
            <a:r>
              <a:rPr lang="en-GB" dirty="0" smtClean="0"/>
              <a:t>user whether </a:t>
            </a:r>
            <a:r>
              <a:rPr lang="en-GB" dirty="0"/>
              <a:t>it’s free text, numbers, or date </a:t>
            </a:r>
            <a:r>
              <a:rPr lang="en-GB" dirty="0" smtClean="0"/>
              <a:t>selections.</a:t>
            </a:r>
          </a:p>
          <a:p>
            <a:pPr marL="285750" indent="-285750">
              <a:buFont typeface="Arial" panose="020B0604020202020204" pitchFamily="34" charset="0"/>
              <a:buChar char="•"/>
            </a:pPr>
            <a:r>
              <a:rPr lang="en-GB" dirty="0" smtClean="0"/>
              <a:t>This </a:t>
            </a:r>
            <a:r>
              <a:rPr lang="en-GB" dirty="0"/>
              <a:t>input is validated, ensuring the system stays within its design parameters, just like validating the force limits to avoid mechanical failure</a:t>
            </a:r>
            <a:r>
              <a:rPr lang="en-GB" dirty="0" smtClean="0"/>
              <a:t>.</a:t>
            </a:r>
          </a:p>
          <a:p>
            <a:pPr marL="285750" indent="-285750">
              <a:buFont typeface="Arial" panose="020B0604020202020204" pitchFamily="34" charset="0"/>
              <a:buChar char="•"/>
            </a:pPr>
            <a:r>
              <a:rPr lang="en-GB" dirty="0"/>
              <a:t>5. Options Section as System Constraints:</a:t>
            </a:r>
          </a:p>
          <a:p>
            <a:pPr marL="285750" indent="-285750">
              <a:buFont typeface="Arial" panose="020B0604020202020204" pitchFamily="34" charset="0"/>
              <a:buChar char="•"/>
            </a:pPr>
            <a:r>
              <a:rPr lang="en-GB" dirty="0"/>
              <a:t>In engineering terms, the Options Section can be viewed as the frictional elements in a mechanical system that provide necessary resistance to guide the process along a defined path. The pre-set options (such as Yes/No or savings/checking) function like gears, constraining the possible outcomes and ensuring smooth transitions between steps. By limiting the range of responses, the system reduces unnecessary "slip" or loss of control, </a:t>
            </a:r>
            <a:r>
              <a:rPr lang="en-GB" dirty="0" smtClean="0"/>
              <a:t>similar  </a:t>
            </a:r>
            <a:r>
              <a:rPr lang="en-GB" dirty="0"/>
              <a:t>to minimizing friction in gear trains</a:t>
            </a:r>
            <a:r>
              <a:rPr lang="en-GB" dirty="0" smtClean="0"/>
              <a:t>.</a:t>
            </a:r>
            <a:endParaRPr lang="en-GB" dirty="0"/>
          </a:p>
          <a:p>
            <a:pPr marL="285750" indent="-285750">
              <a:buFont typeface="Arial" panose="020B0604020202020204" pitchFamily="34" charset="0"/>
              <a:buChar char="•"/>
            </a:pPr>
            <a:r>
              <a:rPr lang="en-GB" dirty="0"/>
              <a:t>6. Step Sequence as Kinematic Motion and Process Flow:</a:t>
            </a:r>
          </a:p>
          <a:p>
            <a:pPr marL="285750" indent="-285750">
              <a:buFont typeface="Arial" panose="020B0604020202020204" pitchFamily="34" charset="0"/>
              <a:buChar char="•"/>
            </a:pPr>
            <a:r>
              <a:rPr lang="en-GB" dirty="0"/>
              <a:t>The ordered steps in an action sequence are analogous to a kinematic motion system, where each step is dependent on the previous one, ensuring that the system follows a logical, predefined path of motion. Each step is like a component in a mechanical assembly that, when triggered, causes the next component to move, generating a smooth process flow without interruptions. In this case, the steps are executed based on conditions evaluated through Boolean logic (AND/OR), similar to how mechanical systems use switches and control circuits to control motion</a:t>
            </a:r>
            <a:r>
              <a:rPr lang="en-GB" dirty="0" smtClean="0"/>
              <a:t>.</a:t>
            </a:r>
            <a:endParaRPr lang="en-GB" dirty="0"/>
          </a:p>
          <a:p>
            <a:pPr marL="285750" indent="-285750">
              <a:buFont typeface="Arial" panose="020B0604020202020204" pitchFamily="34" charset="0"/>
              <a:buChar char="•"/>
            </a:pPr>
            <a:r>
              <a:rPr lang="en-GB" dirty="0"/>
              <a:t>7. Boolean Expressions as Circuit Logic and Flow Control:</a:t>
            </a:r>
          </a:p>
          <a:p>
            <a:pPr marL="285750" indent="-285750">
              <a:buFont typeface="Arial" panose="020B0604020202020204" pitchFamily="34" charset="0"/>
              <a:buChar char="•"/>
            </a:pPr>
            <a:r>
              <a:rPr lang="en-GB" dirty="0"/>
              <a:t>The Boolean expressions that control the flow of actions within the system can be likened to the logic gates in electrical circuits, where inputs control outputs based on specific conditions. In an IVA, these expressions evaluate user input and determine the appropriate path, just as circuits regulate electrical flow based on conditions (voltage or current). </a:t>
            </a:r>
            <a:endParaRPr lang="en-GB" dirty="0" smtClean="0"/>
          </a:p>
          <a:p>
            <a:pPr marL="285750" indent="-285750">
              <a:buFont typeface="Arial" panose="020B0604020202020204" pitchFamily="34" charset="0"/>
              <a:buChar char="•"/>
            </a:pPr>
            <a:r>
              <a:rPr lang="en-GB" dirty="0" smtClean="0"/>
              <a:t>When </a:t>
            </a:r>
            <a:r>
              <a:rPr lang="en-GB" dirty="0"/>
              <a:t>conditions are met (true), the next step in the sequence is triggered, ensuring an efficient and controlled operation, much like controlling electrical current in a circuit for optimal power flow</a:t>
            </a:r>
            <a:r>
              <a:rPr lang="en-GB" dirty="0" smtClean="0"/>
              <a:t>.</a:t>
            </a: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252473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5909310"/>
          </a:xfrm>
          <a:prstGeom prst="rect">
            <a:avLst/>
          </a:prstGeom>
        </p:spPr>
        <p:txBody>
          <a:bodyPr wrap="square">
            <a:spAutoFit/>
          </a:bodyPr>
          <a:lstStyle/>
          <a:p>
            <a:pPr marL="285750" indent="-285750">
              <a:buFont typeface="Arial" panose="020B0604020202020204" pitchFamily="34" charset="0"/>
              <a:buChar char="•"/>
            </a:pPr>
            <a:r>
              <a:rPr lang="en-GB" dirty="0" smtClean="0"/>
              <a:t>8</a:t>
            </a:r>
            <a:r>
              <a:rPr lang="en-GB" dirty="0"/>
              <a:t>. And </a:t>
            </a:r>
            <a:r>
              <a:rPr lang="en-GB" dirty="0" smtClean="0"/>
              <a:t>then section </a:t>
            </a:r>
            <a:r>
              <a:rPr lang="en-GB" dirty="0"/>
              <a:t>as </a:t>
            </a:r>
            <a:r>
              <a:rPr lang="en-GB" dirty="0" smtClean="0"/>
              <a:t>output torque </a:t>
            </a:r>
            <a:r>
              <a:rPr lang="en-GB" dirty="0"/>
              <a:t>or </a:t>
            </a:r>
            <a:r>
              <a:rPr lang="en-GB" dirty="0" smtClean="0"/>
              <a:t>final system output</a:t>
            </a:r>
            <a:r>
              <a:rPr lang="en-GB" dirty="0"/>
              <a:t>:</a:t>
            </a:r>
          </a:p>
          <a:p>
            <a:pPr marL="285750" indent="-285750">
              <a:buFont typeface="Arial" panose="020B0604020202020204" pitchFamily="34" charset="0"/>
              <a:buChar char="•"/>
            </a:pPr>
            <a:r>
              <a:rPr lang="en-GB" dirty="0"/>
              <a:t>Finally, the And Then Section is equivalent to the output torque or energy release in a mechanical system. It determines the final action or outcome after all conditions are met and steps completed, similar to how a system releases energy at the end of a thermodynamic cycle or how an engine generates torque after completing a combustion process. </a:t>
            </a:r>
            <a:endParaRPr lang="en-GB" dirty="0" smtClean="0"/>
          </a:p>
          <a:p>
            <a:pPr marL="285750" indent="-285750">
              <a:buFont typeface="Arial" panose="020B0604020202020204" pitchFamily="34" charset="0"/>
              <a:buChar char="•"/>
            </a:pPr>
            <a:r>
              <a:rPr lang="en-GB" dirty="0" smtClean="0"/>
              <a:t>The </a:t>
            </a:r>
            <a:r>
              <a:rPr lang="en-GB" dirty="0"/>
              <a:t>outcome might involve moving to the next step, repeating a question, or performing a sub-action, much like selecting a different gear ratio to achieve varying output torque based on the required task</a:t>
            </a:r>
            <a:r>
              <a:rPr lang="en-GB" dirty="0" smtClean="0"/>
              <a:t>.</a:t>
            </a:r>
            <a:endParaRPr lang="en-GB" dirty="0"/>
          </a:p>
          <a:p>
            <a:pPr marL="285750" indent="-285750">
              <a:buFont typeface="Arial" panose="020B0604020202020204" pitchFamily="34" charset="0"/>
              <a:buChar char="•"/>
            </a:pPr>
            <a:r>
              <a:rPr lang="en-GB" dirty="0"/>
              <a:t>In summary, the process of creating an action in an IVA is akin to engineering a well-oiled machine or system. From defining input conditions and controlling variables to guiding the system through sequential steps and optimizing responses, the IVA functions like a dynamic machine. </a:t>
            </a:r>
            <a:endParaRPr lang="en-GB" dirty="0" smtClean="0"/>
          </a:p>
          <a:p>
            <a:pPr marL="285750" indent="-285750">
              <a:buFont typeface="Arial" panose="020B0604020202020204" pitchFamily="34" charset="0"/>
              <a:buChar char="•"/>
            </a:pPr>
            <a:r>
              <a:rPr lang="en-GB" dirty="0" smtClean="0"/>
              <a:t>Each </a:t>
            </a:r>
            <a:r>
              <a:rPr lang="en-GB" dirty="0"/>
              <a:t>section plays a vital role, ensuring smooth and efficient operation while minimizing friction, managing loads, and delivering precise outputs</a:t>
            </a:r>
            <a:r>
              <a:rPr lang="en-GB" dirty="0" smtClean="0"/>
              <a:t>.</a:t>
            </a:r>
            <a:endParaRPr lang="en-GB" dirty="0"/>
          </a:p>
          <a:p>
            <a:pPr marL="285750" indent="-285750">
              <a:buFont typeface="Arial" panose="020B0604020202020204" pitchFamily="34" charset="0"/>
              <a:buChar char="•"/>
            </a:pPr>
            <a:r>
              <a:rPr lang="en-GB" dirty="0"/>
              <a:t>From an engineering perspective, the process of configuring an Intelligent Virtual Agent (IVA), particularly using tools like IBM Watson Assistant, can be likened to designing and optimizing a complex mechanical system with multiple subsystems, where each section of the process plays a role in reducing inefficiencies, balancing forces, and ensuring seamless operation across different platforms</a:t>
            </a:r>
            <a:r>
              <a:rPr lang="en-GB" dirty="0" smtClean="0"/>
              <a:t>.</a:t>
            </a:r>
            <a:endParaRPr lang="en-GB" dirty="0"/>
          </a:p>
          <a:p>
            <a:pPr marL="285750" indent="-285750">
              <a:buFont typeface="Arial" panose="020B0604020202020204" pitchFamily="34" charset="0"/>
              <a:buChar char="•"/>
            </a:pPr>
            <a:r>
              <a:rPr lang="en-GB" dirty="0"/>
              <a:t>1. And Then Section as Load Distribution and Energy Transfer:</a:t>
            </a:r>
          </a:p>
          <a:p>
            <a:pPr marL="285750" indent="-285750">
              <a:buFont typeface="Arial" panose="020B0604020202020204" pitchFamily="34" charset="0"/>
              <a:buChar char="•"/>
            </a:pPr>
            <a:r>
              <a:rPr lang="en-GB" dirty="0"/>
              <a:t>When the builder sets a sub-action in the And Then Section, it functions similarly to distributing load or transferring energy to a secondary system in mechanical engineering. </a:t>
            </a:r>
            <a:endParaRPr lang="en-GB" dirty="0" smtClean="0"/>
          </a:p>
          <a:p>
            <a:pPr marL="285750" indent="-285750">
              <a:buFont typeface="Arial" panose="020B0604020202020204" pitchFamily="34" charset="0"/>
              <a:buChar char="•"/>
            </a:pPr>
            <a:r>
              <a:rPr lang="en-GB" dirty="0" smtClean="0"/>
              <a:t>Just </a:t>
            </a:r>
            <a:r>
              <a:rPr lang="en-GB" dirty="0"/>
              <a:t>as energy flows from one subsystem to another to perform a separate task—like redirecting torque in a </a:t>
            </a:r>
            <a:r>
              <a:rPr lang="en-GB" dirty="0" smtClean="0"/>
              <a:t>gearbox, the </a:t>
            </a:r>
            <a:r>
              <a:rPr lang="en-GB" dirty="0"/>
              <a:t>IVA redirects the user to a sub-action to complete a different task. This action is crucial for system efficiency, ensuring that each "load" (user request) is managed without overburdening any single component</a:t>
            </a:r>
            <a:r>
              <a:rPr lang="en-GB" dirty="0" smtClean="0"/>
              <a:t>.</a:t>
            </a:r>
            <a:endParaRPr lang="en-GB" dirty="0"/>
          </a:p>
        </p:txBody>
      </p:sp>
    </p:spTree>
    <p:extLst>
      <p:ext uri="{BB962C8B-B14F-4D97-AF65-F5344CB8AC3E}">
        <p14:creationId xmlns:p14="http://schemas.microsoft.com/office/powerpoint/2010/main" val="4035419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 y="656216"/>
            <a:ext cx="12070080" cy="5876925"/>
          </a:xfrm>
          <a:prstGeom prst="rect">
            <a:avLst/>
          </a:prstGeom>
        </p:spPr>
      </p:pic>
    </p:spTree>
    <p:extLst>
      <p:ext uri="{BB962C8B-B14F-4D97-AF65-F5344CB8AC3E}">
        <p14:creationId xmlns:p14="http://schemas.microsoft.com/office/powerpoint/2010/main" val="1139077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1" y="118334"/>
            <a:ext cx="11822654" cy="6739665"/>
          </a:xfrm>
        </p:spPr>
        <p:txBody>
          <a:bodyPr>
            <a:normAutofit/>
          </a:bodyPr>
          <a:lstStyle/>
          <a:p>
            <a:r>
              <a:rPr lang="en-GB" dirty="0" err="1" smtClean="0"/>
              <a:t>Watsonx</a:t>
            </a:r>
            <a:r>
              <a:rPr lang="en-GB" dirty="0" smtClean="0"/>
              <a:t> assistant has a </a:t>
            </a:r>
            <a:r>
              <a:rPr lang="en-GB" dirty="0"/>
              <a:t>recognition area  </a:t>
            </a:r>
            <a:r>
              <a:rPr lang="en-GB" dirty="0" smtClean="0"/>
              <a:t>where  </a:t>
            </a:r>
            <a:r>
              <a:rPr lang="en-GB" dirty="0"/>
              <a:t>unrecognized requests can be imported directly </a:t>
            </a:r>
            <a:r>
              <a:rPr lang="en-GB" dirty="0" smtClean="0"/>
              <a:t>as  an action </a:t>
            </a:r>
            <a:r>
              <a:rPr lang="en-GB" dirty="0"/>
              <a:t>so you can begin to cover that area. And then we have the integrations </a:t>
            </a:r>
            <a:r>
              <a:rPr lang="en-GB" dirty="0" err="1"/>
              <a:t>catalog</a:t>
            </a:r>
            <a:r>
              <a:rPr lang="en-GB" dirty="0"/>
              <a:t>. So here you can see your connection to web chat, phone </a:t>
            </a:r>
            <a:r>
              <a:rPr lang="en-GB" dirty="0" smtClean="0"/>
              <a:t>SMS </a:t>
            </a:r>
            <a:r>
              <a:rPr lang="en-GB" dirty="0"/>
              <a:t>Facebook messenger, the messaging services that I mentioned </a:t>
            </a:r>
            <a:r>
              <a:rPr lang="en-GB" dirty="0" smtClean="0"/>
              <a:t>earlier.</a:t>
            </a:r>
          </a:p>
          <a:p>
            <a:r>
              <a:rPr lang="en-GB" dirty="0" smtClean="0"/>
              <a:t>There is a new </a:t>
            </a:r>
            <a:r>
              <a:rPr lang="en-GB" dirty="0"/>
              <a:t>Assistant Builder in </a:t>
            </a:r>
            <a:r>
              <a:rPr lang="en-GB" dirty="0" err="1"/>
              <a:t>watsonx</a:t>
            </a:r>
            <a:r>
              <a:rPr lang="en-GB" dirty="0"/>
              <a:t> Orchestrate, with the assistants that </a:t>
            </a:r>
            <a:r>
              <a:rPr lang="en-GB" dirty="0" smtClean="0"/>
              <a:t>has been  </a:t>
            </a:r>
            <a:r>
              <a:rPr lang="en-GB" dirty="0"/>
              <a:t>prebuilt </a:t>
            </a:r>
            <a:r>
              <a:rPr lang="en-GB" dirty="0" smtClean="0"/>
              <a:t>comprising of </a:t>
            </a:r>
            <a:r>
              <a:rPr lang="en-GB" dirty="0" err="1"/>
              <a:t>watsonx</a:t>
            </a:r>
            <a:r>
              <a:rPr lang="en-GB" dirty="0"/>
              <a:t> Assistant for Z, with Code Assistant, or with the way  </a:t>
            </a:r>
            <a:r>
              <a:rPr lang="en-GB" dirty="0" smtClean="0"/>
              <a:t>it is embedded  </a:t>
            </a:r>
            <a:r>
              <a:rPr lang="en-GB" dirty="0"/>
              <a:t>in key </a:t>
            </a:r>
            <a:r>
              <a:rPr lang="en-GB" dirty="0" smtClean="0"/>
              <a:t>applications.</a:t>
            </a:r>
            <a:endParaRPr lang="en-GB" dirty="0"/>
          </a:p>
          <a:p>
            <a:endParaRPr lang="en-GB" dirty="0"/>
          </a:p>
        </p:txBody>
      </p:sp>
    </p:spTree>
    <p:extLst>
      <p:ext uri="{BB962C8B-B14F-4D97-AF65-F5344CB8AC3E}">
        <p14:creationId xmlns:p14="http://schemas.microsoft.com/office/powerpoint/2010/main" val="1900436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7017306"/>
          </a:xfrm>
          <a:prstGeom prst="rect">
            <a:avLst/>
          </a:prstGeom>
        </p:spPr>
        <p:txBody>
          <a:bodyPr wrap="square">
            <a:spAutoFit/>
          </a:bodyPr>
          <a:lstStyle/>
          <a:p>
            <a:pPr marL="285750" indent="-285750">
              <a:buFont typeface="Arial" panose="020B0604020202020204" pitchFamily="34" charset="0"/>
              <a:buChar char="•"/>
            </a:pPr>
            <a:r>
              <a:rPr lang="en-GB" dirty="0"/>
              <a:t>2. Rearranging Steps as </a:t>
            </a:r>
            <a:r>
              <a:rPr lang="en-GB" dirty="0" smtClean="0"/>
              <a:t>adjusting gear </a:t>
            </a:r>
            <a:r>
              <a:rPr lang="en-GB" dirty="0"/>
              <a:t>Alignment:</a:t>
            </a:r>
          </a:p>
          <a:p>
            <a:pPr marL="285750" indent="-285750">
              <a:buFont typeface="Arial" panose="020B0604020202020204" pitchFamily="34" charset="0"/>
              <a:buChar char="•"/>
            </a:pPr>
            <a:r>
              <a:rPr lang="en-GB" dirty="0"/>
              <a:t>If a step is placed incorrectly, it's akin to misalignment in a system of gears or pulleys. When this happens, it causes friction or inefficiency in the system, reducing its effectiveness. The drag-and-drop feature for rearranging steps mirrors adjusting the gear teeth for proper meshing, ensuring minimal frictional losses and smooth operation throughout the process. </a:t>
            </a:r>
            <a:endParaRPr lang="en-GB" dirty="0" smtClean="0"/>
          </a:p>
          <a:p>
            <a:pPr marL="285750" indent="-285750">
              <a:buFont typeface="Arial" panose="020B0604020202020204" pitchFamily="34" charset="0"/>
              <a:buChar char="•"/>
            </a:pPr>
            <a:r>
              <a:rPr lang="en-GB" dirty="0" smtClean="0"/>
              <a:t>Previewing </a:t>
            </a:r>
            <a:r>
              <a:rPr lang="en-GB" dirty="0"/>
              <a:t>the action sequence is like running a simulation or a thermal test to ensure optimal energy transfer and minimal wear in the system</a:t>
            </a:r>
            <a:r>
              <a:rPr lang="en-GB" dirty="0" smtClean="0"/>
              <a:t>.</a:t>
            </a:r>
          </a:p>
          <a:p>
            <a:pPr marL="285750" indent="-285750">
              <a:buFont typeface="Arial" panose="020B0604020202020204" pitchFamily="34" charset="0"/>
              <a:buChar char="•"/>
            </a:pPr>
            <a:r>
              <a:rPr lang="en-GB" dirty="0"/>
              <a:t>3. Data Storage as Kinetic Energy Recovery and Reuse:</a:t>
            </a:r>
          </a:p>
          <a:p>
            <a:pPr marL="285750" indent="-285750">
              <a:buFont typeface="Arial" panose="020B0604020202020204" pitchFamily="34" charset="0"/>
              <a:buChar char="•"/>
            </a:pPr>
            <a:r>
              <a:rPr lang="en-GB" dirty="0"/>
              <a:t>Each user input stored within the action can be reused, similar to how mechanical systems employ kinetic energy recovery systems (KERS). Just as energy is captured during braking in KERS and reused to improve efficiency, the IVA stores input data from earlier steps to optimize subsequent actions, ensuring the process remains efficient without redundant energy expenditure (or redundant prompts</a:t>
            </a:r>
            <a:r>
              <a:rPr lang="en-GB" dirty="0" smtClean="0"/>
              <a:t>).</a:t>
            </a:r>
            <a:endParaRPr lang="en-GB" dirty="0"/>
          </a:p>
          <a:p>
            <a:pPr marL="285750" indent="-285750">
              <a:buFont typeface="Arial" panose="020B0604020202020204" pitchFamily="34" charset="0"/>
              <a:buChar char="•"/>
            </a:pPr>
            <a:r>
              <a:rPr lang="en-GB" dirty="0"/>
              <a:t>4. </a:t>
            </a:r>
            <a:r>
              <a:rPr lang="en-GB" dirty="0" err="1"/>
              <a:t>Chatbots</a:t>
            </a:r>
            <a:r>
              <a:rPr lang="en-GB" dirty="0"/>
              <a:t> as Single-Stage Engines:</a:t>
            </a:r>
          </a:p>
          <a:p>
            <a:pPr marL="285750" indent="-285750">
              <a:buFont typeface="Arial" panose="020B0604020202020204" pitchFamily="34" charset="0"/>
              <a:buChar char="•"/>
            </a:pPr>
            <a:r>
              <a:rPr lang="en-GB" dirty="0" err="1"/>
              <a:t>Chatbots</a:t>
            </a:r>
            <a:r>
              <a:rPr lang="en-GB" dirty="0"/>
              <a:t> can be compared to a single-stage thermodynamic engine, capable of handling straightforward tasks such as “play Mozart’s 5th,” similar to how an engine might perform a simple task like powering a single drive shaft. </a:t>
            </a:r>
            <a:endParaRPr lang="en-GB" dirty="0" smtClean="0"/>
          </a:p>
          <a:p>
            <a:pPr marL="285750" indent="-285750">
              <a:buFont typeface="Arial" panose="020B0604020202020204" pitchFamily="34" charset="0"/>
              <a:buChar char="•"/>
            </a:pPr>
            <a:r>
              <a:rPr lang="en-GB" dirty="0" smtClean="0"/>
              <a:t>These </a:t>
            </a:r>
            <a:r>
              <a:rPr lang="en-GB" dirty="0" err="1"/>
              <a:t>chatbots</a:t>
            </a:r>
            <a:r>
              <a:rPr lang="en-GB" dirty="0"/>
              <a:t> operate within limited proprietary systems—much like engines specifically designed for a certain type of fuel or environment. They can interpret basic user input using AI, similar to how an engine interprets external forces like heat or pressure to perform work</a:t>
            </a:r>
            <a:r>
              <a:rPr lang="en-GB" dirty="0" smtClean="0"/>
              <a:t>.</a:t>
            </a:r>
            <a:endParaRPr lang="en-GB" dirty="0"/>
          </a:p>
          <a:p>
            <a:pPr marL="285750" indent="-285750">
              <a:buFont typeface="Arial" panose="020B0604020202020204" pitchFamily="34" charset="0"/>
              <a:buChar char="•"/>
            </a:pPr>
            <a:r>
              <a:rPr lang="en-GB" dirty="0"/>
              <a:t>5. </a:t>
            </a:r>
            <a:r>
              <a:rPr lang="en-GB" dirty="0" err="1"/>
              <a:t>ChatGPT</a:t>
            </a:r>
            <a:r>
              <a:rPr lang="en-GB" dirty="0"/>
              <a:t> as an </a:t>
            </a:r>
            <a:r>
              <a:rPr lang="en-GB" dirty="0" smtClean="0"/>
              <a:t>uncalibrated system</a:t>
            </a:r>
            <a:r>
              <a:rPr lang="en-GB" dirty="0"/>
              <a:t>:</a:t>
            </a:r>
          </a:p>
          <a:p>
            <a:pPr marL="285750" indent="-285750">
              <a:buFont typeface="Arial" panose="020B0604020202020204" pitchFamily="34" charset="0"/>
              <a:buChar char="•"/>
            </a:pPr>
            <a:r>
              <a:rPr lang="en-GB" dirty="0" err="1"/>
              <a:t>ChatGPT</a:t>
            </a:r>
            <a:r>
              <a:rPr lang="en-GB" dirty="0"/>
              <a:t>, in this context, can be likened to an uncalibrated, all-purpose machine that lacks specific control mechanisms to fine-tune for a particular application. It’s a powerful system, but like a high-powered engine that hasn’t been optimized for a particular fuel mixture or torque range, its generalized data sets can result in inefficiencies or even poor performance when precision is required</a:t>
            </a:r>
            <a:r>
              <a:rPr lang="en-GB" dirty="0" smtClean="0"/>
              <a:t>.</a:t>
            </a:r>
          </a:p>
          <a:p>
            <a:pPr marL="285750" indent="-285750">
              <a:buFont typeface="Arial" panose="020B0604020202020204" pitchFamily="34" charset="0"/>
              <a:buChar char="•"/>
            </a:pPr>
            <a:r>
              <a:rPr lang="en-GB" dirty="0" smtClean="0"/>
              <a:t> </a:t>
            </a:r>
            <a:r>
              <a:rPr lang="en-GB" dirty="0"/>
              <a:t>Without backend integration or domain-specific adjustments, its output is less controlled, much like an engine running on unpredictable fuel quality leading to inconsistent results</a:t>
            </a:r>
            <a:r>
              <a:rPr lang="en-GB" dirty="0" smtClean="0"/>
              <a:t>.</a:t>
            </a: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432216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5355312"/>
          </a:xfrm>
          <a:prstGeom prst="rect">
            <a:avLst/>
          </a:prstGeom>
        </p:spPr>
        <p:txBody>
          <a:bodyPr wrap="square">
            <a:spAutoFit/>
          </a:bodyPr>
          <a:lstStyle/>
          <a:p>
            <a:pPr marL="285750" indent="-285750">
              <a:buFont typeface="Arial" panose="020B0604020202020204" pitchFamily="34" charset="0"/>
              <a:buChar char="•"/>
            </a:pPr>
            <a:r>
              <a:rPr lang="en-GB" dirty="0" smtClean="0"/>
              <a:t>6</a:t>
            </a:r>
            <a:r>
              <a:rPr lang="en-GB" dirty="0"/>
              <a:t>. IVA as a </a:t>
            </a:r>
            <a:r>
              <a:rPr lang="en-GB" dirty="0" smtClean="0"/>
              <a:t>multi-stage </a:t>
            </a:r>
            <a:r>
              <a:rPr lang="en-GB" dirty="0" err="1" smtClean="0"/>
              <a:t>powerplant</a:t>
            </a:r>
            <a:r>
              <a:rPr lang="en-GB" dirty="0"/>
              <a:t>:</a:t>
            </a:r>
          </a:p>
          <a:p>
            <a:pPr marL="285750" indent="-285750">
              <a:buFont typeface="Arial" panose="020B0604020202020204" pitchFamily="34" charset="0"/>
              <a:buChar char="•"/>
            </a:pPr>
            <a:r>
              <a:rPr lang="en-GB" dirty="0"/>
              <a:t>An Intelligent Virtual Agent (IVA) is more analogous to a sophisticated multi-stage </a:t>
            </a:r>
            <a:r>
              <a:rPr lang="en-GB" dirty="0" err="1"/>
              <a:t>powerplant</a:t>
            </a:r>
            <a:r>
              <a:rPr lang="en-GB" dirty="0"/>
              <a:t>, capable of handling high-efficiency, multi-load tasks. It uses precise control mechanisms (AI/ML) that, much like valves and pressure regulators, ensure that each subsystem is fine-tuned to achieve maximum performance. </a:t>
            </a:r>
            <a:endParaRPr lang="en-GB" dirty="0" smtClean="0"/>
          </a:p>
          <a:p>
            <a:pPr marL="285750" indent="-285750">
              <a:buFont typeface="Arial" panose="020B0604020202020204" pitchFamily="34" charset="0"/>
              <a:buChar char="•"/>
            </a:pPr>
            <a:r>
              <a:rPr lang="en-GB" dirty="0" smtClean="0"/>
              <a:t>IVAs </a:t>
            </a:r>
            <a:r>
              <a:rPr lang="en-GB" dirty="0"/>
              <a:t>can integrate with both front-end (external channels) and back-end (data systems) seamlessly, much like how a </a:t>
            </a:r>
            <a:r>
              <a:rPr lang="en-GB" dirty="0" err="1"/>
              <a:t>powerplant</a:t>
            </a:r>
            <a:r>
              <a:rPr lang="en-GB" dirty="0"/>
              <a:t> is integrated with both a fuel source and energy distribution network</a:t>
            </a:r>
            <a:r>
              <a:rPr lang="en-GB" dirty="0" smtClean="0"/>
              <a:t>.</a:t>
            </a:r>
            <a:endParaRPr lang="en-GB" dirty="0"/>
          </a:p>
          <a:p>
            <a:pPr marL="285750" indent="-285750">
              <a:buFont typeface="Arial" panose="020B0604020202020204" pitchFamily="34" charset="0"/>
              <a:buChar char="•"/>
            </a:pPr>
            <a:r>
              <a:rPr lang="en-GB" dirty="0"/>
              <a:t>7. Multi-Platform Deployment as Torque Transfer Across Gear Networks:</a:t>
            </a:r>
          </a:p>
          <a:p>
            <a:pPr marL="285750" indent="-285750">
              <a:buFont typeface="Arial" panose="020B0604020202020204" pitchFamily="34" charset="0"/>
              <a:buChar char="•"/>
            </a:pPr>
            <a:r>
              <a:rPr lang="en-GB" dirty="0"/>
              <a:t>Deploying IVAs across multiple platforms, such as Facebook, SMS, and phone systems, is equivalent to transferring torque across different gear systems in an industrial machine</a:t>
            </a:r>
            <a:r>
              <a:rPr lang="en-GB" dirty="0" smtClean="0"/>
              <a:t>.</a:t>
            </a:r>
          </a:p>
          <a:p>
            <a:pPr marL="285750" indent="-285750">
              <a:buFont typeface="Arial" panose="020B0604020202020204" pitchFamily="34" charset="0"/>
              <a:buChar char="•"/>
            </a:pPr>
            <a:r>
              <a:rPr lang="en-GB" dirty="0" smtClean="0"/>
              <a:t> </a:t>
            </a:r>
            <a:r>
              <a:rPr lang="en-GB" dirty="0"/>
              <a:t>Each platform requires the IVA to adapt, just as torque must be adjusted based on the gear ratio to maintain efficient performance. </a:t>
            </a:r>
            <a:endParaRPr lang="en-GB" dirty="0" smtClean="0"/>
          </a:p>
          <a:p>
            <a:pPr marL="285750" indent="-285750">
              <a:buFont typeface="Arial" panose="020B0604020202020204" pitchFamily="34" charset="0"/>
              <a:buChar char="•"/>
            </a:pPr>
            <a:r>
              <a:rPr lang="en-GB" dirty="0" smtClean="0"/>
              <a:t>The </a:t>
            </a:r>
            <a:r>
              <a:rPr lang="en-GB" dirty="0"/>
              <a:t>IVA can "shift gears" depending on the user’s platform, providing the same high-level functionality across diverse environments without losing efficiency or creating unnecessary friction</a:t>
            </a:r>
            <a:r>
              <a:rPr lang="en-GB" dirty="0" smtClean="0"/>
              <a:t>.</a:t>
            </a:r>
            <a:endParaRPr lang="en-GB" dirty="0"/>
          </a:p>
          <a:p>
            <a:pPr marL="285750" indent="-285750">
              <a:buFont typeface="Arial" panose="020B0604020202020204" pitchFamily="34" charset="0"/>
              <a:buChar char="•"/>
            </a:pPr>
            <a:r>
              <a:rPr lang="en-GB" dirty="0"/>
              <a:t>8. Back-End Extensions as System Integration:</a:t>
            </a:r>
          </a:p>
          <a:p>
            <a:pPr marL="285750" indent="-285750">
              <a:buFont typeface="Arial" panose="020B0604020202020204" pitchFamily="34" charset="0"/>
              <a:buChar char="•"/>
            </a:pPr>
            <a:r>
              <a:rPr lang="en-GB" dirty="0"/>
              <a:t>The ability of IVAs to connect to private or public REST applications is similar to integrating various subsystems in a mechanical or thermodynamic system. </a:t>
            </a:r>
            <a:endParaRPr lang="en-GB" dirty="0" smtClean="0"/>
          </a:p>
          <a:p>
            <a:pPr marL="285750" indent="-285750">
              <a:buFont typeface="Arial" panose="020B0604020202020204" pitchFamily="34" charset="0"/>
              <a:buChar char="•"/>
            </a:pPr>
            <a:r>
              <a:rPr lang="en-GB" dirty="0" smtClean="0"/>
              <a:t>For </a:t>
            </a:r>
            <a:r>
              <a:rPr lang="en-GB" dirty="0"/>
              <a:t>example, in a complex hydraulic system, various pumps, valves, and pressure regulators must work together seamlessly. Similarly, back-end extensions enable the IVA to communicate with different databases, proprietary systems, or external APIs, ensuring that information flows as smoothly as hydraulic fluid within a well-designed system</a:t>
            </a:r>
            <a:r>
              <a:rPr lang="en-GB" dirty="0" smtClean="0"/>
              <a:t>.</a:t>
            </a:r>
          </a:p>
        </p:txBody>
      </p:sp>
    </p:spTree>
    <p:extLst>
      <p:ext uri="{BB962C8B-B14F-4D97-AF65-F5344CB8AC3E}">
        <p14:creationId xmlns:p14="http://schemas.microsoft.com/office/powerpoint/2010/main" val="3835328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463308"/>
          </a:xfrm>
          <a:prstGeom prst="rect">
            <a:avLst/>
          </a:prstGeom>
        </p:spPr>
        <p:txBody>
          <a:bodyPr wrap="square">
            <a:spAutoFit/>
          </a:bodyPr>
          <a:lstStyle/>
          <a:p>
            <a:pPr marL="285750" indent="-285750">
              <a:buFont typeface="Arial" panose="020B0604020202020204" pitchFamily="34" charset="0"/>
              <a:buChar char="•"/>
            </a:pPr>
            <a:r>
              <a:rPr lang="en-GB" dirty="0" smtClean="0"/>
              <a:t>9</a:t>
            </a:r>
            <a:r>
              <a:rPr lang="en-GB" dirty="0"/>
              <a:t>. Use Cases as Specialized Machines in Various Industries:</a:t>
            </a:r>
          </a:p>
          <a:p>
            <a:pPr marL="285750" indent="-285750">
              <a:buFont typeface="Arial" panose="020B0604020202020204" pitchFamily="34" charset="0"/>
              <a:buChar char="•"/>
            </a:pPr>
            <a:r>
              <a:rPr lang="en-GB" dirty="0"/>
              <a:t>The use cases of IVAs can be compared to applying specialized machines across different industries. For example:</a:t>
            </a:r>
          </a:p>
          <a:p>
            <a:pPr marL="342900" indent="-342900">
              <a:buFont typeface="+mj-lt"/>
              <a:buAutoNum type="arabicPeriod"/>
            </a:pPr>
            <a:r>
              <a:rPr lang="en-GB" dirty="0"/>
              <a:t>Law: An IVA acts like a precision tool, similar to a lathe used in manufacturing to make intricate cuts. The IVA continuously updates and refines its knowledge, adapting to changes in legal codes like a lathe being fine-tuned for new materials.</a:t>
            </a:r>
          </a:p>
          <a:p>
            <a:pPr marL="342900" indent="-342900">
              <a:buFont typeface="+mj-lt"/>
              <a:buAutoNum type="arabicPeriod"/>
            </a:pPr>
            <a:r>
              <a:rPr lang="en-GB" dirty="0"/>
              <a:t>Banking: IVAs in fraud detection function similarly to sensors in industrial machines that monitor torque or pressure changes. They flag anomalies that could indicate system malfunctions (fraud), preventing damage or catastrophic failures in the system.</a:t>
            </a:r>
          </a:p>
          <a:p>
            <a:pPr marL="342900" indent="-342900">
              <a:buFont typeface="+mj-lt"/>
              <a:buAutoNum type="arabicPeriod"/>
            </a:pPr>
            <a:r>
              <a:rPr lang="en-GB" dirty="0" err="1"/>
              <a:t>RegTech</a:t>
            </a:r>
            <a:r>
              <a:rPr lang="en-GB" dirty="0"/>
              <a:t>: In regulatory technology, IVAs behave like complex monitoring systems that track vibrations or heat in a mechanical system, identifying outliers (like insider trading or financial crimes) before they cause irreversible damage</a:t>
            </a:r>
            <a:r>
              <a:rPr lang="en-GB" dirty="0" smtClean="0"/>
              <a:t>.</a:t>
            </a:r>
            <a:endParaRPr lang="en-GB" dirty="0"/>
          </a:p>
          <a:p>
            <a:pPr marL="285750" indent="-285750">
              <a:buFont typeface="Arial" panose="020B0604020202020204" pitchFamily="34" charset="0"/>
              <a:buChar char="•"/>
            </a:pPr>
            <a:r>
              <a:rPr lang="en-GB" dirty="0"/>
              <a:t>10. Lifecycle Management and Analytics as Predictive Maintenance:</a:t>
            </a:r>
          </a:p>
          <a:p>
            <a:pPr marL="285750" indent="-285750">
              <a:buFont typeface="Arial" panose="020B0604020202020204" pitchFamily="34" charset="0"/>
              <a:buChar char="•"/>
            </a:pPr>
            <a:r>
              <a:rPr lang="en-GB" dirty="0"/>
              <a:t>The Lifecycle Management and Analytics capabilities of IVAs align with predictive maintenance in engineering. Just as predictive maintenance uses data analytics to foresee mechanical failures, IVAs use their built-in analytics tools to monitor user interactions, detect patterns, and make adjustments, ensuring the system continues to operate at peak performance</a:t>
            </a:r>
            <a:r>
              <a:rPr lang="en-GB" dirty="0" smtClean="0"/>
              <a:t>.</a:t>
            </a:r>
            <a:endParaRPr lang="en-GB" dirty="0"/>
          </a:p>
          <a:p>
            <a:pPr marL="285750" indent="-285750">
              <a:buFont typeface="Arial" panose="020B0604020202020204" pitchFamily="34" charset="0"/>
              <a:buChar char="•"/>
            </a:pPr>
            <a:r>
              <a:rPr lang="en-GB" dirty="0"/>
              <a:t>In conclusion, the design and deployment of an IVA mirrors many principles from mechanical and systems engineering. </a:t>
            </a:r>
            <a:endParaRPr lang="en-GB" dirty="0" smtClean="0"/>
          </a:p>
          <a:p>
            <a:pPr marL="285750" indent="-285750">
              <a:buFont typeface="Arial" panose="020B0604020202020204" pitchFamily="34" charset="0"/>
              <a:buChar char="•"/>
            </a:pPr>
            <a:r>
              <a:rPr lang="en-GB" dirty="0" smtClean="0"/>
              <a:t>From </a:t>
            </a:r>
            <a:r>
              <a:rPr lang="en-GB" dirty="0"/>
              <a:t>optimizing friction and reducing energy loss to integrating with multiple platforms and ensuring seamless operation, the process follows a rigorous structure akin to fine-tuning an industrial machine. </a:t>
            </a:r>
            <a:endParaRPr lang="en-GB" dirty="0" smtClean="0"/>
          </a:p>
          <a:p>
            <a:pPr marL="285750" indent="-285750">
              <a:buFont typeface="Arial" panose="020B0604020202020204" pitchFamily="34" charset="0"/>
              <a:buChar char="•"/>
            </a:pPr>
            <a:r>
              <a:rPr lang="en-GB" dirty="0" smtClean="0"/>
              <a:t>Each </a:t>
            </a:r>
            <a:r>
              <a:rPr lang="en-GB" dirty="0"/>
              <a:t>component, from user inputs to platform integration, functions like a well-coordinated system with precise control over its outputs.</a:t>
            </a:r>
          </a:p>
          <a:p>
            <a:pPr marL="285750" indent="-285750">
              <a:buFont typeface="Arial" panose="020B0604020202020204" pitchFamily="34" charset="0"/>
              <a:buChar char="•"/>
            </a:pPr>
            <a:r>
              <a:rPr lang="en-GB" dirty="0"/>
              <a:t>From an engineering perspective, the concept of tailoring the personality of an Intelligent Virtual Agent (IVA) can be compared to adjusting the parameters of a complex mechanical system to optimize performance for different operating conditions.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06076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8972" y="866417"/>
            <a:ext cx="5153744" cy="5125165"/>
          </a:xfrm>
          <a:prstGeom prst="rect">
            <a:avLst/>
          </a:prstGeom>
        </p:spPr>
      </p:pic>
    </p:spTree>
    <p:extLst>
      <p:ext uri="{BB962C8B-B14F-4D97-AF65-F5344CB8AC3E}">
        <p14:creationId xmlns:p14="http://schemas.microsoft.com/office/powerpoint/2010/main" val="797606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740307"/>
          </a:xfrm>
          <a:prstGeom prst="rect">
            <a:avLst/>
          </a:prstGeom>
        </p:spPr>
        <p:txBody>
          <a:bodyPr wrap="square">
            <a:spAutoFit/>
          </a:bodyPr>
          <a:lstStyle/>
          <a:p>
            <a:r>
              <a:rPr lang="en-US" dirty="0" smtClean="0"/>
              <a:t>                                                                                                </a:t>
            </a:r>
            <a:r>
              <a:rPr lang="en-US" u="sng" dirty="0" smtClean="0"/>
              <a:t>Summary</a:t>
            </a:r>
            <a:endParaRPr lang="en-GB" u="sng" dirty="0" smtClean="0"/>
          </a:p>
          <a:p>
            <a:pPr marL="285750" indent="-285750">
              <a:buFont typeface="Arial" panose="020B0604020202020204" pitchFamily="34" charset="0"/>
              <a:buChar char="•"/>
            </a:pPr>
            <a:r>
              <a:rPr lang="en-GB" dirty="0" smtClean="0"/>
              <a:t>1</a:t>
            </a:r>
            <a:r>
              <a:rPr lang="en-GB" dirty="0"/>
              <a:t>. Personality as System Tuning and Calibration:</a:t>
            </a:r>
          </a:p>
          <a:p>
            <a:pPr marL="285750" indent="-285750">
              <a:buFont typeface="Arial" panose="020B0604020202020204" pitchFamily="34" charset="0"/>
              <a:buChar char="•"/>
            </a:pPr>
            <a:r>
              <a:rPr lang="en-GB" dirty="0"/>
              <a:t>Just like tuning an engine to handle varying loads, temperatures, or torque demands, the personality of an IVA must be calibrated based on the specific context and task. For instance</a:t>
            </a:r>
            <a:r>
              <a:rPr lang="en-GB" dirty="0" smtClean="0"/>
              <a:t>:</a:t>
            </a:r>
            <a:endParaRPr lang="en-GB" dirty="0"/>
          </a:p>
          <a:p>
            <a:pPr marL="285750" indent="-285750">
              <a:buFont typeface="Arial" panose="020B0604020202020204" pitchFamily="34" charset="0"/>
              <a:buChar char="•"/>
            </a:pPr>
            <a:r>
              <a:rPr lang="en-GB" dirty="0"/>
              <a:t>An upbeat and energetic IVA assisting with checking inventory or making a purchase is like a high-torque motor designed for quick, efficient output in low-friction environments.</a:t>
            </a:r>
          </a:p>
          <a:p>
            <a:pPr marL="285750" indent="-285750">
              <a:buFont typeface="Arial" panose="020B0604020202020204" pitchFamily="34" charset="0"/>
              <a:buChar char="•"/>
            </a:pPr>
            <a:r>
              <a:rPr lang="en-GB" dirty="0"/>
              <a:t>An empathetic personality, used for sensitive situations (e.g., life insurance inquiries after a death), can be likened to a precision-engineered damping system that carefully modulates force, reducing friction and shock to handle delicate situations with minimal impact.</a:t>
            </a:r>
          </a:p>
          <a:p>
            <a:pPr marL="285750" indent="-285750">
              <a:buFont typeface="Arial" panose="020B0604020202020204" pitchFamily="34" charset="0"/>
              <a:buChar char="•"/>
            </a:pPr>
            <a:r>
              <a:rPr lang="en-GB" dirty="0"/>
              <a:t>In both cases, the goal is to reduce resistance (emotional friction) and maximize efficiency by aligning the IVA's </a:t>
            </a:r>
            <a:r>
              <a:rPr lang="en-GB" dirty="0" err="1"/>
              <a:t>behavior</a:t>
            </a:r>
            <a:r>
              <a:rPr lang="en-GB" dirty="0"/>
              <a:t> with the emotional and practical needs of the user</a:t>
            </a:r>
            <a:r>
              <a:rPr lang="en-GB" dirty="0" smtClean="0"/>
              <a:t>.</a:t>
            </a:r>
          </a:p>
          <a:p>
            <a:pPr marL="285750" indent="-285750">
              <a:buFont typeface="Arial" panose="020B0604020202020204" pitchFamily="34" charset="0"/>
              <a:buChar char="•"/>
            </a:pPr>
            <a:r>
              <a:rPr lang="en-GB" dirty="0"/>
              <a:t>2. Agent Deployment as Load Distribution Across Platforms:</a:t>
            </a:r>
          </a:p>
          <a:p>
            <a:pPr marL="285750" indent="-285750">
              <a:buFont typeface="Arial" panose="020B0604020202020204" pitchFamily="34" charset="0"/>
              <a:buChar char="•"/>
            </a:pPr>
            <a:r>
              <a:rPr lang="en-GB" dirty="0"/>
              <a:t>The placement of an IVA across various platforms </a:t>
            </a:r>
            <a:r>
              <a:rPr lang="en-GB" dirty="0" smtClean="0"/>
              <a:t>such as SMS is </a:t>
            </a:r>
            <a:r>
              <a:rPr lang="en-GB" dirty="0"/>
              <a:t>akin to distributing mechanical load across multiple gears or shafts in a machine. Just as engineers must account for how torque is transmitted and distributed in a drivetrain, businesses must consider where their customers are "located" to ensure optimal performance and accessibility of the IVA</a:t>
            </a:r>
            <a:r>
              <a:rPr lang="en-GB" dirty="0" smtClean="0"/>
              <a:t>.</a:t>
            </a:r>
            <a:endParaRPr lang="en-GB" dirty="0"/>
          </a:p>
          <a:p>
            <a:pPr marL="285750" indent="-285750">
              <a:buFont typeface="Arial" panose="020B0604020202020204" pitchFamily="34" charset="0"/>
              <a:buChar char="•"/>
            </a:pPr>
            <a:r>
              <a:rPr lang="en-GB" dirty="0"/>
              <a:t>For example, deploying the IVA on Facebook, where the load is customer interaction, is like setting a drive shaft to handle a specific torque range. The IVA must be equipped with the appropriate "torque" (integration capabilities) to meet the demands of the user in that environment</a:t>
            </a:r>
            <a:r>
              <a:rPr lang="en-GB" dirty="0" smtClean="0"/>
              <a:t>.</a:t>
            </a:r>
            <a:endParaRPr lang="en-GB" dirty="0"/>
          </a:p>
          <a:p>
            <a:pPr marL="285750" indent="-285750">
              <a:buFont typeface="Arial" panose="020B0604020202020204" pitchFamily="34" charset="0"/>
              <a:buChar char="•"/>
            </a:pPr>
            <a:r>
              <a:rPr lang="en-GB" dirty="0"/>
              <a:t>3. Building an IVA as Assembling a Modular System:</a:t>
            </a:r>
          </a:p>
          <a:p>
            <a:pPr marL="285750" indent="-285750">
              <a:buFont typeface="Arial" panose="020B0604020202020204" pitchFamily="34" charset="0"/>
              <a:buChar char="•"/>
            </a:pPr>
            <a:r>
              <a:rPr lang="en-GB" dirty="0"/>
              <a:t>The process of constructing an IVA using Watson Assistant can be compared to assembling a modular mechanical system where all the necessary components (e.g., AI, natural language understanding, and machine learning) are already built-in, much like standardized parts in a machine kit. In this scenario, the Subject Matter Expert (SME) functions as the system integrator, someone who knows the specific application (customer needs) and how to assemble the modules (pre-built AI components) for optimal performance</a:t>
            </a:r>
            <a:r>
              <a:rPr lang="en-GB" dirty="0" smtClean="0"/>
              <a:t>.</a:t>
            </a:r>
            <a:endParaRPr lang="en-GB" dirty="0"/>
          </a:p>
        </p:txBody>
      </p:sp>
    </p:spTree>
    <p:extLst>
      <p:ext uri="{BB962C8B-B14F-4D97-AF65-F5344CB8AC3E}">
        <p14:creationId xmlns:p14="http://schemas.microsoft.com/office/powerpoint/2010/main" val="2378412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740307"/>
          </a:xfrm>
          <a:prstGeom prst="rect">
            <a:avLst/>
          </a:prstGeom>
        </p:spPr>
        <p:txBody>
          <a:bodyPr wrap="square">
            <a:spAutoFit/>
          </a:bodyPr>
          <a:lstStyle/>
          <a:p>
            <a:pPr marL="285750" indent="-285750">
              <a:buFont typeface="Arial" panose="020B0604020202020204" pitchFamily="34" charset="0"/>
              <a:buChar char="•"/>
            </a:pPr>
            <a:r>
              <a:rPr lang="en-GB" dirty="0" smtClean="0"/>
              <a:t>No </a:t>
            </a:r>
            <a:r>
              <a:rPr lang="en-GB" dirty="0"/>
              <a:t>advanced engineering knowledge (like machine learning or AI expertise) is required, just as you wouldn't need to redesign components when using pre-manufactured parts. </a:t>
            </a:r>
            <a:endParaRPr lang="en-GB" dirty="0" smtClean="0"/>
          </a:p>
          <a:p>
            <a:pPr marL="285750" indent="-285750">
              <a:buFont typeface="Arial" panose="020B0604020202020204" pitchFamily="34" charset="0"/>
              <a:buChar char="•"/>
            </a:pPr>
            <a:r>
              <a:rPr lang="en-GB" dirty="0" smtClean="0"/>
              <a:t>The </a:t>
            </a:r>
            <a:r>
              <a:rPr lang="en-GB" dirty="0"/>
              <a:t>focus is on assembling the system to meet specific operational requirements</a:t>
            </a:r>
            <a:r>
              <a:rPr lang="en-GB" dirty="0" smtClean="0"/>
              <a:t>.</a:t>
            </a:r>
            <a:endParaRPr lang="en-GB" dirty="0"/>
          </a:p>
          <a:p>
            <a:pPr marL="285750" indent="-285750">
              <a:buFont typeface="Arial" panose="020B0604020202020204" pitchFamily="34" charset="0"/>
              <a:buChar char="•"/>
            </a:pPr>
            <a:r>
              <a:rPr lang="en-GB" dirty="0"/>
              <a:t>4. </a:t>
            </a:r>
            <a:r>
              <a:rPr lang="en-GB" dirty="0" err="1"/>
              <a:t>Chatbots</a:t>
            </a:r>
            <a:r>
              <a:rPr lang="en-GB" dirty="0"/>
              <a:t> vs. IVAs: Single-Stage vs. Multi-Stage Machines:</a:t>
            </a:r>
          </a:p>
          <a:p>
            <a:pPr marL="285750" indent="-285750">
              <a:buFont typeface="Arial" panose="020B0604020202020204" pitchFamily="34" charset="0"/>
              <a:buChar char="•"/>
            </a:pPr>
            <a:r>
              <a:rPr lang="en-GB" dirty="0"/>
              <a:t>Basic </a:t>
            </a:r>
            <a:r>
              <a:rPr lang="en-GB" dirty="0" err="1"/>
              <a:t>chatbots</a:t>
            </a:r>
            <a:r>
              <a:rPr lang="en-GB" dirty="0"/>
              <a:t> are like single-stage machines performing simple, repetitive tasks, such as raising the thermostat or playing music. These bots function much like a single-speed motor that delivers a fixed output, designed for simple, well-defined loads</a:t>
            </a:r>
            <a:r>
              <a:rPr lang="en-GB" dirty="0" smtClean="0"/>
              <a:t>.</a:t>
            </a:r>
            <a:endParaRPr lang="en-GB" dirty="0"/>
          </a:p>
          <a:p>
            <a:pPr marL="285750" indent="-285750">
              <a:buFont typeface="Arial" panose="020B0604020202020204" pitchFamily="34" charset="0"/>
              <a:buChar char="•"/>
            </a:pPr>
            <a:r>
              <a:rPr lang="en-GB" dirty="0"/>
              <a:t>On the other hand, an IVA represents a more complex multi-stage system capable of handling variable loads and integrating multiple control systems. </a:t>
            </a:r>
            <a:endParaRPr lang="en-GB" dirty="0" smtClean="0"/>
          </a:p>
          <a:p>
            <a:pPr marL="285750" indent="-285750">
              <a:buFont typeface="Arial" panose="020B0604020202020204" pitchFamily="34" charset="0"/>
              <a:buChar char="•"/>
            </a:pPr>
            <a:r>
              <a:rPr lang="en-GB" dirty="0" smtClean="0"/>
              <a:t>This </a:t>
            </a:r>
            <a:r>
              <a:rPr lang="en-GB" dirty="0"/>
              <a:t>is </a:t>
            </a:r>
            <a:r>
              <a:rPr lang="en-GB" dirty="0" smtClean="0"/>
              <a:t>similar to </a:t>
            </a:r>
            <a:r>
              <a:rPr lang="en-GB" dirty="0"/>
              <a:t>a multi-stage turbine, which adjusts its power output based on the operational environment, seamlessly integrating phone, text, and back-end data sources for enterprise-level operations</a:t>
            </a:r>
            <a:r>
              <a:rPr lang="en-GB" dirty="0" smtClean="0"/>
              <a:t>.</a:t>
            </a:r>
            <a:endParaRPr lang="en-GB" dirty="0"/>
          </a:p>
          <a:p>
            <a:pPr marL="285750" indent="-285750">
              <a:buFont typeface="Arial" panose="020B0604020202020204" pitchFamily="34" charset="0"/>
              <a:buChar char="•"/>
            </a:pPr>
            <a:r>
              <a:rPr lang="en-GB" dirty="0"/>
              <a:t>5. Channels as Torque Transmission Pathways:</a:t>
            </a:r>
          </a:p>
          <a:p>
            <a:pPr marL="285750" indent="-285750">
              <a:buFont typeface="Arial" panose="020B0604020202020204" pitchFamily="34" charset="0"/>
              <a:buChar char="•"/>
            </a:pPr>
            <a:r>
              <a:rPr lang="en-GB" dirty="0"/>
              <a:t>The various channels or integrations available for the IVA (e.g., websites, SMS, Teams) can be compared to the pathways through which torque is transmitted in a mechanical system. Different channels present unique resistances (platform-specific constraints), just as different gear systems or belts create frictional losses or efficiency variations. </a:t>
            </a:r>
            <a:endParaRPr lang="en-GB" dirty="0" smtClean="0"/>
          </a:p>
          <a:p>
            <a:pPr marL="285750" indent="-285750">
              <a:buFont typeface="Arial" panose="020B0604020202020204" pitchFamily="34" charset="0"/>
              <a:buChar char="•"/>
            </a:pPr>
            <a:r>
              <a:rPr lang="en-GB" dirty="0"/>
              <a:t>The IVA must adapt to these different environments, seamlessly adjusting its "torque" (communication style, data processing) to ensure smooth operation across multiple platforms without losing efficiency</a:t>
            </a:r>
            <a:r>
              <a:rPr lang="en-GB" dirty="0" smtClean="0"/>
              <a:t>.</a:t>
            </a:r>
            <a:endParaRPr lang="en-GB" dirty="0"/>
          </a:p>
          <a:p>
            <a:pPr marL="285750" indent="-285750">
              <a:buFont typeface="Arial" panose="020B0604020202020204" pitchFamily="34" charset="0"/>
              <a:buChar char="•"/>
            </a:pPr>
            <a:r>
              <a:rPr lang="en-GB" dirty="0"/>
              <a:t>6. Back-End Extensions as System Integration with Auxiliary Devices:</a:t>
            </a:r>
          </a:p>
          <a:p>
            <a:pPr marL="285750" indent="-285750">
              <a:buFont typeface="Arial" panose="020B0604020202020204" pitchFamily="34" charset="0"/>
              <a:buChar char="•"/>
            </a:pPr>
            <a:r>
              <a:rPr lang="en-GB" dirty="0"/>
              <a:t>Just as complex mechanical systems often integrate auxiliary </a:t>
            </a:r>
            <a:r>
              <a:rPr lang="en-GB" dirty="0" smtClean="0"/>
              <a:t>devices similar to   sensors or regulators so as to </a:t>
            </a:r>
            <a:r>
              <a:rPr lang="en-GB" dirty="0"/>
              <a:t>monitor and control specific subsystems, IVAs must integrate with back-end systems to perform tasks such as checking customer balances or making payments. These integrations act like sensors and actuators in an industrial control system, responding to user input and executing actions based on real-time data.</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7591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6463308"/>
          </a:xfrm>
          <a:prstGeom prst="rect">
            <a:avLst/>
          </a:prstGeom>
        </p:spPr>
        <p:txBody>
          <a:bodyPr wrap="square">
            <a:spAutoFit/>
          </a:bodyPr>
          <a:lstStyle/>
          <a:p>
            <a:pPr marL="285750" indent="-285750">
              <a:buFont typeface="Arial" panose="020B0604020202020204" pitchFamily="34" charset="0"/>
              <a:buChar char="•"/>
            </a:pPr>
            <a:r>
              <a:rPr lang="en-GB" dirty="0" smtClean="0"/>
              <a:t>The </a:t>
            </a:r>
            <a:r>
              <a:rPr lang="en-GB" dirty="0"/>
              <a:t>ease with which these extensions can be connected to the IVA mirrors how standardized auxiliary devices can be integrated into larger systems, optimizing overall performance without the need for extensive customization</a:t>
            </a:r>
            <a:r>
              <a:rPr lang="en-GB" dirty="0" smtClean="0"/>
              <a:t>.</a:t>
            </a:r>
            <a:endParaRPr lang="en-GB" dirty="0"/>
          </a:p>
          <a:p>
            <a:pPr marL="285750" indent="-285750">
              <a:buFont typeface="Arial" panose="020B0604020202020204" pitchFamily="34" charset="0"/>
              <a:buChar char="•"/>
            </a:pPr>
            <a:r>
              <a:rPr lang="en-GB" dirty="0"/>
              <a:t>7. </a:t>
            </a:r>
            <a:r>
              <a:rPr lang="en-GB" dirty="0" err="1"/>
              <a:t>Multibot</a:t>
            </a:r>
            <a:r>
              <a:rPr lang="en-GB" dirty="0"/>
              <a:t> Orchestration as Parallel Processing Units:</a:t>
            </a:r>
          </a:p>
          <a:p>
            <a:pPr marL="285750" indent="-285750">
              <a:buFont typeface="Arial" panose="020B0604020202020204" pitchFamily="34" charset="0"/>
              <a:buChar char="•"/>
            </a:pPr>
            <a:r>
              <a:rPr lang="en-GB" dirty="0" err="1"/>
              <a:t>Multibot</a:t>
            </a:r>
            <a:r>
              <a:rPr lang="en-GB" dirty="0"/>
              <a:t> orchestration can be thought of as the coordination between multiple parallel processing units or subsystems within a larger system. When a primary virtual agent oversees multiple sub-agents, it functions like a central controller distributing torque across different shafts in a transmission system</a:t>
            </a:r>
            <a:r>
              <a:rPr lang="en-GB" dirty="0" smtClean="0"/>
              <a:t>.</a:t>
            </a:r>
            <a:endParaRPr lang="en-GB" dirty="0"/>
          </a:p>
          <a:p>
            <a:pPr marL="285750" indent="-285750">
              <a:buFont typeface="Arial" panose="020B0604020202020204" pitchFamily="34" charset="0"/>
              <a:buChar char="•"/>
            </a:pPr>
            <a:r>
              <a:rPr lang="en-GB" dirty="0"/>
              <a:t>For example, a user interacting with a vacation-planning IVA would navigate between flights, hotels, and car rentals, just as torque is directed to different gears based on load requirements in a mechanical system. The primary IVA ensures smooth transitions between these tasks, maintaining system integrity and avoiding operational friction (user confusion or inefficiency</a:t>
            </a:r>
            <a:r>
              <a:rPr lang="en-GB" dirty="0" smtClean="0"/>
              <a:t>).</a:t>
            </a:r>
          </a:p>
          <a:p>
            <a:pPr marL="285750" indent="-285750">
              <a:buFont typeface="Arial" panose="020B0604020202020204" pitchFamily="34" charset="0"/>
              <a:buChar char="•"/>
            </a:pPr>
            <a:r>
              <a:rPr lang="en-GB" dirty="0"/>
              <a:t>8. Voice and Text Integration as a Variable Speed Transmission:</a:t>
            </a:r>
          </a:p>
          <a:p>
            <a:pPr marL="285750" indent="-285750">
              <a:buFont typeface="Arial" panose="020B0604020202020204" pitchFamily="34" charset="0"/>
              <a:buChar char="•"/>
            </a:pPr>
            <a:r>
              <a:rPr lang="en-GB" dirty="0"/>
              <a:t>The ability for a user to switch between voice and text is analogous to a variable-speed transmission that can shift gears between different torque demands</a:t>
            </a:r>
            <a:r>
              <a:rPr lang="en-GB" dirty="0" smtClean="0"/>
              <a:t>.</a:t>
            </a:r>
          </a:p>
          <a:p>
            <a:pPr marL="285750" indent="-285750">
              <a:buFont typeface="Arial" panose="020B0604020202020204" pitchFamily="34" charset="0"/>
              <a:buChar char="•"/>
            </a:pPr>
            <a:r>
              <a:rPr lang="en-GB" dirty="0" smtClean="0"/>
              <a:t> </a:t>
            </a:r>
            <a:r>
              <a:rPr lang="en-GB" dirty="0"/>
              <a:t>In this case, the IVA adjusts its communication medium based on the user's input (voice or text), just as a transmission shifts gears to match the required torque or speed. This flexibility ensures the system operates efficiently, regardless of the load (medium) placed on it by the user</a:t>
            </a:r>
            <a:r>
              <a:rPr lang="en-GB" dirty="0" smtClean="0"/>
              <a:t>.</a:t>
            </a:r>
            <a:endParaRPr lang="en-GB" dirty="0"/>
          </a:p>
          <a:p>
            <a:pPr marL="285750" indent="-285750">
              <a:buFont typeface="Arial" panose="020B0604020202020204" pitchFamily="34" charset="0"/>
              <a:buChar char="•"/>
            </a:pPr>
            <a:r>
              <a:rPr lang="en-GB" dirty="0"/>
              <a:t>9. Analytics as Predictive Maintenance:</a:t>
            </a:r>
          </a:p>
          <a:p>
            <a:pPr marL="285750" indent="-285750">
              <a:buFont typeface="Arial" panose="020B0604020202020204" pitchFamily="34" charset="0"/>
              <a:buChar char="•"/>
            </a:pPr>
            <a:r>
              <a:rPr lang="en-GB" dirty="0"/>
              <a:t>Built-in analytics in the IVA, which track user </a:t>
            </a:r>
            <a:r>
              <a:rPr lang="en-GB" dirty="0" err="1"/>
              <a:t>behavior</a:t>
            </a:r>
            <a:r>
              <a:rPr lang="en-GB" dirty="0"/>
              <a:t>, measure confidence scores, and compare performance across environments, is similar to predictive maintenance systems in engineering. </a:t>
            </a:r>
            <a:endParaRPr lang="en-GB" dirty="0" smtClean="0"/>
          </a:p>
          <a:p>
            <a:pPr marL="285750" indent="-285750">
              <a:buFont typeface="Arial" panose="020B0604020202020204" pitchFamily="34" charset="0"/>
              <a:buChar char="•"/>
            </a:pPr>
            <a:r>
              <a:rPr lang="en-GB" dirty="0" smtClean="0"/>
              <a:t>Just </a:t>
            </a:r>
            <a:r>
              <a:rPr lang="en-GB" dirty="0"/>
              <a:t>as data from sensors is used to predict when a machine part will fail, IVA analytics gather data on user interactions to fine-tune the system, ensuring optimal performance and preventing breakdowns (customer dissatisfaction).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899869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4524315"/>
          </a:xfrm>
          <a:prstGeom prst="rect">
            <a:avLst/>
          </a:prstGeom>
        </p:spPr>
        <p:txBody>
          <a:bodyPr wrap="square">
            <a:spAutoFit/>
          </a:bodyPr>
          <a:lstStyle/>
          <a:p>
            <a:pPr marL="285750" indent="-285750">
              <a:buFont typeface="Arial" panose="020B0604020202020204" pitchFamily="34" charset="0"/>
              <a:buChar char="•"/>
            </a:pPr>
            <a:r>
              <a:rPr lang="en-GB" dirty="0" smtClean="0"/>
              <a:t>These </a:t>
            </a:r>
            <a:r>
              <a:rPr lang="en-GB" dirty="0"/>
              <a:t>analytics allow for continuous improvement, much like condition-based monitoring in a mechanical system, ensuring that the IVA remains aligned with user needs and operational conditions</a:t>
            </a:r>
            <a:r>
              <a:rPr lang="en-GB" dirty="0" smtClean="0"/>
              <a:t>.</a:t>
            </a:r>
            <a:endParaRPr lang="en-GB" dirty="0"/>
          </a:p>
          <a:p>
            <a:pPr marL="285750" indent="-285750">
              <a:buFont typeface="Arial" panose="020B0604020202020204" pitchFamily="34" charset="0"/>
              <a:buChar char="•"/>
            </a:pPr>
            <a:r>
              <a:rPr lang="en-GB" dirty="0"/>
              <a:t>10. Foundation Models as Pre-Tuned Engines:</a:t>
            </a:r>
          </a:p>
          <a:p>
            <a:pPr marL="285750" indent="-285750">
              <a:buFont typeface="Arial" panose="020B0604020202020204" pitchFamily="34" charset="0"/>
              <a:buChar char="•"/>
            </a:pPr>
            <a:r>
              <a:rPr lang="en-GB" dirty="0"/>
              <a:t>The foundation models built into Watson Assistant can be likened to pre-tuned engines designed for optimal performance under specific operating conditions. These models come with state-of-the-art features, like few-shot learning and transfer learning, akin to an engine pre-calibrated to handle different fuel mixtures or load conditions</a:t>
            </a:r>
            <a:r>
              <a:rPr lang="en-GB" dirty="0" smtClean="0"/>
              <a:t>.</a:t>
            </a:r>
            <a:endParaRPr lang="en-GB" dirty="0"/>
          </a:p>
          <a:p>
            <a:pPr marL="285750" indent="-285750">
              <a:buFont typeface="Arial" panose="020B0604020202020204" pitchFamily="34" charset="0"/>
              <a:buChar char="•"/>
            </a:pPr>
            <a:r>
              <a:rPr lang="en-GB" dirty="0"/>
              <a:t>Just as engineers adjust the tuning of an engine based on real-world performance data, these foundation models adapt to different user inputs and scenarios, ensuring consistent, reliable performance in a variety of environments</a:t>
            </a:r>
            <a:r>
              <a:rPr lang="en-GB" dirty="0" smtClean="0"/>
              <a:t>.</a:t>
            </a:r>
            <a:endParaRPr lang="en-GB" dirty="0"/>
          </a:p>
          <a:p>
            <a:pPr marL="285750" indent="-285750">
              <a:buFont typeface="Arial" panose="020B0604020202020204" pitchFamily="34" charset="0"/>
              <a:buChar char="•"/>
            </a:pPr>
            <a:r>
              <a:rPr lang="en-GB" dirty="0"/>
              <a:t>Conclusion:</a:t>
            </a:r>
          </a:p>
          <a:p>
            <a:pPr marL="285750" indent="-285750">
              <a:buFont typeface="Arial" panose="020B0604020202020204" pitchFamily="34" charset="0"/>
              <a:buChar char="•"/>
            </a:pPr>
            <a:r>
              <a:rPr lang="en-GB" dirty="0"/>
              <a:t>The engineering analogy of building and managing an IVA with Watson Assistant involves optimizing the system for varying loads, friction, and operational conditions. </a:t>
            </a:r>
            <a:endParaRPr lang="en-GB" dirty="0" smtClean="0"/>
          </a:p>
          <a:p>
            <a:pPr marL="285750" indent="-285750">
              <a:buFont typeface="Arial" panose="020B0604020202020204" pitchFamily="34" charset="0"/>
              <a:buChar char="•"/>
            </a:pPr>
            <a:r>
              <a:rPr lang="en-GB" dirty="0" smtClean="0"/>
              <a:t>From </a:t>
            </a:r>
            <a:r>
              <a:rPr lang="en-GB" dirty="0"/>
              <a:t>configuring personality (system tuning) to deploying on multiple platforms (load distribution) and integrating back-end systems (auxiliary device connections), the process is akin to designing a highly efficient, multi-stage machine that can handle diverse operational requirements with precision and adaptability.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356051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13111" cy="7017306"/>
          </a:xfrm>
          <a:prstGeom prst="rect">
            <a:avLst/>
          </a:prstGeom>
        </p:spPr>
        <p:txBody>
          <a:bodyPr wrap="square">
            <a:spAutoFit/>
          </a:bodyPr>
          <a:lstStyle/>
          <a:p>
            <a:pPr marL="285750" indent="-285750">
              <a:buFont typeface="Arial" panose="020B0604020202020204" pitchFamily="34" charset="0"/>
              <a:buChar char="•"/>
            </a:pPr>
            <a:r>
              <a:rPr lang="en-GB" b="1" dirty="0" smtClean="0"/>
              <a:t>IBM recently formulated a  </a:t>
            </a:r>
            <a:r>
              <a:rPr lang="en-GB" b="1" dirty="0" err="1"/>
              <a:t>watsonx</a:t>
            </a:r>
            <a:r>
              <a:rPr lang="en-GB" b="1" dirty="0"/>
              <a:t> Code Assistant, with an initial focus on </a:t>
            </a:r>
            <a:r>
              <a:rPr lang="en-GB" b="1" dirty="0" err="1"/>
              <a:t>Ansible</a:t>
            </a:r>
            <a:r>
              <a:rPr lang="en-GB" b="1" dirty="0"/>
              <a:t> and then on Z, which is focused on COBOL applications. </a:t>
            </a:r>
            <a:endParaRPr lang="en-GB" b="1" dirty="0" smtClean="0"/>
          </a:p>
          <a:p>
            <a:pPr marL="285750" indent="-285750">
              <a:buFont typeface="Arial" panose="020B0604020202020204" pitchFamily="34" charset="0"/>
              <a:buChar char="•"/>
            </a:pPr>
            <a:r>
              <a:rPr lang="en-GB" b="1" dirty="0" smtClean="0"/>
              <a:t>IBM created a </a:t>
            </a:r>
            <a:r>
              <a:rPr lang="en-GB" b="1" dirty="0" err="1" smtClean="0"/>
              <a:t>watsonx</a:t>
            </a:r>
            <a:r>
              <a:rPr lang="en-GB" b="1" dirty="0" smtClean="0"/>
              <a:t> </a:t>
            </a:r>
            <a:r>
              <a:rPr lang="en-GB" b="1" dirty="0"/>
              <a:t>Code Assistant for Z, </a:t>
            </a:r>
            <a:r>
              <a:rPr lang="en-GB" b="1" dirty="0" smtClean="0"/>
              <a:t>they  </a:t>
            </a:r>
            <a:r>
              <a:rPr lang="en-GB" b="1" dirty="0"/>
              <a:t>took a full lifecycle focus to understand applications, quickly explain what they do, translate key application components into other languages, in this case Java, and deploy them successfully. </a:t>
            </a:r>
            <a:endParaRPr lang="en-GB" b="1" dirty="0" smtClean="0"/>
          </a:p>
          <a:p>
            <a:pPr marL="285750" indent="-285750">
              <a:buFont typeface="Arial" panose="020B0604020202020204" pitchFamily="34" charset="0"/>
              <a:buChar char="•"/>
            </a:pPr>
            <a:r>
              <a:rPr lang="en-GB" b="1" dirty="0" smtClean="0"/>
              <a:t>It  </a:t>
            </a:r>
            <a:r>
              <a:rPr lang="en-GB" b="1" dirty="0"/>
              <a:t>is </a:t>
            </a:r>
            <a:r>
              <a:rPr lang="en-GB" b="1" dirty="0" smtClean="0"/>
              <a:t> basically a </a:t>
            </a:r>
            <a:r>
              <a:rPr lang="en-GB" b="1" dirty="0" err="1"/>
              <a:t>watsonx</a:t>
            </a:r>
            <a:r>
              <a:rPr lang="en-GB" b="1" dirty="0"/>
              <a:t> Code Assistant for Java Enterprise applications. </a:t>
            </a:r>
          </a:p>
          <a:p>
            <a:pPr marL="285750" indent="-285750">
              <a:buFont typeface="Arial" panose="020B0604020202020204" pitchFamily="34" charset="0"/>
              <a:buChar char="•"/>
            </a:pPr>
            <a:r>
              <a:rPr lang="en-GB" b="1" dirty="0" smtClean="0"/>
              <a:t>These  </a:t>
            </a:r>
            <a:r>
              <a:rPr lang="en-GB" b="1" dirty="0"/>
              <a:t>apps that we all run somewhere on WebSphere Application Servers</a:t>
            </a:r>
            <a:r>
              <a:rPr lang="en-GB" b="1" dirty="0" smtClean="0"/>
              <a:t>.</a:t>
            </a:r>
          </a:p>
          <a:p>
            <a:pPr marL="285750" indent="-285750">
              <a:buFont typeface="Arial" panose="020B0604020202020204" pitchFamily="34" charset="0"/>
              <a:buChar char="•"/>
            </a:pPr>
            <a:r>
              <a:rPr lang="en-GB" b="1" dirty="0" smtClean="0"/>
              <a:t>The objective is  </a:t>
            </a:r>
            <a:r>
              <a:rPr lang="en-GB" b="1" dirty="0"/>
              <a:t>to modernize them or use and understand them in more effective ways. The power of generative AI is in how it allows us to start working through this cycle, to observe, build, and understand by explaining the </a:t>
            </a:r>
            <a:r>
              <a:rPr lang="en-GB" b="1" dirty="0" smtClean="0"/>
              <a:t>applications. </a:t>
            </a:r>
          </a:p>
          <a:p>
            <a:pPr marL="285750" indent="-285750">
              <a:buFont typeface="Arial" panose="020B0604020202020204" pitchFamily="34" charset="0"/>
              <a:buChar char="•"/>
            </a:pPr>
            <a:r>
              <a:rPr lang="en-GB" b="1" dirty="0" smtClean="0"/>
              <a:t>Understanding </a:t>
            </a:r>
            <a:r>
              <a:rPr lang="en-GB" b="1" dirty="0"/>
              <a:t>the application leads to important considerations, such as update planning or key factors to keep in mind regarding it. The assistant can identify issues early and provide instructions to fix them. </a:t>
            </a:r>
            <a:endParaRPr lang="en-GB" b="1" dirty="0" smtClean="0"/>
          </a:p>
          <a:p>
            <a:pPr marL="285750" indent="-285750">
              <a:buFont typeface="Arial" panose="020B0604020202020204" pitchFamily="34" charset="0"/>
              <a:buChar char="•"/>
            </a:pPr>
            <a:r>
              <a:rPr lang="en-GB" b="1" dirty="0" smtClean="0"/>
              <a:t>AI </a:t>
            </a:r>
            <a:r>
              <a:rPr lang="en-GB" b="1" dirty="0"/>
              <a:t>is great at building automatically generated test cases that match the issues and key factors to keep in mind. And once that's done, why not ask the assistant to quickly summarize all the key changes that have occurred in the environment,</a:t>
            </a:r>
          </a:p>
          <a:p>
            <a:pPr marL="285750" indent="-285750">
              <a:buFont typeface="Arial" panose="020B0604020202020204" pitchFamily="34" charset="0"/>
              <a:buChar char="•"/>
            </a:pPr>
            <a:r>
              <a:rPr lang="en-GB" b="1" dirty="0"/>
              <a:t> </a:t>
            </a:r>
            <a:r>
              <a:rPr lang="en-GB" b="1" dirty="0" smtClean="0"/>
              <a:t>Moreover there is a </a:t>
            </a:r>
            <a:r>
              <a:rPr lang="en-GB" b="1" dirty="0"/>
              <a:t>new Assistant Builder in </a:t>
            </a:r>
            <a:r>
              <a:rPr lang="en-GB" b="1" dirty="0" err="1"/>
              <a:t>watsonx</a:t>
            </a:r>
            <a:r>
              <a:rPr lang="en-GB" b="1" dirty="0"/>
              <a:t> Orchestrate, with the assistants that </a:t>
            </a:r>
            <a:r>
              <a:rPr lang="en-GB" b="1" dirty="0" smtClean="0"/>
              <a:t>have been  </a:t>
            </a:r>
            <a:r>
              <a:rPr lang="en-GB" b="1" dirty="0"/>
              <a:t>prebuilt </a:t>
            </a:r>
            <a:r>
              <a:rPr lang="en-GB" b="1" dirty="0" smtClean="0"/>
              <a:t>for </a:t>
            </a:r>
            <a:r>
              <a:rPr lang="en-GB" b="1" dirty="0"/>
              <a:t>in </a:t>
            </a:r>
            <a:r>
              <a:rPr lang="en-GB" b="1" dirty="0" err="1"/>
              <a:t>watsonx</a:t>
            </a:r>
            <a:r>
              <a:rPr lang="en-GB" b="1" dirty="0"/>
              <a:t> Assistant for Z, with Code Assistant, or with the way </a:t>
            </a:r>
            <a:r>
              <a:rPr lang="en-GB" b="1" dirty="0" smtClean="0"/>
              <a:t>they are  embedded </a:t>
            </a:r>
            <a:r>
              <a:rPr lang="en-GB" b="1" dirty="0"/>
              <a:t>in key </a:t>
            </a:r>
            <a:r>
              <a:rPr lang="en-GB" b="1" dirty="0" smtClean="0"/>
              <a:t>applications.</a:t>
            </a:r>
          </a:p>
          <a:p>
            <a:pPr marL="285750" indent="-285750">
              <a:buFont typeface="Arial" panose="020B0604020202020204" pitchFamily="34" charset="0"/>
              <a:buChar char="•"/>
            </a:pPr>
            <a:r>
              <a:rPr lang="en-GB" b="1" dirty="0" smtClean="0"/>
              <a:t>This ensures that a user is able to start getting </a:t>
            </a:r>
            <a:r>
              <a:rPr lang="en-GB" b="1" dirty="0"/>
              <a:t>a sense of what productivity at scale with AI assistants means. </a:t>
            </a:r>
            <a:endParaRPr lang="en-GB" b="1" dirty="0" smtClean="0"/>
          </a:p>
          <a:p>
            <a:pPr marL="285750" indent="-285750">
              <a:buFont typeface="Arial" panose="020B0604020202020204" pitchFamily="34" charset="0"/>
              <a:buChar char="•"/>
            </a:pPr>
            <a:r>
              <a:rPr lang="en-GB" b="1" dirty="0" smtClean="0"/>
              <a:t>In summary it is essential to have an </a:t>
            </a:r>
            <a:r>
              <a:rPr lang="en-GB" b="1" dirty="0"/>
              <a:t>AI assistant honed by the data you already trust, because the right answers are a must, that integrates with your software and platforms. This would be an assistant truly engineered for performance, allowing your customers to get the answers they need instead of waiting, developers to accelerate delivery times, and your team to shine. </a:t>
            </a:r>
            <a:r>
              <a:rPr lang="en-GB" b="1" dirty="0" smtClean="0"/>
              <a:t>It is crucial to  </a:t>
            </a:r>
            <a:r>
              <a:rPr lang="en-GB" b="1" dirty="0"/>
              <a:t>build an AI assistant that accelerates the way a</a:t>
            </a:r>
            <a:r>
              <a:rPr lang="en-GB" b="1" dirty="0" smtClean="0"/>
              <a:t> </a:t>
            </a:r>
            <a:r>
              <a:rPr lang="en-GB" b="1" dirty="0"/>
              <a:t>team works.</a:t>
            </a:r>
          </a:p>
          <a:p>
            <a:pPr marL="285750" indent="-285750">
              <a:buFont typeface="Arial" panose="020B0604020202020204" pitchFamily="34" charset="0"/>
              <a:buChar char="•"/>
            </a:pPr>
            <a:r>
              <a:rPr lang="en-GB" b="1" dirty="0"/>
              <a:t>We often find ourselves asking colleagues to help us with a certain task, and we like to interact with systems in the same conversational style. With intelligent automations, AI assistants also help us free ourselves from repetitive tasks, enable self-service work, and allow us to connect work across multiple stages and processes. </a:t>
            </a:r>
            <a:endParaRPr lang="en-GB" b="1" dirty="0" smtClean="0"/>
          </a:p>
          <a:p>
            <a:pPr marL="285750" indent="-285750">
              <a:buFont typeface="Arial" panose="020B0604020202020204" pitchFamily="34" charset="0"/>
              <a:buChar char="•"/>
            </a:pPr>
            <a:r>
              <a:rPr lang="en-GB" b="1" dirty="0" smtClean="0"/>
              <a:t>In </a:t>
            </a:r>
            <a:r>
              <a:rPr lang="en-GB" b="1" dirty="0"/>
              <a:t>the context of the transformation of business process automation, also called digital work, in the well-established realm of customer service or even in code development, AI assistants are demonstrating significant value.</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79272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061" y="774551"/>
            <a:ext cx="11984019" cy="5909310"/>
          </a:xfrm>
          <a:prstGeom prst="rect">
            <a:avLst/>
          </a:prstGeom>
        </p:spPr>
        <p:txBody>
          <a:bodyPr wrap="square">
            <a:spAutoFit/>
          </a:bodyPr>
          <a:lstStyle/>
          <a:p>
            <a:pPr marL="285750" indent="-285750">
              <a:buFont typeface="Arial" panose="020B0604020202020204" pitchFamily="34" charset="0"/>
              <a:buChar char="•"/>
            </a:pPr>
            <a:r>
              <a:rPr lang="en-GB" dirty="0" smtClean="0"/>
              <a:t>The </a:t>
            </a:r>
            <a:r>
              <a:rPr lang="en-GB" dirty="0"/>
              <a:t>IBM 7094, a powerful mainframe system spanning approximately 300 square feet, served as the computational engine for the IBM Autonomic Computing Initiative. From an engineering perspective, we can liken its operations to the basic principles of thermodynamics in a closed system, where the energy input was the computing power, and the output was the simulation of human-like conversation. </a:t>
            </a:r>
            <a:endParaRPr lang="en-GB" dirty="0" smtClean="0"/>
          </a:p>
          <a:p>
            <a:pPr marL="285750" indent="-285750">
              <a:buFont typeface="Arial" panose="020B0604020202020204" pitchFamily="34" charset="0"/>
              <a:buChar char="•"/>
            </a:pPr>
            <a:r>
              <a:rPr lang="en-GB" dirty="0" smtClean="0"/>
              <a:t>The </a:t>
            </a:r>
            <a:r>
              <a:rPr lang="en-GB" dirty="0"/>
              <a:t>system was designed to mimic a particular type of psychologist, rephrasing a patient's statements into questions, similar to a machine achieving mechanical work by transferring input energy into output motion</a:t>
            </a:r>
            <a:r>
              <a:rPr lang="en-GB" dirty="0" smtClean="0"/>
              <a:t>.</a:t>
            </a:r>
            <a:endParaRPr lang="en-GB" dirty="0"/>
          </a:p>
          <a:p>
            <a:pPr marL="285750" indent="-285750">
              <a:buFont typeface="Arial" panose="020B0604020202020204" pitchFamily="34" charset="0"/>
              <a:buChar char="•"/>
            </a:pPr>
            <a:r>
              <a:rPr lang="en-GB" dirty="0"/>
              <a:t>However, much like low-torque machines that perform repetitive, low-effort tasks, the Autonomic Computing Initiative didn’t truly "understand" the patient’s words. </a:t>
            </a:r>
            <a:endParaRPr lang="en-GB" dirty="0" smtClean="0"/>
          </a:p>
          <a:p>
            <a:pPr marL="285750" indent="-285750">
              <a:buFont typeface="Arial" panose="020B0604020202020204" pitchFamily="34" charset="0"/>
              <a:buChar char="•"/>
            </a:pPr>
            <a:r>
              <a:rPr lang="en-GB" dirty="0" smtClean="0"/>
              <a:t>Instead</a:t>
            </a:r>
            <a:r>
              <a:rPr lang="en-GB" dirty="0"/>
              <a:t>, it relied on simple pattern matching and substitution algorithms, resembling the basic mechanical operations of a system constrained by minimal external forces. </a:t>
            </a:r>
            <a:endParaRPr lang="en-GB" dirty="0" smtClean="0"/>
          </a:p>
          <a:p>
            <a:pPr marL="285750" indent="-285750">
              <a:buFont typeface="Arial" panose="020B0604020202020204" pitchFamily="34" charset="0"/>
              <a:buChar char="•"/>
            </a:pPr>
            <a:r>
              <a:rPr lang="en-GB" dirty="0" smtClean="0"/>
              <a:t>Just </a:t>
            </a:r>
            <a:r>
              <a:rPr lang="en-GB" dirty="0"/>
              <a:t>as a machine with low torque handles limited resistance, this early </a:t>
            </a:r>
            <a:r>
              <a:rPr lang="en-GB" dirty="0" err="1"/>
              <a:t>c</a:t>
            </a:r>
            <a:r>
              <a:rPr lang="en-GB" dirty="0" err="1" smtClean="0"/>
              <a:t>hatbot</a:t>
            </a:r>
            <a:r>
              <a:rPr lang="en-GB" dirty="0" smtClean="0"/>
              <a:t> </a:t>
            </a:r>
            <a:r>
              <a:rPr lang="en-GB" dirty="0"/>
              <a:t>could only process predefined, linear tasks that gave the impression of real dialogue without achieving any deeper level of comprehension</a:t>
            </a:r>
            <a:r>
              <a:rPr lang="en-GB" dirty="0" smtClean="0"/>
              <a:t>.</a:t>
            </a:r>
            <a:endParaRPr lang="en-GB" dirty="0"/>
          </a:p>
          <a:p>
            <a:pPr marL="285750" indent="-285750">
              <a:buFont typeface="Arial" panose="020B0604020202020204" pitchFamily="34" charset="0"/>
              <a:buChar char="•"/>
            </a:pPr>
            <a:r>
              <a:rPr lang="en-GB" dirty="0"/>
              <a:t>In 2010, DARPA's research in conversational systems, analogous to a breakthrough in material science allowing for more efficient energy conversion, was made public. This </a:t>
            </a:r>
            <a:r>
              <a:rPr lang="en-GB" dirty="0" err="1"/>
              <a:t>catalyzed</a:t>
            </a:r>
            <a:r>
              <a:rPr lang="en-GB" dirty="0"/>
              <a:t> the growth of smart devices like phones, speakers, and appliances that integrated basic conversational assistants, </a:t>
            </a:r>
            <a:r>
              <a:rPr lang="en-GB" dirty="0" smtClean="0"/>
              <a:t>parallel to </a:t>
            </a:r>
            <a:r>
              <a:rPr lang="en-GB" dirty="0"/>
              <a:t>low-friction mechanical systems performing simple tasks efficiently</a:t>
            </a:r>
            <a:r>
              <a:rPr lang="en-GB" dirty="0" smtClean="0"/>
              <a:t>.</a:t>
            </a:r>
            <a:endParaRPr lang="en-GB" dirty="0"/>
          </a:p>
          <a:p>
            <a:pPr marL="285750" indent="-285750">
              <a:buFont typeface="Arial" panose="020B0604020202020204" pitchFamily="34" charset="0"/>
              <a:buChar char="•"/>
            </a:pPr>
            <a:r>
              <a:rPr lang="en-GB" dirty="0"/>
              <a:t>Around 2016, web messaging platforms integrated </a:t>
            </a:r>
            <a:r>
              <a:rPr lang="en-GB" dirty="0" err="1" smtClean="0"/>
              <a:t>chatbots</a:t>
            </a:r>
            <a:r>
              <a:rPr lang="en-GB" dirty="0" smtClean="0"/>
              <a:t> </a:t>
            </a:r>
            <a:r>
              <a:rPr lang="en-GB" dirty="0"/>
              <a:t>with the intention of increasing session "stickiness." This can be likened to increasing the inertia in a mechanical </a:t>
            </a:r>
            <a:r>
              <a:rPr lang="en-GB" dirty="0" smtClean="0"/>
              <a:t>system, users </a:t>
            </a:r>
            <a:r>
              <a:rPr lang="en-GB" dirty="0"/>
              <a:t>were more likely to stay engaged as the interaction maintained their momentum, keeping them clicking and exploring the site</a:t>
            </a:r>
            <a:r>
              <a:rPr lang="en-GB" dirty="0" smtClean="0"/>
              <a:t>.</a:t>
            </a:r>
          </a:p>
          <a:p>
            <a:pPr marL="285750" indent="-285750">
              <a:buFont typeface="Arial" panose="020B0604020202020204" pitchFamily="34" charset="0"/>
              <a:buChar char="•"/>
            </a:pPr>
            <a:r>
              <a:rPr lang="en-GB" dirty="0" smtClean="0"/>
              <a:t> </a:t>
            </a:r>
            <a:r>
              <a:rPr lang="en-GB" dirty="0"/>
              <a:t>These early systems were rudimentary, performing basic actions such as turning on lights or adjusting </a:t>
            </a:r>
            <a:r>
              <a:rPr lang="en-GB" dirty="0" smtClean="0"/>
              <a:t>thermostats, much </a:t>
            </a:r>
            <a:r>
              <a:rPr lang="en-GB" dirty="0"/>
              <a:t>like a basic motor performing repetitive tasks with minimal variation in torque or output</a:t>
            </a:r>
            <a:r>
              <a:rPr lang="en-GB" dirty="0" smtClean="0"/>
              <a:t>.</a:t>
            </a:r>
            <a:endParaRPr lang="en-GB" dirty="0"/>
          </a:p>
        </p:txBody>
      </p:sp>
    </p:spTree>
    <p:extLst>
      <p:ext uri="{BB962C8B-B14F-4D97-AF65-F5344CB8AC3E}">
        <p14:creationId xmlns:p14="http://schemas.microsoft.com/office/powerpoint/2010/main" val="172055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9440" y="923575"/>
            <a:ext cx="9993120" cy="5010849"/>
          </a:xfrm>
          <a:prstGeom prst="rect">
            <a:avLst/>
          </a:prstGeom>
        </p:spPr>
      </p:pic>
    </p:spTree>
    <p:extLst>
      <p:ext uri="{BB962C8B-B14F-4D97-AF65-F5344CB8AC3E}">
        <p14:creationId xmlns:p14="http://schemas.microsoft.com/office/powerpoint/2010/main" val="909406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76" y="0"/>
            <a:ext cx="11994777" cy="6740307"/>
          </a:xfrm>
          <a:prstGeom prst="rect">
            <a:avLst/>
          </a:prstGeom>
        </p:spPr>
        <p:txBody>
          <a:bodyPr wrap="square">
            <a:spAutoFit/>
          </a:bodyPr>
          <a:lstStyle/>
          <a:p>
            <a:pPr marL="285750" indent="-285750">
              <a:buFont typeface="Arial" panose="020B0604020202020204" pitchFamily="34" charset="0"/>
              <a:buChar char="•"/>
            </a:pPr>
            <a:r>
              <a:rPr lang="en-GB" dirty="0" smtClean="0"/>
              <a:t>In </a:t>
            </a:r>
            <a:r>
              <a:rPr lang="en-GB" dirty="0"/>
              <a:t>today’s landscape, </a:t>
            </a:r>
            <a:r>
              <a:rPr lang="en-GB" dirty="0" smtClean="0"/>
              <a:t>question and answer </a:t>
            </a:r>
            <a:r>
              <a:rPr lang="en-GB" dirty="0" err="1"/>
              <a:t>chatbots</a:t>
            </a:r>
            <a:r>
              <a:rPr lang="en-GB" dirty="0"/>
              <a:t> continue to evolve, becoming more complex as they are integrated into modern devices and systems. These bots are designed for simple, static queries such as "What are your store </a:t>
            </a:r>
            <a:r>
              <a:rPr lang="en-GB" dirty="0" smtClean="0"/>
              <a:t>hours?“ ,tasks </a:t>
            </a:r>
            <a:r>
              <a:rPr lang="en-GB" dirty="0"/>
              <a:t>analogous to steady-state operations of a low-torque machine that repeats predefined functions under specific conditions. However, modern AI assistants, particularly those powered by IBM's </a:t>
            </a:r>
            <a:r>
              <a:rPr lang="en-GB" dirty="0" err="1"/>
              <a:t>watsonx</a:t>
            </a:r>
            <a:r>
              <a:rPr lang="en-GB" dirty="0"/>
              <a:t> Assistant, represent a leap in capability, similar to machines designed with variable torque output capable of handling more complex and dynamic operations</a:t>
            </a:r>
            <a:r>
              <a:rPr lang="en-GB" dirty="0" smtClean="0"/>
              <a:t>.</a:t>
            </a:r>
            <a:endParaRPr lang="en-GB" dirty="0"/>
          </a:p>
          <a:p>
            <a:pPr marL="285750" indent="-285750">
              <a:buFont typeface="Arial" panose="020B0604020202020204" pitchFamily="34" charset="0"/>
              <a:buChar char="•"/>
            </a:pPr>
            <a:r>
              <a:rPr lang="en-GB" dirty="0"/>
              <a:t> When a query cannot be matched to a static answer, these assistants utilize advanced Large Language Models (LLMs) to dynamically generate responses, much like how variable-speed motors adapt their torque to match changing load requirements. IBM’s Intelligent Virtual Agents (IVAs) further extend this analogy by functioning as multi-stage, high-torque systems that can orchestrate complex, multi-system tasks. These agents operate across various deployment </a:t>
            </a:r>
            <a:r>
              <a:rPr lang="en-GB" dirty="0" smtClean="0"/>
              <a:t>platforms such as bare </a:t>
            </a:r>
            <a:r>
              <a:rPr lang="en-GB" dirty="0"/>
              <a:t>metal, hybrid cloud, edge </a:t>
            </a:r>
            <a:r>
              <a:rPr lang="en-GB" dirty="0" smtClean="0"/>
              <a:t>computing comparable to </a:t>
            </a:r>
            <a:r>
              <a:rPr lang="en-GB" dirty="0"/>
              <a:t>a highly adaptable engine that can perform efficiently across different operating environments</a:t>
            </a:r>
            <a:r>
              <a:rPr lang="en-GB" dirty="0" smtClean="0"/>
              <a:t>.</a:t>
            </a:r>
            <a:endParaRPr lang="en-GB" dirty="0"/>
          </a:p>
          <a:p>
            <a:pPr marL="285750" indent="-285750">
              <a:buFont typeface="Arial" panose="020B0604020202020204" pitchFamily="34" charset="0"/>
              <a:buChar char="•"/>
            </a:pPr>
            <a:r>
              <a:rPr lang="en-GB" dirty="0"/>
              <a:t>An IVA doesn't simply engage in a predefined sequence like a </a:t>
            </a:r>
            <a:r>
              <a:rPr lang="en-GB" dirty="0" err="1"/>
              <a:t>chatbot</a:t>
            </a:r>
            <a:r>
              <a:rPr lang="en-GB" dirty="0"/>
              <a:t>; it integrates diverse enterprise data </a:t>
            </a:r>
            <a:r>
              <a:rPr lang="en-GB" dirty="0" smtClean="0"/>
              <a:t>sources much </a:t>
            </a:r>
            <a:r>
              <a:rPr lang="en-GB" dirty="0"/>
              <a:t>like a complex machine pulling inputs from multiple energy </a:t>
            </a:r>
            <a:r>
              <a:rPr lang="en-GB" dirty="0" smtClean="0"/>
              <a:t>sources with the aim of  creating a </a:t>
            </a:r>
            <a:r>
              <a:rPr lang="en-GB" dirty="0"/>
              <a:t>highly personalized and dynamic user experience. IVAs can access CRMs, user databases, and marketing platforms to deliver results tailored to each user’s unique context, </a:t>
            </a:r>
            <a:r>
              <a:rPr lang="en-GB" dirty="0" smtClean="0"/>
              <a:t>analogous to  </a:t>
            </a:r>
            <a:r>
              <a:rPr lang="en-GB" dirty="0"/>
              <a:t>an advanced mechanical system adjusts its operation based on real-time feedback and varying load conditions</a:t>
            </a:r>
            <a:r>
              <a:rPr lang="en-GB" dirty="0" smtClean="0"/>
              <a:t>.</a:t>
            </a:r>
            <a:endParaRPr lang="en-GB" dirty="0"/>
          </a:p>
          <a:p>
            <a:pPr marL="285750" indent="-285750">
              <a:buFont typeface="Arial" panose="020B0604020202020204" pitchFamily="34" charset="0"/>
              <a:buChar char="•"/>
            </a:pPr>
            <a:r>
              <a:rPr lang="en-GB" dirty="0"/>
              <a:t>IBM's Intelligent Virtual Agents stand out due to their accessibility for business users. No specialized knowledge of machine learning, natural language processing, or AI is required, much like a machine that delivers high performance without demanding detailed knowledge of its internal mechanics. The key requirement for the SME is the ability to communicate effectively and lead customers through seamless interactions, ensuring a successful </a:t>
            </a:r>
            <a:r>
              <a:rPr lang="en-GB" dirty="0" smtClean="0"/>
              <a:t>outcome analogous </a:t>
            </a:r>
            <a:r>
              <a:rPr lang="en-GB" dirty="0"/>
              <a:t>to an engineer calibrating a machine for optimal output efficiency</a:t>
            </a:r>
            <a:r>
              <a:rPr lang="en-GB" dirty="0" smtClean="0"/>
              <a:t>.</a:t>
            </a:r>
            <a:endParaRPr lang="en-GB" dirty="0"/>
          </a:p>
          <a:p>
            <a:pPr marL="285750" indent="-285750">
              <a:buFont typeface="Arial" panose="020B0604020202020204" pitchFamily="34" charset="0"/>
              <a:buChar char="•"/>
            </a:pPr>
            <a:r>
              <a:rPr lang="en-GB" dirty="0"/>
              <a:t>In summary, IBM's conversational AI systems have evolved from basic, low-torque operations mimicking simple dialogue into complex, high-torque solutions capable of executing sophisticated tasks across multiple systems, providing businesses with unparalleled flexibility and user experience capabilities</a:t>
            </a:r>
            <a:r>
              <a:rPr lang="en-GB" dirty="0" smtClean="0"/>
              <a:t>.</a:t>
            </a:r>
            <a:endParaRPr lang="en-GB" dirty="0"/>
          </a:p>
        </p:txBody>
      </p:sp>
    </p:spTree>
    <p:extLst>
      <p:ext uri="{BB962C8B-B14F-4D97-AF65-F5344CB8AC3E}">
        <p14:creationId xmlns:p14="http://schemas.microsoft.com/office/powerpoint/2010/main" val="275524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76425" y="1447800"/>
            <a:ext cx="8439150" cy="3962400"/>
          </a:xfrm>
          <a:prstGeom prst="rect">
            <a:avLst/>
          </a:prstGeom>
        </p:spPr>
      </p:pic>
    </p:spTree>
    <p:extLst>
      <p:ext uri="{BB962C8B-B14F-4D97-AF65-F5344CB8AC3E}">
        <p14:creationId xmlns:p14="http://schemas.microsoft.com/office/powerpoint/2010/main" val="778417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334" y="0"/>
            <a:ext cx="11984019" cy="6740307"/>
          </a:xfrm>
          <a:prstGeom prst="rect">
            <a:avLst/>
          </a:prstGeom>
        </p:spPr>
        <p:txBody>
          <a:bodyPr wrap="square">
            <a:spAutoFit/>
          </a:bodyPr>
          <a:lstStyle/>
          <a:p>
            <a:pPr marL="285750" indent="-285750">
              <a:buFont typeface="Arial" panose="020B0604020202020204" pitchFamily="34" charset="0"/>
              <a:buChar char="•"/>
            </a:pPr>
            <a:r>
              <a:rPr lang="en-GB" dirty="0" smtClean="0"/>
              <a:t>When </a:t>
            </a:r>
            <a:r>
              <a:rPr lang="en-GB" dirty="0"/>
              <a:t>conversational assistants were first introduced, they were referred to as "chatty bots" and later as "</a:t>
            </a:r>
            <a:r>
              <a:rPr lang="en-GB" dirty="0" err="1"/>
              <a:t>chatbots</a:t>
            </a:r>
            <a:r>
              <a:rPr lang="en-GB" dirty="0"/>
              <a:t>." However, with the advancements in technology and capabilities, these systems now resemble a high-efficiency machine, complete with dynamic feedback and enhanced output control. </a:t>
            </a:r>
            <a:endParaRPr lang="en-GB" dirty="0" smtClean="0"/>
          </a:p>
          <a:p>
            <a:pPr marL="285750" indent="-285750">
              <a:buFont typeface="Arial" panose="020B0604020202020204" pitchFamily="34" charset="0"/>
              <a:buChar char="•"/>
            </a:pPr>
            <a:r>
              <a:rPr lang="en-GB" dirty="0" smtClean="0"/>
              <a:t>Thus</a:t>
            </a:r>
            <a:r>
              <a:rPr lang="en-GB" dirty="0"/>
              <a:t>, the term "Intelligent Virtual Agent" (IVA) is more appropriate, much like how early "horseless buggies" evolved into "cars" once their functionality, speed, and design surpassed the initial constraints of their early form</a:t>
            </a:r>
            <a:r>
              <a:rPr lang="en-GB" dirty="0" smtClean="0"/>
              <a:t>.</a:t>
            </a:r>
          </a:p>
          <a:p>
            <a:pPr marL="285750" indent="-285750">
              <a:buFont typeface="Arial" panose="020B0604020202020204" pitchFamily="34" charset="0"/>
              <a:buChar char="•"/>
            </a:pPr>
            <a:r>
              <a:rPr lang="en-GB" dirty="0" smtClean="0"/>
              <a:t>The </a:t>
            </a:r>
            <a:r>
              <a:rPr lang="en-GB" dirty="0"/>
              <a:t>skills </a:t>
            </a:r>
            <a:r>
              <a:rPr lang="en-GB" dirty="0" smtClean="0"/>
              <a:t> required </a:t>
            </a:r>
            <a:r>
              <a:rPr lang="en-GB" dirty="0"/>
              <a:t>in order to build an </a:t>
            </a:r>
            <a:r>
              <a:rPr lang="en-GB" dirty="0" smtClean="0"/>
              <a:t>IVA is knowing </a:t>
            </a:r>
            <a:r>
              <a:rPr lang="en-GB" dirty="0"/>
              <a:t>the domain of your </a:t>
            </a:r>
            <a:r>
              <a:rPr lang="en-GB" dirty="0" smtClean="0"/>
              <a:t>company and </a:t>
            </a:r>
            <a:r>
              <a:rPr lang="en-GB" dirty="0"/>
              <a:t>how users get problems </a:t>
            </a:r>
            <a:r>
              <a:rPr lang="en-GB" dirty="0" smtClean="0"/>
              <a:t>resolved.</a:t>
            </a:r>
          </a:p>
          <a:p>
            <a:pPr marL="285750" indent="-285750">
              <a:buFont typeface="Arial" panose="020B0604020202020204" pitchFamily="34" charset="0"/>
              <a:buChar char="•"/>
            </a:pPr>
            <a:r>
              <a:rPr lang="en-GB" dirty="0" smtClean="0"/>
              <a:t>Built-in </a:t>
            </a:r>
            <a:r>
              <a:rPr lang="en-GB" dirty="0"/>
              <a:t>analytics in an IVA </a:t>
            </a:r>
            <a:r>
              <a:rPr lang="en-GB" dirty="0" smtClean="0"/>
              <a:t>show how to compare </a:t>
            </a:r>
            <a:r>
              <a:rPr lang="en-GB" dirty="0"/>
              <a:t>IVAs in different </a:t>
            </a:r>
            <a:r>
              <a:rPr lang="en-GB" dirty="0" smtClean="0"/>
              <a:t>environments and if </a:t>
            </a:r>
            <a:r>
              <a:rPr lang="en-GB" dirty="0"/>
              <a:t>there are any blockers that stop people from successfully completing their personal needs</a:t>
            </a:r>
          </a:p>
          <a:p>
            <a:r>
              <a:rPr lang="en-GB" dirty="0" smtClean="0"/>
              <a:t>                                                                        </a:t>
            </a:r>
            <a:r>
              <a:rPr lang="en-GB" u="sng" dirty="0" err="1" smtClean="0"/>
              <a:t>ChatGPT</a:t>
            </a:r>
            <a:r>
              <a:rPr lang="en-GB" dirty="0" smtClean="0"/>
              <a:t> </a:t>
            </a:r>
          </a:p>
          <a:p>
            <a:pPr marL="285750" indent="-285750">
              <a:buFont typeface="Arial" panose="020B0604020202020204" pitchFamily="34" charset="0"/>
              <a:buChar char="•"/>
            </a:pPr>
            <a:r>
              <a:rPr lang="en-GB" dirty="0" smtClean="0"/>
              <a:t>By </a:t>
            </a:r>
            <a:r>
              <a:rPr lang="en-GB" dirty="0"/>
              <a:t>now, you're likely familiar with </a:t>
            </a:r>
            <a:r>
              <a:rPr lang="en-GB" dirty="0" err="1"/>
              <a:t>ChatGPT</a:t>
            </a:r>
            <a:r>
              <a:rPr lang="en-GB" dirty="0"/>
              <a:t>, a general-purpose </a:t>
            </a:r>
            <a:r>
              <a:rPr lang="en-GB" dirty="0" err="1"/>
              <a:t>chatbot</a:t>
            </a:r>
            <a:r>
              <a:rPr lang="en-GB" dirty="0"/>
              <a:t> that attempts to cover the full </a:t>
            </a:r>
            <a:r>
              <a:rPr lang="en-GB" dirty="0" smtClean="0"/>
              <a:t>“electromagnetic  </a:t>
            </a:r>
            <a:r>
              <a:rPr lang="en-GB" dirty="0"/>
              <a:t>spectrum" of AI, from writing novels to replacing human roles in the workplace. </a:t>
            </a:r>
            <a:r>
              <a:rPr lang="en-GB" dirty="0" err="1"/>
              <a:t>ChatGPT</a:t>
            </a:r>
            <a:r>
              <a:rPr lang="en-GB" dirty="0"/>
              <a:t> operates similarly to a basic motor that can drive simple tasks in a variety of directions. However, it lacks the precise "torque" and "load distribution" required for domain-specific, enterprise-grade applications</a:t>
            </a:r>
            <a:r>
              <a:rPr lang="en-GB" dirty="0" smtClean="0"/>
              <a:t>.</a:t>
            </a:r>
            <a:endParaRPr lang="en-GB" dirty="0"/>
          </a:p>
          <a:p>
            <a:pPr marL="285750" indent="-285750">
              <a:buFont typeface="Arial" panose="020B0604020202020204" pitchFamily="34" charset="0"/>
              <a:buChar char="•"/>
            </a:pPr>
            <a:r>
              <a:rPr lang="en-GB" dirty="0"/>
              <a:t>Many companies have attempted to leverage ChatGPT’s potential, but it’s like using a low-friction engine without the necessary fine-tuning to maintain reliability and safety under higher operational loads</a:t>
            </a:r>
            <a:r>
              <a:rPr lang="en-GB" dirty="0" smtClean="0"/>
              <a:t>.</a:t>
            </a:r>
          </a:p>
          <a:p>
            <a:pPr marL="285750" indent="-285750">
              <a:buFont typeface="Arial" panose="020B0604020202020204" pitchFamily="34" charset="0"/>
              <a:buChar char="•"/>
            </a:pPr>
            <a:r>
              <a:rPr lang="en-GB" dirty="0" smtClean="0"/>
              <a:t> </a:t>
            </a:r>
            <a:r>
              <a:rPr lang="en-GB" dirty="0" err="1"/>
              <a:t>Watsonx</a:t>
            </a:r>
            <a:r>
              <a:rPr lang="en-GB" dirty="0"/>
              <a:t> Assistant, on the other hand, is engineered to provide reliable and controlled output, especially under heavy enterprise demands. Think of it as a finely-tuned high-torque motor that delivers consistent, accurate results under fluctuating loads</a:t>
            </a:r>
            <a:r>
              <a:rPr lang="en-GB" dirty="0" smtClean="0"/>
              <a:t>.</a:t>
            </a:r>
            <a:endParaRPr lang="en-GB" dirty="0"/>
          </a:p>
          <a:p>
            <a:r>
              <a:rPr lang="en-GB" dirty="0" smtClean="0"/>
              <a:t>                                                                 </a:t>
            </a:r>
            <a:r>
              <a:rPr lang="en-GB" u="sng" dirty="0" smtClean="0"/>
              <a:t>Challenges </a:t>
            </a:r>
            <a:r>
              <a:rPr lang="en-GB" u="sng" dirty="0"/>
              <a:t>with </a:t>
            </a:r>
            <a:r>
              <a:rPr lang="en-GB" u="sng" dirty="0" err="1"/>
              <a:t>ChatGPT</a:t>
            </a:r>
            <a:endParaRPr lang="en-GB" u="sng" dirty="0"/>
          </a:p>
          <a:p>
            <a:pPr marL="285750" indent="-285750">
              <a:buFont typeface="Arial" panose="020B0604020202020204" pitchFamily="34" charset="0"/>
              <a:buChar char="•"/>
            </a:pPr>
            <a:r>
              <a:rPr lang="en-GB" dirty="0"/>
              <a:t>The friction arises when </a:t>
            </a:r>
            <a:r>
              <a:rPr lang="en-GB" dirty="0" err="1"/>
              <a:t>ChatGPT</a:t>
            </a:r>
            <a:r>
              <a:rPr lang="en-GB" dirty="0"/>
              <a:t> tries to process incorrect or outdated data, causing significant "slip" in its output, analogous to an engine losing efficiency due to misalignment or insufficient fuel</a:t>
            </a:r>
            <a:r>
              <a:rPr lang="en-GB" dirty="0" smtClean="0"/>
              <a:t>. </a:t>
            </a:r>
          </a:p>
          <a:p>
            <a:pPr marL="285750" indent="-285750">
              <a:buFont typeface="Arial" panose="020B0604020202020204" pitchFamily="34" charset="0"/>
              <a:buChar char="•"/>
            </a:pPr>
            <a:r>
              <a:rPr lang="en-GB" dirty="0" smtClean="0"/>
              <a:t>For </a:t>
            </a:r>
            <a:r>
              <a:rPr lang="en-GB" dirty="0"/>
              <a:t>example, </a:t>
            </a:r>
            <a:r>
              <a:rPr lang="en-GB" dirty="0" err="1"/>
              <a:t>ChatGPT</a:t>
            </a:r>
            <a:r>
              <a:rPr lang="en-GB" dirty="0"/>
              <a:t> may falsely claim, "The Webb telescope took the first photograph of a planet outside our solar system," when in reality, this was done in Chile in 2017. This is </a:t>
            </a:r>
            <a:r>
              <a:rPr lang="en-GB" dirty="0" smtClean="0"/>
              <a:t>analogous </a:t>
            </a:r>
            <a:r>
              <a:rPr lang="en-GB" dirty="0"/>
              <a:t>to an engine overheating due to improper fuel mixture or an unstable energy source</a:t>
            </a:r>
            <a:r>
              <a:rPr lang="en-GB" dirty="0" smtClean="0"/>
              <a:t>.</a:t>
            </a:r>
            <a:endParaRPr lang="en-GB" dirty="0"/>
          </a:p>
        </p:txBody>
      </p:sp>
    </p:spTree>
    <p:extLst>
      <p:ext uri="{BB962C8B-B14F-4D97-AF65-F5344CB8AC3E}">
        <p14:creationId xmlns:p14="http://schemas.microsoft.com/office/powerpoint/2010/main" val="3337020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702</TotalTime>
  <Words>12067</Words>
  <Application>Microsoft Office PowerPoint</Application>
  <PresentationFormat>Widescreen</PresentationFormat>
  <Paragraphs>329</Paragraphs>
  <Slides>44</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Calibri</vt:lpstr>
      <vt:lpstr>Calibri Light</vt:lpstr>
      <vt:lpstr>Wingdings</vt:lpstr>
      <vt:lpstr>Celestial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80</cp:revision>
  <dcterms:created xsi:type="dcterms:W3CDTF">2024-09-30T05:02:46Z</dcterms:created>
  <dcterms:modified xsi:type="dcterms:W3CDTF">2024-10-12T10:52:05Z</dcterms:modified>
</cp:coreProperties>
</file>