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 id="2147483696" r:id="rId2"/>
  </p:sldMasterIdLst>
  <p:sldIdLst>
    <p:sldId id="257" r:id="rId3"/>
    <p:sldId id="261" r:id="rId4"/>
    <p:sldId id="262" r:id="rId5"/>
    <p:sldId id="263" r:id="rId6"/>
    <p:sldId id="264" r:id="rId7"/>
    <p:sldId id="258" r:id="rId8"/>
    <p:sldId id="260" r:id="rId9"/>
    <p:sldId id="269" r:id="rId10"/>
    <p:sldId id="265" r:id="rId11"/>
    <p:sldId id="270" r:id="rId12"/>
    <p:sldId id="268" r:id="rId13"/>
    <p:sldId id="267" r:id="rId14"/>
    <p:sldId id="266" r:id="rId15"/>
    <p:sldId id="272" r:id="rId16"/>
    <p:sldId id="273" r:id="rId17"/>
    <p:sldId id="275" r:id="rId18"/>
    <p:sldId id="276" r:id="rId19"/>
    <p:sldId id="278"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7" d="100"/>
          <a:sy n="77" d="100"/>
        </p:scale>
        <p:origin x="10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9/30/2024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C50A33E-6EDB-4F7B-95FD-045CB5CC3D98}"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4175113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50A33E-6EDB-4F7B-95FD-045CB5CC3D98}"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723494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50A33E-6EDB-4F7B-95FD-045CB5CC3D98}"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846894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C50A33E-6EDB-4F7B-95FD-045CB5CC3D98}" type="datetimeFigureOut">
              <a:rPr lang="en-GB" smtClean="0"/>
              <a:t>30/09/2024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113689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C50A33E-6EDB-4F7B-95FD-045CB5CC3D98}" type="datetimeFigureOut">
              <a:rPr lang="en-GB" smtClean="0"/>
              <a:t>30/09/2024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589409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C50A33E-6EDB-4F7B-95FD-045CB5CC3D98}" type="datetimeFigureOut">
              <a:rPr lang="en-GB" smtClean="0"/>
              <a:t>30/09/2024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2953496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0A33E-6EDB-4F7B-95FD-045CB5CC3D98}" type="datetimeFigureOut">
              <a:rPr lang="en-GB" smtClean="0"/>
              <a:t>30/09/2024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603346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50A33E-6EDB-4F7B-95FD-045CB5CC3D98}" type="datetimeFigureOut">
              <a:rPr lang="en-GB" smtClean="0"/>
              <a:t>30/09/2024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41980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50A33E-6EDB-4F7B-95FD-045CB5CC3D98}" type="datetimeFigureOut">
              <a:rPr lang="en-GB" smtClean="0"/>
              <a:t>30/09/2024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2006781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50A33E-6EDB-4F7B-95FD-045CB5CC3D98}"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906570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50A33E-6EDB-4F7B-95FD-045CB5CC3D98}"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58635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9/30/2024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0A33E-6EDB-4F7B-95FD-045CB5CC3D98}" type="datetimeFigureOut">
              <a:rPr lang="en-GB" smtClean="0"/>
              <a:t>30/09/2024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533C0-F440-4E26-A789-47374E031379}" type="slidenum">
              <a:rPr lang="en-GB" smtClean="0"/>
              <a:t>‹#›</a:t>
            </a:fld>
            <a:endParaRPr lang="en-GB"/>
          </a:p>
        </p:txBody>
      </p:sp>
    </p:spTree>
    <p:extLst>
      <p:ext uri="{BB962C8B-B14F-4D97-AF65-F5344CB8AC3E}">
        <p14:creationId xmlns:p14="http://schemas.microsoft.com/office/powerpoint/2010/main" val="4106975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301214"/>
            <a:ext cx="11575227" cy="6260952"/>
          </a:xfrm>
        </p:spPr>
        <p:txBody>
          <a:bodyPr>
            <a:normAutofit lnSpcReduction="10000"/>
          </a:bodyPr>
          <a:lstStyle/>
          <a:p>
            <a:r>
              <a:rPr lang="en-GB" dirty="0"/>
              <a:t>To halt the spread of global warming and the effects of climate change, we need to reduce the annual 51 billion tons of carbon </a:t>
            </a:r>
            <a:r>
              <a:rPr lang="en-GB" dirty="0" smtClean="0"/>
              <a:t>emissions analogous to  </a:t>
            </a:r>
            <a:r>
              <a:rPr lang="en-GB" dirty="0"/>
              <a:t>cutting down the use of harmful </a:t>
            </a:r>
            <a:r>
              <a:rPr lang="en-GB" dirty="0" smtClean="0"/>
              <a:t>insecticides to </a:t>
            </a:r>
            <a:r>
              <a:rPr lang="en-GB" dirty="0"/>
              <a:t>zero. Various industries, like different crops in a field, must act swiftly to reverse the rising global temperature, which is like watching the soil dry out as the Earth's temperature climbs by 1.5 degrees Celsius. Here’s how these sectors contribute to the problem, and what they must do:</a:t>
            </a:r>
          </a:p>
          <a:p>
            <a:r>
              <a:rPr lang="en-GB" dirty="0"/>
              <a:t>Industrial </a:t>
            </a:r>
            <a:r>
              <a:rPr lang="en-GB" dirty="0" smtClean="0"/>
              <a:t>activities </a:t>
            </a:r>
            <a:r>
              <a:rPr lang="en-GB" dirty="0" smtClean="0"/>
              <a:t> </a:t>
            </a:r>
            <a:r>
              <a:rPr lang="en-GB" dirty="0"/>
              <a:t>(steel, cement, plastic) – 31% of the emissions, like </a:t>
            </a:r>
            <a:r>
              <a:rPr lang="en-GB" dirty="0" smtClean="0"/>
              <a:t>farms </a:t>
            </a:r>
            <a:r>
              <a:rPr lang="en-GB" dirty="0"/>
              <a:t>needing excessive fertilizer.</a:t>
            </a:r>
          </a:p>
          <a:p>
            <a:r>
              <a:rPr lang="en-GB" dirty="0"/>
              <a:t>Energy and </a:t>
            </a:r>
            <a:r>
              <a:rPr lang="en-GB" dirty="0" smtClean="0"/>
              <a:t>electricity  </a:t>
            </a:r>
            <a:r>
              <a:rPr lang="en-GB" dirty="0"/>
              <a:t>(coal, oil, gas) – 27%, as if over-relying on chemical fertilizers.</a:t>
            </a:r>
          </a:p>
          <a:p>
            <a:r>
              <a:rPr lang="en-GB" dirty="0"/>
              <a:t>Farming practices (crops, plants, animals) – 19%, where misusing manure or insecticide increases pollution.</a:t>
            </a:r>
          </a:p>
          <a:p>
            <a:r>
              <a:rPr lang="en-GB" dirty="0"/>
              <a:t>Transportation </a:t>
            </a:r>
            <a:r>
              <a:rPr lang="en-GB" dirty="0" smtClean="0"/>
              <a:t> </a:t>
            </a:r>
            <a:r>
              <a:rPr lang="en-GB" dirty="0"/>
              <a:t>(airplanes, cars, trucks, ships) – 16%, like pests ravaging the plants.</a:t>
            </a:r>
          </a:p>
          <a:p>
            <a:r>
              <a:rPr lang="en-GB" dirty="0"/>
              <a:t>Heating and Cooling systems (air conditioning, refrigeration) – 7%, similar to overwatering your spinach or lettuce.</a:t>
            </a:r>
          </a:p>
          <a:p>
            <a:r>
              <a:rPr lang="en-GB" dirty="0"/>
              <a:t>While carbon emissions from Information Technology (IT) are only 1-2% of the overall problem, it's like a small pest that could multiply by 1000% in the next decade if not managed. One solution is "green computing," similar to applying organic farming </a:t>
            </a:r>
            <a:r>
              <a:rPr lang="en-GB" dirty="0" smtClean="0"/>
              <a:t>methods practices </a:t>
            </a:r>
            <a:r>
              <a:rPr lang="en-GB" dirty="0"/>
              <a:t>that keep the soil healthy while ensuring long-term sustainability.</a:t>
            </a:r>
          </a:p>
          <a:p>
            <a:endParaRPr lang="en-GB" dirty="0"/>
          </a:p>
        </p:txBody>
      </p:sp>
    </p:spTree>
    <p:extLst>
      <p:ext uri="{BB962C8B-B14F-4D97-AF65-F5344CB8AC3E}">
        <p14:creationId xmlns:p14="http://schemas.microsoft.com/office/powerpoint/2010/main" val="3088236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subTitle" idx="1"/>
          </p:nvPr>
        </p:nvSpPr>
        <p:spPr>
          <a:xfrm>
            <a:off x="236538" y="312738"/>
            <a:ext cx="11576050" cy="6332537"/>
          </a:xfrm>
        </p:spPr>
        <p:txBody>
          <a:bodyPr>
            <a:normAutofit fontScale="77500" lnSpcReduction="20000"/>
          </a:bodyPr>
          <a:lstStyle/>
          <a:p>
            <a:pPr marL="0" indent="0">
              <a:buNone/>
            </a:pPr>
            <a:r>
              <a:rPr lang="en-GB" dirty="0" smtClean="0"/>
              <a:t>  </a:t>
            </a:r>
            <a:r>
              <a:rPr lang="en-GB" u="sng" dirty="0" smtClean="0"/>
              <a:t>The </a:t>
            </a:r>
            <a:r>
              <a:rPr lang="en-GB" u="sng" dirty="0"/>
              <a:t>greening of the IBM </a:t>
            </a:r>
            <a:r>
              <a:rPr lang="en-GB" u="sng" dirty="0" err="1"/>
              <a:t>Hursley</a:t>
            </a:r>
            <a:r>
              <a:rPr lang="en-GB" u="sng" dirty="0"/>
              <a:t> data </a:t>
            </a:r>
            <a:r>
              <a:rPr lang="en-GB" u="sng" dirty="0" err="1"/>
              <a:t>center</a:t>
            </a:r>
            <a:endParaRPr lang="en-GB" u="sng" dirty="0"/>
          </a:p>
          <a:p>
            <a:r>
              <a:rPr lang="en-GB" dirty="0"/>
              <a:t>IBM </a:t>
            </a:r>
            <a:r>
              <a:rPr lang="en-GB" dirty="0" err="1"/>
              <a:t>Hursley</a:t>
            </a:r>
            <a:r>
              <a:rPr lang="en-GB" dirty="0"/>
              <a:t>, a cloud data </a:t>
            </a:r>
            <a:r>
              <a:rPr lang="en-GB" dirty="0" err="1"/>
              <a:t>center</a:t>
            </a:r>
            <a:r>
              <a:rPr lang="en-GB" dirty="0"/>
              <a:t> located in Hampshire, England, is like a historical farming estate that has evolved with modern technology. Since the 1950s, it has been a leader in innovation, much like a pioneer in agricultural development. This 27,000-square-foot data </a:t>
            </a:r>
            <a:r>
              <a:rPr lang="en-GB" dirty="0" err="1"/>
              <a:t>center</a:t>
            </a:r>
            <a:r>
              <a:rPr lang="en-GB" dirty="0"/>
              <a:t>, launched in 1977, supports thousands of systems, similar to managing an extensive farm with modern combined harvesters, rice hullers, and seed drills</a:t>
            </a:r>
            <a:r>
              <a:rPr lang="en-GB" dirty="0" smtClean="0"/>
              <a:t>.</a:t>
            </a:r>
            <a:endParaRPr lang="en-GB" dirty="0"/>
          </a:p>
          <a:p>
            <a:r>
              <a:rPr lang="en-GB" dirty="0"/>
              <a:t>Today, the IBM </a:t>
            </a:r>
            <a:r>
              <a:rPr lang="en-GB" dirty="0" err="1"/>
              <a:t>Hursley</a:t>
            </a:r>
            <a:r>
              <a:rPr lang="en-GB" dirty="0"/>
              <a:t> team focuses on corporate sustainability, much like a farm moving towards organic and eco-friendly practices. Following the UN Climate Change Conference in Glasgow (COP26), IBM aims to achieve net-zero greenhouse gas emissions by 2030, like a farm transitioning to carbon-neutral operations. </a:t>
            </a:r>
            <a:endParaRPr lang="en-GB" dirty="0" smtClean="0"/>
          </a:p>
          <a:p>
            <a:r>
              <a:rPr lang="en-GB" dirty="0" smtClean="0"/>
              <a:t>The </a:t>
            </a:r>
            <a:r>
              <a:rPr lang="en-GB" dirty="0" err="1"/>
              <a:t>Hursley</a:t>
            </a:r>
            <a:r>
              <a:rPr lang="en-GB" dirty="0"/>
              <a:t> team is working on solutions like using underground reservoirs for cooling, similar to innovative irrigation techniques on a farm, and partnering with others to take the </a:t>
            </a:r>
            <a:r>
              <a:rPr lang="en-GB" dirty="0" err="1"/>
              <a:t>center</a:t>
            </a:r>
            <a:r>
              <a:rPr lang="en-GB" dirty="0"/>
              <a:t> off-grid for periods of time, increasing the use of green energy to power the </a:t>
            </a:r>
            <a:r>
              <a:rPr lang="en-GB" dirty="0" err="1" smtClean="0"/>
              <a:t>center</a:t>
            </a:r>
            <a:r>
              <a:rPr lang="en-GB" dirty="0"/>
              <a:t> </a:t>
            </a:r>
            <a:r>
              <a:rPr lang="en-GB" dirty="0" smtClean="0"/>
              <a:t>much </a:t>
            </a:r>
            <a:r>
              <a:rPr lang="en-GB" dirty="0"/>
              <a:t>like switching to solar-powered tractors to reduce environmental impact</a:t>
            </a:r>
            <a:r>
              <a:rPr lang="en-GB" dirty="0" smtClean="0"/>
              <a:t>.</a:t>
            </a:r>
            <a:endParaRPr lang="en-GB" dirty="0"/>
          </a:p>
          <a:p>
            <a:r>
              <a:rPr lang="en-GB" dirty="0"/>
              <a:t>As part of its journey to carbon neutrality, IBM </a:t>
            </a:r>
            <a:r>
              <a:rPr lang="en-GB" dirty="0" err="1"/>
              <a:t>Hursley</a:t>
            </a:r>
            <a:r>
              <a:rPr lang="en-GB" dirty="0"/>
              <a:t> uses a solution called </a:t>
            </a:r>
            <a:r>
              <a:rPr lang="en-GB" dirty="0" smtClean="0"/>
              <a:t>IBM  </a:t>
            </a:r>
            <a:r>
              <a:rPr lang="en-GB" dirty="0" err="1"/>
              <a:t>Turbonomic</a:t>
            </a:r>
            <a:r>
              <a:rPr lang="en-GB" dirty="0"/>
              <a:t> Application Resource Management to conserve energy across its vast network of 4,500 physical systems, much like a farmer optimizing the use of </a:t>
            </a:r>
            <a:r>
              <a:rPr lang="en-GB" dirty="0" err="1"/>
              <a:t>plows</a:t>
            </a:r>
            <a:r>
              <a:rPr lang="en-GB" dirty="0"/>
              <a:t>, soybeans, and forage harvesters to maximize efficiency in the field</a:t>
            </a:r>
            <a:r>
              <a:rPr lang="en-GB" dirty="0" smtClean="0"/>
              <a:t>.</a:t>
            </a:r>
            <a:endParaRPr lang="en-GB" dirty="0"/>
          </a:p>
          <a:p>
            <a:r>
              <a:rPr lang="en-GB" dirty="0"/>
              <a:t>The team at IBM </a:t>
            </a:r>
            <a:r>
              <a:rPr lang="en-GB" dirty="0" err="1"/>
              <a:t>Hursley</a:t>
            </a:r>
            <a:r>
              <a:rPr lang="en-GB" dirty="0"/>
              <a:t> first "planted" </a:t>
            </a:r>
            <a:r>
              <a:rPr lang="en-GB" dirty="0" err="1"/>
              <a:t>Turbonomic</a:t>
            </a:r>
            <a:r>
              <a:rPr lang="en-GB" dirty="0"/>
              <a:t> in November 2021, akin to sowing a new crop in a field. This powerful tool acts like a precision farming dashboard, giving the IT "farmers" a clear view of energy use across their data </a:t>
            </a:r>
            <a:r>
              <a:rPr lang="en-GB" dirty="0" err="1"/>
              <a:t>centers</a:t>
            </a:r>
            <a:r>
              <a:rPr lang="en-GB" dirty="0"/>
              <a:t>, just as farmers track soil moisture and crop health. </a:t>
            </a:r>
            <a:endParaRPr lang="en-GB" dirty="0" smtClean="0"/>
          </a:p>
          <a:p>
            <a:r>
              <a:rPr lang="en-GB" dirty="0" smtClean="0"/>
              <a:t>The </a:t>
            </a:r>
            <a:r>
              <a:rPr lang="en-GB" dirty="0"/>
              <a:t>dashboard helps them understand the energy consumption of each "machine" in the data </a:t>
            </a:r>
            <a:r>
              <a:rPr lang="en-GB" dirty="0" err="1"/>
              <a:t>center</a:t>
            </a:r>
            <a:r>
              <a:rPr lang="en-GB" dirty="0"/>
              <a:t> and its estimated carbon impact, much like a farmer understanding how each tractor or combine contributes to overall fuel usage</a:t>
            </a:r>
            <a:r>
              <a:rPr lang="en-GB" dirty="0" smtClean="0"/>
              <a:t>.</a:t>
            </a:r>
            <a:endParaRPr lang="en-GB" dirty="0"/>
          </a:p>
          <a:p>
            <a:r>
              <a:rPr lang="en-GB" dirty="0"/>
              <a:t>Looking ahead, IBM </a:t>
            </a:r>
            <a:r>
              <a:rPr lang="en-GB" dirty="0" err="1"/>
              <a:t>Hursley’s</a:t>
            </a:r>
            <a:r>
              <a:rPr lang="en-GB" dirty="0"/>
              <a:t> team plans to harness AI-powered automation to further reduce energy </a:t>
            </a:r>
            <a:r>
              <a:rPr lang="en-GB" dirty="0" smtClean="0"/>
              <a:t>waste similar </a:t>
            </a:r>
            <a:r>
              <a:rPr lang="en-GB" dirty="0"/>
              <a:t>to using smart irrigation systems or GPS-guided tractors in farming. This will accelerate their journey toward carbon neutrality, ensuring that their “fields” (data </a:t>
            </a:r>
            <a:r>
              <a:rPr lang="en-GB" dirty="0" err="1"/>
              <a:t>centers</a:t>
            </a:r>
            <a:r>
              <a:rPr lang="en-GB" dirty="0"/>
              <a:t>) produce higher yields (computing power) with lower environmental impact.</a:t>
            </a:r>
          </a:p>
          <a:p>
            <a:endParaRPr lang="en-GB" dirty="0"/>
          </a:p>
        </p:txBody>
      </p:sp>
    </p:spTree>
    <p:extLst>
      <p:ext uri="{BB962C8B-B14F-4D97-AF65-F5344CB8AC3E}">
        <p14:creationId xmlns:p14="http://schemas.microsoft.com/office/powerpoint/2010/main" val="292076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fontScale="92500" lnSpcReduction="10000"/>
          </a:bodyPr>
          <a:lstStyle/>
          <a:p>
            <a:r>
              <a:rPr lang="en-GB" dirty="0"/>
              <a:t>M</a:t>
            </a:r>
            <a:r>
              <a:rPr lang="en-GB" dirty="0" smtClean="0"/>
              <a:t>oving </a:t>
            </a:r>
            <a:r>
              <a:rPr lang="en-GB" dirty="0"/>
              <a:t>to hybrid cloud is like transitioning to sustainable agriculture: while it helps organizations achieve sustainability goals, it also introduces new challenges, such as managing the resource consumption of the "forage harvesters" (data </a:t>
            </a:r>
            <a:r>
              <a:rPr lang="en-GB" dirty="0" err="1"/>
              <a:t>centers</a:t>
            </a:r>
            <a:r>
              <a:rPr lang="en-GB" dirty="0"/>
              <a:t>) behind the hybrid cloud. Just as farmers must balance productivity with conservation, data </a:t>
            </a:r>
            <a:r>
              <a:rPr lang="en-GB" dirty="0" err="1"/>
              <a:t>center</a:t>
            </a:r>
            <a:r>
              <a:rPr lang="en-GB" dirty="0"/>
              <a:t> designers face complex sustainability issues</a:t>
            </a:r>
            <a:r>
              <a:rPr lang="en-GB" dirty="0" smtClean="0"/>
              <a:t>.</a:t>
            </a:r>
            <a:endParaRPr lang="en-GB" dirty="0"/>
          </a:p>
          <a:p>
            <a:r>
              <a:rPr lang="en-GB" dirty="0"/>
              <a:t>The IBM </a:t>
            </a:r>
            <a:r>
              <a:rPr lang="en-GB" dirty="0" err="1"/>
              <a:t>Hursley</a:t>
            </a:r>
            <a:r>
              <a:rPr lang="en-GB" dirty="0"/>
              <a:t> data </a:t>
            </a:r>
            <a:r>
              <a:rPr lang="en-GB" dirty="0" err="1"/>
              <a:t>center</a:t>
            </a:r>
            <a:r>
              <a:rPr lang="en-GB" dirty="0"/>
              <a:t> is using green IT principles to operate its cloud-based services for large numbers of "crops" (users). They are exploring innovative ways to lower their carbon footprint, like a farm adopting renewable energy and sustainable soil management </a:t>
            </a:r>
            <a:r>
              <a:rPr lang="en-GB" dirty="0" smtClean="0"/>
              <a:t>practices.</a:t>
            </a:r>
          </a:p>
          <a:p>
            <a:r>
              <a:rPr lang="en-GB" dirty="0" smtClean="0"/>
              <a:t>The </a:t>
            </a:r>
            <a:r>
              <a:rPr lang="en-GB" dirty="0"/>
              <a:t>green innovations at the </a:t>
            </a:r>
            <a:r>
              <a:rPr lang="en-GB" dirty="0" err="1"/>
              <a:t>Hursley</a:t>
            </a:r>
            <a:r>
              <a:rPr lang="en-GB" dirty="0"/>
              <a:t> </a:t>
            </a:r>
            <a:r>
              <a:rPr lang="en-GB" dirty="0" err="1"/>
              <a:t>Center</a:t>
            </a:r>
            <a:r>
              <a:rPr lang="en-GB" dirty="0"/>
              <a:t> serve as a model for other "fields" (data </a:t>
            </a:r>
            <a:r>
              <a:rPr lang="en-GB" dirty="0" err="1"/>
              <a:t>centers</a:t>
            </a:r>
            <a:r>
              <a:rPr lang="en-GB" dirty="0"/>
              <a:t>) to follow, particularly as they transition to renewable energy sources to power their </a:t>
            </a:r>
            <a:r>
              <a:rPr lang="en-GB" dirty="0" smtClean="0"/>
              <a:t>operations like </a:t>
            </a:r>
            <a:r>
              <a:rPr lang="en-GB" dirty="0"/>
              <a:t>using wind turbines or solar panels to run a farm</a:t>
            </a:r>
            <a:r>
              <a:rPr lang="en-GB" dirty="0" smtClean="0"/>
              <a:t>.</a:t>
            </a:r>
            <a:endParaRPr lang="en-GB" dirty="0"/>
          </a:p>
          <a:p>
            <a:r>
              <a:rPr lang="en-GB" dirty="0"/>
              <a:t>To "</a:t>
            </a:r>
            <a:r>
              <a:rPr lang="en-GB" dirty="0" err="1"/>
              <a:t>plow</a:t>
            </a:r>
            <a:r>
              <a:rPr lang="en-GB" dirty="0"/>
              <a:t> forward" with green solutions, data </a:t>
            </a:r>
            <a:r>
              <a:rPr lang="en-GB" dirty="0" err="1"/>
              <a:t>center</a:t>
            </a:r>
            <a:r>
              <a:rPr lang="en-GB" dirty="0"/>
              <a:t> designers must ask critical questions, similar to how farmers strategize for sustainable farming practices</a:t>
            </a:r>
            <a:r>
              <a:rPr lang="en-GB" dirty="0" smtClean="0"/>
              <a:t>:</a:t>
            </a:r>
            <a:endParaRPr lang="en-GB" dirty="0"/>
          </a:p>
          <a:p>
            <a:r>
              <a:rPr lang="en-GB" dirty="0"/>
              <a:t>What if we built data </a:t>
            </a:r>
            <a:r>
              <a:rPr lang="en-GB" dirty="0" err="1"/>
              <a:t>centers</a:t>
            </a:r>
            <a:r>
              <a:rPr lang="en-GB" dirty="0"/>
              <a:t> in cold climates, like growing cold-hardy crops, or even in the ocean, where cooling them would use less water?</a:t>
            </a:r>
          </a:p>
          <a:p>
            <a:r>
              <a:rPr lang="en-GB" dirty="0"/>
              <a:t>Can we recycle the heat generated from data </a:t>
            </a:r>
            <a:r>
              <a:rPr lang="en-GB" dirty="0" err="1"/>
              <a:t>centers</a:t>
            </a:r>
            <a:r>
              <a:rPr lang="en-GB" dirty="0"/>
              <a:t> to warm nearby homes, like using crop by-products for bioenergy?</a:t>
            </a:r>
          </a:p>
          <a:p>
            <a:r>
              <a:rPr lang="en-GB" dirty="0"/>
              <a:t>Can we "clean" and reuse the water these data </a:t>
            </a:r>
            <a:r>
              <a:rPr lang="en-GB" dirty="0" err="1"/>
              <a:t>centers</a:t>
            </a:r>
            <a:r>
              <a:rPr lang="en-GB" dirty="0"/>
              <a:t> consume, much like farmers finding ways to conserve and recycle irrigation water?</a:t>
            </a:r>
          </a:p>
          <a:p>
            <a:r>
              <a:rPr lang="en-GB" dirty="0"/>
              <a:t>These questions guide the next phase of sustainable growth for the digital “farmland” of data </a:t>
            </a:r>
            <a:r>
              <a:rPr lang="en-GB" dirty="0" err="1"/>
              <a:t>centers</a:t>
            </a:r>
            <a:r>
              <a:rPr lang="en-GB" dirty="0"/>
              <a:t>.</a:t>
            </a:r>
          </a:p>
        </p:txBody>
      </p:sp>
    </p:spTree>
    <p:extLst>
      <p:ext uri="{BB962C8B-B14F-4D97-AF65-F5344CB8AC3E}">
        <p14:creationId xmlns:p14="http://schemas.microsoft.com/office/powerpoint/2010/main" val="425753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lnSpcReduction="10000"/>
          </a:bodyPr>
          <a:lstStyle/>
          <a:p>
            <a:pPr marL="0" indent="0">
              <a:buNone/>
            </a:pPr>
            <a:r>
              <a:rPr lang="en-GB" dirty="0" smtClean="0"/>
              <a:t>                                                 </a:t>
            </a:r>
            <a:r>
              <a:rPr lang="en-GB" u="sng" dirty="0" smtClean="0"/>
              <a:t>Practical uses of hybrid cloud </a:t>
            </a:r>
            <a:endParaRPr lang="en-GB" u="sng" dirty="0"/>
          </a:p>
          <a:p>
            <a:r>
              <a:rPr lang="en-GB" dirty="0"/>
              <a:t>How can hybrid cloud be put to work in the "fields" of modern technology</a:t>
            </a:r>
            <a:r>
              <a:rPr lang="en-GB" dirty="0" smtClean="0"/>
              <a:t>?</a:t>
            </a:r>
            <a:endParaRPr lang="en-GB" dirty="0"/>
          </a:p>
          <a:p>
            <a:r>
              <a:rPr lang="en-GB" dirty="0"/>
              <a:t>Hybrid cloud is like a chisel </a:t>
            </a:r>
            <a:r>
              <a:rPr lang="en-GB" dirty="0" err="1"/>
              <a:t>plow</a:t>
            </a:r>
            <a:r>
              <a:rPr lang="en-GB" dirty="0"/>
              <a:t>, used to break up tough soil and reinvigorate old, hard </a:t>
            </a:r>
            <a:r>
              <a:rPr lang="en-GB" dirty="0" smtClean="0"/>
              <a:t>ground in </a:t>
            </a:r>
            <a:r>
              <a:rPr lang="en-GB" dirty="0"/>
              <a:t>this case, legacy </a:t>
            </a:r>
            <a:r>
              <a:rPr lang="en-GB" dirty="0" smtClean="0"/>
              <a:t>applications, making </a:t>
            </a:r>
            <a:r>
              <a:rPr lang="en-GB" dirty="0"/>
              <a:t>them more fertile for growth through </a:t>
            </a:r>
            <a:r>
              <a:rPr lang="en-GB" dirty="0" smtClean="0"/>
              <a:t>use of  applications. </a:t>
            </a:r>
            <a:r>
              <a:rPr lang="en-GB" dirty="0"/>
              <a:t>Just as a farmer plants new potatoes in freshly tilled soil, hybrid cloud breathes new life into existing systems</a:t>
            </a:r>
            <a:r>
              <a:rPr lang="en-GB" dirty="0" smtClean="0"/>
              <a:t>.</a:t>
            </a:r>
            <a:endParaRPr lang="en-GB" dirty="0"/>
          </a:p>
          <a:p>
            <a:r>
              <a:rPr lang="en-GB" dirty="0"/>
              <a:t>It also acts like a spring harrow, allowing innovators to quickly prepare the "field" for new ideas. With hybrid cloud, you can plant a seed (an idea) in the cloud, and if it doesn't grow, you can easily replant or tweak it without heavy costs</a:t>
            </a:r>
            <a:r>
              <a:rPr lang="en-GB" dirty="0" smtClean="0"/>
              <a:t>.</a:t>
            </a:r>
          </a:p>
          <a:p>
            <a:r>
              <a:rPr lang="en-GB" dirty="0" smtClean="0"/>
              <a:t> </a:t>
            </a:r>
            <a:r>
              <a:rPr lang="en-GB" dirty="0"/>
              <a:t>This flexibility is essential for innovation, allowing ideas to sprout and fail quickly and cheaply, much like testing different crops in varying soil conditions</a:t>
            </a:r>
            <a:r>
              <a:rPr lang="en-GB" dirty="0" smtClean="0"/>
              <a:t>.</a:t>
            </a:r>
            <a:endParaRPr lang="en-GB" dirty="0"/>
          </a:p>
          <a:p>
            <a:r>
              <a:rPr lang="en-GB" dirty="0"/>
              <a:t>Much like how farmers rely on shared equipment and tools to reduce costs, hybrid cloud leverages the scale of cloud infrastructure to reduce energy consumption. It ensures organizations use less power to accomplish their tasks, optimizing resources like a farmer who minimizes fuel use by efficiently managing tractors and irrigation systems</a:t>
            </a:r>
            <a:r>
              <a:rPr lang="en-GB" dirty="0" smtClean="0"/>
              <a:t>.</a:t>
            </a:r>
            <a:endParaRPr lang="en-GB" dirty="0"/>
          </a:p>
          <a:p>
            <a:r>
              <a:rPr lang="en-GB" dirty="0"/>
              <a:t>Finally, hybrid cloud is adaptable, like a farmer scaling operations up or down based on the season. It can respond to changing demand, expanding or contracting like a potato harvest during a bumper crop year or a lean season.</a:t>
            </a:r>
          </a:p>
        </p:txBody>
      </p:sp>
    </p:spTree>
    <p:extLst>
      <p:ext uri="{BB962C8B-B14F-4D97-AF65-F5344CB8AC3E}">
        <p14:creationId xmlns:p14="http://schemas.microsoft.com/office/powerpoint/2010/main" val="330852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fontScale="92500"/>
          </a:bodyPr>
          <a:lstStyle/>
          <a:p>
            <a:pPr marL="0" indent="0">
              <a:buNone/>
            </a:pPr>
            <a:r>
              <a:rPr lang="en-GB" dirty="0" smtClean="0"/>
              <a:t>                                                                        </a:t>
            </a:r>
            <a:r>
              <a:rPr lang="en-GB" u="sng" dirty="0" smtClean="0"/>
              <a:t>Practical advice</a:t>
            </a:r>
            <a:endParaRPr lang="en-GB" u="sng" dirty="0"/>
          </a:p>
          <a:p>
            <a:r>
              <a:rPr lang="en-GB" dirty="0"/>
              <a:t>What </a:t>
            </a:r>
            <a:r>
              <a:rPr lang="en-GB" dirty="0" smtClean="0"/>
              <a:t>advice </a:t>
            </a:r>
            <a:r>
              <a:rPr lang="en-GB" dirty="0"/>
              <a:t>would you offer to someone planting the seeds of interest in cloud and sustainability</a:t>
            </a:r>
            <a:r>
              <a:rPr lang="en-GB" dirty="0" smtClean="0"/>
              <a:t>?</a:t>
            </a:r>
            <a:endParaRPr lang="en-GB" dirty="0"/>
          </a:p>
          <a:p>
            <a:r>
              <a:rPr lang="en-GB" dirty="0"/>
              <a:t>Stay curious, much like a farmer experimenting with new crops. Ask questions, and get familiar with the basics of </a:t>
            </a:r>
            <a:r>
              <a:rPr lang="en-GB" dirty="0" smtClean="0"/>
              <a:t>computing, like </a:t>
            </a:r>
            <a:r>
              <a:rPr lang="en-GB" dirty="0"/>
              <a:t>a farmer learning the mechanics of a chisel </a:t>
            </a:r>
            <a:r>
              <a:rPr lang="en-GB" dirty="0" err="1"/>
              <a:t>plow</a:t>
            </a:r>
            <a:r>
              <a:rPr lang="en-GB" dirty="0"/>
              <a:t> or the benefits of crop rotation.</a:t>
            </a:r>
          </a:p>
          <a:p>
            <a:r>
              <a:rPr lang="en-GB" dirty="0"/>
              <a:t>Seek out mentors, just as a new farmer would consult with seasoned hands on the best planting practices.</a:t>
            </a:r>
          </a:p>
          <a:p>
            <a:r>
              <a:rPr lang="en-GB" dirty="0"/>
              <a:t>Identify the "weeds" in your </a:t>
            </a:r>
            <a:r>
              <a:rPr lang="en-GB" dirty="0" smtClean="0"/>
              <a:t>community, the </a:t>
            </a:r>
            <a:r>
              <a:rPr lang="en-GB" dirty="0"/>
              <a:t>problems that affect you and </a:t>
            </a:r>
            <a:r>
              <a:rPr lang="en-GB" dirty="0" smtClean="0"/>
              <a:t>others and </a:t>
            </a:r>
            <a:r>
              <a:rPr lang="en-GB" dirty="0"/>
              <a:t>start asking how technology can be used to solve them. Technology is like the spring harrow that can clear the way for new solutions.</a:t>
            </a:r>
          </a:p>
          <a:p>
            <a:r>
              <a:rPr lang="en-GB" dirty="0"/>
              <a:t>Connect with companies for internships, join computing societies, and attend </a:t>
            </a:r>
            <a:r>
              <a:rPr lang="en-GB" dirty="0" smtClean="0"/>
              <a:t>talks, just </a:t>
            </a:r>
            <a:r>
              <a:rPr lang="en-GB" dirty="0"/>
              <a:t>as a farmer attends agricultural fairs to learn new techniques and tools.</a:t>
            </a:r>
          </a:p>
          <a:p>
            <a:r>
              <a:rPr lang="en-GB" dirty="0"/>
              <a:t>Start small. Just as a backyard farmer might begin with a small patch of land, explore low-cost computing kits like Raspberry Pi or </a:t>
            </a:r>
            <a:r>
              <a:rPr lang="en-GB" dirty="0" err="1"/>
              <a:t>microbits</a:t>
            </a:r>
            <a:r>
              <a:rPr lang="en-GB" dirty="0"/>
              <a:t> to gain hands-on experience in programming and technology.</a:t>
            </a:r>
          </a:p>
          <a:p>
            <a:r>
              <a:rPr lang="en-GB" dirty="0"/>
              <a:t>In this module, you tried your hand as a hybrid cloud consultant, similar to how a new farmer might take charge of a small plot. You learned how hybrid cloud supports sustainability, explored case studies, and heard from an expert sharing stories on how hybrid cloud and cloud computing contribute to sustainability </a:t>
            </a:r>
            <a:r>
              <a:rPr lang="en-GB" dirty="0" smtClean="0"/>
              <a:t>efforts just </a:t>
            </a:r>
            <a:r>
              <a:rPr lang="en-GB" dirty="0"/>
              <a:t>like a seasoned farmer passing down wisdom on best practices for the next planting season.</a:t>
            </a:r>
          </a:p>
          <a:p>
            <a:endParaRPr lang="en-GB" dirty="0"/>
          </a:p>
        </p:txBody>
      </p:sp>
    </p:spTree>
    <p:extLst>
      <p:ext uri="{BB962C8B-B14F-4D97-AF65-F5344CB8AC3E}">
        <p14:creationId xmlns:p14="http://schemas.microsoft.com/office/powerpoint/2010/main" val="53638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a:bodyPr>
          <a:lstStyle/>
          <a:p>
            <a:r>
              <a:rPr lang="en-GB" dirty="0"/>
              <a:t>Sustainability is the new crop to cultivate for businesses</a:t>
            </a:r>
            <a:r>
              <a:rPr lang="en-GB" dirty="0" smtClean="0"/>
              <a:t>.</a:t>
            </a:r>
            <a:endParaRPr lang="en-GB" dirty="0"/>
          </a:p>
          <a:p>
            <a:r>
              <a:rPr lang="en-GB" dirty="0"/>
              <a:t>Just as farmers rotate crops to sustain soil health, full </a:t>
            </a:r>
            <a:r>
              <a:rPr lang="en-GB" dirty="0" smtClean="0"/>
              <a:t>de-carbonization </a:t>
            </a:r>
            <a:r>
              <a:rPr lang="en-GB" dirty="0"/>
              <a:t>of the world’s energy systems is necessary for climate stabilization, as advised by the World Economic Forum</a:t>
            </a:r>
            <a:r>
              <a:rPr lang="en-GB" dirty="0" smtClean="0"/>
              <a:t>.</a:t>
            </a:r>
            <a:endParaRPr lang="en-GB" dirty="0"/>
          </a:p>
          <a:p>
            <a:r>
              <a:rPr lang="en-GB" dirty="0"/>
              <a:t>Building a climate strategy is like preparing land with a </a:t>
            </a:r>
            <a:r>
              <a:rPr lang="en-GB" dirty="0" err="1"/>
              <a:t>mold</a:t>
            </a:r>
            <a:r>
              <a:rPr lang="en-GB" dirty="0"/>
              <a:t> board </a:t>
            </a:r>
            <a:r>
              <a:rPr lang="en-GB" dirty="0" err="1" smtClean="0"/>
              <a:t>plow</a:t>
            </a:r>
            <a:r>
              <a:rPr lang="en-GB" dirty="0" smtClean="0"/>
              <a:t>, it </a:t>
            </a:r>
            <a:r>
              <a:rPr lang="en-GB" dirty="0"/>
              <a:t>won’t be quick or easy, but delaying the planting season isn’t an option</a:t>
            </a:r>
            <a:r>
              <a:rPr lang="en-GB" dirty="0" smtClean="0"/>
              <a:t>.</a:t>
            </a:r>
            <a:endParaRPr lang="en-GB" dirty="0"/>
          </a:p>
          <a:p>
            <a:r>
              <a:rPr lang="en-GB" dirty="0"/>
              <a:t>Good green computing practices are like using a broadcast </a:t>
            </a:r>
            <a:r>
              <a:rPr lang="en-GB" dirty="0" err="1" smtClean="0"/>
              <a:t>seeder</a:t>
            </a:r>
            <a:r>
              <a:rPr lang="en-GB" dirty="0" smtClean="0"/>
              <a:t>, often </a:t>
            </a:r>
            <a:r>
              <a:rPr lang="en-GB" dirty="0"/>
              <a:t>spreading seeds that also foster good business growth</a:t>
            </a:r>
            <a:r>
              <a:rPr lang="en-GB" dirty="0" smtClean="0"/>
              <a:t>.</a:t>
            </a:r>
            <a:endParaRPr lang="en-GB" dirty="0"/>
          </a:p>
          <a:p>
            <a:r>
              <a:rPr lang="en-GB" dirty="0"/>
              <a:t>Industrial companies need to commit to a "net-zero harvest," working to reduce greenhouse gas emissions to zero to help the environment, and hybrid cloud will be a critical tool, like a well-oiled tractor, in reaching that goal</a:t>
            </a:r>
            <a:r>
              <a:rPr lang="en-GB" dirty="0" smtClean="0"/>
              <a:t>.</a:t>
            </a:r>
            <a:endParaRPr lang="en-GB" dirty="0"/>
          </a:p>
          <a:p>
            <a:r>
              <a:rPr lang="en-GB" dirty="0"/>
              <a:t>Hybrid cloud acts like a square baler, packing together efficiency, visibility, and greater integration to drive greener computing in data </a:t>
            </a:r>
            <a:r>
              <a:rPr lang="en-GB" dirty="0" err="1"/>
              <a:t>centers</a:t>
            </a:r>
            <a:r>
              <a:rPr lang="en-GB" dirty="0"/>
              <a:t>.</a:t>
            </a:r>
          </a:p>
        </p:txBody>
      </p:sp>
    </p:spTree>
    <p:extLst>
      <p:ext uri="{BB962C8B-B14F-4D97-AF65-F5344CB8AC3E}">
        <p14:creationId xmlns:p14="http://schemas.microsoft.com/office/powerpoint/2010/main" val="4256037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lnSpcReduction="10000"/>
          </a:bodyPr>
          <a:lstStyle/>
          <a:p>
            <a:r>
              <a:rPr lang="en-GB" dirty="0"/>
              <a:t>Hybrid cloud computing is </a:t>
            </a:r>
            <a:r>
              <a:rPr lang="en-GB" dirty="0" smtClean="0"/>
              <a:t>comparable</a:t>
            </a:r>
            <a:r>
              <a:rPr lang="en-GB" dirty="0" smtClean="0"/>
              <a:t> </a:t>
            </a:r>
            <a:r>
              <a:rPr lang="en-GB" dirty="0"/>
              <a:t>to storing harvested arrowroots in a community granary, where data and programs are managed on shared internet servers rather than individual barns (servers) owned by different farms (organizations</a:t>
            </a:r>
            <a:r>
              <a:rPr lang="en-GB" dirty="0" smtClean="0"/>
              <a:t>).</a:t>
            </a:r>
            <a:endParaRPr lang="en-GB" dirty="0"/>
          </a:p>
          <a:p>
            <a:r>
              <a:rPr lang="en-GB" dirty="0"/>
              <a:t>Hybrid cloud blends a private silo for storing one organization’s crops (data) with a public granary shared by multiple farmers, each with their own secure storage space</a:t>
            </a:r>
            <a:r>
              <a:rPr lang="en-GB" dirty="0" smtClean="0"/>
              <a:t>.</a:t>
            </a:r>
            <a:endParaRPr lang="en-GB" dirty="0"/>
          </a:p>
          <a:p>
            <a:r>
              <a:rPr lang="en-GB" dirty="0"/>
              <a:t>Managing and </a:t>
            </a:r>
            <a:r>
              <a:rPr lang="en-GB" dirty="0" err="1"/>
              <a:t>analyzing</a:t>
            </a:r>
            <a:r>
              <a:rPr lang="en-GB" dirty="0"/>
              <a:t> data with hybrid cloud is like harvesting and processing the biggest crop yields in human history, part of the digital </a:t>
            </a:r>
            <a:r>
              <a:rPr lang="en-GB" dirty="0" err="1"/>
              <a:t>plowing</a:t>
            </a:r>
            <a:r>
              <a:rPr lang="en-GB" dirty="0"/>
              <a:t> of the corporate landscape</a:t>
            </a:r>
            <a:r>
              <a:rPr lang="en-GB" dirty="0" smtClean="0"/>
              <a:t>.</a:t>
            </a:r>
            <a:endParaRPr lang="en-GB" dirty="0"/>
          </a:p>
          <a:p>
            <a:r>
              <a:rPr lang="en-GB" dirty="0"/>
              <a:t>Just as responsible farming starts with the soil, responsible computing and green IT start, but don’t end, with physical data </a:t>
            </a:r>
            <a:r>
              <a:rPr lang="en-GB" dirty="0" err="1"/>
              <a:t>centers</a:t>
            </a:r>
            <a:r>
              <a:rPr lang="en-GB" dirty="0" smtClean="0"/>
              <a:t>.</a:t>
            </a:r>
            <a:endParaRPr lang="en-GB" dirty="0"/>
          </a:p>
          <a:p>
            <a:r>
              <a:rPr lang="en-GB" dirty="0"/>
              <a:t>Sustainable software coding is like planting drought-resistant </a:t>
            </a:r>
            <a:r>
              <a:rPr lang="en-GB" dirty="0" smtClean="0"/>
              <a:t>crops it’s </a:t>
            </a:r>
            <a:r>
              <a:rPr lang="en-GB" dirty="0"/>
              <a:t>a crucial key to sustainability</a:t>
            </a:r>
            <a:r>
              <a:rPr lang="en-GB" dirty="0" smtClean="0"/>
              <a:t>.</a:t>
            </a:r>
            <a:endParaRPr lang="en-GB" dirty="0"/>
          </a:p>
          <a:p>
            <a:r>
              <a:rPr lang="en-GB" dirty="0"/>
              <a:t>If green IT and sustainability is the destination, hybrid cloud is the tractor that gets you there</a:t>
            </a:r>
            <a:r>
              <a:rPr lang="en-GB" dirty="0" smtClean="0"/>
              <a:t>.</a:t>
            </a:r>
          </a:p>
          <a:p>
            <a:r>
              <a:rPr lang="en-GB" dirty="0"/>
              <a:t>One of hybrid cloud’s best features is its ability to scale like an irrigation system, expanding or contracting on demand to meet the needs of the field</a:t>
            </a:r>
            <a:r>
              <a:rPr lang="en-GB" dirty="0" smtClean="0"/>
              <a:t>.</a:t>
            </a:r>
            <a:endParaRPr lang="en-GB" dirty="0"/>
          </a:p>
          <a:p>
            <a:r>
              <a:rPr lang="en-GB" dirty="0"/>
              <a:t>While moving to hybrid cloud is like adopting sustainable farming practices, it brings new challenges with the data </a:t>
            </a:r>
            <a:r>
              <a:rPr lang="en-GB" dirty="0" err="1"/>
              <a:t>centers</a:t>
            </a:r>
            <a:r>
              <a:rPr lang="en-GB" dirty="0"/>
              <a:t> that power the cloud. Sustainability, like farming, requires careful planning and adaptation.</a:t>
            </a:r>
          </a:p>
        </p:txBody>
      </p:sp>
    </p:spTree>
    <p:extLst>
      <p:ext uri="{BB962C8B-B14F-4D97-AF65-F5344CB8AC3E}">
        <p14:creationId xmlns:p14="http://schemas.microsoft.com/office/powerpoint/2010/main" val="1042188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297" y="555695"/>
            <a:ext cx="11776038" cy="5920595"/>
          </a:xfrm>
          <a:prstGeom prst="rect">
            <a:avLst/>
          </a:prstGeom>
        </p:spPr>
        <p:txBody>
          <a:bodyPr wrap="square">
            <a:spAutoFit/>
          </a:bodyPr>
          <a:lstStyle/>
          <a:p>
            <a:pPr marL="228600" lvl="0" indent="-182880" defTabSz="914400">
              <a:lnSpc>
                <a:spcPct val="90000"/>
              </a:lnSpc>
              <a:spcBef>
                <a:spcPts val="1400"/>
              </a:spcBef>
              <a:buClr>
                <a:srgbClr val="A6B727"/>
              </a:buClr>
              <a:buSzPct val="80000"/>
              <a:buFont typeface="Corbel" pitchFamily="34" charset="0"/>
              <a:buChar char="•"/>
            </a:pPr>
            <a:r>
              <a:rPr lang="en-GB" sz="2000" dirty="0" smtClean="0">
                <a:solidFill>
                  <a:srgbClr val="A6B727"/>
                </a:solidFill>
                <a:latin typeface="Corbel" panose="020B0503020204020204"/>
              </a:rPr>
              <a:t>When </a:t>
            </a:r>
            <a:r>
              <a:rPr lang="en-GB" sz="2000" dirty="0">
                <a:solidFill>
                  <a:srgbClr val="A6B727"/>
                </a:solidFill>
                <a:latin typeface="Corbel" panose="020B0503020204020204"/>
              </a:rPr>
              <a:t>we look at the intersection of hybrid cloud and AI, </a:t>
            </a:r>
            <a:r>
              <a:rPr lang="en-GB" sz="2000" dirty="0" smtClean="0">
                <a:solidFill>
                  <a:srgbClr val="A6B727"/>
                </a:solidFill>
                <a:latin typeface="Corbel" panose="020B0503020204020204"/>
              </a:rPr>
              <a:t> there is </a:t>
            </a:r>
            <a:r>
              <a:rPr lang="en-GB" sz="2000" dirty="0">
                <a:solidFill>
                  <a:srgbClr val="A6B727"/>
                </a:solidFill>
                <a:latin typeface="Corbel" panose="020B0503020204020204"/>
              </a:rPr>
              <a:t>a tipping point where each of you can take advantage of to improve your business. </a:t>
            </a:r>
            <a:r>
              <a:rPr lang="en-GB" sz="2000" dirty="0" smtClean="0">
                <a:solidFill>
                  <a:srgbClr val="A6B727"/>
                </a:solidFill>
                <a:latin typeface="Corbel" panose="020B0503020204020204"/>
              </a:rPr>
              <a:t>There is </a:t>
            </a:r>
            <a:r>
              <a:rPr lang="en-GB" sz="2000" dirty="0">
                <a:solidFill>
                  <a:srgbClr val="A6B727"/>
                </a:solidFill>
                <a:latin typeface="Corbel" panose="020B0503020204020204"/>
              </a:rPr>
              <a:t>a macro trend behind this. </a:t>
            </a:r>
            <a:endParaRPr lang="en-GB" sz="2000" dirty="0" smtClean="0">
              <a:solidFill>
                <a:srgbClr val="A6B727"/>
              </a:solidFill>
              <a:latin typeface="Corbel" panose="020B0503020204020204"/>
            </a:endParaRPr>
          </a:p>
          <a:p>
            <a:pPr marL="228600" lvl="0" indent="-182880" defTabSz="914400">
              <a:lnSpc>
                <a:spcPct val="90000"/>
              </a:lnSpc>
              <a:spcBef>
                <a:spcPts val="1400"/>
              </a:spcBef>
              <a:buClr>
                <a:srgbClr val="A6B727"/>
              </a:buClr>
              <a:buSzPct val="80000"/>
              <a:buFont typeface="Corbel" pitchFamily="34" charset="0"/>
              <a:buChar char="•"/>
            </a:pPr>
            <a:r>
              <a:rPr lang="en-GB" sz="2000" dirty="0" smtClean="0">
                <a:solidFill>
                  <a:srgbClr val="A6B727"/>
                </a:solidFill>
                <a:latin typeface="Corbel" panose="020B0503020204020204"/>
              </a:rPr>
              <a:t>Technology </a:t>
            </a:r>
            <a:r>
              <a:rPr lang="en-GB" sz="2000" dirty="0">
                <a:solidFill>
                  <a:srgbClr val="A6B727"/>
                </a:solidFill>
                <a:latin typeface="Corbel" panose="020B0503020204020204"/>
              </a:rPr>
              <a:t>has always been used for productivity in automation. You think about how to help your business become lean. But I think there's a shift happening. The role is no longer just to be lean; the role has shifted to: How is technology </a:t>
            </a:r>
            <a:r>
              <a:rPr lang="en-GB" sz="2000" dirty="0" err="1">
                <a:solidFill>
                  <a:srgbClr val="A6B727"/>
                </a:solidFill>
                <a:latin typeface="Corbel" panose="020B0503020204020204"/>
              </a:rPr>
              <a:t>fueling</a:t>
            </a:r>
            <a:r>
              <a:rPr lang="en-GB" sz="2000" dirty="0">
                <a:solidFill>
                  <a:srgbClr val="A6B727"/>
                </a:solidFill>
                <a:latin typeface="Corbel" panose="020B0503020204020204"/>
              </a:rPr>
              <a:t> the business to grow revenue, to drive scalability, to gain even more market share? And that's a big shift, even though it's been a subtle shift. </a:t>
            </a:r>
          </a:p>
          <a:p>
            <a:pPr marL="228600" lvl="0" indent="-182880" defTabSz="914400">
              <a:lnSpc>
                <a:spcPct val="90000"/>
              </a:lnSpc>
              <a:spcBef>
                <a:spcPts val="1400"/>
              </a:spcBef>
              <a:buClr>
                <a:srgbClr val="A6B727"/>
              </a:buClr>
              <a:buSzPct val="80000"/>
              <a:buFont typeface="Corbel" pitchFamily="34" charset="0"/>
              <a:buChar char="•"/>
            </a:pPr>
            <a:r>
              <a:rPr lang="en-GB" sz="2000" dirty="0" smtClean="0">
                <a:solidFill>
                  <a:srgbClr val="A6B727"/>
                </a:solidFill>
                <a:latin typeface="Corbel" panose="020B0503020204020204"/>
              </a:rPr>
              <a:t>The </a:t>
            </a:r>
            <a:r>
              <a:rPr lang="en-GB" sz="2000" dirty="0">
                <a:solidFill>
                  <a:srgbClr val="A6B727"/>
                </a:solidFill>
                <a:latin typeface="Corbel" panose="020B0503020204020204"/>
              </a:rPr>
              <a:t>goal for each of you should be about how do you embrace technology in the context of your business to help make that change, not just to be as lean as possible</a:t>
            </a:r>
            <a:r>
              <a:rPr lang="en-GB" sz="2000" dirty="0" smtClean="0">
                <a:solidFill>
                  <a:srgbClr val="A6B727"/>
                </a:solidFill>
                <a:latin typeface="Corbel" panose="020B0503020204020204"/>
              </a:rPr>
              <a:t>? </a:t>
            </a:r>
            <a:r>
              <a:rPr lang="en-GB" sz="2000" dirty="0">
                <a:solidFill>
                  <a:srgbClr val="A6B727"/>
                </a:solidFill>
                <a:latin typeface="Corbel" panose="020B0503020204020204"/>
              </a:rPr>
              <a:t>Q</a:t>
            </a:r>
            <a:r>
              <a:rPr lang="en-GB" sz="2000" dirty="0" smtClean="0">
                <a:solidFill>
                  <a:srgbClr val="A6B727"/>
                </a:solidFill>
                <a:latin typeface="Corbel" panose="020B0503020204020204"/>
              </a:rPr>
              <a:t>uantum </a:t>
            </a:r>
            <a:r>
              <a:rPr lang="en-GB" sz="2000" dirty="0">
                <a:solidFill>
                  <a:srgbClr val="A6B727"/>
                </a:solidFill>
                <a:latin typeface="Corbel" panose="020B0503020204020204"/>
              </a:rPr>
              <a:t>computing has a lot of potential for what we can all do together. </a:t>
            </a:r>
            <a:r>
              <a:rPr lang="en-GB" sz="2000" dirty="0" smtClean="0">
                <a:solidFill>
                  <a:srgbClr val="A6B727"/>
                </a:solidFill>
                <a:latin typeface="Corbel" panose="020B0503020204020204"/>
              </a:rPr>
              <a:t>IBM has built </a:t>
            </a:r>
            <a:r>
              <a:rPr lang="en-GB" sz="2000" dirty="0">
                <a:solidFill>
                  <a:srgbClr val="A6B727"/>
                </a:solidFill>
                <a:latin typeface="Corbel" panose="020B0503020204020204"/>
              </a:rPr>
              <a:t>over 70 actual quantum computers, and these have been deployed globally over the last six years</a:t>
            </a:r>
            <a:endParaRPr lang="en-GB" sz="2000" dirty="0" smtClean="0">
              <a:solidFill>
                <a:srgbClr val="A6B727"/>
              </a:solidFill>
              <a:latin typeface="Corbel" panose="020B0503020204020204"/>
            </a:endParaRPr>
          </a:p>
          <a:p>
            <a:pPr marL="228600" lvl="0" indent="-182880" defTabSz="914400">
              <a:lnSpc>
                <a:spcPct val="90000"/>
              </a:lnSpc>
              <a:spcBef>
                <a:spcPts val="1400"/>
              </a:spcBef>
              <a:buClr>
                <a:srgbClr val="A6B727"/>
              </a:buClr>
              <a:buSzPct val="80000"/>
              <a:buFont typeface="Corbel" pitchFamily="34" charset="0"/>
              <a:buChar char="•"/>
            </a:pPr>
            <a:r>
              <a:rPr lang="en-GB" sz="2000" dirty="0" smtClean="0">
                <a:solidFill>
                  <a:srgbClr val="A6B727"/>
                </a:solidFill>
                <a:latin typeface="Corbel" panose="020B0503020204020204"/>
              </a:rPr>
              <a:t>There </a:t>
            </a:r>
            <a:r>
              <a:rPr lang="en-GB" sz="2000" dirty="0">
                <a:solidFill>
                  <a:srgbClr val="A6B727"/>
                </a:solidFill>
                <a:latin typeface="Corbel" panose="020B0503020204020204"/>
              </a:rPr>
              <a:t>are problems that classical computers will never be able to solve. </a:t>
            </a:r>
            <a:r>
              <a:rPr lang="en-GB" sz="2000" dirty="0" smtClean="0">
                <a:solidFill>
                  <a:srgbClr val="A6B727"/>
                </a:solidFill>
                <a:latin typeface="Corbel" panose="020B0503020204020204"/>
              </a:rPr>
              <a:t>If </a:t>
            </a:r>
            <a:r>
              <a:rPr lang="en-GB" sz="2000" dirty="0">
                <a:solidFill>
                  <a:srgbClr val="A6B727"/>
                </a:solidFill>
                <a:latin typeface="Corbel" panose="020B0503020204020204"/>
              </a:rPr>
              <a:t>you think about problems with fertilizer, with food supply, with new materials, with financial risk, there are problems that quantum computers will be able to solve in the next three to five years. </a:t>
            </a:r>
          </a:p>
          <a:p>
            <a:pPr marL="228600" lvl="0" indent="-182880" defTabSz="914400">
              <a:lnSpc>
                <a:spcPct val="90000"/>
              </a:lnSpc>
              <a:spcBef>
                <a:spcPts val="1400"/>
              </a:spcBef>
              <a:buClr>
                <a:srgbClr val="A6B727"/>
              </a:buClr>
              <a:buSzPct val="80000"/>
              <a:buFont typeface="Corbel" pitchFamily="34" charset="0"/>
              <a:buChar char="•"/>
            </a:pPr>
            <a:r>
              <a:rPr lang="en-GB" sz="2000" dirty="0">
                <a:solidFill>
                  <a:srgbClr val="A6B727"/>
                </a:solidFill>
                <a:latin typeface="Corbel" panose="020B0503020204020204"/>
              </a:rPr>
              <a:t>From </a:t>
            </a:r>
            <a:r>
              <a:rPr lang="en-GB" sz="2000" dirty="0" err="1">
                <a:solidFill>
                  <a:srgbClr val="A6B727"/>
                </a:solidFill>
                <a:latin typeface="Corbel" panose="020B0503020204020204"/>
              </a:rPr>
              <a:t>siloed</a:t>
            </a:r>
            <a:r>
              <a:rPr lang="en-GB" sz="2000" dirty="0">
                <a:solidFill>
                  <a:srgbClr val="A6B727"/>
                </a:solidFill>
                <a:latin typeface="Corbel" panose="020B0503020204020204"/>
              </a:rPr>
              <a:t> workloads to unstructured data, things don't have to be </a:t>
            </a:r>
            <a:r>
              <a:rPr lang="en-GB" sz="2000" dirty="0" smtClean="0">
                <a:solidFill>
                  <a:srgbClr val="A6B727"/>
                </a:solidFill>
                <a:latin typeface="Corbel" panose="020B0503020204020204"/>
              </a:rPr>
              <a:t>so complicated</a:t>
            </a:r>
            <a:r>
              <a:rPr lang="en-GB" sz="2000" dirty="0">
                <a:solidFill>
                  <a:srgbClr val="A6B727"/>
                </a:solidFill>
                <a:latin typeface="Corbel" panose="020B0503020204020204"/>
              </a:rPr>
              <a:t>. Imagine being able to connect data across your clouds and apps and seamlessly unleash AI. Imagine having an expert at your fingertips when you need to balance consistency and flexibility with speed. With security and integration, we architect the foundation of IT so you can apply AI across your organization</a:t>
            </a:r>
            <a:r>
              <a:rPr lang="en-GB" sz="2000" dirty="0" smtClean="0">
                <a:solidFill>
                  <a:srgbClr val="A6B727"/>
                </a:solidFill>
                <a:latin typeface="Corbel" panose="020B0503020204020204"/>
              </a:rPr>
              <a:t>.</a:t>
            </a:r>
          </a:p>
          <a:p>
            <a:pPr marL="228600" lvl="0" indent="-182880" defTabSz="914400">
              <a:lnSpc>
                <a:spcPct val="90000"/>
              </a:lnSpc>
              <a:spcBef>
                <a:spcPts val="1400"/>
              </a:spcBef>
              <a:buClr>
                <a:srgbClr val="A6B727"/>
              </a:buClr>
              <a:buSzPct val="80000"/>
              <a:buFont typeface="Corbel" pitchFamily="34" charset="0"/>
              <a:buChar char="•"/>
            </a:pPr>
            <a:endParaRPr lang="en-GB" sz="1600" dirty="0">
              <a:solidFill>
                <a:srgbClr val="A6B727"/>
              </a:solidFill>
              <a:latin typeface="Corbel" panose="020B0503020204020204"/>
            </a:endParaRPr>
          </a:p>
        </p:txBody>
      </p:sp>
    </p:spTree>
    <p:extLst>
      <p:ext uri="{BB962C8B-B14F-4D97-AF65-F5344CB8AC3E}">
        <p14:creationId xmlns:p14="http://schemas.microsoft.com/office/powerpoint/2010/main" val="3441969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268288" y="139849"/>
            <a:ext cx="11791034" cy="660519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lang="en-GB" sz="1400" dirty="0" smtClean="0">
                <a:solidFill>
                  <a:srgbClr val="A6B727"/>
                </a:solidFill>
                <a:latin typeface="Corbel" panose="020B0503020204020204"/>
              </a:rPr>
              <a:t>Data can be s</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tored</a:t>
            </a:r>
            <a:r>
              <a:rPr kumimoji="0" lang="en-GB" sz="1400" b="0" i="0" u="none" strike="noStrike" kern="1200" cap="none" spc="0" normalizeH="0" baseline="0" noProof="0" dirty="0" smtClean="0">
                <a:ln>
                  <a:noFill/>
                </a:ln>
                <a:solidFill>
                  <a:srgbClr val="A6B727"/>
                </a:solidFill>
                <a:effectLst/>
                <a:uLnTx/>
                <a:uFillTx/>
                <a:latin typeface="Corbel" panose="020B0503020204020204"/>
              </a:rPr>
              <a:t>  locally, sometimes on-premises, at the edge, in private or public clouds. So the challenge  and for many of you is to position that content in a way that meets </a:t>
            </a:r>
            <a:r>
              <a:rPr lang="en-GB" sz="1400" dirty="0">
                <a:solidFill>
                  <a:srgbClr val="A6B727"/>
                </a:solidFill>
                <a:latin typeface="Corbel" panose="020B0503020204020204"/>
              </a:rPr>
              <a:t> </a:t>
            </a:r>
            <a:r>
              <a:rPr lang="en-GB" sz="1400" dirty="0" smtClean="0">
                <a:solidFill>
                  <a:srgbClr val="A6B727"/>
                </a:solidFill>
                <a:latin typeface="Corbel" panose="020B0503020204020204"/>
              </a:rPr>
              <a:t>a clients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needs</a:t>
            </a:r>
            <a:r>
              <a:rPr kumimoji="0" lang="en-GB" sz="1400" b="0" i="0" u="none" strike="noStrike" kern="1200" cap="none" spc="0" normalizeH="0" baseline="0" noProof="0" dirty="0" smtClean="0">
                <a:ln>
                  <a:noFill/>
                </a:ln>
                <a:solidFill>
                  <a:srgbClr val="A6B727"/>
                </a:solidFill>
                <a:effectLst/>
                <a:uLnTx/>
                <a:uFillTx/>
                <a:latin typeface="Corbel" panose="020B0503020204020204"/>
              </a:rPr>
              <a:t>.</a:t>
            </a:r>
            <a:r>
              <a:rPr kumimoji="0" lang="en-GB" sz="1400" b="0" i="0" u="none" strike="noStrike" kern="1200" cap="none" spc="0" normalizeH="0" noProof="0" dirty="0" smtClean="0">
                <a:ln>
                  <a:noFill/>
                </a:ln>
                <a:solidFill>
                  <a:srgbClr val="A6B727"/>
                </a:solidFill>
                <a:effectLst/>
                <a:uLnTx/>
                <a:uFillTx/>
                <a:latin typeface="Corbel" panose="020B0503020204020204"/>
              </a:rPr>
              <a:t> There is a company </a:t>
            </a:r>
            <a:r>
              <a:rPr lang="en-GB" sz="1400" dirty="0">
                <a:solidFill>
                  <a:srgbClr val="A6B727"/>
                </a:solidFill>
                <a:latin typeface="Corbel" panose="020B0503020204020204"/>
              </a:rPr>
              <a:t> </a:t>
            </a:r>
            <a:r>
              <a:rPr lang="en-GB" sz="1400" dirty="0" smtClean="0">
                <a:solidFill>
                  <a:srgbClr val="A6B727"/>
                </a:solidFill>
                <a:latin typeface="Corbel" panose="020B0503020204020204"/>
              </a:rPr>
              <a:t>called Boston Red </a:t>
            </a:r>
            <a:r>
              <a:rPr lang="en-GB" sz="1400" dirty="0" err="1" smtClean="0">
                <a:solidFill>
                  <a:srgbClr val="A6B727"/>
                </a:solidFill>
                <a:latin typeface="Corbel" panose="020B0503020204020204"/>
              </a:rPr>
              <a:t>Sox</a:t>
            </a:r>
            <a:r>
              <a:rPr lang="en-GB" sz="1400" dirty="0" smtClean="0">
                <a:solidFill>
                  <a:srgbClr val="A6B727"/>
                </a:solidFill>
                <a:latin typeface="Corbel" panose="020B0503020204020204"/>
              </a:rPr>
              <a:t> </a:t>
            </a:r>
            <a:r>
              <a:rPr kumimoji="0" lang="en-GB" sz="1400" b="0" i="0" u="none" strike="noStrike" kern="1200" cap="none" spc="0" normalizeH="0" noProof="0" dirty="0" smtClean="0">
                <a:ln>
                  <a:noFill/>
                </a:ln>
                <a:solidFill>
                  <a:srgbClr val="A6B727"/>
                </a:solidFill>
                <a:effectLst/>
                <a:uLnTx/>
                <a:uFillTx/>
                <a:latin typeface="Corbel" panose="020B0503020204020204"/>
              </a:rPr>
              <a:t>that has collaborated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with Wasabi and with IBM in hybrid cloud, to be able to tell that story and use the data quickly and efficiently. To </a:t>
            </a:r>
            <a:r>
              <a:rPr lang="en-GB" sz="1400" dirty="0" smtClean="0">
                <a:solidFill>
                  <a:srgbClr val="A6B727"/>
                </a:solidFill>
                <a:latin typeface="Corbel" panose="020B0503020204020204"/>
              </a:rPr>
              <a:t>accomplish this</a:t>
            </a:r>
            <a:r>
              <a:rPr kumimoji="0" lang="en-GB" sz="1400" b="0" i="0" u="none" strike="noStrike" kern="1200" cap="none" spc="0" normalizeH="0" baseline="0" noProof="0" dirty="0" smtClean="0">
                <a:ln>
                  <a:noFill/>
                </a:ln>
                <a:solidFill>
                  <a:srgbClr val="A6B727"/>
                </a:solidFill>
                <a:effectLst/>
                <a:uLnTx/>
                <a:uFillTx/>
                <a:latin typeface="Corbel" panose="020B0503020204020204"/>
              </a:rPr>
              <a:t>, the company  has</a:t>
            </a:r>
            <a:r>
              <a:rPr kumimoji="0" lang="en-GB" sz="1400" b="0" i="0" u="none" strike="noStrike" kern="1200" cap="none" spc="0" normalizeH="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a </a:t>
            </a:r>
            <a:r>
              <a:rPr kumimoji="0" lang="en-GB" sz="1400" b="0" i="0" u="none" strike="noStrike" kern="1200" cap="none" spc="0" normalizeH="0" baseline="0" noProof="0" dirty="0" smtClean="0">
                <a:ln>
                  <a:noFill/>
                </a:ln>
                <a:solidFill>
                  <a:srgbClr val="A6B727"/>
                </a:solidFill>
                <a:effectLst/>
                <a:uLnTx/>
                <a:uFillTx/>
                <a:latin typeface="Corbel" panose="020B0503020204020204"/>
              </a:rPr>
              <a:t>lot of content in different business areas. </a:t>
            </a:r>
            <a:r>
              <a:rPr kumimoji="0" lang="en-GB" sz="1400" b="0" i="0" u="none" strike="noStrike" kern="1200" cap="none" spc="0" normalizeH="0" baseline="0" noProof="0" dirty="0" smtClean="0">
                <a:ln>
                  <a:noFill/>
                </a:ln>
                <a:solidFill>
                  <a:srgbClr val="A6B727"/>
                </a:solidFill>
                <a:effectLst/>
                <a:uLnTx/>
                <a:uFillTx/>
                <a:latin typeface="Corbel" panose="020B0503020204020204"/>
              </a:rPr>
              <a:t>The company has  </a:t>
            </a:r>
            <a:r>
              <a:rPr kumimoji="0" lang="en-GB" sz="1400" b="0" i="0" u="none" strike="noStrike" kern="1200" cap="none" spc="0" normalizeH="0" baseline="0" noProof="0" dirty="0" smtClean="0">
                <a:ln>
                  <a:noFill/>
                </a:ln>
                <a:solidFill>
                  <a:srgbClr val="A6B727"/>
                </a:solidFill>
                <a:effectLst/>
                <a:uLnTx/>
                <a:uFillTx/>
                <a:latin typeface="Corbel" panose="020B0503020204020204"/>
              </a:rPr>
              <a:t>thousands of devices. </a:t>
            </a:r>
            <a:r>
              <a:rPr kumimoji="0" lang="en-GB" sz="1400" b="0" i="0" u="none" strike="noStrike" kern="1200" cap="none" spc="0" normalizeH="0" baseline="0" noProof="0" dirty="0" smtClean="0">
                <a:ln>
                  <a:noFill/>
                </a:ln>
                <a:solidFill>
                  <a:srgbClr val="A6B727"/>
                </a:solidFill>
                <a:effectLst/>
                <a:uLnTx/>
                <a:uFillTx/>
                <a:latin typeface="Corbel" panose="020B0503020204020204"/>
              </a:rPr>
              <a:t>The</a:t>
            </a:r>
            <a:r>
              <a:rPr kumimoji="0" lang="en-GB" sz="1400" b="0" i="0" u="none" strike="noStrike" kern="1200" cap="none" spc="0" normalizeH="0" noProof="0" dirty="0" smtClean="0">
                <a:ln>
                  <a:noFill/>
                </a:ln>
                <a:solidFill>
                  <a:srgbClr val="A6B727"/>
                </a:solidFill>
                <a:effectLst/>
                <a:uLnTx/>
                <a:uFillTx/>
                <a:latin typeface="Corbel" panose="020B0503020204020204"/>
              </a:rPr>
              <a:t> company </a:t>
            </a:r>
            <a:r>
              <a:rPr kumimoji="0" lang="en-GB" sz="1400" b="0" i="0" u="none" strike="noStrike" kern="1200" cap="none" spc="0" normalizeH="0" baseline="0" noProof="0" dirty="0" smtClean="0">
                <a:ln>
                  <a:noFill/>
                </a:ln>
                <a:solidFill>
                  <a:srgbClr val="A6B727"/>
                </a:solidFill>
                <a:effectLst/>
                <a:uLnTx/>
                <a:uFillTx/>
                <a:latin typeface="Corbel" panose="020B0503020204020204"/>
              </a:rPr>
              <a:t> has</a:t>
            </a:r>
            <a:r>
              <a:rPr kumimoji="0" lang="en-GB" sz="1400" b="0" i="0" u="none" strike="noStrike" kern="1200" cap="none" spc="0" normalizeH="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cameras</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access control capabilities,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cellular and Wi-Fi </a:t>
            </a:r>
            <a:r>
              <a:rPr kumimoji="0" lang="en-GB" sz="1400" b="0" i="0" u="none" strike="noStrike" kern="1200" cap="none" spc="0" normalizeH="0" baseline="0" noProof="0" dirty="0" smtClean="0">
                <a:ln>
                  <a:noFill/>
                </a:ln>
                <a:solidFill>
                  <a:srgbClr val="A6B727"/>
                </a:solidFill>
                <a:effectLst/>
                <a:uLnTx/>
                <a:uFillTx/>
                <a:latin typeface="Corbel" panose="020B0503020204020204"/>
              </a:rPr>
              <a:t>services. </a:t>
            </a: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kumimoji="0" lang="en-GB" sz="1400" b="0" i="0" u="none" strike="noStrike" kern="1200" cap="none" spc="0" normalizeH="0" baseline="0" noProof="0" dirty="0" smtClean="0">
                <a:ln>
                  <a:noFill/>
                </a:ln>
                <a:solidFill>
                  <a:srgbClr val="A6B727"/>
                </a:solidFill>
                <a:effectLst/>
                <a:uLnTx/>
                <a:uFillTx/>
                <a:latin typeface="Corbel" panose="020B0503020204020204"/>
              </a:rPr>
              <a:t>The </a:t>
            </a:r>
            <a:r>
              <a:rPr kumimoji="0" lang="en-GB" sz="1400" b="0" i="0" u="none" strike="noStrike" kern="1200" cap="none" spc="0" normalizeH="0" baseline="0" noProof="0" dirty="0" smtClean="0">
                <a:ln>
                  <a:noFill/>
                </a:ln>
                <a:solidFill>
                  <a:srgbClr val="A6B727"/>
                </a:solidFill>
                <a:effectLst/>
                <a:uLnTx/>
                <a:uFillTx/>
                <a:latin typeface="Corbel" panose="020B0503020204020204"/>
              </a:rPr>
              <a:t>challenge for </a:t>
            </a:r>
            <a:r>
              <a:rPr lang="en-GB" sz="1400" dirty="0">
                <a:solidFill>
                  <a:srgbClr val="A6B727"/>
                </a:solidFill>
                <a:latin typeface="Corbel" panose="020B0503020204020204"/>
              </a:rPr>
              <a:t> </a:t>
            </a:r>
            <a:r>
              <a:rPr lang="en-GB" sz="1400" dirty="0" smtClean="0">
                <a:solidFill>
                  <a:srgbClr val="A6B727"/>
                </a:solidFill>
                <a:latin typeface="Corbel" panose="020B0503020204020204"/>
              </a:rPr>
              <a:t>the company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was to bring all of this data together in a thoughtful and meaningful way, and with generative AI and IBM </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Watsonx</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lang="en-GB" sz="1400" dirty="0" smtClean="0">
                <a:solidFill>
                  <a:srgbClr val="A6B727"/>
                </a:solidFill>
                <a:latin typeface="Corbel" panose="020B0503020204020204"/>
              </a:rPr>
              <a:t>the company could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combine it with Wasabi Air and make it into unique </a:t>
            </a:r>
            <a:r>
              <a:rPr kumimoji="0" lang="en-GB" sz="1400" b="0" i="0" u="none" strike="noStrike" kern="1200" cap="none" spc="0" normalizeH="0" baseline="0" noProof="0" dirty="0" smtClean="0">
                <a:ln>
                  <a:noFill/>
                </a:ln>
                <a:solidFill>
                  <a:srgbClr val="A6B727"/>
                </a:solidFill>
                <a:effectLst/>
                <a:uLnTx/>
                <a:uFillTx/>
                <a:latin typeface="Corbel" panose="020B0503020204020204"/>
              </a:rPr>
              <a:t>products. </a:t>
            </a:r>
            <a:r>
              <a:rPr kumimoji="0" lang="en-GB" sz="1400" b="0" i="0" u="none" strike="noStrike" kern="1200" cap="none" spc="0" normalizeH="0" noProof="0" dirty="0" smtClean="0">
                <a:ln>
                  <a:noFill/>
                </a:ln>
                <a:solidFill>
                  <a:srgbClr val="A6B727"/>
                </a:solidFill>
                <a:effectLst/>
                <a:uLnTx/>
                <a:uFillTx/>
                <a:latin typeface="Corbel" panose="020B0503020204020204"/>
              </a:rPr>
              <a:t> They company was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able to tag all of this data, </a:t>
            </a:r>
            <a:r>
              <a:rPr kumimoji="0" lang="en-GB" sz="1400" b="0" i="0" u="none" strike="noStrike" kern="1200" cap="none" spc="0" normalizeH="0" baseline="0" noProof="0" dirty="0" smtClean="0">
                <a:ln>
                  <a:noFill/>
                </a:ln>
                <a:solidFill>
                  <a:srgbClr val="A6B727"/>
                </a:solidFill>
                <a:effectLst/>
                <a:uLnTx/>
                <a:uFillTx/>
                <a:latin typeface="Corbel" panose="020B0503020204020204"/>
              </a:rPr>
              <a:t>eventually</a:t>
            </a:r>
            <a:r>
              <a:rPr kumimoji="0" lang="en-GB" sz="1400" b="0" i="0" u="none" strike="noStrike" kern="1200" cap="none" spc="0" normalizeH="0" noProof="0" dirty="0" smtClean="0">
                <a:ln>
                  <a:noFill/>
                </a:ln>
                <a:solidFill>
                  <a:srgbClr val="A6B727"/>
                </a:solidFill>
                <a:effectLst/>
                <a:uLnTx/>
                <a:uFillTx/>
                <a:latin typeface="Corbel" panose="020B0503020204020204"/>
              </a:rPr>
              <a:t>  they ended up </a:t>
            </a:r>
            <a:r>
              <a:rPr kumimoji="0" lang="en-GB" sz="1400" b="0" i="0" u="none" strike="noStrike" kern="1200" cap="none" spc="0" normalizeH="0" baseline="0" noProof="0" dirty="0" smtClean="0">
                <a:ln>
                  <a:noFill/>
                </a:ln>
                <a:solidFill>
                  <a:srgbClr val="A6B727"/>
                </a:solidFill>
                <a:effectLst/>
                <a:uLnTx/>
                <a:uFillTx/>
                <a:latin typeface="Corbel" panose="020B0503020204020204"/>
              </a:rPr>
              <a:t>having</a:t>
            </a:r>
            <a:r>
              <a:rPr kumimoji="0" lang="en-GB" sz="1400" b="0" i="0" u="none" strike="noStrike" kern="1200" cap="none" spc="0" normalizeH="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the ability to create compelling experiences for fans and unlock capabilities for videos that have just been sitting in data storage buckets for years. </a:t>
            </a:r>
            <a:r>
              <a:rPr lang="en-GB" sz="1400" dirty="0" smtClean="0">
                <a:solidFill>
                  <a:srgbClr val="A6B727"/>
                </a:solidFill>
                <a:latin typeface="Corbel" panose="020B0503020204020204"/>
              </a:rPr>
              <a:t>The summary for Boston Red </a:t>
            </a:r>
            <a:r>
              <a:rPr lang="en-GB" sz="1400" dirty="0" err="1" smtClean="0">
                <a:solidFill>
                  <a:srgbClr val="A6B727"/>
                </a:solidFill>
                <a:latin typeface="Corbel" panose="020B0503020204020204"/>
              </a:rPr>
              <a:t>Sox</a:t>
            </a:r>
            <a:r>
              <a:rPr lang="en-GB" sz="1400" dirty="0" smtClean="0">
                <a:solidFill>
                  <a:srgbClr val="A6B727"/>
                </a:solidFill>
                <a:latin typeface="Corbel" panose="020B0503020204020204"/>
              </a:rPr>
              <a:t>  was  that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combining </a:t>
            </a:r>
            <a:r>
              <a:rPr kumimoji="0" lang="en-GB" sz="1400" b="0" i="0" u="none" strike="noStrike" kern="1200" cap="none" spc="0" normalizeH="0" baseline="0" noProof="0" dirty="0" smtClean="0">
                <a:ln>
                  <a:noFill/>
                </a:ln>
                <a:solidFill>
                  <a:srgbClr val="A6B727"/>
                </a:solidFill>
                <a:effectLst/>
                <a:uLnTx/>
                <a:uFillTx/>
                <a:latin typeface="Corbel" panose="020B0503020204020204"/>
              </a:rPr>
              <a:t>hybrid cloud with </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Watsonx</a:t>
            </a:r>
            <a:r>
              <a:rPr kumimoji="0" lang="en-GB" sz="1400" b="0" i="0" u="none" strike="noStrike" kern="1200" cap="none" spc="0" normalizeH="0" baseline="0" noProof="0" dirty="0" smtClean="0">
                <a:ln>
                  <a:noFill/>
                </a:ln>
                <a:solidFill>
                  <a:srgbClr val="A6B727"/>
                </a:solidFill>
                <a:effectLst/>
                <a:uLnTx/>
                <a:uFillTx/>
                <a:latin typeface="Corbel" panose="020B0503020204020204"/>
              </a:rPr>
              <a:t> unlocks data and </a:t>
            </a:r>
            <a:r>
              <a:rPr kumimoji="0" lang="en-GB" sz="1400" b="0" i="0" u="none" strike="noStrike" kern="1200" cap="none" spc="0" normalizeH="0" baseline="0" noProof="0" dirty="0" smtClean="0">
                <a:ln>
                  <a:noFill/>
                </a:ln>
                <a:solidFill>
                  <a:srgbClr val="A6B727"/>
                </a:solidFill>
                <a:effectLst/>
                <a:uLnTx/>
                <a:uFillTx/>
                <a:latin typeface="Corbel" panose="020B0503020204020204"/>
              </a:rPr>
              <a:t>gave</a:t>
            </a:r>
            <a:r>
              <a:rPr kumimoji="0" lang="en-GB" sz="1400" b="0" i="0" u="none" strike="noStrike" kern="1200" cap="none" spc="0" normalizeH="0" noProof="0" dirty="0" smtClean="0">
                <a:ln>
                  <a:noFill/>
                </a:ln>
                <a:solidFill>
                  <a:srgbClr val="A6B727"/>
                </a:solidFill>
                <a:effectLst/>
                <a:uLnTx/>
                <a:uFillTx/>
                <a:latin typeface="Corbel" panose="020B0503020204020204"/>
              </a:rPr>
              <a:t> them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capabilities that </a:t>
            </a:r>
            <a:r>
              <a:rPr lang="en-GB" sz="1400" dirty="0" smtClean="0">
                <a:solidFill>
                  <a:srgbClr val="A6B727"/>
                </a:solidFill>
                <a:latin typeface="Corbel" panose="020B0503020204020204"/>
              </a:rPr>
              <a:t>they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never had </a:t>
            </a:r>
            <a:r>
              <a:rPr kumimoji="0" lang="en-GB" sz="1400" b="0" i="0" u="none" strike="noStrike" kern="1200" cap="none" spc="0" normalizeH="0" baseline="0" noProof="0" dirty="0" smtClean="0">
                <a:ln>
                  <a:noFill/>
                </a:ln>
                <a:solidFill>
                  <a:srgbClr val="A6B727"/>
                </a:solidFill>
                <a:effectLst/>
                <a:uLnTx/>
                <a:uFillTx/>
                <a:latin typeface="Corbel" panose="020B0503020204020204"/>
              </a:rPr>
              <a:t>before</a:t>
            </a:r>
            <a:r>
              <a:rPr lang="en-GB" sz="1400" dirty="0">
                <a:solidFill>
                  <a:srgbClr val="A6B727"/>
                </a:solidFill>
                <a:latin typeface="Corbel" panose="020B0503020204020204"/>
              </a:rPr>
              <a:t>.</a:t>
            </a:r>
            <a:endParaRPr kumimoji="0" lang="en-GB" sz="1400" b="0" i="0" u="none" strike="noStrike" kern="1200" cap="none" spc="0" normalizeH="0" baseline="0" noProof="0" dirty="0" smtClean="0">
              <a:ln>
                <a:noFill/>
              </a:ln>
              <a:solidFill>
                <a:srgbClr val="A6B727"/>
              </a:solidFill>
              <a:effectLst/>
              <a:uLnTx/>
              <a:uFillTx/>
              <a:latin typeface="Corbel" panose="020B0503020204020204"/>
            </a:endParaRP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kumimoji="0" lang="en-GB" sz="1400" b="0" i="0" u="none" strike="noStrike" kern="1200" cap="none" spc="0" normalizeH="0" baseline="0" noProof="0" dirty="0" smtClean="0">
                <a:ln>
                  <a:noFill/>
                </a:ln>
                <a:solidFill>
                  <a:srgbClr val="A6B727"/>
                </a:solidFill>
                <a:effectLst/>
                <a:uLnTx/>
                <a:uFillTx/>
                <a:latin typeface="Corbel" panose="020B0503020204020204"/>
              </a:rPr>
              <a:t>With</a:t>
            </a:r>
            <a:r>
              <a:rPr kumimoji="0" lang="en-GB" sz="1400" b="0" i="0" u="none" strike="noStrike" kern="1200" cap="none" spc="0" normalizeH="0" noProof="0" dirty="0" smtClean="0">
                <a:ln>
                  <a:noFill/>
                </a:ln>
                <a:solidFill>
                  <a:srgbClr val="A6B727"/>
                </a:solidFill>
                <a:effectLst/>
                <a:uLnTx/>
                <a:uFillTx/>
                <a:latin typeface="Corbel" panose="020B0503020204020204"/>
              </a:rPr>
              <a:t> regard to </a:t>
            </a:r>
            <a:r>
              <a:rPr kumimoji="0" lang="en-GB" sz="1400" b="0" i="0" u="none" strike="noStrike" kern="1200" cap="none" spc="0" normalizeH="0" baseline="0" noProof="0" dirty="0" smtClean="0">
                <a:ln>
                  <a:noFill/>
                </a:ln>
                <a:solidFill>
                  <a:srgbClr val="A6B727"/>
                </a:solidFill>
                <a:effectLst/>
                <a:uLnTx/>
                <a:uFillTx/>
                <a:latin typeface="Corbel" panose="020B0503020204020204"/>
              </a:rPr>
              <a:t>Boston </a:t>
            </a:r>
            <a:r>
              <a:rPr kumimoji="0" lang="en-GB" sz="1400" b="0" i="0" u="none" strike="noStrike" kern="1200" cap="none" spc="0" normalizeH="0" baseline="0" noProof="0" dirty="0" smtClean="0">
                <a:ln>
                  <a:noFill/>
                </a:ln>
                <a:solidFill>
                  <a:srgbClr val="A6B727"/>
                </a:solidFill>
                <a:effectLst/>
                <a:uLnTx/>
                <a:uFillTx/>
                <a:latin typeface="Corbel" panose="020B0503020204020204"/>
              </a:rPr>
              <a:t>Red </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Sox</a:t>
            </a:r>
            <a:r>
              <a:rPr kumimoji="0" lang="en-GB" sz="1400" b="0" i="0" u="none" strike="noStrike" kern="1200" cap="none" spc="0" normalizeH="0" baseline="0" noProof="0" dirty="0" smtClean="0">
                <a:ln>
                  <a:noFill/>
                </a:ln>
                <a:solidFill>
                  <a:srgbClr val="A6B727"/>
                </a:solidFill>
                <a:effectLst/>
                <a:uLnTx/>
                <a:uFillTx/>
                <a:latin typeface="Corbel" panose="020B0503020204020204"/>
              </a:rPr>
              <a:t> and </a:t>
            </a:r>
            <a:r>
              <a:rPr lang="en-GB" sz="1400" dirty="0" smtClean="0">
                <a:solidFill>
                  <a:srgbClr val="A6B727"/>
                </a:solidFill>
                <a:latin typeface="Corbel" panose="020B0503020204020204"/>
              </a:rPr>
              <a:t>use of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hybrid </a:t>
            </a:r>
            <a:r>
              <a:rPr kumimoji="0" lang="en-GB" sz="1400" b="0" i="0" u="none" strike="noStrike" kern="1200" cap="none" spc="0" normalizeH="0" baseline="0" noProof="0" dirty="0" smtClean="0">
                <a:ln>
                  <a:noFill/>
                </a:ln>
                <a:solidFill>
                  <a:srgbClr val="A6B727"/>
                </a:solidFill>
                <a:effectLst/>
                <a:uLnTx/>
                <a:uFillTx/>
                <a:latin typeface="Corbel" panose="020B0503020204020204"/>
              </a:rPr>
              <a:t>cloud,</a:t>
            </a:r>
            <a:r>
              <a:rPr kumimoji="0" lang="en-GB" sz="1400" b="0" i="0" u="none" strike="noStrike" kern="1200" cap="none" spc="0" normalizeH="0" noProof="0" dirty="0" smtClean="0">
                <a:ln>
                  <a:noFill/>
                </a:ln>
                <a:solidFill>
                  <a:srgbClr val="A6B727"/>
                </a:solidFill>
                <a:effectLst/>
                <a:uLnTx/>
                <a:uFillTx/>
                <a:latin typeface="Corbel" panose="020B0503020204020204"/>
              </a:rPr>
              <a:t> it is evident that their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data is everywhere. It impacts player performance, coaching, operations, and definitely the fan experience, so it's a big deal</a:t>
            </a:r>
            <a:r>
              <a:rPr kumimoji="0" lang="en-GB" sz="1400" b="0" i="0" u="none" strike="noStrike" kern="1200" cap="none" spc="0" normalizeH="0" baseline="0" noProof="0" dirty="0" smtClean="0">
                <a:ln>
                  <a:noFill/>
                </a:ln>
                <a:solidFill>
                  <a:srgbClr val="A6B727"/>
                </a:solidFill>
                <a:effectLst/>
                <a:uLnTx/>
                <a:uFillTx/>
                <a:latin typeface="Corbel" panose="020B0503020204020204"/>
              </a:rPr>
              <a:t>.,</a:t>
            </a:r>
            <a:r>
              <a:rPr kumimoji="0" lang="en-GB" sz="1400" b="0" i="0" u="none" strike="noStrike" kern="1200" cap="none" spc="0" normalizeH="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Aiis</a:t>
            </a:r>
            <a:r>
              <a:rPr kumimoji="0" lang="en-GB" sz="1400" b="0" i="0" u="none" strike="noStrike" kern="1200" cap="none" spc="0" normalizeH="0" baseline="0" noProof="0" dirty="0" smtClean="0">
                <a:ln>
                  <a:noFill/>
                </a:ln>
                <a:solidFill>
                  <a:srgbClr val="A6B727"/>
                </a:solidFill>
                <a:effectLst/>
                <a:uLnTx/>
                <a:uFillTx/>
                <a:latin typeface="Corbel" panose="020B0503020204020204"/>
              </a:rPr>
              <a:t> an emerging trend  which has an impact on hybrid </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cloud.Hybrid</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cloud and AI have been seen as separate concepts for a while, but they're actually very closely related. They're two sides of the same coin. We really believe that hybrid benefits from AI and AI benefits from hybrid. They go hand in hand, and that's pretty important. </a:t>
            </a:r>
            <a:r>
              <a:rPr kumimoji="0" lang="en-GB" sz="1400" b="0" i="0" u="none" strike="noStrike" kern="1200" cap="none" spc="0" normalizeH="0" baseline="0" noProof="0" dirty="0" smtClean="0">
                <a:ln>
                  <a:noFill/>
                </a:ln>
                <a:solidFill>
                  <a:srgbClr val="A6B727"/>
                </a:solidFill>
                <a:effectLst/>
                <a:uLnTx/>
                <a:uFillTx/>
                <a:latin typeface="Corbel" panose="020B0503020204020204"/>
              </a:rPr>
              <a:t>Data </a:t>
            </a:r>
            <a:r>
              <a:rPr kumimoji="0" lang="en-GB" sz="1400" b="0" i="0" u="none" strike="noStrike" kern="1200" cap="none" spc="0" normalizeH="0" baseline="0" noProof="0" dirty="0" smtClean="0">
                <a:ln>
                  <a:noFill/>
                </a:ln>
                <a:solidFill>
                  <a:srgbClr val="A6B727"/>
                </a:solidFill>
                <a:effectLst/>
                <a:uLnTx/>
                <a:uFillTx/>
                <a:latin typeface="Corbel" panose="020B0503020204020204"/>
              </a:rPr>
              <a:t>is </a:t>
            </a:r>
            <a:r>
              <a:rPr kumimoji="0" lang="en-GB" sz="1400" b="0" i="0" u="none" strike="noStrike" kern="1200" cap="none" spc="0" normalizeH="0" baseline="0" noProof="0" dirty="0" smtClean="0">
                <a:ln>
                  <a:noFill/>
                </a:ln>
                <a:solidFill>
                  <a:srgbClr val="A6B727"/>
                </a:solidFill>
                <a:effectLst/>
                <a:uLnTx/>
                <a:uFillTx/>
                <a:latin typeface="Corbel" panose="020B0503020204020204"/>
              </a:rPr>
              <a:t>everything</a:t>
            </a:r>
            <a:r>
              <a:rPr lang="en-GB" sz="1400" dirty="0">
                <a:solidFill>
                  <a:srgbClr val="A6B727"/>
                </a:solidFill>
                <a:latin typeface="Corbel" panose="020B0503020204020204"/>
              </a:rPr>
              <a:t> </a:t>
            </a:r>
            <a:r>
              <a:rPr lang="en-GB" sz="1400" dirty="0" smtClean="0">
                <a:solidFill>
                  <a:srgbClr val="A6B727"/>
                </a:solidFill>
                <a:latin typeface="Corbel" panose="020B0503020204020204"/>
              </a:rPr>
              <a:t>such as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data at the edge, data on premises, and data in multiple </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clouds.If</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the data is hybrid, meaning it's everywhere and growing exponentially, then we need to have a hybrid </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mindset</a:t>
            </a:r>
            <a:r>
              <a:rPr kumimoji="0" lang="en-GB" sz="1400" b="0" i="0" u="none" strike="noStrike" kern="1200" cap="none" spc="0" normalizeH="0" baseline="0" noProof="0" dirty="0" smtClean="0">
                <a:ln>
                  <a:noFill/>
                </a:ln>
                <a:solidFill>
                  <a:srgbClr val="A6B727"/>
                </a:solidFill>
                <a:effectLst/>
                <a:uLnTx/>
                <a:uFillTx/>
                <a:latin typeface="Corbel" panose="020B0503020204020204"/>
              </a:rPr>
              <a:t> to get the most out of AI</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endParaRPr kumimoji="0" lang="en-GB" sz="1400" b="0" i="0" u="none" strike="noStrike" kern="1200" cap="none" spc="0" normalizeH="0" baseline="0" noProof="0" dirty="0" smtClean="0">
              <a:ln>
                <a:noFill/>
              </a:ln>
              <a:solidFill>
                <a:srgbClr val="A6B727"/>
              </a:solidFill>
              <a:effectLst/>
              <a:uLnTx/>
              <a:uFillTx/>
              <a:latin typeface="Corbel" panose="020B0503020204020204"/>
            </a:endParaRP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kumimoji="0" lang="en-GB" sz="1400" b="0" i="0" u="none" strike="noStrike" kern="1200" cap="none" spc="0" normalizeH="0" baseline="0" noProof="0" dirty="0" smtClean="0">
                <a:ln>
                  <a:noFill/>
                </a:ln>
                <a:solidFill>
                  <a:srgbClr val="A6B727"/>
                </a:solidFill>
                <a:effectLst/>
                <a:uLnTx/>
                <a:uFillTx/>
                <a:latin typeface="Corbel" panose="020B0503020204020204"/>
              </a:rPr>
              <a:t>At the same time, another tectonic shift is that companies want to reduce their IT business and focus more on the business of their business</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kumimoji="0" lang="en-GB" sz="1400" b="0" i="0" u="none" strike="noStrike" kern="1200" cap="none" spc="0" normalizeH="0" baseline="0" noProof="0" dirty="0" smtClean="0">
                <a:ln>
                  <a:noFill/>
                </a:ln>
                <a:solidFill>
                  <a:srgbClr val="A6B727"/>
                </a:solidFill>
                <a:effectLst/>
                <a:uLnTx/>
                <a:uFillTx/>
                <a:latin typeface="Corbel" panose="020B0503020204020204"/>
              </a:rPr>
              <a:t>So </a:t>
            </a:r>
            <a:r>
              <a:rPr kumimoji="0" lang="en-GB" sz="1400" b="0" i="0" u="none" strike="noStrike" kern="1200" cap="none" spc="0" normalizeH="0" baseline="0" noProof="0" dirty="0" smtClean="0">
                <a:ln>
                  <a:noFill/>
                </a:ln>
                <a:solidFill>
                  <a:srgbClr val="A6B727"/>
                </a:solidFill>
                <a:effectLst/>
                <a:uLnTx/>
                <a:uFillTx/>
                <a:latin typeface="Corbel" panose="020B0503020204020204"/>
              </a:rPr>
              <a:t>the first benefit of hybrid design is you can get value out of data that's scattered all over the place. </a:t>
            </a:r>
            <a:endParaRPr kumimoji="0" lang="en-GB" sz="1400" b="0" i="0" u="none" strike="noStrike" kern="1200" cap="none" spc="0" normalizeH="0" baseline="0" noProof="0" dirty="0" smtClean="0">
              <a:ln>
                <a:noFill/>
              </a:ln>
              <a:solidFill>
                <a:srgbClr val="A6B727"/>
              </a:solidFill>
              <a:effectLst/>
              <a:uLnTx/>
              <a:uFillTx/>
              <a:latin typeface="Corbel" panose="020B0503020204020204"/>
            </a:endParaRP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kumimoji="0" lang="en-GB" sz="1400" b="0" i="0" u="none" strike="noStrike" kern="1200" cap="none" spc="0" normalizeH="0" baseline="0" noProof="0" dirty="0" smtClean="0">
                <a:ln>
                  <a:noFill/>
                </a:ln>
                <a:solidFill>
                  <a:srgbClr val="A6B727"/>
                </a:solidFill>
                <a:effectLst/>
                <a:uLnTx/>
                <a:uFillTx/>
                <a:latin typeface="Corbel" panose="020B0503020204020204"/>
              </a:rPr>
              <a:t>The </a:t>
            </a:r>
            <a:r>
              <a:rPr kumimoji="0" lang="en-GB" sz="1400" b="0" i="0" u="none" strike="noStrike" kern="1200" cap="none" spc="0" normalizeH="0" baseline="0" noProof="0" dirty="0" smtClean="0">
                <a:ln>
                  <a:noFill/>
                </a:ln>
                <a:solidFill>
                  <a:srgbClr val="A6B727"/>
                </a:solidFill>
                <a:effectLst/>
                <a:uLnTx/>
                <a:uFillTx/>
                <a:latin typeface="Corbel" panose="020B0503020204020204"/>
              </a:rPr>
              <a:t>second benefit is speed. You don't have to pick things up, deploy, move everything to another cloud. So you're basically layering the platform architecture across all of your clouds and enabling the capabilities that you need. </a:t>
            </a:r>
            <a:endParaRPr kumimoji="0" lang="en-GB" sz="1400" b="0" i="0" u="none" strike="noStrike" kern="1200" cap="none" spc="0" normalizeH="0" baseline="0" noProof="0" dirty="0" smtClean="0">
              <a:ln>
                <a:noFill/>
              </a:ln>
              <a:solidFill>
                <a:srgbClr val="A6B727"/>
              </a:solidFill>
              <a:effectLst/>
              <a:uLnTx/>
              <a:uFillTx/>
              <a:latin typeface="Corbel" panose="020B0503020204020204"/>
            </a:endParaRP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lang="en-GB" sz="1400" dirty="0" smtClean="0">
                <a:solidFill>
                  <a:srgbClr val="A6B727"/>
                </a:solidFill>
                <a:latin typeface="Corbel" panose="020B0503020204020204"/>
              </a:rPr>
              <a:t>The third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kumimoji="0" lang="en-GB" sz="1400" b="0" i="0" u="none" strike="noStrike" kern="1200" cap="none" spc="0" normalizeH="0" baseline="0" noProof="0" dirty="0" smtClean="0">
                <a:ln>
                  <a:noFill/>
                </a:ln>
                <a:solidFill>
                  <a:srgbClr val="A6B727"/>
                </a:solidFill>
                <a:effectLst/>
                <a:uLnTx/>
                <a:uFillTx/>
                <a:latin typeface="Corbel" panose="020B0503020204020204"/>
              </a:rPr>
              <a:t>benefit is reliability. It's a reliable, holistic approach to security across all of these </a:t>
            </a:r>
            <a:r>
              <a:rPr kumimoji="0" lang="en-GB" sz="1400" b="0" i="0" u="none" strike="noStrike" kern="1200" cap="none" spc="0" normalizeH="0" baseline="0" noProof="0" dirty="0" smtClean="0">
                <a:ln>
                  <a:noFill/>
                </a:ln>
                <a:solidFill>
                  <a:srgbClr val="A6B727"/>
                </a:solidFill>
                <a:effectLst/>
                <a:uLnTx/>
                <a:uFillTx/>
                <a:latin typeface="Corbel" panose="020B0503020204020204"/>
              </a:rPr>
              <a:t>locations. </a:t>
            </a:r>
            <a:r>
              <a:rPr kumimoji="0" lang="en-GB" sz="1400" b="0" i="0" u="none" strike="noStrike" kern="1200" cap="none" spc="0" normalizeH="0" baseline="0" noProof="0" dirty="0" smtClean="0">
                <a:ln>
                  <a:noFill/>
                </a:ln>
                <a:solidFill>
                  <a:srgbClr val="A6B727"/>
                </a:solidFill>
                <a:effectLst/>
                <a:uLnTx/>
                <a:uFillTx/>
                <a:latin typeface="Corbel" panose="020B0503020204020204"/>
              </a:rPr>
              <a:t>And the good news about hybrid by design is that it doesn't require you to scrap what you already have and start from scratch. It's basically about making a series of intentional choices and then choosing an IT architecture that allows you to do that. So now it's time to talk about how to do that. </a:t>
            </a:r>
            <a:endParaRPr kumimoji="0" lang="en-GB" sz="1400" b="0" i="0" u="none" strike="noStrike" kern="1200" cap="none" spc="0" normalizeH="0" baseline="0" noProof="0" dirty="0" smtClean="0">
              <a:ln>
                <a:noFill/>
              </a:ln>
              <a:solidFill>
                <a:srgbClr val="A6B727"/>
              </a:solidFill>
              <a:effectLst/>
              <a:uLnTx/>
              <a:uFillTx/>
              <a:latin typeface="Corbel" panose="020B0503020204020204"/>
            </a:endParaRP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kumimoji="0" lang="en-GB" sz="1400" b="0" i="0" u="none" strike="noStrike" kern="1200" cap="none" spc="0" normalizeH="0" baseline="0" noProof="0" dirty="0" smtClean="0">
                <a:ln>
                  <a:noFill/>
                </a:ln>
                <a:solidFill>
                  <a:srgbClr val="A6B727"/>
                </a:solidFill>
                <a:effectLst/>
                <a:uLnTx/>
                <a:uFillTx/>
                <a:latin typeface="Corbel" panose="020B0503020204020204"/>
              </a:rPr>
              <a:t>You </a:t>
            </a:r>
            <a:r>
              <a:rPr kumimoji="0" lang="en-GB" sz="1400" b="0" i="0" u="none" strike="noStrike" kern="1200" cap="none" spc="0" normalizeH="0" baseline="0" noProof="0" dirty="0" smtClean="0">
                <a:ln>
                  <a:noFill/>
                </a:ln>
                <a:solidFill>
                  <a:srgbClr val="A6B727"/>
                </a:solidFill>
                <a:effectLst/>
                <a:uLnTx/>
                <a:uFillTx/>
                <a:latin typeface="Corbel" panose="020B0503020204020204"/>
              </a:rPr>
              <a:t>realize that you can do some things without throwing away other things. The first step, the first key thing, is to focus on the data. That means bringing AI to the data rather than just collecting a bunch of data, </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analyzing</a:t>
            </a:r>
            <a:r>
              <a:rPr kumimoji="0" lang="en-GB" sz="1400" b="0" i="0" u="none" strike="noStrike" kern="1200" cap="none" spc="0" normalizeH="0" baseline="0" noProof="0" dirty="0" smtClean="0">
                <a:ln>
                  <a:noFill/>
                </a:ln>
                <a:solidFill>
                  <a:srgbClr val="A6B727"/>
                </a:solidFill>
                <a:effectLst/>
                <a:uLnTx/>
                <a:uFillTx/>
                <a:latin typeface="Corbel" panose="020B0503020204020204"/>
              </a:rPr>
              <a:t> it all really well, and then bringing it to a certain place to run the AI. That's a very important step. </a:t>
            </a:r>
            <a:endParaRPr kumimoji="0" lang="en-GB" sz="1400" b="0" i="0" u="none" strike="noStrike" kern="1200" cap="none" spc="0" normalizeH="0" baseline="0" noProof="0" dirty="0" smtClean="0">
              <a:ln>
                <a:noFill/>
              </a:ln>
              <a:solidFill>
                <a:srgbClr val="A6B727"/>
              </a:solidFill>
              <a:effectLst/>
              <a:uLnTx/>
              <a:uFillTx/>
              <a:latin typeface="Corbel" panose="020B0503020204020204"/>
            </a:endParaRP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kumimoji="0" lang="en-GB" sz="1400" b="0" i="0" u="none" strike="noStrike" kern="1200" cap="none" spc="0" normalizeH="0" baseline="0" noProof="0" dirty="0" smtClean="0">
                <a:ln>
                  <a:noFill/>
                </a:ln>
                <a:solidFill>
                  <a:srgbClr val="A6B727"/>
                </a:solidFill>
                <a:effectLst/>
                <a:uLnTx/>
                <a:uFillTx/>
                <a:latin typeface="Corbel" panose="020B0503020204020204"/>
              </a:rPr>
              <a:t>The </a:t>
            </a:r>
            <a:r>
              <a:rPr kumimoji="0" lang="en-GB" sz="1400" b="0" i="0" u="none" strike="noStrike" kern="1200" cap="none" spc="0" normalizeH="0" baseline="0" noProof="0" dirty="0" smtClean="0">
                <a:ln>
                  <a:noFill/>
                </a:ln>
                <a:solidFill>
                  <a:srgbClr val="A6B727"/>
                </a:solidFill>
                <a:effectLst/>
                <a:uLnTx/>
                <a:uFillTx/>
                <a:latin typeface="Corbel" panose="020B0503020204020204"/>
              </a:rPr>
              <a:t>second thing is to integrate AI. Which means doing some steps like code modernization</a:t>
            </a:r>
            <a:r>
              <a:rPr kumimoji="0" lang="en-GB" sz="1400" b="0" i="0" u="none" strike="noStrike" kern="1200" cap="none" spc="0" normalizeH="0" baseline="0" noProof="0" dirty="0" smtClean="0">
                <a:ln>
                  <a:noFill/>
                </a:ln>
                <a:solidFill>
                  <a:srgbClr val="A6B727"/>
                </a:solidFill>
                <a:effectLst/>
                <a:uLnTx/>
                <a:uFillTx/>
                <a:latin typeface="Corbel" panose="020B0503020204020204"/>
              </a:rPr>
              <a:t>. Enabling </a:t>
            </a:r>
            <a:r>
              <a:rPr kumimoji="0" lang="en-GB" sz="1400" b="0" i="0" u="none" strike="noStrike" kern="1200" cap="none" spc="0" normalizeH="0" baseline="0" noProof="0" dirty="0" smtClean="0">
                <a:ln>
                  <a:noFill/>
                </a:ln>
                <a:solidFill>
                  <a:srgbClr val="A6B727"/>
                </a:solidFill>
                <a:effectLst/>
                <a:uLnTx/>
                <a:uFillTx/>
                <a:latin typeface="Corbel" panose="020B0503020204020204"/>
              </a:rPr>
              <a:t>full stack innovation across the entire asset set, both on-premises and in clouds. The last thing to do is to be platform-oriented, as we saw in the layers in the previous chart. What does it really mean to be platform-oriented? It means choosing platforms that work well in a hybrid cloud environment, like </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OpenShift</a:t>
            </a:r>
            <a:r>
              <a:rPr lang="en-GB" sz="1400" dirty="0">
                <a:solidFill>
                  <a:srgbClr val="A6B727"/>
                </a:solidFill>
                <a:latin typeface="Corbel" panose="020B0503020204020204"/>
              </a:rPr>
              <a:t> </a:t>
            </a:r>
            <a:r>
              <a:rPr lang="en-GB" sz="1400" dirty="0" smtClean="0">
                <a:solidFill>
                  <a:srgbClr val="A6B727"/>
                </a:solidFill>
                <a:latin typeface="Corbel" panose="020B0503020204020204"/>
              </a:rPr>
              <a:t>and </a:t>
            </a:r>
            <a:r>
              <a:rPr kumimoji="0" lang="en-GB" sz="1400" b="0" i="0" u="none" strike="noStrike" kern="1200" cap="none" spc="0" normalizeH="0" baseline="0" noProof="0" dirty="0" smtClean="0">
                <a:ln>
                  <a:noFill/>
                </a:ln>
                <a:solidFill>
                  <a:srgbClr val="A6B727"/>
                </a:solidFill>
                <a:effectLst/>
                <a:uLnTx/>
                <a:uFillTx/>
                <a:latin typeface="Corbel" panose="020B0503020204020204"/>
              </a:rPr>
              <a:t> </a:t>
            </a:r>
            <a:r>
              <a:rPr lang="en-GB" sz="1400" dirty="0" smtClean="0">
                <a:solidFill>
                  <a:srgbClr val="A6B727"/>
                </a:solidFill>
                <a:latin typeface="Corbel" panose="020B0503020204020204"/>
              </a:rPr>
              <a:t>W</a:t>
            </a:r>
            <a:r>
              <a:rPr kumimoji="0" lang="en-GB" sz="1400" b="0" i="0" u="none" strike="noStrike" kern="1200" cap="none" spc="0" normalizeH="0" baseline="0" noProof="0" dirty="0" err="1" smtClean="0">
                <a:ln>
                  <a:noFill/>
                </a:ln>
                <a:solidFill>
                  <a:srgbClr val="A6B727"/>
                </a:solidFill>
                <a:effectLst/>
                <a:uLnTx/>
                <a:uFillTx/>
                <a:latin typeface="Corbel" panose="020B0503020204020204"/>
              </a:rPr>
              <a:t>atsonx</a:t>
            </a:r>
            <a:r>
              <a:rPr kumimoji="0" lang="en-GB" sz="1400" b="0" i="0" u="none" strike="noStrike" kern="1200" cap="none" spc="0" normalizeH="0" baseline="0" noProof="0" dirty="0" smtClean="0">
                <a:ln>
                  <a:noFill/>
                </a:ln>
                <a:solidFill>
                  <a:srgbClr val="A6B727"/>
                </a:solidFill>
                <a:effectLst/>
                <a:uLnTx/>
                <a:uFillTx/>
                <a:latin typeface="Corbel" panose="020B0503020204020204"/>
              </a:rPr>
              <a:t>.</a:t>
            </a:r>
          </a:p>
        </p:txBody>
      </p:sp>
    </p:spTree>
    <p:extLst>
      <p:ext uri="{BB962C8B-B14F-4D97-AF65-F5344CB8AC3E}">
        <p14:creationId xmlns:p14="http://schemas.microsoft.com/office/powerpoint/2010/main" val="366360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275" y="148471"/>
            <a:ext cx="10994316" cy="6709529"/>
          </a:xfrm>
          <a:prstGeom prst="rect">
            <a:avLst/>
          </a:prstGeom>
        </p:spPr>
        <p:txBody>
          <a:bodyPr wrap="square">
            <a:spAutoFit/>
          </a:bodyPr>
          <a:lstStyle/>
          <a:p>
            <a:pPr marL="228600" lvl="0" indent="-182880" defTabSz="914400">
              <a:lnSpc>
                <a:spcPct val="90000"/>
              </a:lnSpc>
              <a:spcBef>
                <a:spcPts val="1400"/>
              </a:spcBef>
              <a:buClr>
                <a:srgbClr val="A6B727"/>
              </a:buClr>
              <a:buSzPct val="80000"/>
              <a:buFont typeface="Corbel" pitchFamily="34" charset="0"/>
              <a:buChar char="•"/>
              <a:defRPr/>
            </a:pPr>
            <a:r>
              <a:rPr lang="en-GB" sz="2000" dirty="0">
                <a:solidFill>
                  <a:srgbClr val="A6B727"/>
                </a:solidFill>
                <a:latin typeface="Corbel" panose="020B0503020204020204"/>
              </a:rPr>
              <a:t>IBM is extremely committed to creating </a:t>
            </a:r>
            <a:r>
              <a:rPr lang="en-GB" sz="2000" dirty="0" smtClean="0">
                <a:solidFill>
                  <a:srgbClr val="A6B727"/>
                </a:solidFill>
                <a:latin typeface="Corbel" panose="020B0503020204020204"/>
              </a:rPr>
              <a:t> </a:t>
            </a:r>
            <a:r>
              <a:rPr lang="en-GB" sz="2000" dirty="0">
                <a:solidFill>
                  <a:srgbClr val="A6B727"/>
                </a:solidFill>
                <a:latin typeface="Corbel" panose="020B0503020204020204"/>
              </a:rPr>
              <a:t>platforms that enable hybrid </a:t>
            </a:r>
            <a:r>
              <a:rPr lang="en-GB" sz="2000" dirty="0" err="1">
                <a:solidFill>
                  <a:srgbClr val="A6B727"/>
                </a:solidFill>
                <a:latin typeface="Corbel" panose="020B0503020204020204"/>
              </a:rPr>
              <a:t>multicloud</a:t>
            </a:r>
            <a:r>
              <a:rPr lang="en-GB" sz="2000" dirty="0">
                <a:solidFill>
                  <a:srgbClr val="A6B727"/>
                </a:solidFill>
                <a:latin typeface="Corbel" panose="020B0503020204020204"/>
              </a:rPr>
              <a:t>, so you don't have to scrap anything but start where you are and get value from the data. </a:t>
            </a:r>
            <a:endParaRPr lang="en-GB" sz="2000" dirty="0" smtClean="0">
              <a:solidFill>
                <a:srgbClr val="A6B727"/>
              </a:solidFill>
              <a:latin typeface="Corbel" panose="020B0503020204020204"/>
            </a:endParaRPr>
          </a:p>
          <a:p>
            <a:pPr marL="228600" lvl="0" indent="-182880" defTabSz="914400">
              <a:lnSpc>
                <a:spcPct val="90000"/>
              </a:lnSpc>
              <a:spcBef>
                <a:spcPts val="1400"/>
              </a:spcBef>
              <a:buClr>
                <a:srgbClr val="A6B727"/>
              </a:buClr>
              <a:buSzPct val="80000"/>
              <a:buFont typeface="Corbel" pitchFamily="34" charset="0"/>
              <a:buChar char="•"/>
              <a:defRPr/>
            </a:pPr>
            <a:r>
              <a:rPr lang="en-GB" sz="2000" dirty="0" smtClean="0">
                <a:solidFill>
                  <a:srgbClr val="A6B727"/>
                </a:solidFill>
                <a:latin typeface="Corbel" panose="020B0503020204020204"/>
              </a:rPr>
              <a:t>So</a:t>
            </a:r>
            <a:r>
              <a:rPr lang="en-GB" sz="2000" dirty="0">
                <a:solidFill>
                  <a:srgbClr val="A6B727"/>
                </a:solidFill>
                <a:latin typeface="Corbel" panose="020B0503020204020204"/>
              </a:rPr>
              <a:t>, why IBM</a:t>
            </a:r>
            <a:r>
              <a:rPr lang="en-GB" sz="2000" dirty="0" smtClean="0">
                <a:solidFill>
                  <a:srgbClr val="A6B727"/>
                </a:solidFill>
                <a:latin typeface="Corbel" panose="020B0503020204020204"/>
              </a:rPr>
              <a:t>?</a:t>
            </a:r>
          </a:p>
          <a:p>
            <a:pPr marL="228600" lvl="0" indent="-182880" defTabSz="914400">
              <a:lnSpc>
                <a:spcPct val="90000"/>
              </a:lnSpc>
              <a:spcBef>
                <a:spcPts val="1400"/>
              </a:spcBef>
              <a:buClr>
                <a:srgbClr val="A6B727"/>
              </a:buClr>
              <a:buSzPct val="80000"/>
              <a:buFont typeface="Corbel" pitchFamily="34" charset="0"/>
              <a:buChar char="•"/>
              <a:defRPr/>
            </a:pPr>
            <a:r>
              <a:rPr lang="en-GB" sz="2000" dirty="0" smtClean="0">
                <a:solidFill>
                  <a:srgbClr val="A6B727"/>
                </a:solidFill>
                <a:latin typeface="Corbel" panose="020B0503020204020204"/>
              </a:rPr>
              <a:t> </a:t>
            </a:r>
            <a:r>
              <a:rPr lang="en-GB" sz="2000" dirty="0">
                <a:solidFill>
                  <a:srgbClr val="A6B727"/>
                </a:solidFill>
                <a:latin typeface="Corbel" panose="020B0503020204020204"/>
              </a:rPr>
              <a:t>The first reason is  </a:t>
            </a:r>
            <a:r>
              <a:rPr lang="en-GB" sz="2000" dirty="0" smtClean="0">
                <a:solidFill>
                  <a:srgbClr val="A6B727"/>
                </a:solidFill>
                <a:latin typeface="Corbel" panose="020B0503020204020204"/>
              </a:rPr>
              <a:t>that IBM is  </a:t>
            </a:r>
            <a:r>
              <a:rPr lang="en-GB" sz="2000" dirty="0">
                <a:solidFill>
                  <a:srgbClr val="A6B727"/>
                </a:solidFill>
                <a:latin typeface="Corbel" panose="020B0503020204020204"/>
              </a:rPr>
              <a:t>continuously innovating across the stack. And what I mean by "across the stack" is that </a:t>
            </a:r>
            <a:r>
              <a:rPr lang="en-GB" sz="2000" dirty="0" smtClean="0">
                <a:solidFill>
                  <a:srgbClr val="A6B727"/>
                </a:solidFill>
                <a:latin typeface="Corbel" panose="020B0503020204020204"/>
              </a:rPr>
              <a:t>IBM  starts </a:t>
            </a:r>
            <a:r>
              <a:rPr lang="en-GB" sz="2000" dirty="0">
                <a:solidFill>
                  <a:srgbClr val="A6B727"/>
                </a:solidFill>
                <a:latin typeface="Corbel" panose="020B0503020204020204"/>
              </a:rPr>
              <a:t>at the bottom, from the chips and the inference technology to the models, you've heard about </a:t>
            </a:r>
            <a:r>
              <a:rPr lang="en-GB" sz="2000" dirty="0" err="1">
                <a:solidFill>
                  <a:srgbClr val="A6B727"/>
                </a:solidFill>
                <a:latin typeface="Corbel" panose="020B0503020204020204"/>
              </a:rPr>
              <a:t>watsonx</a:t>
            </a:r>
            <a:r>
              <a:rPr lang="en-GB" sz="2000" dirty="0">
                <a:solidFill>
                  <a:srgbClr val="A6B727"/>
                </a:solidFill>
                <a:latin typeface="Corbel" panose="020B0503020204020204"/>
              </a:rPr>
              <a:t>, all the way down to the tools that help you automate it all. </a:t>
            </a:r>
            <a:r>
              <a:rPr lang="en-GB" sz="2000" dirty="0" smtClean="0">
                <a:solidFill>
                  <a:srgbClr val="A6B727"/>
                </a:solidFill>
                <a:latin typeface="Corbel" panose="020B0503020204020204"/>
              </a:rPr>
              <a:t>IBM is  </a:t>
            </a:r>
            <a:r>
              <a:rPr lang="en-GB" sz="2000" dirty="0">
                <a:solidFill>
                  <a:srgbClr val="A6B727"/>
                </a:solidFill>
                <a:latin typeface="Corbel" panose="020B0503020204020204"/>
              </a:rPr>
              <a:t>constantly innovating, and we </a:t>
            </a:r>
            <a:r>
              <a:rPr lang="en-GB" sz="2000" dirty="0" smtClean="0">
                <a:solidFill>
                  <a:srgbClr val="A6B727"/>
                </a:solidFill>
                <a:latin typeface="Corbel" panose="020B0503020204020204"/>
              </a:rPr>
              <a:t>has features </a:t>
            </a:r>
            <a:r>
              <a:rPr lang="en-GB" sz="2000" dirty="0">
                <a:solidFill>
                  <a:srgbClr val="A6B727"/>
                </a:solidFill>
                <a:latin typeface="Corbel" panose="020B0503020204020204"/>
              </a:rPr>
              <a:t>in Z, Power, </a:t>
            </a:r>
            <a:r>
              <a:rPr lang="en-GB" sz="2000" dirty="0" smtClean="0">
                <a:solidFill>
                  <a:srgbClr val="A6B727"/>
                </a:solidFill>
                <a:latin typeface="Corbel" panose="020B0503020204020204"/>
              </a:rPr>
              <a:t>storage</a:t>
            </a:r>
            <a:r>
              <a:rPr lang="en-GB" sz="2000" dirty="0">
                <a:solidFill>
                  <a:srgbClr val="A6B727"/>
                </a:solidFill>
                <a:latin typeface="Corbel" panose="020B0503020204020204"/>
              </a:rPr>
              <a:t> </a:t>
            </a:r>
            <a:r>
              <a:rPr lang="en-GB" sz="2000" dirty="0" smtClean="0">
                <a:solidFill>
                  <a:srgbClr val="A6B727"/>
                </a:solidFill>
                <a:latin typeface="Corbel" panose="020B0503020204020204"/>
              </a:rPr>
              <a:t>and the  </a:t>
            </a:r>
            <a:r>
              <a:rPr lang="en-GB" sz="2000" dirty="0">
                <a:solidFill>
                  <a:srgbClr val="A6B727"/>
                </a:solidFill>
                <a:latin typeface="Corbel" panose="020B0503020204020204"/>
              </a:rPr>
              <a:t>Red Hat software. </a:t>
            </a:r>
          </a:p>
          <a:p>
            <a:pPr marL="228600" lvl="0" indent="-182880" defTabSz="914400">
              <a:lnSpc>
                <a:spcPct val="90000"/>
              </a:lnSpc>
              <a:spcBef>
                <a:spcPts val="1400"/>
              </a:spcBef>
              <a:buClr>
                <a:srgbClr val="A6B727"/>
              </a:buClr>
              <a:buSzPct val="80000"/>
              <a:buFont typeface="Corbel" pitchFamily="34" charset="0"/>
              <a:buChar char="•"/>
              <a:defRPr/>
            </a:pPr>
            <a:r>
              <a:rPr lang="en-GB" sz="2000" dirty="0" smtClean="0">
                <a:solidFill>
                  <a:srgbClr val="A6B727"/>
                </a:solidFill>
                <a:latin typeface="Corbel" panose="020B0503020204020204"/>
              </a:rPr>
              <a:t> </a:t>
            </a:r>
            <a:r>
              <a:rPr lang="en-GB" sz="2000" dirty="0">
                <a:solidFill>
                  <a:srgbClr val="A6B727"/>
                </a:solidFill>
                <a:latin typeface="Corbel" panose="020B0503020204020204"/>
              </a:rPr>
              <a:t>The second reason is that </a:t>
            </a:r>
            <a:r>
              <a:rPr lang="en-GB" sz="2000" dirty="0" smtClean="0">
                <a:solidFill>
                  <a:srgbClr val="A6B727"/>
                </a:solidFill>
                <a:latin typeface="Corbel" panose="020B0503020204020204"/>
              </a:rPr>
              <a:t>IBM  has </a:t>
            </a:r>
            <a:r>
              <a:rPr lang="en-GB" sz="2000" dirty="0">
                <a:solidFill>
                  <a:srgbClr val="A6B727"/>
                </a:solidFill>
                <a:latin typeface="Corbel" panose="020B0503020204020204"/>
              </a:rPr>
              <a:t>the tools to do it</a:t>
            </a:r>
            <a:r>
              <a:rPr lang="en-GB" sz="2000" dirty="0" smtClean="0">
                <a:solidFill>
                  <a:srgbClr val="A6B727"/>
                </a:solidFill>
                <a:latin typeface="Corbel" panose="020B0503020204020204"/>
              </a:rPr>
              <a:t>. IBM  has  </a:t>
            </a:r>
            <a:r>
              <a:rPr lang="en-GB" sz="2000" dirty="0">
                <a:solidFill>
                  <a:srgbClr val="A6B727"/>
                </a:solidFill>
                <a:latin typeface="Corbel" panose="020B0503020204020204"/>
              </a:rPr>
              <a:t>the </a:t>
            </a:r>
            <a:r>
              <a:rPr lang="en-GB" sz="2000" dirty="0" smtClean="0">
                <a:solidFill>
                  <a:srgbClr val="A6B727"/>
                </a:solidFill>
                <a:latin typeface="Corbel" panose="020B0503020204020204"/>
              </a:rPr>
              <a:t>Intellectual Property  </a:t>
            </a:r>
            <a:r>
              <a:rPr lang="en-GB" sz="2000" dirty="0">
                <a:solidFill>
                  <a:srgbClr val="A6B727"/>
                </a:solidFill>
                <a:latin typeface="Corbel" panose="020B0503020204020204"/>
              </a:rPr>
              <a:t>that  </a:t>
            </a:r>
            <a:r>
              <a:rPr lang="en-GB" sz="2000" dirty="0" smtClean="0">
                <a:solidFill>
                  <a:srgbClr val="A6B727"/>
                </a:solidFill>
                <a:latin typeface="Corbel" panose="020B0503020204020204"/>
              </a:rPr>
              <a:t>they  </a:t>
            </a:r>
            <a:r>
              <a:rPr lang="en-GB" sz="2000" dirty="0">
                <a:solidFill>
                  <a:srgbClr val="A6B727"/>
                </a:solidFill>
                <a:latin typeface="Corbel" panose="020B0503020204020204"/>
              </a:rPr>
              <a:t>can give you directly or that </a:t>
            </a:r>
            <a:r>
              <a:rPr lang="en-GB" sz="2000" dirty="0" smtClean="0">
                <a:solidFill>
                  <a:srgbClr val="A6B727"/>
                </a:solidFill>
                <a:latin typeface="Corbel" panose="020B0503020204020204"/>
              </a:rPr>
              <a:t>their </a:t>
            </a:r>
            <a:r>
              <a:rPr lang="en-GB" sz="2000" dirty="0">
                <a:solidFill>
                  <a:srgbClr val="A6B727"/>
                </a:solidFill>
                <a:latin typeface="Corbel" panose="020B0503020204020204"/>
              </a:rPr>
              <a:t>consulting team can teach you how to implement. </a:t>
            </a:r>
            <a:endParaRPr lang="en-GB" sz="2000" dirty="0" smtClean="0">
              <a:solidFill>
                <a:srgbClr val="A6B727"/>
              </a:solidFill>
              <a:latin typeface="Corbel" panose="020B0503020204020204"/>
            </a:endParaRPr>
          </a:p>
          <a:p>
            <a:pPr marL="228600" lvl="0" indent="-182880" defTabSz="914400">
              <a:lnSpc>
                <a:spcPct val="90000"/>
              </a:lnSpc>
              <a:spcBef>
                <a:spcPts val="1400"/>
              </a:spcBef>
              <a:buClr>
                <a:srgbClr val="A6B727"/>
              </a:buClr>
              <a:buSzPct val="80000"/>
              <a:buFont typeface="Corbel" pitchFamily="34" charset="0"/>
              <a:buChar char="•"/>
              <a:defRPr/>
            </a:pPr>
            <a:r>
              <a:rPr lang="en-GB" sz="2000" dirty="0" smtClean="0">
                <a:solidFill>
                  <a:srgbClr val="A6B727"/>
                </a:solidFill>
                <a:latin typeface="Corbel" panose="020B0503020204020204"/>
              </a:rPr>
              <a:t>The </a:t>
            </a:r>
            <a:r>
              <a:rPr lang="en-GB" sz="2000" dirty="0">
                <a:solidFill>
                  <a:srgbClr val="A6B727"/>
                </a:solidFill>
                <a:latin typeface="Corbel" panose="020B0503020204020204"/>
              </a:rPr>
              <a:t>last thing is the talent and expertise to get there. </a:t>
            </a:r>
            <a:r>
              <a:rPr lang="en-GB" sz="2000" dirty="0" smtClean="0">
                <a:solidFill>
                  <a:srgbClr val="A6B727"/>
                </a:solidFill>
                <a:latin typeface="Corbel" panose="020B0503020204020204"/>
              </a:rPr>
              <a:t>IBM  </a:t>
            </a:r>
            <a:r>
              <a:rPr lang="en-GB" sz="2000" dirty="0">
                <a:solidFill>
                  <a:srgbClr val="A6B727"/>
                </a:solidFill>
                <a:latin typeface="Corbel" panose="020B0503020204020204"/>
              </a:rPr>
              <a:t>can help you with </a:t>
            </a:r>
            <a:r>
              <a:rPr lang="en-GB" sz="2000" dirty="0" smtClean="0">
                <a:solidFill>
                  <a:srgbClr val="A6B727"/>
                </a:solidFill>
                <a:latin typeface="Corbel" panose="020B0503020204020204"/>
              </a:rPr>
              <a:t>their teams and </a:t>
            </a:r>
            <a:r>
              <a:rPr lang="en-GB" sz="2000" dirty="0">
                <a:solidFill>
                  <a:srgbClr val="A6B727"/>
                </a:solidFill>
                <a:latin typeface="Corbel" panose="020B0503020204020204"/>
              </a:rPr>
              <a:t>technology, making it as easy as </a:t>
            </a:r>
            <a:r>
              <a:rPr lang="en-GB" sz="2000" dirty="0" smtClean="0">
                <a:solidFill>
                  <a:srgbClr val="A6B727"/>
                </a:solidFill>
                <a:latin typeface="Corbel" panose="020B0503020204020204"/>
              </a:rPr>
              <a:t>possible. Moreover, IBM has  </a:t>
            </a:r>
            <a:r>
              <a:rPr lang="en-GB" sz="2000" dirty="0">
                <a:solidFill>
                  <a:srgbClr val="A6B727"/>
                </a:solidFill>
                <a:latin typeface="Corbel" panose="020B0503020204020204"/>
              </a:rPr>
              <a:t>a lot of expert consultants who know how to manage data transformation, how to do all the things that you need to do to enable these platform-oriented </a:t>
            </a:r>
            <a:r>
              <a:rPr lang="en-GB" sz="2000" dirty="0" smtClean="0">
                <a:solidFill>
                  <a:srgbClr val="A6B727"/>
                </a:solidFill>
                <a:latin typeface="Corbel" panose="020B0503020204020204"/>
              </a:rPr>
              <a:t>architectures. </a:t>
            </a:r>
          </a:p>
          <a:p>
            <a:pPr marL="228600" lvl="0" indent="-182880" defTabSz="914400">
              <a:lnSpc>
                <a:spcPct val="90000"/>
              </a:lnSpc>
              <a:spcBef>
                <a:spcPts val="1400"/>
              </a:spcBef>
              <a:buClr>
                <a:srgbClr val="A6B727"/>
              </a:buClr>
              <a:buSzPct val="80000"/>
              <a:buFont typeface="Corbel" pitchFamily="34" charset="0"/>
              <a:buChar char="•"/>
              <a:defRPr/>
            </a:pPr>
            <a:r>
              <a:rPr lang="en-GB" sz="2000" dirty="0">
                <a:solidFill>
                  <a:srgbClr val="A6B727"/>
                </a:solidFill>
                <a:latin typeface="Corbel" panose="020B0503020204020204"/>
              </a:rPr>
              <a:t>T</a:t>
            </a:r>
            <a:r>
              <a:rPr lang="en-GB" sz="2000" dirty="0" smtClean="0">
                <a:solidFill>
                  <a:srgbClr val="A6B727"/>
                </a:solidFill>
                <a:latin typeface="Corbel" panose="020B0503020204020204"/>
              </a:rPr>
              <a:t>he </a:t>
            </a:r>
            <a:r>
              <a:rPr lang="en-GB" sz="2000" dirty="0">
                <a:solidFill>
                  <a:srgbClr val="A6B727"/>
                </a:solidFill>
                <a:latin typeface="Corbel" panose="020B0503020204020204"/>
              </a:rPr>
              <a:t>final reason, maybe the most important reason, is </a:t>
            </a:r>
            <a:r>
              <a:rPr lang="en-GB" sz="2000" dirty="0" smtClean="0">
                <a:solidFill>
                  <a:srgbClr val="A6B727"/>
                </a:solidFill>
                <a:latin typeface="Corbel" panose="020B0503020204020204"/>
              </a:rPr>
              <a:t>partnerships, similar to what has been illustrated with Wasabi </a:t>
            </a:r>
            <a:r>
              <a:rPr lang="en-GB" sz="2000" dirty="0">
                <a:solidFill>
                  <a:srgbClr val="A6B727"/>
                </a:solidFill>
                <a:latin typeface="Corbel" panose="020B0503020204020204"/>
              </a:rPr>
              <a:t>and Red </a:t>
            </a:r>
            <a:r>
              <a:rPr lang="en-GB" sz="2000" dirty="0" err="1">
                <a:solidFill>
                  <a:srgbClr val="A6B727"/>
                </a:solidFill>
                <a:latin typeface="Corbel" panose="020B0503020204020204"/>
              </a:rPr>
              <a:t>Sox</a:t>
            </a:r>
            <a:r>
              <a:rPr lang="en-GB" sz="2000" dirty="0">
                <a:solidFill>
                  <a:srgbClr val="A6B727"/>
                </a:solidFill>
                <a:latin typeface="Corbel" panose="020B0503020204020204"/>
              </a:rPr>
              <a:t>. It takes a true partnership between customer and vendor to put it all together. </a:t>
            </a:r>
            <a:endParaRPr lang="en-GB" sz="2000" dirty="0" smtClean="0">
              <a:solidFill>
                <a:srgbClr val="A6B727"/>
              </a:solidFill>
              <a:latin typeface="Corbel" panose="020B0503020204020204"/>
            </a:endParaRPr>
          </a:p>
          <a:p>
            <a:pPr marL="228600" lvl="0" indent="-182880" defTabSz="914400">
              <a:lnSpc>
                <a:spcPct val="90000"/>
              </a:lnSpc>
              <a:spcBef>
                <a:spcPts val="1400"/>
              </a:spcBef>
              <a:buClr>
                <a:srgbClr val="A6B727"/>
              </a:buClr>
              <a:buSzPct val="80000"/>
              <a:buFont typeface="Corbel" pitchFamily="34" charset="0"/>
              <a:buChar char="•"/>
              <a:defRPr/>
            </a:pPr>
            <a:r>
              <a:rPr lang="en-GB" sz="2000" dirty="0" smtClean="0">
                <a:solidFill>
                  <a:srgbClr val="A6B727"/>
                </a:solidFill>
                <a:latin typeface="Corbel" panose="020B0503020204020204"/>
              </a:rPr>
              <a:t>That </a:t>
            </a:r>
            <a:r>
              <a:rPr lang="en-GB" sz="2000" dirty="0">
                <a:solidFill>
                  <a:srgbClr val="A6B727"/>
                </a:solidFill>
                <a:latin typeface="Corbel" panose="020B0503020204020204"/>
              </a:rPr>
              <a:t>there's a symbiotic relationship between hybrid cloud and </a:t>
            </a:r>
            <a:r>
              <a:rPr lang="en-GB" sz="2000" dirty="0" smtClean="0">
                <a:solidFill>
                  <a:srgbClr val="A6B727"/>
                </a:solidFill>
                <a:latin typeface="Corbel" panose="020B0503020204020204"/>
              </a:rPr>
              <a:t>AI. Scaling </a:t>
            </a:r>
            <a:r>
              <a:rPr lang="en-GB" sz="2000" dirty="0">
                <a:solidFill>
                  <a:srgbClr val="A6B727"/>
                </a:solidFill>
                <a:latin typeface="Corbel" panose="020B0503020204020204"/>
              </a:rPr>
              <a:t>AI requires a secure hybrid cloud approach, and AI can accelerate that. </a:t>
            </a:r>
            <a:r>
              <a:rPr lang="en-GB" sz="2000" dirty="0" smtClean="0">
                <a:solidFill>
                  <a:srgbClr val="A6B727"/>
                </a:solidFill>
                <a:latin typeface="Corbel" panose="020B0503020204020204"/>
              </a:rPr>
              <a:t>IBM’s </a:t>
            </a:r>
            <a:r>
              <a:rPr lang="en-GB" sz="2000" dirty="0">
                <a:solidFill>
                  <a:srgbClr val="A6B727"/>
                </a:solidFill>
                <a:latin typeface="Corbel" panose="020B0503020204020204"/>
              </a:rPr>
              <a:t>clients and partners have demonstrated the impact of hybrid cloud and AI </a:t>
            </a:r>
            <a:r>
              <a:rPr lang="en-GB" sz="2000" dirty="0" smtClean="0">
                <a:solidFill>
                  <a:srgbClr val="A6B727"/>
                </a:solidFill>
                <a:latin typeface="Corbel" panose="020B0503020204020204"/>
              </a:rPr>
              <a:t>together. IBM  has </a:t>
            </a:r>
            <a:r>
              <a:rPr lang="en-GB" sz="2000" dirty="0">
                <a:solidFill>
                  <a:srgbClr val="A6B727"/>
                </a:solidFill>
                <a:latin typeface="Corbel" panose="020B0503020204020204"/>
              </a:rPr>
              <a:t>the infrastructure, consulting expertise and partnerships to accelerate that journey</a:t>
            </a:r>
            <a:endParaRPr lang="en-GB" sz="2000" dirty="0">
              <a:solidFill>
                <a:srgbClr val="A6B727"/>
              </a:solidFill>
              <a:latin typeface="Corbel" panose="020B0503020204020204"/>
            </a:endParaRPr>
          </a:p>
        </p:txBody>
      </p:sp>
    </p:spTree>
    <p:extLst>
      <p:ext uri="{BB962C8B-B14F-4D97-AF65-F5344CB8AC3E}">
        <p14:creationId xmlns:p14="http://schemas.microsoft.com/office/powerpoint/2010/main" val="28074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000" y="0"/>
            <a:ext cx="12008136" cy="2751864"/>
          </a:xfrm>
          <a:prstGeom prst="rect">
            <a:avLst/>
          </a:prstGeom>
        </p:spPr>
      </p:pic>
      <p:pic>
        <p:nvPicPr>
          <p:cNvPr id="3" name="Picture 2"/>
          <p:cNvPicPr>
            <a:picLocks noChangeAspect="1"/>
          </p:cNvPicPr>
          <p:nvPr/>
        </p:nvPicPr>
        <p:blipFill>
          <a:blip r:embed="rId3"/>
          <a:stretch>
            <a:fillRect/>
          </a:stretch>
        </p:blipFill>
        <p:spPr>
          <a:xfrm>
            <a:off x="80136" y="2751864"/>
            <a:ext cx="12111864" cy="4039322"/>
          </a:xfrm>
          <a:prstGeom prst="rect">
            <a:avLst/>
          </a:prstGeom>
        </p:spPr>
      </p:pic>
    </p:spTree>
    <p:extLst>
      <p:ext uri="{BB962C8B-B14F-4D97-AF65-F5344CB8AC3E}">
        <p14:creationId xmlns:p14="http://schemas.microsoft.com/office/powerpoint/2010/main" val="20647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fontScale="92500" lnSpcReduction="10000"/>
          </a:bodyPr>
          <a:lstStyle/>
          <a:p>
            <a:r>
              <a:rPr lang="en-GB" dirty="0" smtClean="0"/>
              <a:t>Hybrid </a:t>
            </a:r>
            <a:r>
              <a:rPr lang="en-GB" dirty="0"/>
              <a:t>cloud technology is like using a combination of organic fertilizer and natural insect repellents in farming. It blends private cloud (which secures sensitive data like a carefully guarded crop) with public cloud (which provides shared access, similar to a communal compost heap). By migrating data to hybrid cloud, organizations can cut IT-related carbon emissions by up to 90%, much like rotating crops to preserve soil fertility</a:t>
            </a:r>
            <a:r>
              <a:rPr lang="en-GB" dirty="0" smtClean="0"/>
              <a:t>.</a:t>
            </a:r>
            <a:endParaRPr lang="en-GB" dirty="0"/>
          </a:p>
          <a:p>
            <a:r>
              <a:rPr lang="en-GB" dirty="0"/>
              <a:t>In the Make an Impact with Hybrid Cloud course, you’ll learn about this sustainable "farming method" for data storage. You’ll explore real-world case studies of hybrid cloud’s use, similar to successful organic farms, and hear stories from experts about how this technology helps reduce the "insecticide" of carbon emissions while maintaining a fertile environment for growth</a:t>
            </a:r>
            <a:r>
              <a:rPr lang="en-GB" dirty="0" smtClean="0"/>
              <a:t>.</a:t>
            </a:r>
            <a:endParaRPr lang="en-GB" dirty="0"/>
          </a:p>
          <a:p>
            <a:r>
              <a:rPr lang="en-GB" dirty="0"/>
              <a:t>Cloud computing is like using a tractor to access and distribute farming resources across different plots. It offers on-demand access, via the internet, to computing resources and storage hosted at a remote data </a:t>
            </a:r>
            <a:r>
              <a:rPr lang="en-GB" dirty="0" err="1"/>
              <a:t>center</a:t>
            </a:r>
            <a:r>
              <a:rPr lang="en-GB" dirty="0"/>
              <a:t>, much like sourcing maize flour or yams from a distant market managed by a provider</a:t>
            </a:r>
            <a:r>
              <a:rPr lang="en-GB" dirty="0" smtClean="0"/>
              <a:t>.</a:t>
            </a:r>
            <a:endParaRPr lang="en-GB" dirty="0"/>
          </a:p>
          <a:p>
            <a:r>
              <a:rPr lang="en-GB" dirty="0"/>
              <a:t>In public cloud, it’s similar to sharing a large sorghum field with several farmers. The service provider allows multiple organizations to share server space over the public internet, just as many farmers might share the same piece of land</a:t>
            </a:r>
            <a:r>
              <a:rPr lang="en-GB" dirty="0" smtClean="0"/>
              <a:t>.</a:t>
            </a:r>
            <a:endParaRPr lang="en-GB" dirty="0"/>
          </a:p>
          <a:p>
            <a:r>
              <a:rPr lang="en-GB" dirty="0"/>
              <a:t>In private cloud, it’s like storing your harvest in a private granary, where only one organization (or farmer) can store their yams or maize flour. No one else has access, ensuring the crops are safe and protected from thieves or damage, much like how private cloud ensures data security</a:t>
            </a:r>
            <a:r>
              <a:rPr lang="en-GB" dirty="0" smtClean="0"/>
              <a:t>.</a:t>
            </a:r>
            <a:endParaRPr lang="en-GB" dirty="0"/>
          </a:p>
          <a:p>
            <a:r>
              <a:rPr lang="en-GB" dirty="0"/>
              <a:t>Hybrid cloud is like using both shared and private storage for your harvest. You can store some of your yams in a communal barn and keep the more valuable sorghum in your private granary. This flexibility allows an organization to choose the best </a:t>
            </a:r>
            <a:r>
              <a:rPr lang="en-GB" dirty="0" smtClean="0"/>
              <a:t>model public </a:t>
            </a:r>
            <a:r>
              <a:rPr lang="en-GB" dirty="0"/>
              <a:t>or </a:t>
            </a:r>
            <a:r>
              <a:rPr lang="en-GB" dirty="0" smtClean="0"/>
              <a:t>private depending </a:t>
            </a:r>
            <a:r>
              <a:rPr lang="en-GB" dirty="0"/>
              <a:t>on its needs.</a:t>
            </a:r>
          </a:p>
          <a:p>
            <a:endParaRPr lang="en-GB" dirty="0"/>
          </a:p>
        </p:txBody>
      </p:sp>
    </p:spTree>
    <p:extLst>
      <p:ext uri="{BB962C8B-B14F-4D97-AF65-F5344CB8AC3E}">
        <p14:creationId xmlns:p14="http://schemas.microsoft.com/office/powerpoint/2010/main" val="64182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fontScale="70000" lnSpcReduction="20000"/>
          </a:bodyPr>
          <a:lstStyle/>
          <a:p>
            <a:r>
              <a:rPr lang="en-GB" sz="2300" dirty="0"/>
              <a:t>How does hybrid cloud support sustainability? After completing this module, </a:t>
            </a:r>
            <a:r>
              <a:rPr lang="en-GB" sz="2300" dirty="0" smtClean="0"/>
              <a:t>you will be able to;</a:t>
            </a:r>
            <a:endParaRPr lang="en-GB" sz="2300" dirty="0"/>
          </a:p>
          <a:p>
            <a:pPr marL="514350" indent="-514350">
              <a:buFont typeface="+mj-lt"/>
              <a:buAutoNum type="arabicPeriod"/>
            </a:pPr>
            <a:r>
              <a:rPr lang="en-GB" sz="2300" dirty="0"/>
              <a:t>Identify ways hybrid cloud can promote green </a:t>
            </a:r>
            <a:r>
              <a:rPr lang="en-GB" sz="2300" dirty="0" smtClean="0"/>
              <a:t>computing, much </a:t>
            </a:r>
            <a:r>
              <a:rPr lang="en-GB" sz="2300" dirty="0"/>
              <a:t>like using eco-friendly farming methods.</a:t>
            </a:r>
          </a:p>
          <a:p>
            <a:pPr marL="514350" indent="-514350">
              <a:buFont typeface="+mj-lt"/>
              <a:buAutoNum type="arabicPeriod"/>
            </a:pPr>
            <a:r>
              <a:rPr lang="en-GB" sz="2300" dirty="0"/>
              <a:t>Trace the steps of implementing green IT solutions, just as you would follow sustainable farming practices from planting to harvesting</a:t>
            </a:r>
            <a:r>
              <a:rPr lang="en-GB" sz="2300" dirty="0" smtClean="0"/>
              <a:t>.</a:t>
            </a:r>
          </a:p>
          <a:p>
            <a:pPr marL="0" indent="0">
              <a:buNone/>
            </a:pPr>
            <a:r>
              <a:rPr lang="en-GB" sz="2300" dirty="0" smtClean="0"/>
              <a:t>                                                                                     </a:t>
            </a:r>
            <a:r>
              <a:rPr lang="en-GB" sz="2300" u="sng" dirty="0" smtClean="0"/>
              <a:t>Data </a:t>
            </a:r>
            <a:r>
              <a:rPr lang="en-GB" sz="2300" u="sng" dirty="0" err="1"/>
              <a:t>centers</a:t>
            </a:r>
            <a:endParaRPr lang="en-GB" sz="2300" u="sng" dirty="0"/>
          </a:p>
          <a:p>
            <a:r>
              <a:rPr lang="en-GB" sz="2300" dirty="0"/>
              <a:t>Traditionally, companies have relied on their own physical storage facilities, much like farmers depending on large, resource-intensive fields. But migrating to cloud computing is like switching to </a:t>
            </a:r>
            <a:r>
              <a:rPr lang="en-GB" sz="2300" dirty="0" smtClean="0"/>
              <a:t>hydroponics, it </a:t>
            </a:r>
            <a:r>
              <a:rPr lang="en-GB" sz="2300" dirty="0"/>
              <a:t>can cut CO2 emissions by nearly 60 million tons a year, the equivalent of taking 22 million tractors off the road</a:t>
            </a:r>
            <a:r>
              <a:rPr lang="en-GB" sz="2300" dirty="0" smtClean="0"/>
              <a:t>!</a:t>
            </a:r>
            <a:endParaRPr lang="en-GB" sz="2300" dirty="0"/>
          </a:p>
          <a:p>
            <a:r>
              <a:rPr lang="en-GB" sz="2300" dirty="0"/>
              <a:t>Sustainable computing, or green IT, starts with physical data </a:t>
            </a:r>
            <a:r>
              <a:rPr lang="en-GB" sz="2300" dirty="0" err="1"/>
              <a:t>centers</a:t>
            </a:r>
            <a:r>
              <a:rPr lang="en-GB" sz="2300" dirty="0"/>
              <a:t>, which are like vast farming plots that have expanded their global power capacity by 43% in the last 3 years. As these "farms" grow, they guzzle energy, much like a poorly managed irrigation system wasting water. Much of this energy is generated by power plants that pollute, much like pesticides harming the soil and air</a:t>
            </a:r>
            <a:r>
              <a:rPr lang="en-GB" sz="2300" dirty="0" smtClean="0"/>
              <a:t>.</a:t>
            </a:r>
            <a:endParaRPr lang="en-GB" sz="2300" dirty="0"/>
          </a:p>
          <a:p>
            <a:r>
              <a:rPr lang="en-GB" sz="2300" dirty="0"/>
              <a:t>To reduce energy usage, data </a:t>
            </a:r>
            <a:r>
              <a:rPr lang="en-GB" sz="2300" dirty="0" err="1"/>
              <a:t>centers</a:t>
            </a:r>
            <a:r>
              <a:rPr lang="en-GB" sz="2300" dirty="0"/>
              <a:t> can employ sustainable coding, similar to using precise drip irrigation instead of flooding a field. Just as a farmer chooses the best crop for the soil, developers can choose the right programming language to match their workloads, reducing energy use by up to 50%. It’s as simple as changing from one crop variety to another that uses fewer resources</a:t>
            </a:r>
            <a:r>
              <a:rPr lang="en-GB" sz="2300" dirty="0" smtClean="0"/>
              <a:t>.</a:t>
            </a:r>
            <a:endParaRPr lang="en-GB" sz="2300" dirty="0"/>
          </a:p>
          <a:p>
            <a:r>
              <a:rPr lang="en-GB" sz="2300" dirty="0"/>
              <a:t>Data </a:t>
            </a:r>
            <a:r>
              <a:rPr lang="en-GB" sz="2300" dirty="0" err="1"/>
              <a:t>centers</a:t>
            </a:r>
            <a:r>
              <a:rPr lang="en-GB" sz="2300" dirty="0"/>
              <a:t> can also be more sustainable by adopting hybrid </a:t>
            </a:r>
            <a:r>
              <a:rPr lang="en-GB" sz="2300" dirty="0" smtClean="0"/>
              <a:t>cloud similar to  </a:t>
            </a:r>
            <a:r>
              <a:rPr lang="en-GB" sz="2300" dirty="0"/>
              <a:t>integrating a seedling nursery with a field to maximize efficiency. Rather than focusing on energy efficiency in a single piece of land, hybrid cloud enables a farm to manage its entire operation more sustainably. Leadership can reduce their farm’s carbon footprint, much like hybrid cloud can optimize an organization's energy consumption across its IT systems.</a:t>
            </a:r>
          </a:p>
          <a:p>
            <a:r>
              <a:rPr lang="en-GB" sz="2300" dirty="0" smtClean="0"/>
              <a:t>For </a:t>
            </a:r>
            <a:r>
              <a:rPr lang="en-GB" sz="2300" dirty="0"/>
              <a:t>example, think about a bank running a farm with multiple water sprinkler systems. The bank's CIO wanted to improve the sustainability of their IT "farm" but didn’t know how much water (or energy) their private systems consumed. They began by calculating the water usage (carbon footprint) of their private fields and moved to hybrid cloud, similar to upgrading to drip irrigation to save both water and costs</a:t>
            </a:r>
            <a:r>
              <a:rPr lang="en-GB" sz="2300" dirty="0" smtClean="0"/>
              <a:t>. </a:t>
            </a:r>
            <a:r>
              <a:rPr lang="en-GB" sz="2300" dirty="0"/>
              <a:t>After testing with a small patch of land (proof of concept), they realized hybrid cloud was more efficient than their current setup. Encouraged, they decided to shift all their operations to this new method, reducing both their water bill and their environmental impact. In the long term, this investment paid off, just like switching to efficient farming methods benefits the soil and crops.</a:t>
            </a:r>
          </a:p>
          <a:p>
            <a:endParaRPr lang="en-GB" dirty="0" smtClean="0"/>
          </a:p>
          <a:p>
            <a:endParaRPr lang="en-GB" dirty="0"/>
          </a:p>
          <a:p>
            <a:endParaRPr lang="en-GB" dirty="0"/>
          </a:p>
          <a:p>
            <a:endParaRPr lang="en-GB" dirty="0"/>
          </a:p>
        </p:txBody>
      </p:sp>
    </p:spTree>
    <p:extLst>
      <p:ext uri="{BB962C8B-B14F-4D97-AF65-F5344CB8AC3E}">
        <p14:creationId xmlns:p14="http://schemas.microsoft.com/office/powerpoint/2010/main" val="172509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a:bodyPr>
          <a:lstStyle/>
          <a:p>
            <a:pPr marL="0" indent="0">
              <a:buNone/>
            </a:pPr>
            <a:r>
              <a:rPr lang="en-GB" dirty="0" smtClean="0"/>
              <a:t>                                                     </a:t>
            </a:r>
            <a:r>
              <a:rPr lang="en-GB" u="sng" dirty="0" smtClean="0"/>
              <a:t>Sustainable </a:t>
            </a:r>
            <a:r>
              <a:rPr lang="en-GB" u="sng" dirty="0"/>
              <a:t>data </a:t>
            </a:r>
            <a:r>
              <a:rPr lang="en-GB" u="sng" dirty="0" err="1"/>
              <a:t>centers</a:t>
            </a:r>
            <a:endParaRPr lang="en-GB" u="sng" dirty="0"/>
          </a:p>
          <a:p>
            <a:r>
              <a:rPr lang="en-GB" dirty="0"/>
              <a:t>Organizations striving for greener "farms" (data </a:t>
            </a:r>
            <a:r>
              <a:rPr lang="en-GB" dirty="0" err="1"/>
              <a:t>centers</a:t>
            </a:r>
            <a:r>
              <a:rPr lang="en-GB" dirty="0"/>
              <a:t>) look for ways to</a:t>
            </a:r>
            <a:r>
              <a:rPr lang="en-GB" dirty="0" smtClean="0"/>
              <a:t>:</a:t>
            </a:r>
            <a:endParaRPr lang="en-GB" dirty="0"/>
          </a:p>
          <a:p>
            <a:r>
              <a:rPr lang="en-GB" dirty="0"/>
              <a:t>Improve the performance of cooling systems (like modernizing water sprinklers or tractors).</a:t>
            </a:r>
          </a:p>
          <a:p>
            <a:r>
              <a:rPr lang="en-GB" dirty="0"/>
              <a:t>Automate resource consumption through smart building controls (akin to precision farming tools).</a:t>
            </a:r>
          </a:p>
          <a:p>
            <a:r>
              <a:rPr lang="en-GB" dirty="0"/>
              <a:t>Sustainable IT operations focus on</a:t>
            </a:r>
            <a:r>
              <a:rPr lang="en-GB" dirty="0" smtClean="0"/>
              <a:t>:</a:t>
            </a:r>
            <a:endParaRPr lang="en-GB" dirty="0"/>
          </a:p>
          <a:p>
            <a:r>
              <a:rPr lang="en-GB" dirty="0"/>
              <a:t>Scheduling workloads during times of high renewable energy availability, similar to watering crops at optimal times.</a:t>
            </a:r>
          </a:p>
          <a:p>
            <a:r>
              <a:rPr lang="en-GB" dirty="0"/>
              <a:t>Using the cloud to reduce energy footprints, just as switching to efficient farming equipment reduces fuel use.</a:t>
            </a:r>
          </a:p>
        </p:txBody>
      </p:sp>
    </p:spTree>
    <p:extLst>
      <p:ext uri="{BB962C8B-B14F-4D97-AF65-F5344CB8AC3E}">
        <p14:creationId xmlns:p14="http://schemas.microsoft.com/office/powerpoint/2010/main" val="353314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a:bodyPr>
          <a:lstStyle/>
          <a:p>
            <a:r>
              <a:rPr lang="en-GB" dirty="0"/>
              <a:t>Sustainable IT platforms should</a:t>
            </a:r>
            <a:r>
              <a:rPr lang="en-GB" dirty="0" smtClean="0"/>
              <a:t>:</a:t>
            </a:r>
            <a:endParaRPr lang="en-GB" dirty="0"/>
          </a:p>
          <a:p>
            <a:r>
              <a:rPr lang="en-GB" dirty="0"/>
              <a:t>Migrate to hybrid cloud, like moving from traditional farming to a combination of hydroponics and drip irrigation.</a:t>
            </a:r>
          </a:p>
          <a:p>
            <a:r>
              <a:rPr lang="en-GB" dirty="0"/>
              <a:t>Build applications with sustainable coding principles, akin to using eco-friendly seeds and fertilizers.</a:t>
            </a:r>
          </a:p>
          <a:p>
            <a:r>
              <a:rPr lang="en-GB" dirty="0"/>
              <a:t>Modernize servers, much like upgrading tractors for better fuel efficiency.</a:t>
            </a:r>
          </a:p>
          <a:p>
            <a:r>
              <a:rPr lang="en-GB" dirty="0"/>
              <a:t>Design ways to measure and improve efficiency, like monitoring soil health and crop yields.</a:t>
            </a:r>
          </a:p>
          <a:p>
            <a:r>
              <a:rPr lang="en-GB" dirty="0"/>
              <a:t>If green IT and sustainability are the destination, hybrid cloud is the tractor that gets you there. It allows organizations to manage their operations sustainably across all </a:t>
            </a:r>
            <a:r>
              <a:rPr lang="en-GB" dirty="0" smtClean="0"/>
              <a:t>fields both </a:t>
            </a:r>
            <a:r>
              <a:rPr lang="en-GB" dirty="0"/>
              <a:t>public </a:t>
            </a:r>
            <a:r>
              <a:rPr lang="en-GB" dirty="0" smtClean="0"/>
              <a:t>cloud and private cloud  not </a:t>
            </a:r>
            <a:r>
              <a:rPr lang="en-GB" dirty="0"/>
              <a:t>just in one small area, but throughout the entire "farm."</a:t>
            </a:r>
          </a:p>
        </p:txBody>
      </p:sp>
    </p:spTree>
    <p:extLst>
      <p:ext uri="{BB962C8B-B14F-4D97-AF65-F5344CB8AC3E}">
        <p14:creationId xmlns:p14="http://schemas.microsoft.com/office/powerpoint/2010/main" val="89879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subTitle" idx="1"/>
          </p:nvPr>
        </p:nvSpPr>
        <p:spPr>
          <a:xfrm>
            <a:off x="236538" y="312738"/>
            <a:ext cx="11576050" cy="6332537"/>
          </a:xfrm>
        </p:spPr>
        <p:txBody>
          <a:bodyPr>
            <a:normAutofit/>
          </a:bodyPr>
          <a:lstStyle/>
          <a:p>
            <a:pPr marL="0" indent="0">
              <a:buNone/>
            </a:pPr>
            <a:r>
              <a:rPr lang="en-GB" u="sng" dirty="0" smtClean="0"/>
              <a:t>Case study</a:t>
            </a:r>
            <a:endParaRPr lang="en-GB" dirty="0" smtClean="0"/>
          </a:p>
          <a:p>
            <a:r>
              <a:rPr lang="en-GB" dirty="0" smtClean="0"/>
              <a:t>Hybrid </a:t>
            </a:r>
            <a:r>
              <a:rPr lang="en-GB" dirty="0"/>
              <a:t>cloud acts like a modern combined harvester to protect people during severe weather.</a:t>
            </a:r>
          </a:p>
          <a:p>
            <a:r>
              <a:rPr lang="en-GB" dirty="0"/>
              <a:t>In this module, you’ll learn how IBM Cloud helped The Weather Company (TWC) manage extreme scalability challenges, much like a cotton picker working through a sudden storm, to deliver accurate weather information around the world</a:t>
            </a:r>
            <a:r>
              <a:rPr lang="en-GB" dirty="0" smtClean="0"/>
              <a:t>.</a:t>
            </a:r>
            <a:endParaRPr lang="en-GB" dirty="0"/>
          </a:p>
          <a:p>
            <a:r>
              <a:rPr lang="en-GB" dirty="0"/>
              <a:t>Can hybrid cloud prevent deadly hurricane outcomes</a:t>
            </a:r>
            <a:r>
              <a:rPr lang="en-GB" dirty="0" smtClean="0"/>
              <a:t>?</a:t>
            </a:r>
            <a:endParaRPr lang="en-GB" dirty="0"/>
          </a:p>
          <a:p>
            <a:r>
              <a:rPr lang="en-GB" dirty="0"/>
              <a:t>On September 8, 1900, at about 8:00 PM, a category 4 hurricane hit Galveston, Texas, catching the community off-guard, like an unexpected drought during harvest season. The result was </a:t>
            </a:r>
            <a:r>
              <a:rPr lang="en-GB" dirty="0" smtClean="0"/>
              <a:t>tragic around </a:t>
            </a:r>
            <a:r>
              <a:rPr lang="en-GB" dirty="0"/>
              <a:t>10,000 deaths and the city completely destroyed. At the time, the US Weather Bureau had misjudged the storm’s strength, like misusing a grain dryer and damaging the entire crop. This was the deadliest natural disaster in American history</a:t>
            </a:r>
            <a:r>
              <a:rPr lang="en-GB" dirty="0" smtClean="0"/>
              <a:t>.</a:t>
            </a:r>
            <a:endParaRPr lang="en-GB" dirty="0"/>
          </a:p>
          <a:p>
            <a:r>
              <a:rPr lang="en-GB" dirty="0"/>
              <a:t>Now compare that to what happened when a category 4 hurricane, Hurricane Ida, struck Louisiana on August 29, 2021, at about 5:00 AM. Thanks to sites like weather.com and wunderground.com, which function like well-oiled tractors delivering life-saving information, only 20 people died in Louisiana. Hybrid cloud, acting like a combined harvester at the peak of its performance, made it possible for these websites to keep millions of people informed and safe, in contrast to the devastation in Galveston a century earlier.</a:t>
            </a:r>
          </a:p>
          <a:p>
            <a:endParaRPr lang="en-GB" dirty="0"/>
          </a:p>
        </p:txBody>
      </p:sp>
    </p:spTree>
    <p:extLst>
      <p:ext uri="{BB962C8B-B14F-4D97-AF65-F5344CB8AC3E}">
        <p14:creationId xmlns:p14="http://schemas.microsoft.com/office/powerpoint/2010/main" val="357739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subTitle" idx="1"/>
          </p:nvPr>
        </p:nvSpPr>
        <p:spPr>
          <a:xfrm>
            <a:off x="236538" y="312738"/>
            <a:ext cx="11576050" cy="6332537"/>
          </a:xfrm>
        </p:spPr>
        <p:txBody>
          <a:bodyPr>
            <a:normAutofit fontScale="92500"/>
          </a:bodyPr>
          <a:lstStyle/>
          <a:p>
            <a:pPr marL="0" indent="0">
              <a:buNone/>
            </a:pPr>
            <a:r>
              <a:rPr lang="en-GB" dirty="0" smtClean="0"/>
              <a:t> </a:t>
            </a:r>
            <a:r>
              <a:rPr lang="en-GB" u="sng" dirty="0" smtClean="0"/>
              <a:t>The </a:t>
            </a:r>
            <a:r>
              <a:rPr lang="en-GB" u="sng" dirty="0"/>
              <a:t>Weather Company</a:t>
            </a:r>
          </a:p>
          <a:p>
            <a:r>
              <a:rPr lang="en-GB" dirty="0"/>
              <a:t>Since 2018, The Weather Company has been running on IBM Cloud, using hybrid cloud as their high-capacity "grain silo" to handle the heavy workload of hurricanes, floods, and storms. With millions of visitors each day, especially when extreme weather strikes, TWC’s websites must work like reliable farm machinery during harvest </a:t>
            </a:r>
            <a:r>
              <a:rPr lang="en-GB" dirty="0" smtClean="0"/>
              <a:t>time quick</a:t>
            </a:r>
            <a:r>
              <a:rPr lang="en-GB" dirty="0"/>
              <a:t>, efficient, and dependable. The hybrid cloud infrastructure is like the central command of a large farm, ensuring that no part of the operation fails during peak demands</a:t>
            </a:r>
            <a:r>
              <a:rPr lang="en-GB" dirty="0" smtClean="0"/>
              <a:t>.</a:t>
            </a:r>
            <a:endParaRPr lang="en-GB" dirty="0"/>
          </a:p>
          <a:p>
            <a:r>
              <a:rPr lang="en-GB" dirty="0"/>
              <a:t>For instance, while retailers might plan their web platforms around predictable patterns like the winter holiday rush, which is similar to preparing for harvest season, weather websites face unpredictable storms. Their ability to perform during these sudden "weather harvests" is </a:t>
            </a:r>
            <a:r>
              <a:rPr lang="en-GB" dirty="0" smtClean="0"/>
              <a:t>crucial life </a:t>
            </a:r>
            <a:r>
              <a:rPr lang="en-GB" dirty="0"/>
              <a:t>and death may depend on their agility, much like how a farmer depends on his equipment to work perfectly during an unexpected weather shift</a:t>
            </a:r>
            <a:r>
              <a:rPr lang="en-GB" dirty="0" smtClean="0"/>
              <a:t>.</a:t>
            </a:r>
            <a:endParaRPr lang="en-GB" dirty="0"/>
          </a:p>
          <a:p>
            <a:r>
              <a:rPr lang="en-GB" dirty="0"/>
              <a:t>During these high-pressure events, TWC’s hybrid cloud is like a fast-adapting, precision irrigation system, scaling up rapidly when sudden storms increase demand. Extreme weather is fast-moving and unpredictable, and TWC needs to be able to handle peak workloads with the same efficiency as a farmer deploying a combined harvester at the height of a crop surge</a:t>
            </a:r>
            <a:r>
              <a:rPr lang="en-GB" dirty="0" smtClean="0"/>
              <a:t>.</a:t>
            </a:r>
            <a:endParaRPr lang="en-GB" dirty="0"/>
          </a:p>
          <a:p>
            <a:r>
              <a:rPr lang="en-GB" dirty="0"/>
              <a:t>Wendy Frazier, Head of Consumer Web Development and Content Delivery at TWC, says:</a:t>
            </a:r>
          </a:p>
          <a:p>
            <a:r>
              <a:rPr lang="en-GB" dirty="0"/>
              <a:t>“During Hurricane Sandy, our systems handled nearly 9 petabytes of video </a:t>
            </a:r>
            <a:r>
              <a:rPr lang="en-GB" dirty="0" smtClean="0"/>
              <a:t>data </a:t>
            </a:r>
            <a:r>
              <a:rPr lang="en-GB" dirty="0"/>
              <a:t>in one </a:t>
            </a:r>
            <a:r>
              <a:rPr lang="en-GB" dirty="0" smtClean="0"/>
              <a:t>day comparable to  </a:t>
            </a:r>
            <a:r>
              <a:rPr lang="en-GB" dirty="0"/>
              <a:t>running multiple grain dryers nonstop during a busy harvest. The ability to scale up quickly is critical because our volumes can shift from low to extreme overnight</a:t>
            </a:r>
            <a:r>
              <a:rPr lang="en-GB" dirty="0" smtClean="0"/>
              <a:t>.” </a:t>
            </a:r>
            <a:endParaRPr lang="en-GB" dirty="0"/>
          </a:p>
        </p:txBody>
      </p:sp>
    </p:spTree>
    <p:extLst>
      <p:ext uri="{BB962C8B-B14F-4D97-AF65-F5344CB8AC3E}">
        <p14:creationId xmlns:p14="http://schemas.microsoft.com/office/powerpoint/2010/main" val="295038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8288" y="301625"/>
            <a:ext cx="11576050" cy="6261100"/>
          </a:xfrm>
        </p:spPr>
        <p:txBody>
          <a:bodyPr>
            <a:normAutofit fontScale="92500" lnSpcReduction="10000"/>
          </a:bodyPr>
          <a:lstStyle/>
          <a:p>
            <a:pPr marL="0" indent="0">
              <a:buNone/>
            </a:pPr>
            <a:r>
              <a:rPr lang="en-GB" dirty="0" smtClean="0"/>
              <a:t>                                                           </a:t>
            </a:r>
            <a:r>
              <a:rPr lang="en-GB" u="sng" dirty="0" smtClean="0"/>
              <a:t>Extreme </a:t>
            </a:r>
            <a:r>
              <a:rPr lang="en-GB" u="sng" dirty="0"/>
              <a:t>weather </a:t>
            </a:r>
            <a:endParaRPr lang="en-GB" u="sng" dirty="0" smtClean="0"/>
          </a:p>
          <a:p>
            <a:r>
              <a:rPr lang="en-GB" dirty="0" smtClean="0"/>
              <a:t>Just like crops grow differently depending on the local soil and climate, weather patterns are also highly localized. Therefore, The Weather Company (TWC) needs its web platform to scale in a way that mirrors how farmers adjust the use of machinery like rice hullers or hand-held sickles depending on the region and crop. </a:t>
            </a:r>
          </a:p>
          <a:p>
            <a:r>
              <a:rPr lang="en-GB" dirty="0" smtClean="0"/>
              <a:t>As </a:t>
            </a:r>
            <a:r>
              <a:rPr lang="en-GB" dirty="0"/>
              <a:t>TWC expands into markets like Japan, India, and Eastern Europe, it must utilize "local data </a:t>
            </a:r>
            <a:r>
              <a:rPr lang="en-GB" dirty="0" err="1"/>
              <a:t>centers</a:t>
            </a:r>
            <a:r>
              <a:rPr lang="en-GB" dirty="0"/>
              <a:t>," much like using region-specific </a:t>
            </a:r>
            <a:r>
              <a:rPr lang="en-GB" dirty="0" err="1"/>
              <a:t>plows</a:t>
            </a:r>
            <a:r>
              <a:rPr lang="en-GB" dirty="0"/>
              <a:t> or forestry mulching equipment to match the conditions. Each data </a:t>
            </a:r>
            <a:r>
              <a:rPr lang="en-GB" dirty="0" err="1"/>
              <a:t>center</a:t>
            </a:r>
            <a:r>
              <a:rPr lang="en-GB" dirty="0"/>
              <a:t> acts like a seed drill, planting information efficiently and scaling up or down as </a:t>
            </a:r>
            <a:r>
              <a:rPr lang="en-GB" dirty="0" err="1" smtClean="0"/>
              <a:t>neededwhether</a:t>
            </a:r>
            <a:r>
              <a:rPr lang="en-GB" dirty="0" smtClean="0"/>
              <a:t> </a:t>
            </a:r>
            <a:r>
              <a:rPr lang="en-GB" dirty="0"/>
              <a:t>it’s responding to a tornado in the US Midwest or adjusting for calm weather elsewhere</a:t>
            </a:r>
            <a:r>
              <a:rPr lang="en-GB" dirty="0" smtClean="0"/>
              <a:t>.</a:t>
            </a:r>
            <a:endParaRPr lang="en-GB" dirty="0"/>
          </a:p>
          <a:p>
            <a:r>
              <a:rPr lang="en-GB" dirty="0"/>
              <a:t>The weather.com site now operates fully on IBM Cloud, and TWC is impressed with the platform's performance. It’s like using a highly efficient grain dryer that can handle sudden spikes in demand, such as a storm hitting an area and requiring immediate attention. </a:t>
            </a:r>
            <a:endParaRPr lang="en-GB" dirty="0" smtClean="0"/>
          </a:p>
          <a:p>
            <a:r>
              <a:rPr lang="en-GB" dirty="0" smtClean="0"/>
              <a:t>The </a:t>
            </a:r>
            <a:r>
              <a:rPr lang="en-GB" dirty="0"/>
              <a:t>world’s top weather provider now runs on IBM Cloud, giving it the scalability and resilience of a top-tier combined harvester, ready to respond quickly and effectively during periods of extreme weather</a:t>
            </a:r>
            <a:r>
              <a:rPr lang="en-GB" dirty="0" smtClean="0"/>
              <a:t>.</a:t>
            </a:r>
            <a:endParaRPr lang="en-GB" dirty="0"/>
          </a:p>
          <a:p>
            <a:r>
              <a:rPr lang="en-GB" dirty="0"/>
              <a:t>In this case study, you learned how transitioning to hybrid cloud helped The Weather Company improve its ability to deliver timely, accurate, and reliable forecasts around the </a:t>
            </a:r>
            <a:r>
              <a:rPr lang="en-GB" dirty="0" smtClean="0"/>
              <a:t>world much </a:t>
            </a:r>
            <a:r>
              <a:rPr lang="en-GB" dirty="0"/>
              <a:t>like how modern farming equipment ensures a more efficient harvest</a:t>
            </a:r>
            <a:r>
              <a:rPr lang="en-GB" dirty="0" smtClean="0"/>
              <a:t>.</a:t>
            </a:r>
          </a:p>
          <a:p>
            <a:r>
              <a:rPr lang="en-GB" dirty="0" smtClean="0"/>
              <a:t> </a:t>
            </a:r>
            <a:r>
              <a:rPr lang="en-GB" dirty="0"/>
              <a:t>Since 2018, TWC has used IBM Cloud to handle dozens of hurricanes, floods, and storms, much like a modern tractor seamlessly managing high-volume farming operations.</a:t>
            </a:r>
          </a:p>
          <a:p>
            <a:endParaRPr lang="en-GB" dirty="0"/>
          </a:p>
        </p:txBody>
      </p:sp>
    </p:spTree>
    <p:extLst>
      <p:ext uri="{BB962C8B-B14F-4D97-AF65-F5344CB8AC3E}">
        <p14:creationId xmlns:p14="http://schemas.microsoft.com/office/powerpoint/2010/main" val="310015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subTitle" idx="1"/>
          </p:nvPr>
        </p:nvSpPr>
        <p:spPr>
          <a:xfrm>
            <a:off x="236538" y="312738"/>
            <a:ext cx="11576050" cy="6332537"/>
          </a:xfrm>
        </p:spPr>
        <p:txBody>
          <a:bodyPr>
            <a:normAutofit lnSpcReduction="10000"/>
          </a:bodyPr>
          <a:lstStyle/>
          <a:p>
            <a:pPr marL="0" indent="0">
              <a:buNone/>
            </a:pPr>
            <a:r>
              <a:rPr lang="en-GB" sz="2800" dirty="0" smtClean="0"/>
              <a:t> </a:t>
            </a:r>
            <a:r>
              <a:rPr lang="en-GB" sz="2800" u="sng" dirty="0" smtClean="0"/>
              <a:t>Case </a:t>
            </a:r>
            <a:r>
              <a:rPr lang="en-GB" sz="2800" u="sng" dirty="0"/>
              <a:t>study  </a:t>
            </a:r>
            <a:r>
              <a:rPr lang="en-GB" sz="2800" u="sng" dirty="0" smtClean="0"/>
              <a:t>of IBM </a:t>
            </a:r>
            <a:r>
              <a:rPr lang="en-GB" sz="2800" u="sng" dirty="0" err="1"/>
              <a:t>Hursley</a:t>
            </a:r>
            <a:endParaRPr lang="en-GB" sz="2800" u="sng" dirty="0"/>
          </a:p>
          <a:p>
            <a:r>
              <a:rPr lang="en-GB" sz="1800" dirty="0"/>
              <a:t>In this module, you’ll learn how a major hybrid cloud-based data </a:t>
            </a:r>
            <a:r>
              <a:rPr lang="en-GB" sz="1800" dirty="0" err="1"/>
              <a:t>center</a:t>
            </a:r>
            <a:r>
              <a:rPr lang="en-GB" sz="1800" dirty="0"/>
              <a:t> is moving towards carbon neutrality, like a large farm transitioning to sustainable practices</a:t>
            </a:r>
            <a:r>
              <a:rPr lang="en-GB" sz="1800" dirty="0" smtClean="0"/>
              <a:t>.</a:t>
            </a:r>
            <a:endParaRPr lang="en-GB" sz="1800" dirty="0"/>
          </a:p>
          <a:p>
            <a:r>
              <a:rPr lang="en-GB" sz="1800" dirty="0"/>
              <a:t>Is the cloud damaging the planet</a:t>
            </a:r>
            <a:r>
              <a:rPr lang="en-GB" sz="1800" dirty="0" smtClean="0"/>
              <a:t>?</a:t>
            </a:r>
            <a:endParaRPr lang="en-GB" sz="1800" dirty="0"/>
          </a:p>
          <a:p>
            <a:r>
              <a:rPr lang="en-GB" sz="1800" dirty="0"/>
              <a:t>Imagine you’re the CEO of a large agricultural business that provides online services, much like managing a global farm operation. You’ve moved your company’s computing to the cloud, similar to upgrading from manual tools to modern farming equipment. </a:t>
            </a:r>
            <a:endParaRPr lang="en-GB" sz="1800" dirty="0" smtClean="0"/>
          </a:p>
          <a:p>
            <a:r>
              <a:rPr lang="en-GB" sz="1800" dirty="0" smtClean="0"/>
              <a:t>Over </a:t>
            </a:r>
            <a:r>
              <a:rPr lang="en-GB" sz="1800" dirty="0"/>
              <a:t>a few years, you find that your company’s carbon footprint has been reduced by 80%, like switching from fuel-hungry tractors to solar-powered </a:t>
            </a:r>
            <a:r>
              <a:rPr lang="en-GB" sz="1800" dirty="0" err="1"/>
              <a:t>plows</a:t>
            </a:r>
            <a:r>
              <a:rPr lang="en-GB" sz="1800" dirty="0"/>
              <a:t>. Your investors are thrilled, as this decision makes both environmental and business sense</a:t>
            </a:r>
            <a:r>
              <a:rPr lang="en-GB" sz="1800" dirty="0" smtClean="0"/>
              <a:t>.</a:t>
            </a:r>
            <a:endParaRPr lang="en-GB" sz="1800" dirty="0"/>
          </a:p>
          <a:p>
            <a:r>
              <a:rPr lang="en-GB" sz="1800" dirty="0"/>
              <a:t>Then you hear that the large data </a:t>
            </a:r>
            <a:r>
              <a:rPr lang="en-GB" sz="1800" dirty="0" err="1"/>
              <a:t>center</a:t>
            </a:r>
            <a:r>
              <a:rPr lang="en-GB" sz="1800" dirty="0"/>
              <a:t> powering your cloud operations consumes the same amount of electricity as a small town—like finding out that your energy-efficient rice hullers are draining more water than anticipated. </a:t>
            </a:r>
            <a:endParaRPr lang="en-GB" sz="1800" dirty="0" smtClean="0"/>
          </a:p>
          <a:p>
            <a:r>
              <a:rPr lang="en-GB" sz="1800" dirty="0" smtClean="0"/>
              <a:t>You </a:t>
            </a:r>
            <a:r>
              <a:rPr lang="en-GB" sz="1800" dirty="0"/>
              <a:t>begin to wonder: Is the cloud helping the planet, or creating new problems? This dilemma is much like balancing the use of resource-intensive machinery with the benefits of high yields</a:t>
            </a:r>
            <a:r>
              <a:rPr lang="en-GB" sz="1800" dirty="0" smtClean="0"/>
              <a:t>.</a:t>
            </a:r>
            <a:endParaRPr lang="en-GB" sz="1800" dirty="0"/>
          </a:p>
          <a:p>
            <a:r>
              <a:rPr lang="en-GB" sz="1800" dirty="0"/>
              <a:t>While the cloud is essential for modern operations, just like a vast network of combined harvesters is necessary for large-scale farming, it’s also energy-hungry. The cloud consumes significant amounts of water and power to function, much like a thirsty field of crops. </a:t>
            </a:r>
            <a:endParaRPr lang="en-GB" sz="1800" dirty="0" smtClean="0"/>
          </a:p>
          <a:p>
            <a:r>
              <a:rPr lang="en-GB" sz="1800" dirty="0" smtClean="0"/>
              <a:t>Despite </a:t>
            </a:r>
            <a:r>
              <a:rPr lang="en-GB" sz="1800" dirty="0"/>
              <a:t>this, the typical carbon savings from moving operations to the cloud can be as high as 87%, </a:t>
            </a:r>
            <a:r>
              <a:rPr lang="en-GB" sz="1800" dirty="0" smtClean="0"/>
              <a:t>similar  </a:t>
            </a:r>
            <a:r>
              <a:rPr lang="en-GB" sz="1800" dirty="0"/>
              <a:t>to switching from traditional farming methods to drip irrigation for maximum efficiency.</a:t>
            </a:r>
          </a:p>
          <a:p>
            <a:endParaRPr lang="en-GB" sz="2600" dirty="0"/>
          </a:p>
        </p:txBody>
      </p:sp>
    </p:spTree>
    <p:extLst>
      <p:ext uri="{BB962C8B-B14F-4D97-AF65-F5344CB8AC3E}">
        <p14:creationId xmlns:p14="http://schemas.microsoft.com/office/powerpoint/2010/main" val="78434031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141</TotalTime>
  <Words>5321</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Corbel</vt:lpstr>
      <vt:lpstr>Basis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cp:revision>
  <dcterms:created xsi:type="dcterms:W3CDTF">2024-09-29T11:47:30Z</dcterms:created>
  <dcterms:modified xsi:type="dcterms:W3CDTF">2024-09-30T01:56:40Z</dcterms:modified>
</cp:coreProperties>
</file>