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62" r:id="rId3"/>
    <p:sldId id="258" r:id="rId4"/>
    <p:sldId id="263" r:id="rId5"/>
    <p:sldId id="259" r:id="rId6"/>
    <p:sldId id="281" r:id="rId7"/>
    <p:sldId id="260" r:id="rId8"/>
    <p:sldId id="287" r:id="rId9"/>
    <p:sldId id="261" r:id="rId10"/>
    <p:sldId id="265" r:id="rId11"/>
    <p:sldId id="266" r:id="rId12"/>
    <p:sldId id="282" r:id="rId13"/>
    <p:sldId id="267" r:id="rId14"/>
    <p:sldId id="300" r:id="rId15"/>
    <p:sldId id="301" r:id="rId16"/>
    <p:sldId id="302" r:id="rId17"/>
    <p:sldId id="303" r:id="rId18"/>
    <p:sldId id="268" r:id="rId19"/>
    <p:sldId id="269" r:id="rId20"/>
    <p:sldId id="283" r:id="rId21"/>
    <p:sldId id="270" r:id="rId22"/>
    <p:sldId id="299" r:id="rId23"/>
    <p:sldId id="271" r:id="rId24"/>
    <p:sldId id="297" r:id="rId25"/>
    <p:sldId id="272" r:id="rId26"/>
    <p:sldId id="273" r:id="rId27"/>
    <p:sldId id="274" r:id="rId28"/>
    <p:sldId id="298" r:id="rId29"/>
    <p:sldId id="275" r:id="rId30"/>
    <p:sldId id="286" r:id="rId31"/>
    <p:sldId id="276" r:id="rId32"/>
    <p:sldId id="284" r:id="rId33"/>
    <p:sldId id="278" r:id="rId34"/>
    <p:sldId id="285" r:id="rId35"/>
    <p:sldId id="277" r:id="rId36"/>
    <p:sldId id="289" r:id="rId37"/>
    <p:sldId id="280"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9" d="100"/>
          <a:sy n="89" d="100"/>
        </p:scale>
        <p:origin x="12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10/13/2024</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dirty="0"/>
              <a:t>10/13/2024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dirty="0"/>
              <a:t>10/13/2024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dirty="0"/>
              <a:t>10/13/2024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10/13/2024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dirty="0"/>
              <a:t>10/13/2024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dirty="0"/>
              <a:t>10/13/2024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dirty="0"/>
              <a:t>10/13/2024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dirty="0"/>
              <a:t>10/13/2024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Edit Master text styles</a:t>
            </a:r>
          </a:p>
        </p:txBody>
      </p:sp>
      <p:sp>
        <p:nvSpPr>
          <p:cNvPr id="5" name="Date Placeholder 4"/>
          <p:cNvSpPr>
            <a:spLocks noGrp="1"/>
          </p:cNvSpPr>
          <p:nvPr>
            <p:ph type="dt" sz="half" idx="10"/>
          </p:nvPr>
        </p:nvSpPr>
        <p:spPr/>
        <p:txBody>
          <a:bodyPr/>
          <a:lstStyle/>
          <a:p>
            <a:fld id="{AF6E2C9B-5FA2-460D-9BE7-B0812FC2A6FF}" type="datetimeFigureOut">
              <a:rPr lang="en-US" dirty="0"/>
              <a:t>10/13/2024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10/13/2024</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dirty="0"/>
              <a:pPr/>
              <a:t>10/13/2024</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76" y="139849"/>
            <a:ext cx="12084424" cy="6454589"/>
          </a:xfrm>
        </p:spPr>
        <p:txBody>
          <a:bodyPr>
            <a:normAutofit fontScale="62500" lnSpcReduction="20000"/>
          </a:bodyPr>
          <a:lstStyle/>
          <a:p>
            <a:pPr marL="457200" indent="-457200">
              <a:buFont typeface="Arial" panose="020B0604020202020204" pitchFamily="34" charset="0"/>
              <a:buChar char="•"/>
            </a:pPr>
            <a:r>
              <a:rPr lang="en-GB" dirty="0" smtClean="0"/>
              <a:t>You </a:t>
            </a:r>
            <a:r>
              <a:rPr lang="en-GB" dirty="0"/>
              <a:t>work for Astra Pharma, a leading pharmaceutical company that specializes in innovative medical solutions. Astra Pharma is planning a digital transformation initiative to improve the delivery and effectiveness of its medical products, including </a:t>
            </a:r>
            <a:r>
              <a:rPr lang="en-GB" dirty="0" err="1"/>
              <a:t>dapagliflozin</a:t>
            </a:r>
            <a:r>
              <a:rPr lang="en-GB" dirty="0"/>
              <a:t>, </a:t>
            </a:r>
            <a:r>
              <a:rPr lang="en-GB" dirty="0" err="1"/>
              <a:t>saxagliptin</a:t>
            </a:r>
            <a:r>
              <a:rPr lang="en-GB" dirty="0"/>
              <a:t>, </a:t>
            </a:r>
            <a:r>
              <a:rPr lang="en-GB" dirty="0" err="1"/>
              <a:t>saphnello</a:t>
            </a:r>
            <a:r>
              <a:rPr lang="en-GB" dirty="0"/>
              <a:t>, </a:t>
            </a:r>
            <a:r>
              <a:rPr lang="en-GB" dirty="0" err="1"/>
              <a:t>qtern</a:t>
            </a:r>
            <a:r>
              <a:rPr lang="en-GB" dirty="0"/>
              <a:t>, and </a:t>
            </a:r>
            <a:r>
              <a:rPr lang="en-GB" dirty="0" err="1"/>
              <a:t>epanova</a:t>
            </a:r>
            <a:r>
              <a:rPr lang="en-GB" dirty="0"/>
              <a:t>. </a:t>
            </a:r>
            <a:endParaRPr lang="en-GB" dirty="0" smtClean="0"/>
          </a:p>
          <a:p>
            <a:pPr marL="457200" indent="-457200">
              <a:buFont typeface="Arial" panose="020B0604020202020204" pitchFamily="34" charset="0"/>
              <a:buChar char="•"/>
            </a:pPr>
            <a:r>
              <a:rPr lang="en-GB" dirty="0" smtClean="0"/>
              <a:t>The </a:t>
            </a:r>
            <a:r>
              <a:rPr lang="en-GB" dirty="0"/>
              <a:t>company has been facing challenges in providing a seamless experience for healthcare professionals and patients across various touchpoints. Doctors, pharmacists, and patients often struggle to find trustworthy information about these products or complete necessary tasks independently. </a:t>
            </a:r>
            <a:endParaRPr lang="en-GB" dirty="0" smtClean="0"/>
          </a:p>
          <a:p>
            <a:pPr marL="457200" indent="-457200">
              <a:buFont typeface="Arial" panose="020B0604020202020204" pitchFamily="34" charset="0"/>
              <a:buChar char="•"/>
            </a:pPr>
            <a:r>
              <a:rPr lang="en-GB" dirty="0" smtClean="0"/>
              <a:t>As </a:t>
            </a:r>
            <a:r>
              <a:rPr lang="en-GB" dirty="0"/>
              <a:t>a result, there has been a surge in inquiries to Astra Pharma’s medical information hotline, increasing operational costs, prolonging response times, and diminishing overall satisfaction</a:t>
            </a:r>
            <a:r>
              <a:rPr lang="en-GB" dirty="0" smtClean="0"/>
              <a:t>.</a:t>
            </a:r>
            <a:endParaRPr lang="en-GB" dirty="0"/>
          </a:p>
          <a:p>
            <a:pPr marL="457200" indent="-457200">
              <a:buFont typeface="Arial" panose="020B0604020202020204" pitchFamily="34" charset="0"/>
              <a:buChar char="•"/>
            </a:pPr>
            <a:r>
              <a:rPr lang="en-GB" dirty="0"/>
              <a:t>To address these issues, Astra Pharma is exploring the use of AI and automation technologies that can revolutionize its customer and healthcare provider support. The goal is to deliver high-quality, personalized experiences that align with the demands of modern healthcare professionals and patients, who expect convenient, self-service capabilities similar to those offered by cutting-edge AI solutions</a:t>
            </a:r>
            <a:r>
              <a:rPr lang="en-GB" dirty="0" smtClean="0"/>
              <a:t>.</a:t>
            </a:r>
          </a:p>
          <a:p>
            <a:pPr marL="457200" indent="-457200">
              <a:buFont typeface="Arial" panose="020B0604020202020204" pitchFamily="34" charset="0"/>
              <a:buChar char="•"/>
            </a:pPr>
            <a:r>
              <a:rPr lang="en-GB" dirty="0"/>
              <a:t>Pharmacists often need quick reference information while dealing directly with patients regarding medication regimens/dosages &amp; potential side effects. </a:t>
            </a:r>
            <a:endParaRPr lang="en-GB" dirty="0" smtClean="0"/>
          </a:p>
          <a:p>
            <a:pPr marL="457200" indent="-457200">
              <a:buFont typeface="Arial" panose="020B0604020202020204" pitchFamily="34" charset="0"/>
              <a:buChar char="•"/>
            </a:pPr>
            <a:r>
              <a:rPr lang="en-GB" dirty="0" smtClean="0"/>
              <a:t>An </a:t>
            </a:r>
            <a:r>
              <a:rPr lang="en-GB" dirty="0"/>
              <a:t>automated tool such Watson x orchestrator equipped </a:t>
            </a:r>
            <a:r>
              <a:rPr lang="en-GB" dirty="0" smtClean="0"/>
              <a:t>with </a:t>
            </a:r>
            <a:r>
              <a:rPr lang="en-GB" dirty="0"/>
              <a:t>knowledge graph providing relevant info at point of care might greatly benefit them. Such innovation aims not only streamline internal operations but also enhance patient care through improved accessibility accurate guidance.</a:t>
            </a:r>
            <a:endParaRPr lang="en-GB" dirty="0"/>
          </a:p>
          <a:p>
            <a:pPr marL="457200" indent="-457200">
              <a:buFont typeface="Wingdings" panose="05000000000000000000" pitchFamily="2" charset="2"/>
              <a:buChar char="§"/>
            </a:pPr>
            <a:r>
              <a:rPr lang="en-GB" dirty="0"/>
              <a:t>IBM </a:t>
            </a:r>
            <a:r>
              <a:rPr lang="en-GB" dirty="0" err="1"/>
              <a:t>Watsonx</a:t>
            </a:r>
            <a:r>
              <a:rPr lang="en-GB" dirty="0"/>
              <a:t> Orchestrate has been identified as the ideal solution to tackle these challenges. Astra Pharma plans to use </a:t>
            </a:r>
            <a:r>
              <a:rPr lang="en-GB" dirty="0" err="1"/>
              <a:t>Watsonx</a:t>
            </a:r>
            <a:r>
              <a:rPr lang="en-GB" dirty="0"/>
              <a:t> Orchestrate Assistant Builder to develop AI-powered virtual assistants capable of providing fast, accurate, and 24/7 support across all digital platforms. </a:t>
            </a:r>
            <a:endParaRPr lang="en-GB" dirty="0" smtClean="0"/>
          </a:p>
          <a:p>
            <a:pPr marL="457200" indent="-457200">
              <a:buFont typeface="Wingdings" panose="05000000000000000000" pitchFamily="2" charset="2"/>
              <a:buChar char="§"/>
            </a:pPr>
            <a:r>
              <a:rPr lang="en-GB" dirty="0" smtClean="0"/>
              <a:t>These </a:t>
            </a:r>
            <a:r>
              <a:rPr lang="en-GB" dirty="0"/>
              <a:t>virtual assistants will answer questions about Astra Pharma’s </a:t>
            </a:r>
            <a:r>
              <a:rPr lang="en-GB" dirty="0" smtClean="0"/>
              <a:t>products such </a:t>
            </a:r>
            <a:r>
              <a:rPr lang="en-GB" dirty="0"/>
              <a:t>as </a:t>
            </a:r>
            <a:r>
              <a:rPr lang="en-GB" dirty="0" err="1"/>
              <a:t>dapagliflozin</a:t>
            </a:r>
            <a:r>
              <a:rPr lang="en-GB" dirty="0"/>
              <a:t> for managing diabetes or </a:t>
            </a:r>
            <a:r>
              <a:rPr lang="en-GB" dirty="0" err="1"/>
              <a:t>saphnello</a:t>
            </a:r>
            <a:r>
              <a:rPr lang="en-GB" dirty="0"/>
              <a:t> for treating </a:t>
            </a:r>
            <a:r>
              <a:rPr lang="en-GB" dirty="0" smtClean="0"/>
              <a:t>lupus and </a:t>
            </a:r>
            <a:r>
              <a:rPr lang="en-GB" dirty="0"/>
              <a:t>guide healthcare providers and patients through common workflows, like ordering samples or accessing product safety information.</a:t>
            </a:r>
          </a:p>
          <a:p>
            <a:endParaRPr lang="en-GB" dirty="0"/>
          </a:p>
        </p:txBody>
      </p:sp>
    </p:spTree>
    <p:extLst>
      <p:ext uri="{BB962C8B-B14F-4D97-AF65-F5344CB8AC3E}">
        <p14:creationId xmlns:p14="http://schemas.microsoft.com/office/powerpoint/2010/main" val="225545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6061" y="139849"/>
            <a:ext cx="11908715" cy="6454589"/>
          </a:xfrm>
        </p:spPr>
        <p:txBody>
          <a:bodyPr>
            <a:normAutofit fontScale="92500" lnSpcReduction="10000"/>
          </a:bodyPr>
          <a:lstStyle/>
          <a:p>
            <a:r>
              <a:rPr lang="en-GB" dirty="0" smtClean="0"/>
              <a:t>2.Specifying </a:t>
            </a:r>
            <a:r>
              <a:rPr lang="en-GB" dirty="0"/>
              <a:t>End-of-Step Actions</a:t>
            </a:r>
          </a:p>
          <a:p>
            <a:pPr marL="457200" indent="-457200">
              <a:buFont typeface="Arial" panose="020B0604020202020204" pitchFamily="34" charset="0"/>
              <a:buChar char="•"/>
            </a:pPr>
            <a:r>
              <a:rPr lang="en-GB" dirty="0"/>
              <a:t>At the end of each step, decide where the conversation should go. For instance</a:t>
            </a:r>
            <a:r>
              <a:rPr lang="en-GB" dirty="0" smtClean="0"/>
              <a:t>:</a:t>
            </a:r>
            <a:endParaRPr lang="en-GB" dirty="0"/>
          </a:p>
          <a:p>
            <a:pPr marL="514350" indent="-514350">
              <a:buFont typeface="+mj-lt"/>
              <a:buAutoNum type="arabicPeriod"/>
            </a:pPr>
            <a:r>
              <a:rPr lang="en-GB" dirty="0" smtClean="0"/>
              <a:t>Continue </a:t>
            </a:r>
            <a:r>
              <a:rPr lang="en-GB" dirty="0"/>
              <a:t>to Next Step: The assistant may move on to discuss potential side effects of </a:t>
            </a:r>
            <a:r>
              <a:rPr lang="en-GB" dirty="0" err="1"/>
              <a:t>roflumilast</a:t>
            </a:r>
            <a:r>
              <a:rPr lang="en-GB" dirty="0"/>
              <a:t> if the patient confirms they are experiencing shortness of breath.</a:t>
            </a:r>
          </a:p>
          <a:p>
            <a:pPr marL="514350" indent="-514350">
              <a:buFont typeface="+mj-lt"/>
              <a:buAutoNum type="arabicPeriod"/>
            </a:pPr>
            <a:r>
              <a:rPr lang="en-GB" dirty="0" smtClean="0"/>
              <a:t>Re-ask </a:t>
            </a:r>
            <a:r>
              <a:rPr lang="en-GB" dirty="0"/>
              <a:t>Previous Step(s): If a patient provides unclear information, such as an incorrect dosage of </a:t>
            </a:r>
            <a:r>
              <a:rPr lang="en-GB" dirty="0" err="1"/>
              <a:t>epanova</a:t>
            </a:r>
            <a:r>
              <a:rPr lang="en-GB" dirty="0"/>
              <a:t>, the assistant may prompt them to re-enter the correct information.</a:t>
            </a:r>
          </a:p>
          <a:p>
            <a:pPr marL="514350" indent="-514350">
              <a:buFont typeface="+mj-lt"/>
              <a:buAutoNum type="arabicPeriod"/>
            </a:pPr>
            <a:r>
              <a:rPr lang="en-GB" dirty="0" smtClean="0"/>
              <a:t>Go </a:t>
            </a:r>
            <a:r>
              <a:rPr lang="en-GB" dirty="0"/>
              <a:t>to </a:t>
            </a:r>
            <a:r>
              <a:rPr lang="en-GB" dirty="0" err="1"/>
              <a:t>Subaction</a:t>
            </a:r>
            <a:r>
              <a:rPr lang="en-GB" dirty="0"/>
              <a:t>: For a more complex scenario, such as discussing both </a:t>
            </a:r>
            <a:r>
              <a:rPr lang="en-GB" dirty="0" err="1"/>
              <a:t>seroquel’s</a:t>
            </a:r>
            <a:r>
              <a:rPr lang="en-GB" dirty="0"/>
              <a:t> uses for schizophrenia and bipolar disorder, you can switch between </a:t>
            </a:r>
            <a:r>
              <a:rPr lang="en-GB" dirty="0" err="1"/>
              <a:t>subactions</a:t>
            </a:r>
            <a:r>
              <a:rPr lang="en-GB" dirty="0"/>
              <a:t> to provide tailored information.</a:t>
            </a:r>
          </a:p>
          <a:p>
            <a:pPr marL="514350" indent="-514350">
              <a:buFont typeface="+mj-lt"/>
              <a:buAutoNum type="arabicPeriod"/>
            </a:pPr>
            <a:r>
              <a:rPr lang="en-GB" dirty="0" smtClean="0"/>
              <a:t>End </a:t>
            </a:r>
            <a:r>
              <a:rPr lang="en-GB" dirty="0"/>
              <a:t>the Action: If the patient’s inquiry is fully addressed (e.g., they confirm they understand how to take </a:t>
            </a:r>
            <a:r>
              <a:rPr lang="en-GB" dirty="0" err="1"/>
              <a:t>daliresp</a:t>
            </a:r>
            <a:r>
              <a:rPr lang="en-GB" dirty="0"/>
              <a:t>), the action can conclude, resetting any variable values in preparation for the next inquiry.</a:t>
            </a:r>
          </a:p>
        </p:txBody>
      </p:sp>
    </p:spTree>
    <p:extLst>
      <p:ext uri="{BB962C8B-B14F-4D97-AF65-F5344CB8AC3E}">
        <p14:creationId xmlns:p14="http://schemas.microsoft.com/office/powerpoint/2010/main" val="3705602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6061" y="139849"/>
            <a:ext cx="11908715" cy="6454589"/>
          </a:xfrm>
        </p:spPr>
        <p:txBody>
          <a:bodyPr>
            <a:normAutofit fontScale="77500" lnSpcReduction="20000"/>
          </a:bodyPr>
          <a:lstStyle/>
          <a:p>
            <a:r>
              <a:rPr lang="en-GB" dirty="0" smtClean="0"/>
              <a:t>3.Conditions </a:t>
            </a:r>
            <a:r>
              <a:rPr lang="en-GB" dirty="0"/>
              <a:t>in Action Steps</a:t>
            </a:r>
          </a:p>
          <a:p>
            <a:pPr marL="457200" indent="-457200">
              <a:buFont typeface="Arial" panose="020B0604020202020204" pitchFamily="34" charset="0"/>
              <a:buChar char="•"/>
            </a:pPr>
            <a:r>
              <a:rPr lang="en-GB" dirty="0"/>
              <a:t>In a pharmaceutical context, actions must adapt to various patient scenarios. For example, the steps for discussing </a:t>
            </a:r>
            <a:r>
              <a:rPr lang="en-GB" dirty="0" err="1"/>
              <a:t>seroquel</a:t>
            </a:r>
            <a:r>
              <a:rPr lang="en-GB" dirty="0"/>
              <a:t> might differ based on whether the patient is asking about it for treating depression or schizophrenia. </a:t>
            </a:r>
            <a:endParaRPr lang="en-GB" dirty="0" smtClean="0"/>
          </a:p>
          <a:p>
            <a:pPr marL="457200" indent="-457200">
              <a:buFont typeface="Arial" panose="020B0604020202020204" pitchFamily="34" charset="0"/>
              <a:buChar char="•"/>
            </a:pPr>
            <a:r>
              <a:rPr lang="en-GB" dirty="0" smtClean="0"/>
              <a:t>Conditions </a:t>
            </a:r>
            <a:r>
              <a:rPr lang="en-GB" dirty="0"/>
              <a:t>allow you to tailor these steps based on the patient's input, making the conversation personalized and responsive to their needs</a:t>
            </a:r>
            <a:r>
              <a:rPr lang="en-GB" dirty="0" smtClean="0"/>
              <a:t>.</a:t>
            </a:r>
            <a:endParaRPr lang="en-GB" dirty="0"/>
          </a:p>
          <a:p>
            <a:pPr marL="457200" indent="-457200">
              <a:buFont typeface="Arial" panose="020B0604020202020204" pitchFamily="34" charset="0"/>
              <a:buChar char="•"/>
            </a:pPr>
            <a:r>
              <a:rPr lang="en-GB" dirty="0"/>
              <a:t>By organizing actions into clear steps and incorporating conditions, your AI assistant can effectively manage inquiries about AstraZeneca products like </a:t>
            </a:r>
            <a:r>
              <a:rPr lang="en-GB" dirty="0" err="1"/>
              <a:t>epanova</a:t>
            </a:r>
            <a:r>
              <a:rPr lang="en-GB" dirty="0"/>
              <a:t>, </a:t>
            </a:r>
            <a:r>
              <a:rPr lang="en-GB" dirty="0" err="1"/>
              <a:t>daliresp</a:t>
            </a:r>
            <a:r>
              <a:rPr lang="en-GB" dirty="0"/>
              <a:t>, and </a:t>
            </a:r>
            <a:r>
              <a:rPr lang="en-GB" dirty="0" err="1"/>
              <a:t>seroquel</a:t>
            </a:r>
            <a:r>
              <a:rPr lang="en-GB" dirty="0"/>
              <a:t>, ensuring that both patients and healthcare providers receive accurate, timely information</a:t>
            </a:r>
            <a:r>
              <a:rPr lang="en-GB" dirty="0" smtClean="0"/>
              <a:t>.</a:t>
            </a:r>
            <a:endParaRPr lang="en-GB" dirty="0"/>
          </a:p>
          <a:p>
            <a:r>
              <a:rPr lang="en-GB" dirty="0" smtClean="0"/>
              <a:t>4. </a:t>
            </a:r>
            <a:r>
              <a:rPr lang="en-GB" dirty="0"/>
              <a:t>Use of Step Conditions in AI </a:t>
            </a:r>
            <a:r>
              <a:rPr lang="en-GB" dirty="0" smtClean="0"/>
              <a:t>Assistant</a:t>
            </a:r>
            <a:endParaRPr lang="en-GB" dirty="0"/>
          </a:p>
          <a:p>
            <a:pPr marL="457200" indent="-457200">
              <a:buFont typeface="Arial" panose="020B0604020202020204" pitchFamily="34" charset="0"/>
              <a:buChar char="•"/>
            </a:pPr>
            <a:r>
              <a:rPr lang="en-GB" dirty="0"/>
              <a:t>In the pharmaceutical domain, step conditions allow you to create various pathways through an action based on real-time inputs from healthcare professionals or patients. </a:t>
            </a:r>
            <a:endParaRPr lang="en-GB" dirty="0" smtClean="0"/>
          </a:p>
          <a:p>
            <a:pPr marL="457200" indent="-457200">
              <a:buFont typeface="Arial" panose="020B0604020202020204" pitchFamily="34" charset="0"/>
              <a:buChar char="•"/>
            </a:pPr>
            <a:r>
              <a:rPr lang="en-GB" dirty="0" smtClean="0"/>
              <a:t>These </a:t>
            </a:r>
            <a:r>
              <a:rPr lang="en-GB" dirty="0"/>
              <a:t>conditions help determine how the interaction proceeds, guiding patients or providers through personalized, product-specific information. </a:t>
            </a:r>
            <a:endParaRPr lang="en-GB" dirty="0" smtClean="0"/>
          </a:p>
          <a:p>
            <a:pPr marL="457200" indent="-457200">
              <a:buFont typeface="Arial" panose="020B0604020202020204" pitchFamily="34" charset="0"/>
              <a:buChar char="•"/>
            </a:pPr>
            <a:r>
              <a:rPr lang="en-GB" dirty="0" smtClean="0"/>
              <a:t>Conditions </a:t>
            </a:r>
            <a:r>
              <a:rPr lang="en-GB" dirty="0"/>
              <a:t>are created using two operands and a Boolean operator, such as ==, &lt;, &gt;, &lt;=, &gt;=, or specific checks like "is before" or "is not." </a:t>
            </a:r>
            <a:endParaRPr lang="en-GB" dirty="0" smtClean="0"/>
          </a:p>
          <a:p>
            <a:pPr marL="457200" indent="-457200">
              <a:buFont typeface="Arial" panose="020B0604020202020204" pitchFamily="34" charset="0"/>
              <a:buChar char="•"/>
            </a:pPr>
            <a:r>
              <a:rPr lang="en-GB" dirty="0" smtClean="0"/>
              <a:t>This </a:t>
            </a:r>
            <a:r>
              <a:rPr lang="en-GB" dirty="0"/>
              <a:t>ensures that the user receives relevant, timely information about products like </a:t>
            </a:r>
            <a:r>
              <a:rPr lang="en-GB" dirty="0" err="1"/>
              <a:t>rosuvastatin</a:t>
            </a:r>
            <a:r>
              <a:rPr lang="en-GB" dirty="0"/>
              <a:t> (marketed as Crestor) or </a:t>
            </a:r>
            <a:r>
              <a:rPr lang="en-GB" dirty="0" err="1"/>
              <a:t>acalabrutinib</a:t>
            </a:r>
            <a:r>
              <a:rPr lang="en-GB" dirty="0"/>
              <a:t> (sold as </a:t>
            </a:r>
            <a:r>
              <a:rPr lang="en-GB" dirty="0" err="1"/>
              <a:t>Calquence</a:t>
            </a:r>
            <a:r>
              <a:rPr lang="en-GB" dirty="0"/>
              <a:t>).</a:t>
            </a:r>
          </a:p>
        </p:txBody>
      </p:sp>
    </p:spTree>
    <p:extLst>
      <p:ext uri="{BB962C8B-B14F-4D97-AF65-F5344CB8AC3E}">
        <p14:creationId xmlns:p14="http://schemas.microsoft.com/office/powerpoint/2010/main" val="1616367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51755" y="661601"/>
            <a:ext cx="10488489" cy="5534797"/>
          </a:xfrm>
          <a:prstGeom prst="rect">
            <a:avLst/>
          </a:prstGeom>
        </p:spPr>
      </p:pic>
    </p:spTree>
    <p:extLst>
      <p:ext uri="{BB962C8B-B14F-4D97-AF65-F5344CB8AC3E}">
        <p14:creationId xmlns:p14="http://schemas.microsoft.com/office/powerpoint/2010/main" val="1494505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6061" y="139849"/>
            <a:ext cx="11908715" cy="6718151"/>
          </a:xfrm>
        </p:spPr>
        <p:txBody>
          <a:bodyPr>
            <a:normAutofit fontScale="70000" lnSpcReduction="20000"/>
          </a:bodyPr>
          <a:lstStyle/>
          <a:p>
            <a:r>
              <a:rPr lang="en-GB" dirty="0" smtClean="0"/>
              <a:t>                                                          </a:t>
            </a:r>
            <a:r>
              <a:rPr lang="en-GB" u="sng" dirty="0" smtClean="0"/>
              <a:t>Example </a:t>
            </a:r>
            <a:r>
              <a:rPr lang="en-GB" u="sng" dirty="0"/>
              <a:t>u</a:t>
            </a:r>
            <a:r>
              <a:rPr lang="en-GB" u="sng" dirty="0" smtClean="0"/>
              <a:t>se cases</a:t>
            </a:r>
            <a:endParaRPr lang="en-GB" u="sng" dirty="0"/>
          </a:p>
          <a:p>
            <a:r>
              <a:rPr lang="en-GB" dirty="0"/>
              <a:t>Condition to Personalize Greetings</a:t>
            </a:r>
          </a:p>
          <a:p>
            <a:pPr marL="457200" indent="-457200">
              <a:buFont typeface="Arial" panose="020B0604020202020204" pitchFamily="34" charset="0"/>
              <a:buChar char="•"/>
            </a:pPr>
            <a:r>
              <a:rPr lang="en-GB" dirty="0"/>
              <a:t>Imagine a patient or healthcare provider begins an interaction with the assistant by providing identification. If they do, the assistant could respond: "Hello, </a:t>
            </a:r>
            <a:r>
              <a:rPr lang="en-GB" dirty="0" err="1"/>
              <a:t>Dr.</a:t>
            </a:r>
            <a:r>
              <a:rPr lang="en-GB" dirty="0"/>
              <a:t> Smith</a:t>
            </a:r>
            <a:r>
              <a:rPr lang="en-GB" dirty="0" smtClean="0"/>
              <a:t>!</a:t>
            </a:r>
          </a:p>
          <a:p>
            <a:pPr marL="457200" indent="-457200">
              <a:buFont typeface="Arial" panose="020B0604020202020204" pitchFamily="34" charset="0"/>
              <a:buChar char="•"/>
            </a:pPr>
            <a:r>
              <a:rPr lang="en-GB" dirty="0" smtClean="0"/>
              <a:t> </a:t>
            </a:r>
            <a:r>
              <a:rPr lang="en-GB" dirty="0"/>
              <a:t>How can I assist you with Crestor today?" If they fail to identify themselves, the assistant might say, "Unfortunately, I was unable to recognize your credentials</a:t>
            </a:r>
            <a:r>
              <a:rPr lang="en-GB" dirty="0" smtClean="0"/>
              <a:t>."</a:t>
            </a:r>
            <a:endParaRPr lang="en-GB" dirty="0"/>
          </a:p>
          <a:p>
            <a:r>
              <a:rPr lang="en-GB" dirty="0"/>
              <a:t>Condition to Validate Inputs</a:t>
            </a:r>
          </a:p>
          <a:p>
            <a:pPr marL="457200" indent="-457200">
              <a:buFont typeface="Arial" panose="020B0604020202020204" pitchFamily="34" charset="0"/>
              <a:buChar char="•"/>
            </a:pPr>
            <a:r>
              <a:rPr lang="en-GB" dirty="0"/>
              <a:t>For example, if a healthcare provider is walking through a “Schedule a follow-up” action to book a patient’s next appointment for monitoring their </a:t>
            </a:r>
            <a:r>
              <a:rPr lang="en-GB" dirty="0" err="1"/>
              <a:t>acalabrutinib</a:t>
            </a:r>
            <a:r>
              <a:rPr lang="en-GB" dirty="0"/>
              <a:t> treatment, the assistant ensures the date entered is within the next 30 days. </a:t>
            </a:r>
            <a:endParaRPr lang="en-GB" dirty="0" smtClean="0"/>
          </a:p>
          <a:p>
            <a:pPr marL="457200" indent="-457200">
              <a:buFont typeface="Arial" panose="020B0604020202020204" pitchFamily="34" charset="0"/>
              <a:buChar char="•"/>
            </a:pPr>
            <a:r>
              <a:rPr lang="en-GB" dirty="0" smtClean="0"/>
              <a:t>Any </a:t>
            </a:r>
            <a:r>
              <a:rPr lang="en-GB" dirty="0"/>
              <a:t>date before today or more than 30 days from now is invalid and triggers an appropriate prompt for correction</a:t>
            </a:r>
            <a:r>
              <a:rPr lang="en-GB" dirty="0" smtClean="0"/>
              <a:t>.</a:t>
            </a:r>
            <a:endParaRPr lang="en-GB" dirty="0"/>
          </a:p>
          <a:p>
            <a:r>
              <a:rPr lang="en-GB" dirty="0"/>
              <a:t>Assistant Responses</a:t>
            </a:r>
          </a:p>
          <a:p>
            <a:pPr marL="457200" indent="-457200">
              <a:buFont typeface="Arial" panose="020B0604020202020204" pitchFamily="34" charset="0"/>
              <a:buChar char="•"/>
            </a:pPr>
            <a:r>
              <a:rPr lang="en-GB" dirty="0"/>
              <a:t>In each step, the Assistant says section dictates how the AI assistant communicates with the user, whether by providing direct answers or requesting further information. </a:t>
            </a:r>
            <a:endParaRPr lang="en-GB" dirty="0" smtClean="0"/>
          </a:p>
          <a:p>
            <a:pPr marL="457200" indent="-457200">
              <a:buFont typeface="Arial" panose="020B0604020202020204" pitchFamily="34" charset="0"/>
              <a:buChar char="•"/>
            </a:pPr>
            <a:r>
              <a:rPr lang="en-GB" dirty="0" smtClean="0"/>
              <a:t>For </a:t>
            </a:r>
            <a:r>
              <a:rPr lang="en-GB" dirty="0"/>
              <a:t>instance, the assistant may explain dosage guidelines for Crestor or provide safety warnings for </a:t>
            </a:r>
            <a:r>
              <a:rPr lang="en-GB" dirty="0" err="1"/>
              <a:t>Calquence</a:t>
            </a:r>
            <a:r>
              <a:rPr lang="en-GB" dirty="0"/>
              <a:t>.</a:t>
            </a:r>
          </a:p>
          <a:p>
            <a:pPr marL="457200" indent="-457200">
              <a:buFont typeface="Arial" panose="020B0604020202020204" pitchFamily="34" charset="0"/>
              <a:buChar char="•"/>
            </a:pPr>
            <a:r>
              <a:rPr lang="en-GB" dirty="0"/>
              <a:t>Responses can be simple text, formatted content, or references to previously input information (e.g., dosage amounts or patient symptoms) stored as variables during the conversation. These variables allow the assistant to personalize interactions and adjust its responses in real-time.</a:t>
            </a:r>
          </a:p>
          <a:p>
            <a:endParaRPr lang="en-GB" dirty="0"/>
          </a:p>
        </p:txBody>
      </p:sp>
    </p:spTree>
    <p:extLst>
      <p:ext uri="{BB962C8B-B14F-4D97-AF65-F5344CB8AC3E}">
        <p14:creationId xmlns:p14="http://schemas.microsoft.com/office/powerpoint/2010/main" val="2264787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6061" y="139849"/>
            <a:ext cx="11908715" cy="6718151"/>
          </a:xfrm>
        </p:spPr>
        <p:txBody>
          <a:bodyPr>
            <a:normAutofit lnSpcReduction="10000"/>
          </a:bodyPr>
          <a:lstStyle/>
          <a:p>
            <a:r>
              <a:rPr lang="en-GB" dirty="0" smtClean="0"/>
              <a:t>                             </a:t>
            </a:r>
            <a:r>
              <a:rPr lang="en-GB" u="sng" dirty="0" smtClean="0"/>
              <a:t>Example  of BMFM technologies</a:t>
            </a:r>
          </a:p>
          <a:p>
            <a:pPr marL="457200" indent="-457200">
              <a:buFont typeface="Arial" panose="020B0604020202020204" pitchFamily="34" charset="0"/>
              <a:buChar char="•"/>
            </a:pPr>
            <a:r>
              <a:rPr lang="en-GB" sz="1600" dirty="0"/>
              <a:t>IBM Research's biomedical foundation model (BMFM) technologies utilize a wide range of medical data types, similar to how medications like aspirin or insulin are used in treating conditions like fever or diabetes. </a:t>
            </a:r>
            <a:endParaRPr lang="en-GB" sz="1600" dirty="0" smtClean="0"/>
          </a:p>
          <a:p>
            <a:pPr marL="457200" indent="-457200">
              <a:buFont typeface="Arial" panose="020B0604020202020204" pitchFamily="34" charset="0"/>
              <a:buChar char="•"/>
            </a:pPr>
            <a:r>
              <a:rPr lang="en-GB" sz="1600" dirty="0" smtClean="0"/>
              <a:t>These </a:t>
            </a:r>
            <a:r>
              <a:rPr lang="en-GB" sz="1600" dirty="0"/>
              <a:t>models </a:t>
            </a:r>
            <a:r>
              <a:rPr lang="en-GB" sz="1600" dirty="0" err="1"/>
              <a:t>analyze</a:t>
            </a:r>
            <a:r>
              <a:rPr lang="en-GB" sz="1600" dirty="0"/>
              <a:t> data such as small molecules that resemble drug compounds and </a:t>
            </a:r>
            <a:r>
              <a:rPr lang="en-GB" sz="1600" dirty="0" smtClean="0"/>
              <a:t>proteins similar </a:t>
            </a:r>
            <a:r>
              <a:rPr lang="en-GB" sz="1600" dirty="0"/>
              <a:t>to how </a:t>
            </a:r>
            <a:r>
              <a:rPr lang="en-GB" sz="1600" dirty="0" err="1"/>
              <a:t>enalapril</a:t>
            </a:r>
            <a:r>
              <a:rPr lang="en-GB" sz="1600" dirty="0"/>
              <a:t> affects blood </a:t>
            </a:r>
            <a:r>
              <a:rPr lang="en-GB" sz="1600" dirty="0" smtClean="0"/>
              <a:t>pressure and </a:t>
            </a:r>
            <a:r>
              <a:rPr lang="en-GB" sz="1600" dirty="0"/>
              <a:t>cover a massive collection of over a billion molecules, along with important biological data like RNA sequences from single </a:t>
            </a:r>
            <a:r>
              <a:rPr lang="en-GB" sz="1600" dirty="0" smtClean="0"/>
              <a:t>cells.</a:t>
            </a:r>
          </a:p>
          <a:p>
            <a:pPr marL="457200" indent="-457200">
              <a:buFont typeface="Arial" panose="020B0604020202020204" pitchFamily="34" charset="0"/>
              <a:buChar char="•"/>
            </a:pPr>
            <a:r>
              <a:rPr lang="en-GB" sz="1600" dirty="0" smtClean="0"/>
              <a:t>IBM  </a:t>
            </a:r>
            <a:r>
              <a:rPr lang="en-GB" sz="1600" dirty="0"/>
              <a:t>research team includes experts from various fields, like pharmacology and biochemistry, similar to how different specialists come together to treat complex medical conditions. </a:t>
            </a:r>
            <a:endParaRPr lang="en-GB" sz="1600" dirty="0" smtClean="0"/>
          </a:p>
          <a:p>
            <a:pPr marL="457200" indent="-457200">
              <a:buFont typeface="Arial" panose="020B0604020202020204" pitchFamily="34" charset="0"/>
              <a:buChar char="•"/>
            </a:pPr>
            <a:r>
              <a:rPr lang="en-GB" sz="1600" dirty="0" smtClean="0"/>
              <a:t>The </a:t>
            </a:r>
            <a:r>
              <a:rPr lang="en-GB" sz="1600" dirty="0"/>
              <a:t>foundation models for identifying new treatment targets work by </a:t>
            </a:r>
            <a:r>
              <a:rPr lang="en-GB" sz="1600" dirty="0" err="1"/>
              <a:t>analyzing</a:t>
            </a:r>
            <a:r>
              <a:rPr lang="en-GB" sz="1600" dirty="0"/>
              <a:t> DNA, RNA, and other cellular signals to discover potential diagnostic and therapeutic interventions. </a:t>
            </a:r>
            <a:endParaRPr lang="en-GB" sz="1600" dirty="0" smtClean="0"/>
          </a:p>
          <a:p>
            <a:pPr marL="457200" indent="-457200">
              <a:buFont typeface="Arial" panose="020B0604020202020204" pitchFamily="34" charset="0"/>
              <a:buChar char="•"/>
            </a:pPr>
            <a:r>
              <a:rPr lang="en-GB" sz="1600" dirty="0" smtClean="0"/>
              <a:t>This </a:t>
            </a:r>
            <a:r>
              <a:rPr lang="en-GB" sz="1600" dirty="0"/>
              <a:t>is </a:t>
            </a:r>
            <a:r>
              <a:rPr lang="en-GB" sz="1600" dirty="0" smtClean="0"/>
              <a:t>comparable  </a:t>
            </a:r>
            <a:r>
              <a:rPr lang="en-GB" sz="1600" dirty="0"/>
              <a:t>to how medications like aspirin are developed based on understanding their impact on inflammation and fever</a:t>
            </a:r>
            <a:r>
              <a:rPr lang="en-GB" sz="1600" dirty="0" smtClean="0"/>
              <a:t>.</a:t>
            </a:r>
          </a:p>
          <a:p>
            <a:pPr marL="457200" indent="-457200">
              <a:buFont typeface="Arial" panose="020B0604020202020204" pitchFamily="34" charset="0"/>
              <a:buChar char="•"/>
            </a:pPr>
            <a:r>
              <a:rPr lang="en-GB" sz="1600" dirty="0" smtClean="0"/>
              <a:t> </a:t>
            </a:r>
            <a:r>
              <a:rPr lang="en-GB" sz="1600" dirty="0"/>
              <a:t>These models help with tasks such as identifying cell types, predicting how genes might be affected by certain treatments, understanding disease progression, and predicting how patients might respond to </a:t>
            </a:r>
            <a:r>
              <a:rPr lang="en-GB" sz="1600" dirty="0" smtClean="0"/>
              <a:t>treatments similar </a:t>
            </a:r>
            <a:r>
              <a:rPr lang="en-GB" sz="1600" dirty="0"/>
              <a:t>to how we predict a diabetic patient's response to insulin</a:t>
            </a:r>
            <a:r>
              <a:rPr lang="en-GB" sz="1600" dirty="0" smtClean="0"/>
              <a:t>. It is similar to how </a:t>
            </a:r>
            <a:r>
              <a:rPr lang="en-GB" sz="1600" dirty="0" err="1" smtClean="0"/>
              <a:t>Watsonx</a:t>
            </a:r>
            <a:r>
              <a:rPr lang="en-GB" sz="1600" dirty="0" smtClean="0"/>
              <a:t> orchestrate automates repetitive tasks  which are often cumbersome for doctors</a:t>
            </a:r>
          </a:p>
          <a:p>
            <a:pPr marL="457200" indent="-457200">
              <a:buFont typeface="Arial" panose="020B0604020202020204" pitchFamily="34" charset="0"/>
              <a:buChar char="•"/>
            </a:pPr>
            <a:r>
              <a:rPr lang="en-GB" sz="1600" dirty="0"/>
              <a:t>IBM Research's biomedical foundation model (BMFM) technologies function like the way aspirin works </a:t>
            </a:r>
            <a:r>
              <a:rPr lang="en-GB" sz="1600" dirty="0" smtClean="0"/>
              <a:t>with regard to </a:t>
            </a:r>
            <a:r>
              <a:rPr lang="en-GB" sz="1600" dirty="0"/>
              <a:t>insulin for managing diabetes. These technologies </a:t>
            </a:r>
            <a:r>
              <a:rPr lang="en-GB" sz="1600" dirty="0" err="1"/>
              <a:t>analyze</a:t>
            </a:r>
            <a:r>
              <a:rPr lang="en-GB" sz="1600" dirty="0"/>
              <a:t> various medical data, including drug-like small molecules and proteins, similar to how we study the effects of </a:t>
            </a:r>
            <a:r>
              <a:rPr lang="en-GB" sz="1600" dirty="0" err="1"/>
              <a:t>enalapril</a:t>
            </a:r>
            <a:r>
              <a:rPr lang="en-GB" sz="1600" dirty="0"/>
              <a:t> for hypertension or antibiotics for infections</a:t>
            </a:r>
            <a:r>
              <a:rPr lang="en-GB" sz="1600" dirty="0" smtClean="0"/>
              <a:t>.</a:t>
            </a:r>
          </a:p>
          <a:p>
            <a:pPr marL="457200" indent="-457200">
              <a:buFont typeface="Arial" panose="020B0604020202020204" pitchFamily="34" charset="0"/>
              <a:buChar char="•"/>
            </a:pPr>
            <a:r>
              <a:rPr lang="en-GB" sz="1600" dirty="0" smtClean="0"/>
              <a:t> </a:t>
            </a:r>
            <a:r>
              <a:rPr lang="en-GB" sz="1600" dirty="0"/>
              <a:t>The data spans over a billion molecules and includes essential biomedical information like single-cell RNA sequences, which are crucial for understanding diseases, much like how we track blood sugar levels in diabetes or monitor inflammation in cases of fever</a:t>
            </a:r>
            <a:r>
              <a:rPr lang="en-GB" sz="1600" dirty="0" smtClean="0"/>
              <a:t>.</a:t>
            </a:r>
            <a:endParaRPr lang="en-GB" sz="1600" dirty="0"/>
          </a:p>
          <a:p>
            <a:pPr marL="457200" indent="-457200">
              <a:buFont typeface="Arial" panose="020B0604020202020204" pitchFamily="34" charset="0"/>
              <a:buChar char="•"/>
            </a:pPr>
            <a:r>
              <a:rPr lang="en-GB" sz="1600" dirty="0" smtClean="0"/>
              <a:t>IBM </a:t>
            </a:r>
            <a:r>
              <a:rPr lang="en-GB" sz="1600" dirty="0"/>
              <a:t>research team consists of specialists in fields such as medicinal chemistry and biomedical informatics, similar to how pharmacists, doctors, and researchers work together to treat conditions like fever or hypertension. These foundation models, especially for Targets Discovery, are like tools for discovering new therapeutic options, akin to finding a new antibiotic for an infection. </a:t>
            </a:r>
            <a:endParaRPr lang="en-GB" sz="1600" dirty="0" smtClean="0"/>
          </a:p>
          <a:p>
            <a:pPr marL="457200" indent="-457200">
              <a:buFont typeface="Arial" panose="020B0604020202020204" pitchFamily="34" charset="0"/>
              <a:buChar char="•"/>
            </a:pPr>
            <a:r>
              <a:rPr lang="en-GB" sz="1600" dirty="0" smtClean="0"/>
              <a:t>They </a:t>
            </a:r>
            <a:r>
              <a:rPr lang="en-GB" sz="1600" dirty="0"/>
              <a:t>focus on studying DNA, RNA, and other cell-level signals to identify new diagnostic and treatment targets, just as we study the effects of aspirin on inflammation or insulin on glucose levels. The models support tasks like identifying different cell types, predicting how genes might respond to treatments, forecasting disease progression, and determining how patients might respond to various therapies, similar to predicting how someone with diabetes might react to insulin therapy.</a:t>
            </a:r>
          </a:p>
          <a:p>
            <a:pPr marL="457200" indent="-457200">
              <a:buFont typeface="Arial" panose="020B0604020202020204" pitchFamily="34" charset="0"/>
              <a:buChar char="•"/>
            </a:pPr>
            <a:endParaRPr lang="en-GB" sz="1600" dirty="0"/>
          </a:p>
        </p:txBody>
      </p:sp>
    </p:spTree>
    <p:extLst>
      <p:ext uri="{BB962C8B-B14F-4D97-AF65-F5344CB8AC3E}">
        <p14:creationId xmlns:p14="http://schemas.microsoft.com/office/powerpoint/2010/main" val="1479757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6061" y="139849"/>
            <a:ext cx="11908715" cy="6718151"/>
          </a:xfrm>
        </p:spPr>
        <p:txBody>
          <a:bodyPr>
            <a:normAutofit lnSpcReduction="10000"/>
          </a:bodyPr>
          <a:lstStyle/>
          <a:p>
            <a:pPr marL="457200" indent="-457200">
              <a:buFont typeface="Arial" panose="020B0604020202020204" pitchFamily="34" charset="0"/>
              <a:buChar char="•"/>
            </a:pPr>
            <a:r>
              <a:rPr lang="en-GB" sz="1600" dirty="0" smtClean="0"/>
              <a:t>IBM </a:t>
            </a:r>
            <a:r>
              <a:rPr lang="en-GB" sz="1600" dirty="0"/>
              <a:t>Research's biomedical foundation model (BMFM) technologies utilize a wide range of medical data types, similar to how medications like aspirin or insulin are used in treating conditions like fever or diabetes. </a:t>
            </a:r>
            <a:endParaRPr lang="en-GB" sz="1600" dirty="0" smtClean="0"/>
          </a:p>
          <a:p>
            <a:pPr marL="457200" indent="-457200">
              <a:buFont typeface="Arial" panose="020B0604020202020204" pitchFamily="34" charset="0"/>
              <a:buChar char="•"/>
            </a:pPr>
            <a:r>
              <a:rPr lang="en-GB" sz="1600" dirty="0" smtClean="0"/>
              <a:t>Biological </a:t>
            </a:r>
            <a:r>
              <a:rPr lang="en-GB" sz="1600" dirty="0"/>
              <a:t>discovery models in pharmaceuticals work similarly to how doxycycline targets Plasmodium in malaria treatment or how bronchodilators relieve airway constriction in respiratory conditions. These models are designed to explore biologic therapeutics, focusing on proteins much like how angiotensin plays a role in blood pressure regulation or how vasodilation improves blood flow in cardiovascular therapies</a:t>
            </a:r>
            <a:r>
              <a:rPr lang="en-GB" sz="1600" dirty="0" smtClean="0"/>
              <a:t>.</a:t>
            </a:r>
            <a:endParaRPr lang="en-GB" sz="1600" dirty="0"/>
          </a:p>
          <a:p>
            <a:pPr marL="457200" indent="-457200">
              <a:buFont typeface="Arial" panose="020B0604020202020204" pitchFamily="34" charset="0"/>
              <a:buChar char="•"/>
            </a:pPr>
            <a:r>
              <a:rPr lang="en-GB" sz="1600" dirty="0"/>
              <a:t>The goal is to utilize vast representations of protein sequences, structures, and their </a:t>
            </a:r>
            <a:r>
              <a:rPr lang="en-GB" sz="1600" dirty="0" err="1"/>
              <a:t>behaviors</a:t>
            </a:r>
            <a:r>
              <a:rPr lang="en-GB" sz="1600" dirty="0"/>
              <a:t>, </a:t>
            </a:r>
            <a:r>
              <a:rPr lang="en-GB" sz="1600" dirty="0" smtClean="0"/>
              <a:t>similar </a:t>
            </a:r>
            <a:r>
              <a:rPr lang="en-GB" sz="1600" dirty="0"/>
              <a:t>to understanding how antibiotics like doxycycline affect bacterial proteins in malaria. These models create unified representations of biological molecules by integrating data like protein sequences, the structures of protein complexes, and the binding free energies between proteins, similar to how TCRs (T-cell receptors) recognize and bind to antigens in immune response</a:t>
            </a:r>
            <a:r>
              <a:rPr lang="en-GB" sz="1600" dirty="0" smtClean="0"/>
              <a:t>.</a:t>
            </a:r>
            <a:endParaRPr lang="en-GB" sz="1600" dirty="0"/>
          </a:p>
          <a:p>
            <a:pPr marL="457200" indent="-457200">
              <a:buFont typeface="Arial" panose="020B0604020202020204" pitchFamily="34" charset="0"/>
              <a:buChar char="•"/>
            </a:pPr>
            <a:r>
              <a:rPr lang="en-GB" sz="1600" dirty="0"/>
              <a:t>These biologics discovery models enable various downstream applications in therapeutic design, much like how vaccines are developed for disease prevention or antibodies are engineered to target specific pathogens. They can help in generating and assessing therapeutic candidates for antibodies, TCR therapies, vaccines, and other biologic treatments, ensuring more effective and precise medical interventions.</a:t>
            </a:r>
          </a:p>
          <a:p>
            <a:pPr marL="457200" indent="-457200">
              <a:buFont typeface="Arial" panose="020B0604020202020204" pitchFamily="34" charset="0"/>
              <a:buChar char="•"/>
            </a:pPr>
            <a:r>
              <a:rPr lang="en-GB" sz="1600" dirty="0" smtClean="0"/>
              <a:t>Small </a:t>
            </a:r>
            <a:r>
              <a:rPr lang="en-GB" sz="1600" dirty="0"/>
              <a:t>molecule models in pharmaceuticals function like how ibuprofen relieves bronchitis symptoms or how </a:t>
            </a:r>
            <a:r>
              <a:rPr lang="en-GB" sz="1600" dirty="0" err="1"/>
              <a:t>lisinopril</a:t>
            </a:r>
            <a:r>
              <a:rPr lang="en-GB" sz="1600" dirty="0"/>
              <a:t> manages blood pressure by targeting the adrenal gland. These models are designed to handle various predictive and generative tasks, similar to predicting how a bronchodilator can alleviate breathing difficulties or how a specific drug might interact with a biological system. </a:t>
            </a:r>
            <a:endParaRPr lang="en-GB" sz="1600" dirty="0" smtClean="0"/>
          </a:p>
          <a:p>
            <a:pPr marL="457200" indent="-457200">
              <a:buFont typeface="Arial" panose="020B0604020202020204" pitchFamily="34" charset="0"/>
              <a:buChar char="•"/>
            </a:pPr>
            <a:r>
              <a:rPr lang="en-GB" sz="1600" dirty="0" smtClean="0"/>
              <a:t>The </a:t>
            </a:r>
            <a:r>
              <a:rPr lang="en-GB" sz="1600" dirty="0"/>
              <a:t>models are trained on multiple representations of small molecules, much like how ibuprofen has been studied for its anti-inflammatory properties or how erythrism affects certain biochemical processes</a:t>
            </a:r>
            <a:r>
              <a:rPr lang="en-GB" sz="1600" dirty="0" smtClean="0"/>
              <a:t>.</a:t>
            </a:r>
            <a:endParaRPr lang="en-GB" sz="1600" dirty="0"/>
          </a:p>
          <a:p>
            <a:pPr marL="457200" indent="-457200">
              <a:buFont typeface="Arial" panose="020B0604020202020204" pitchFamily="34" charset="0"/>
              <a:buChar char="•"/>
            </a:pPr>
            <a:r>
              <a:rPr lang="en-GB" sz="1600" dirty="0"/>
              <a:t>By </a:t>
            </a:r>
            <a:r>
              <a:rPr lang="en-GB" sz="1600" dirty="0" err="1"/>
              <a:t>analyzing</a:t>
            </a:r>
            <a:r>
              <a:rPr lang="en-GB" sz="1600" dirty="0"/>
              <a:t> these small molecules, the models help with tasks like predicting drug properties, affinities (similar to understanding how ibuprofen reduces pain or </a:t>
            </a:r>
            <a:r>
              <a:rPr lang="en-GB" sz="1600" dirty="0" err="1"/>
              <a:t>lisinopril</a:t>
            </a:r>
            <a:r>
              <a:rPr lang="en-GB" sz="1600" dirty="0"/>
              <a:t> lowers blood pressure), and even generating new molecules based on known templates, similar to modifying drug compounds to improve efficacy. Predictive models, like those for bronchodilators in respiratory conditions, are trained on multiple perspectives of small molecule data and learn valuable representations by understanding how different views of a molecule relate to each other</a:t>
            </a:r>
            <a:r>
              <a:rPr lang="en-GB" sz="1600" dirty="0" smtClean="0"/>
              <a:t>.</a:t>
            </a:r>
            <a:endParaRPr lang="en-GB" sz="1600" dirty="0"/>
          </a:p>
          <a:p>
            <a:pPr marL="457200" indent="-457200">
              <a:buFont typeface="Arial" panose="020B0604020202020204" pitchFamily="34" charset="0"/>
              <a:buChar char="•"/>
            </a:pPr>
            <a:r>
              <a:rPr lang="en-GB" sz="1600" dirty="0"/>
              <a:t>Generative </a:t>
            </a:r>
            <a:r>
              <a:rPr lang="en-GB" sz="1600" dirty="0" smtClean="0"/>
              <a:t>models such as </a:t>
            </a:r>
            <a:r>
              <a:rPr lang="en-GB" sz="1600" dirty="0" err="1" smtClean="0"/>
              <a:t>Watsonx</a:t>
            </a:r>
            <a:r>
              <a:rPr lang="en-GB" sz="1600" dirty="0" smtClean="0"/>
              <a:t> orchestrate, </a:t>
            </a:r>
            <a:r>
              <a:rPr lang="en-GB" sz="1600" dirty="0"/>
              <a:t>much like designing a new bronchodilator for bronchitis treatment, work by altering input molecules to create new versions with improved properties through diffusive processes, similar to how a bronchodilator might be enhanced for better airway response. Given a set of desired characteristics and a template molecule (such as the 3D structure of </a:t>
            </a:r>
            <a:r>
              <a:rPr lang="en-GB" sz="1600" dirty="0" err="1"/>
              <a:t>lisinopril</a:t>
            </a:r>
            <a:r>
              <a:rPr lang="en-GB" sz="1600" dirty="0"/>
              <a:t>), the model can produce a set of newly designed molecules with the desired therapeutic effects.</a:t>
            </a:r>
          </a:p>
          <a:p>
            <a:pPr marL="457200" indent="-457200">
              <a:buFont typeface="Arial" panose="020B0604020202020204" pitchFamily="34" charset="0"/>
              <a:buChar char="•"/>
            </a:pPr>
            <a:endParaRPr lang="en-GB" sz="1600" dirty="0" smtClean="0"/>
          </a:p>
        </p:txBody>
      </p:sp>
    </p:spTree>
    <p:extLst>
      <p:ext uri="{BB962C8B-B14F-4D97-AF65-F5344CB8AC3E}">
        <p14:creationId xmlns:p14="http://schemas.microsoft.com/office/powerpoint/2010/main" val="1759106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774615" y="3334215"/>
            <a:ext cx="5868219" cy="3439005"/>
          </a:xfrm>
          <a:prstGeom prst="rect">
            <a:avLst/>
          </a:prstGeom>
        </p:spPr>
      </p:pic>
      <p:pic>
        <p:nvPicPr>
          <p:cNvPr id="4" name="Picture 3"/>
          <p:cNvPicPr>
            <a:picLocks noChangeAspect="1"/>
          </p:cNvPicPr>
          <p:nvPr/>
        </p:nvPicPr>
        <p:blipFill>
          <a:blip r:embed="rId3"/>
          <a:stretch>
            <a:fillRect/>
          </a:stretch>
        </p:blipFill>
        <p:spPr>
          <a:xfrm>
            <a:off x="324534" y="0"/>
            <a:ext cx="11069595" cy="3334215"/>
          </a:xfrm>
          <a:prstGeom prst="rect">
            <a:avLst/>
          </a:prstGeom>
        </p:spPr>
      </p:pic>
    </p:spTree>
    <p:extLst>
      <p:ext uri="{BB962C8B-B14F-4D97-AF65-F5344CB8AC3E}">
        <p14:creationId xmlns:p14="http://schemas.microsoft.com/office/powerpoint/2010/main" val="2281337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134379" y="0"/>
            <a:ext cx="5858693" cy="2648320"/>
          </a:xfrm>
          <a:prstGeom prst="rect">
            <a:avLst/>
          </a:prstGeom>
        </p:spPr>
      </p:pic>
      <p:pic>
        <p:nvPicPr>
          <p:cNvPr id="3" name="Picture 2"/>
          <p:cNvPicPr>
            <a:picLocks noChangeAspect="1"/>
          </p:cNvPicPr>
          <p:nvPr/>
        </p:nvPicPr>
        <p:blipFill>
          <a:blip r:embed="rId3"/>
          <a:stretch>
            <a:fillRect/>
          </a:stretch>
        </p:blipFill>
        <p:spPr>
          <a:xfrm>
            <a:off x="1796527" y="2648320"/>
            <a:ext cx="7614934" cy="4128997"/>
          </a:xfrm>
          <a:prstGeom prst="rect">
            <a:avLst/>
          </a:prstGeom>
        </p:spPr>
      </p:pic>
    </p:spTree>
    <p:extLst>
      <p:ext uri="{BB962C8B-B14F-4D97-AF65-F5344CB8AC3E}">
        <p14:creationId xmlns:p14="http://schemas.microsoft.com/office/powerpoint/2010/main" val="19181870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6061" y="139850"/>
            <a:ext cx="11908715" cy="6465346"/>
          </a:xfrm>
        </p:spPr>
        <p:txBody>
          <a:bodyPr>
            <a:normAutofit fontScale="70000" lnSpcReduction="20000"/>
          </a:bodyPr>
          <a:lstStyle/>
          <a:p>
            <a:r>
              <a:rPr lang="en-GB" dirty="0" smtClean="0"/>
              <a:t>Tips </a:t>
            </a:r>
            <a:r>
              <a:rPr lang="en-GB" dirty="0"/>
              <a:t>for Crafting Responses:</a:t>
            </a:r>
          </a:p>
          <a:p>
            <a:pPr marL="457200" indent="-457200">
              <a:buFont typeface="Wingdings" panose="05000000000000000000" pitchFamily="2" charset="2"/>
              <a:buChar char="§"/>
            </a:pPr>
            <a:r>
              <a:rPr lang="en-GB" dirty="0"/>
              <a:t>Keep answers concise and focused on critical information, such as dosage adjustments for </a:t>
            </a:r>
            <a:r>
              <a:rPr lang="en-GB" dirty="0" err="1"/>
              <a:t>rosuvastatin</a:t>
            </a:r>
            <a:r>
              <a:rPr lang="en-GB" dirty="0"/>
              <a:t> or potential side effects of </a:t>
            </a:r>
            <a:r>
              <a:rPr lang="en-GB" dirty="0" err="1"/>
              <a:t>acalabrutinib</a:t>
            </a:r>
            <a:r>
              <a:rPr lang="en-GB" dirty="0"/>
              <a:t>.</a:t>
            </a:r>
          </a:p>
          <a:p>
            <a:pPr marL="457200" indent="-457200">
              <a:buFont typeface="Wingdings" panose="05000000000000000000" pitchFamily="2" charset="2"/>
              <a:buChar char="§"/>
            </a:pPr>
            <a:r>
              <a:rPr lang="en-GB" dirty="0"/>
              <a:t>Reflect the user's intent to ensure the virtual assistant correctly understands and responds. For example, if a healthcare provider asks, "What are the contraindications of </a:t>
            </a:r>
            <a:r>
              <a:rPr lang="en-GB" dirty="0" err="1"/>
              <a:t>Calquence</a:t>
            </a:r>
            <a:r>
              <a:rPr lang="en-GB" dirty="0"/>
              <a:t>?" the assistant can provide a list of conditions and medications that could interact with it.</a:t>
            </a:r>
          </a:p>
          <a:p>
            <a:pPr marL="457200" indent="-457200">
              <a:buFont typeface="Wingdings" panose="05000000000000000000" pitchFamily="2" charset="2"/>
              <a:buChar char="§"/>
            </a:pPr>
            <a:r>
              <a:rPr lang="en-GB" dirty="0"/>
              <a:t>Include links to external sources, such as clinical studies or prescribing guidelines, if the information depends on frequently changing data, such as drug recalls or updated FDA approvals.</a:t>
            </a:r>
          </a:p>
          <a:p>
            <a:pPr marL="457200" indent="-457200">
              <a:buFont typeface="Wingdings" panose="05000000000000000000" pitchFamily="2" charset="2"/>
              <a:buChar char="§"/>
            </a:pPr>
            <a:r>
              <a:rPr lang="en-GB" dirty="0"/>
              <a:t>Carefully word responses to guide the user through medical decision-making, such as adjusting treatment plans or determining the best time to administer Crestor.</a:t>
            </a:r>
          </a:p>
          <a:p>
            <a:pPr marL="457200" indent="-457200">
              <a:buFont typeface="Arial" panose="020B0604020202020204" pitchFamily="34" charset="0"/>
              <a:buChar char="•"/>
            </a:pPr>
            <a:r>
              <a:rPr lang="en-GB" dirty="0"/>
              <a:t>In addition to text, responses can incorporate multimedia elements like images, videos, or interactive iframes that explain complex mechanisms of action for drugs like </a:t>
            </a:r>
            <a:r>
              <a:rPr lang="en-GB" dirty="0" err="1"/>
              <a:t>acalabrutinib</a:t>
            </a:r>
            <a:r>
              <a:rPr lang="en-GB" dirty="0" smtClean="0"/>
              <a:t>.</a:t>
            </a:r>
          </a:p>
          <a:p>
            <a:pPr marL="457200" indent="-457200">
              <a:buFont typeface="Arial" panose="020B0604020202020204" pitchFamily="34" charset="0"/>
              <a:buChar char="•"/>
            </a:pPr>
            <a:r>
              <a:rPr lang="en-GB" dirty="0"/>
              <a:t>The Change conversation topic feature enables your assistant to handle digressions dynamically responding to a user by changing the conversation topic as </a:t>
            </a:r>
            <a:r>
              <a:rPr lang="en-GB" dirty="0" smtClean="0"/>
              <a:t>needed</a:t>
            </a:r>
          </a:p>
          <a:p>
            <a:pPr marL="457200" indent="-457200">
              <a:buFont typeface="Arial" panose="020B0604020202020204" pitchFamily="34" charset="0"/>
              <a:buChar char="•"/>
            </a:pPr>
            <a:r>
              <a:rPr lang="en-GB" dirty="0"/>
              <a:t>With </a:t>
            </a:r>
            <a:r>
              <a:rPr lang="en-GB" dirty="0" smtClean="0"/>
              <a:t>ask </a:t>
            </a:r>
            <a:r>
              <a:rPr lang="en-GB" dirty="0"/>
              <a:t>clarifying questions, </a:t>
            </a:r>
            <a:r>
              <a:rPr lang="en-GB" dirty="0" err="1"/>
              <a:t>watsonx</a:t>
            </a:r>
            <a:r>
              <a:rPr lang="en-GB" dirty="0"/>
              <a:t> Orchestrate can automatically switch to a </a:t>
            </a:r>
            <a:r>
              <a:rPr lang="en-GB" dirty="0" smtClean="0"/>
              <a:t>different </a:t>
            </a:r>
            <a:r>
              <a:rPr lang="en-GB" dirty="0"/>
              <a:t>topic</a:t>
            </a:r>
            <a:r>
              <a:rPr lang="en-GB" dirty="0" smtClean="0"/>
              <a:t>.</a:t>
            </a:r>
          </a:p>
          <a:p>
            <a:pPr marL="457200" indent="-457200">
              <a:buFont typeface="Arial" panose="020B0604020202020204" pitchFamily="34" charset="0"/>
              <a:buChar char="•"/>
            </a:pPr>
            <a:r>
              <a:rPr lang="en-GB" dirty="0"/>
              <a:t>To deploy an assistant, which is a Question &amp; Answer (Q&amp;A) </a:t>
            </a:r>
            <a:r>
              <a:rPr lang="en-GB" dirty="0" err="1"/>
              <a:t>chatbot</a:t>
            </a:r>
            <a:r>
              <a:rPr lang="en-GB" dirty="0"/>
              <a:t> to a website, </a:t>
            </a:r>
            <a:r>
              <a:rPr lang="en-GB" dirty="0" smtClean="0"/>
              <a:t>the  steps below </a:t>
            </a:r>
            <a:r>
              <a:rPr lang="en-GB" dirty="0"/>
              <a:t>need to be </a:t>
            </a:r>
            <a:r>
              <a:rPr lang="en-GB" dirty="0" smtClean="0"/>
              <a:t>taken;</a:t>
            </a:r>
          </a:p>
          <a:p>
            <a:pPr marL="457200" indent="-457200">
              <a:buFont typeface="Arial" panose="020B0604020202020204" pitchFamily="34" charset="0"/>
              <a:buChar char="•"/>
            </a:pPr>
            <a:r>
              <a:rPr lang="en-GB" dirty="0" smtClean="0"/>
              <a:t>Open </a:t>
            </a:r>
            <a:r>
              <a:rPr lang="en-GB" dirty="0"/>
              <a:t>your production html, copy the &lt;script&gt; . . . &lt;/script&gt; code from the live environment, paste it between the &lt;head&gt;&lt;/head&gt; tags in your html file</a:t>
            </a:r>
            <a:r>
              <a:rPr lang="en-GB" dirty="0" smtClean="0"/>
              <a:t>.</a:t>
            </a:r>
          </a:p>
          <a:p>
            <a:pPr marL="457200" indent="-457200">
              <a:buFont typeface="Arial" panose="020B0604020202020204" pitchFamily="34" charset="0"/>
              <a:buChar char="•"/>
            </a:pPr>
            <a:r>
              <a:rPr lang="en-GB" dirty="0" smtClean="0"/>
              <a:t>The </a:t>
            </a:r>
            <a:r>
              <a:rPr lang="en-GB" dirty="0"/>
              <a:t>reason why you would want to use different environments in </a:t>
            </a:r>
            <a:r>
              <a:rPr lang="en-GB" dirty="0" err="1"/>
              <a:t>watsonx</a:t>
            </a:r>
            <a:r>
              <a:rPr lang="en-GB" dirty="0"/>
              <a:t> </a:t>
            </a:r>
            <a:r>
              <a:rPr lang="en-GB" dirty="0" err="1"/>
              <a:t>Orchestrate's</a:t>
            </a:r>
            <a:r>
              <a:rPr lang="en-GB" dirty="0"/>
              <a:t> Assistant </a:t>
            </a:r>
            <a:r>
              <a:rPr lang="en-GB" dirty="0" smtClean="0"/>
              <a:t>Builder is so as  to keep </a:t>
            </a:r>
            <a:r>
              <a:rPr lang="en-GB" dirty="0"/>
              <a:t>development separate from end users</a:t>
            </a:r>
          </a:p>
          <a:p>
            <a:pPr marL="457200" indent="-457200">
              <a:buFont typeface="Arial" panose="020B0604020202020204" pitchFamily="34" charset="0"/>
              <a:buChar char="•"/>
            </a:pPr>
            <a:endParaRPr lang="en-GB" dirty="0"/>
          </a:p>
        </p:txBody>
      </p:sp>
    </p:spTree>
    <p:extLst>
      <p:ext uri="{BB962C8B-B14F-4D97-AF65-F5344CB8AC3E}">
        <p14:creationId xmlns:p14="http://schemas.microsoft.com/office/powerpoint/2010/main" val="2037572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6061" y="139849"/>
            <a:ext cx="11908715" cy="6454589"/>
          </a:xfrm>
        </p:spPr>
        <p:txBody>
          <a:bodyPr>
            <a:normAutofit fontScale="85000" lnSpcReduction="20000"/>
          </a:bodyPr>
          <a:lstStyle/>
          <a:p>
            <a:r>
              <a:rPr lang="en-GB" dirty="0" smtClean="0"/>
              <a:t>Defining </a:t>
            </a:r>
            <a:r>
              <a:rPr lang="en-GB" dirty="0"/>
              <a:t>Customer Responses</a:t>
            </a:r>
          </a:p>
          <a:p>
            <a:pPr marL="457200" indent="-457200">
              <a:buFont typeface="Arial" panose="020B0604020202020204" pitchFamily="34" charset="0"/>
              <a:buChar char="•"/>
            </a:pPr>
            <a:r>
              <a:rPr lang="en-GB" dirty="0"/>
              <a:t>When designing an assistant for healthcare or pharmaceutical use, you must clearly specify what type of response is expected. </a:t>
            </a:r>
            <a:endParaRPr lang="en-GB" dirty="0" smtClean="0"/>
          </a:p>
          <a:p>
            <a:pPr marL="457200" indent="-457200">
              <a:buFont typeface="Arial" panose="020B0604020202020204" pitchFamily="34" charset="0"/>
              <a:buChar char="•"/>
            </a:pPr>
            <a:r>
              <a:rPr lang="en-GB" dirty="0" smtClean="0"/>
              <a:t>Whether </a:t>
            </a:r>
            <a:r>
              <a:rPr lang="en-GB" dirty="0"/>
              <a:t>asking a provider to input a date for a follow-up or having a patient confirm if they’ve taken their </a:t>
            </a:r>
            <a:r>
              <a:rPr lang="en-GB" dirty="0" err="1"/>
              <a:t>rosuvastatin</a:t>
            </a:r>
            <a:r>
              <a:rPr lang="en-GB" dirty="0"/>
              <a:t> dose, the assistant uses predefined response types to ensure accuracy and consistency</a:t>
            </a:r>
            <a:r>
              <a:rPr lang="en-GB" dirty="0" smtClean="0"/>
              <a:t>.</a:t>
            </a:r>
            <a:endParaRPr lang="en-GB" dirty="0"/>
          </a:p>
          <a:p>
            <a:r>
              <a:rPr lang="en-GB" dirty="0"/>
              <a:t>Response Types and Use Cases:</a:t>
            </a:r>
          </a:p>
          <a:p>
            <a:pPr marL="457200" indent="-457200">
              <a:buFont typeface="Arial" panose="020B0604020202020204" pitchFamily="34" charset="0"/>
              <a:buChar char="•"/>
            </a:pPr>
            <a:r>
              <a:rPr lang="en-GB" dirty="0"/>
              <a:t>Number, currency, date, time, percentage: When asking for specific patient data, such as the dosage of Crestor or the date of their next lab test, the assistant validates input to ensure it’s correct and interpretable.</a:t>
            </a:r>
          </a:p>
          <a:p>
            <a:pPr marL="457200" indent="-457200">
              <a:buFont typeface="Arial" panose="020B0604020202020204" pitchFamily="34" charset="0"/>
              <a:buChar char="•"/>
            </a:pPr>
            <a:r>
              <a:rPr lang="en-GB" dirty="0"/>
              <a:t>Options and confirmation: Offer predefined options, such as “Yes” or “No,” when confirming side effects of </a:t>
            </a:r>
            <a:r>
              <a:rPr lang="en-GB" dirty="0" err="1"/>
              <a:t>acalabrutinib</a:t>
            </a:r>
            <a:r>
              <a:rPr lang="en-GB" dirty="0"/>
              <a:t> or choosing between treatment plans.</a:t>
            </a:r>
          </a:p>
          <a:p>
            <a:pPr marL="457200" indent="-457200">
              <a:buFont typeface="Arial" panose="020B0604020202020204" pitchFamily="34" charset="0"/>
              <a:buChar char="•"/>
            </a:pPr>
            <a:r>
              <a:rPr lang="en-GB" dirty="0"/>
              <a:t>Free text: Patients might provide free-text descriptions of their symptoms or complaints, which the assistant can process to suggest medication adjustments or connect them to a healthcare provider.</a:t>
            </a:r>
          </a:p>
          <a:p>
            <a:pPr marL="457200" indent="-457200">
              <a:buFont typeface="Arial" panose="020B0604020202020204" pitchFamily="34" charset="0"/>
              <a:buChar char="•"/>
            </a:pPr>
            <a:r>
              <a:rPr lang="en-GB" dirty="0"/>
              <a:t>Regex for structured data: Use regular expressions to validate information such as an email address when enrolling patients in a Crestor patient support program or capturing phone numbers for scheduling follow-ups.</a:t>
            </a:r>
          </a:p>
        </p:txBody>
      </p:sp>
    </p:spTree>
    <p:extLst>
      <p:ext uri="{BB962C8B-B14F-4D97-AF65-F5344CB8AC3E}">
        <p14:creationId xmlns:p14="http://schemas.microsoft.com/office/powerpoint/2010/main" val="1745654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56545" y="852128"/>
            <a:ext cx="10278909" cy="5153744"/>
          </a:xfrm>
          <a:prstGeom prst="rect">
            <a:avLst/>
          </a:prstGeom>
        </p:spPr>
      </p:pic>
    </p:spTree>
    <p:extLst>
      <p:ext uri="{BB962C8B-B14F-4D97-AF65-F5344CB8AC3E}">
        <p14:creationId xmlns:p14="http://schemas.microsoft.com/office/powerpoint/2010/main" val="4293451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94730" y="699706"/>
            <a:ext cx="9602540" cy="5458587"/>
          </a:xfrm>
          <a:prstGeom prst="rect">
            <a:avLst/>
          </a:prstGeom>
        </p:spPr>
      </p:pic>
    </p:spTree>
    <p:extLst>
      <p:ext uri="{BB962C8B-B14F-4D97-AF65-F5344CB8AC3E}">
        <p14:creationId xmlns:p14="http://schemas.microsoft.com/office/powerpoint/2010/main" val="2253042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6061" y="139849"/>
            <a:ext cx="11908715" cy="6454589"/>
          </a:xfrm>
        </p:spPr>
        <p:txBody>
          <a:bodyPr>
            <a:normAutofit/>
          </a:bodyPr>
          <a:lstStyle/>
          <a:p>
            <a:r>
              <a:rPr lang="en-GB" dirty="0" smtClean="0"/>
              <a:t>Managing </a:t>
            </a:r>
            <a:r>
              <a:rPr lang="en-GB" dirty="0"/>
              <a:t>Conversation Paths with Variables</a:t>
            </a:r>
          </a:p>
          <a:p>
            <a:pPr marL="457200" indent="-457200">
              <a:buFont typeface="Arial" panose="020B0604020202020204" pitchFamily="34" charset="0"/>
              <a:buChar char="•"/>
            </a:pPr>
            <a:r>
              <a:rPr lang="en-GB" dirty="0"/>
              <a:t>As patients or providers share </a:t>
            </a:r>
            <a:r>
              <a:rPr lang="en-GB" dirty="0" smtClean="0"/>
              <a:t>information such </a:t>
            </a:r>
            <a:r>
              <a:rPr lang="en-GB" dirty="0"/>
              <a:t>as current medication, dosage, or treatment </a:t>
            </a:r>
            <a:r>
              <a:rPr lang="en-GB" dirty="0" smtClean="0"/>
              <a:t>progress the </a:t>
            </a:r>
            <a:r>
              <a:rPr lang="en-GB" dirty="0"/>
              <a:t>assistant stores this data as variables</a:t>
            </a:r>
            <a:r>
              <a:rPr lang="en-GB" dirty="0" smtClean="0"/>
              <a:t>.</a:t>
            </a:r>
          </a:p>
          <a:p>
            <a:pPr marL="457200" indent="-457200">
              <a:buFont typeface="Arial" panose="020B0604020202020204" pitchFamily="34" charset="0"/>
              <a:buChar char="•"/>
            </a:pPr>
            <a:r>
              <a:rPr lang="en-GB" dirty="0" smtClean="0"/>
              <a:t> </a:t>
            </a:r>
            <a:r>
              <a:rPr lang="en-GB" dirty="0"/>
              <a:t>For example, after noting that a patient is on a high dose of Crestor, the assistant can use this information later to provide specific dietary recommendations or precautions about side effects</a:t>
            </a:r>
            <a:r>
              <a:rPr lang="en-GB" dirty="0" smtClean="0"/>
              <a:t>.</a:t>
            </a:r>
            <a:endParaRPr lang="en-GB" dirty="0"/>
          </a:p>
          <a:p>
            <a:pPr marL="457200" indent="-457200">
              <a:buFont typeface="Arial" panose="020B0604020202020204" pitchFamily="34" charset="0"/>
              <a:buChar char="•"/>
            </a:pPr>
            <a:r>
              <a:rPr lang="en-GB" dirty="0"/>
              <a:t>By utilizing these tools and designing robust conditions, the AI assistant can effectively guide healthcare professionals and patients through inquiries about Crestor, </a:t>
            </a:r>
            <a:r>
              <a:rPr lang="en-GB" dirty="0" err="1"/>
              <a:t>Calquence</a:t>
            </a:r>
            <a:r>
              <a:rPr lang="en-GB" dirty="0"/>
              <a:t>, and other AstraZeneca products, ensuring a tailored, efficient user experience</a:t>
            </a:r>
            <a:r>
              <a:rPr lang="en-GB" dirty="0" smtClean="0"/>
              <a:t>.</a:t>
            </a:r>
            <a:endParaRPr lang="en-GB" dirty="0"/>
          </a:p>
          <a:p>
            <a:endParaRPr lang="en-GB" dirty="0"/>
          </a:p>
        </p:txBody>
      </p:sp>
    </p:spTree>
    <p:extLst>
      <p:ext uri="{BB962C8B-B14F-4D97-AF65-F5344CB8AC3E}">
        <p14:creationId xmlns:p14="http://schemas.microsoft.com/office/powerpoint/2010/main" val="27240033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3226" y="344243"/>
            <a:ext cx="11930195" cy="6078073"/>
          </a:xfrm>
          <a:prstGeom prst="rect">
            <a:avLst/>
          </a:prstGeom>
        </p:spPr>
      </p:pic>
    </p:spTree>
    <p:extLst>
      <p:ext uri="{BB962C8B-B14F-4D97-AF65-F5344CB8AC3E}">
        <p14:creationId xmlns:p14="http://schemas.microsoft.com/office/powerpoint/2010/main" val="17700855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6061" y="139849"/>
            <a:ext cx="11908715" cy="6454589"/>
          </a:xfrm>
        </p:spPr>
        <p:txBody>
          <a:bodyPr>
            <a:normAutofit fontScale="62500" lnSpcReduction="20000"/>
          </a:bodyPr>
          <a:lstStyle/>
          <a:p>
            <a:r>
              <a:rPr lang="en-GB" dirty="0" smtClean="0"/>
              <a:t>                                                                  </a:t>
            </a:r>
            <a:r>
              <a:rPr lang="en-GB" u="sng" dirty="0" smtClean="0"/>
              <a:t>Pharmaceutical </a:t>
            </a:r>
            <a:r>
              <a:rPr lang="en-GB" u="sng" dirty="0"/>
              <a:t>Reframing of Variables and Action </a:t>
            </a:r>
            <a:r>
              <a:rPr lang="en-GB" u="sng" dirty="0" smtClean="0"/>
              <a:t>Logic</a:t>
            </a:r>
          </a:p>
          <a:p>
            <a:pPr marL="457200" indent="-457200">
              <a:buFont typeface="Arial" panose="020B0604020202020204" pitchFamily="34" charset="0"/>
              <a:buChar char="•"/>
            </a:pPr>
            <a:r>
              <a:rPr lang="en-GB" dirty="0" smtClean="0"/>
              <a:t>In </a:t>
            </a:r>
            <a:r>
              <a:rPr lang="en-GB" dirty="0"/>
              <a:t>a pharmaceutical AI assistant, variables function as named containers that store crucial patient or treatment information, such as dosing schedules for medications like </a:t>
            </a:r>
            <a:r>
              <a:rPr lang="en-GB" dirty="0" err="1"/>
              <a:t>exenatide</a:t>
            </a:r>
            <a:r>
              <a:rPr lang="en-GB" dirty="0"/>
              <a:t> (marketed as </a:t>
            </a:r>
            <a:r>
              <a:rPr lang="en-GB" dirty="0" err="1"/>
              <a:t>Byetta</a:t>
            </a:r>
            <a:r>
              <a:rPr lang="en-GB" dirty="0"/>
              <a:t>) or </a:t>
            </a:r>
            <a:r>
              <a:rPr lang="en-GB" dirty="0" err="1"/>
              <a:t>pramlintide</a:t>
            </a:r>
            <a:r>
              <a:rPr lang="en-GB" dirty="0"/>
              <a:t> acetate (sold as </a:t>
            </a:r>
            <a:r>
              <a:rPr lang="en-GB" dirty="0" err="1"/>
              <a:t>Symlin</a:t>
            </a:r>
            <a:r>
              <a:rPr lang="en-GB" dirty="0"/>
              <a:t>). By referencing these variables by name, the assistant can retrieve or update information in real time, enhancing patient care. For instance, a variable called </a:t>
            </a:r>
            <a:r>
              <a:rPr lang="en-GB" dirty="0" err="1"/>
              <a:t>medication_dose</a:t>
            </a:r>
            <a:r>
              <a:rPr lang="en-GB" dirty="0"/>
              <a:t> might store the patient’s current dosage of </a:t>
            </a:r>
            <a:r>
              <a:rPr lang="en-GB" dirty="0" err="1"/>
              <a:t>Byetta</a:t>
            </a:r>
            <a:r>
              <a:rPr lang="en-GB" dirty="0"/>
              <a:t>, a value that can be accessed or modified based on treatment progress</a:t>
            </a:r>
            <a:r>
              <a:rPr lang="en-GB" dirty="0" smtClean="0"/>
              <a:t>.</a:t>
            </a:r>
            <a:endParaRPr lang="en-GB" dirty="0"/>
          </a:p>
          <a:p>
            <a:r>
              <a:rPr lang="en-GB" dirty="0"/>
              <a:t>Action-Step Variables</a:t>
            </a:r>
          </a:p>
          <a:p>
            <a:pPr marL="457200" indent="-457200">
              <a:buFont typeface="Arial" panose="020B0604020202020204" pitchFamily="34" charset="0"/>
              <a:buChar char="•"/>
            </a:pPr>
            <a:r>
              <a:rPr lang="en-GB" dirty="0"/>
              <a:t>When a step gathers information, such as asking about a patient's experience with </a:t>
            </a:r>
            <a:r>
              <a:rPr lang="en-GB" dirty="0" err="1"/>
              <a:t>Symlin</a:t>
            </a:r>
            <a:r>
              <a:rPr lang="en-GB" dirty="0"/>
              <a:t>, that data is automatically stored in an action-step variable. These variables function like short-term memory, existing only for the duration of the current interaction step. For example, a variable might store the patient’s response to a question about side effects during Step 1. These variables cannot be renamed and persist only while that specific step is active</a:t>
            </a:r>
            <a:r>
              <a:rPr lang="en-GB" dirty="0" smtClean="0"/>
              <a:t>.</a:t>
            </a:r>
            <a:endParaRPr lang="en-GB" dirty="0"/>
          </a:p>
          <a:p>
            <a:r>
              <a:rPr lang="en-GB" dirty="0"/>
              <a:t>Session Variables</a:t>
            </a:r>
          </a:p>
          <a:p>
            <a:pPr marL="457200" indent="-457200">
              <a:buFont typeface="Arial" panose="020B0604020202020204" pitchFamily="34" charset="0"/>
              <a:buChar char="•"/>
            </a:pPr>
            <a:r>
              <a:rPr lang="en-GB" dirty="0"/>
              <a:t>Sometimes, user input gathered in one step, like insulin levels for </a:t>
            </a:r>
            <a:r>
              <a:rPr lang="en-GB" dirty="0" err="1"/>
              <a:t>Byetta</a:t>
            </a:r>
            <a:r>
              <a:rPr lang="en-GB" dirty="0"/>
              <a:t> users, may need to be accessed in other parts of the session. This is where session variables come into play. They serve as long-term memory within the session, allowing the assistant to store patient details or treatment preferences for later use across multiple actions. For example, a session variable could store the patient's weight to adjust </a:t>
            </a:r>
            <a:r>
              <a:rPr lang="en-GB" dirty="0" err="1"/>
              <a:t>pramlintide</a:t>
            </a:r>
            <a:r>
              <a:rPr lang="en-GB" dirty="0"/>
              <a:t> acetate dosage recommendations, ensuring the correct information is available throughout the interaction. You can also define session variables based on other session variables, allowing complex calculations, such as calculating a patient’s next dose based on current blood sugar levels using Spring Expression Language (</a:t>
            </a:r>
            <a:r>
              <a:rPr lang="en-GB" dirty="0" err="1"/>
              <a:t>SpEL</a:t>
            </a:r>
            <a:r>
              <a:rPr lang="en-GB" dirty="0" smtClean="0"/>
              <a:t>).</a:t>
            </a:r>
            <a:endParaRPr lang="en-GB" dirty="0"/>
          </a:p>
          <a:p>
            <a:r>
              <a:rPr lang="en-GB" dirty="0"/>
              <a:t>Assistant Variables</a:t>
            </a:r>
          </a:p>
          <a:p>
            <a:pPr marL="457200" indent="-457200">
              <a:buFont typeface="Arial" panose="020B0604020202020204" pitchFamily="34" charset="0"/>
              <a:buChar char="•"/>
            </a:pPr>
            <a:r>
              <a:rPr lang="en-GB" dirty="0"/>
              <a:t>In addition to custom variables, the AI assistant has built-in assistant variables that can provide global information, such as the current time or date, useful for scheduling doses of </a:t>
            </a:r>
            <a:r>
              <a:rPr lang="en-GB" dirty="0" err="1"/>
              <a:t>Symlin</a:t>
            </a:r>
            <a:r>
              <a:rPr lang="en-GB" dirty="0"/>
              <a:t> or appointments with healthcare providers. These variables are automatically updated at runtime and can be used in various steps to offer precise, context-specific guidance</a:t>
            </a:r>
            <a:r>
              <a:rPr lang="en-GB" dirty="0" smtClean="0"/>
              <a:t>.</a:t>
            </a:r>
            <a:endParaRPr lang="en-GB" dirty="0"/>
          </a:p>
          <a:p>
            <a:endParaRPr lang="en-GB" dirty="0"/>
          </a:p>
        </p:txBody>
      </p:sp>
    </p:spTree>
    <p:extLst>
      <p:ext uri="{BB962C8B-B14F-4D97-AF65-F5344CB8AC3E}">
        <p14:creationId xmlns:p14="http://schemas.microsoft.com/office/powerpoint/2010/main" val="37680806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6061" y="139849"/>
            <a:ext cx="11908715" cy="6454589"/>
          </a:xfrm>
        </p:spPr>
        <p:txBody>
          <a:bodyPr>
            <a:normAutofit/>
          </a:bodyPr>
          <a:lstStyle/>
          <a:p>
            <a:r>
              <a:rPr lang="en-GB" dirty="0" smtClean="0"/>
              <a:t>Managing </a:t>
            </a:r>
            <a:r>
              <a:rPr lang="en-GB" dirty="0"/>
              <a:t>Conversation Flow</a:t>
            </a:r>
          </a:p>
          <a:p>
            <a:pPr marL="457200" indent="-457200">
              <a:buFont typeface="Arial" panose="020B0604020202020204" pitchFamily="34" charset="0"/>
              <a:buChar char="•"/>
            </a:pPr>
            <a:r>
              <a:rPr lang="en-GB" dirty="0"/>
              <a:t>The default configuration of the assistant processes steps sequentially, like guiding a patient through understanding </a:t>
            </a:r>
            <a:r>
              <a:rPr lang="en-GB" dirty="0" err="1"/>
              <a:t>Byetta</a:t>
            </a:r>
            <a:r>
              <a:rPr lang="en-GB" dirty="0"/>
              <a:t> administration guidelines. However, the And then section allows for flexibility in the conversation flow based on user input. This capability makes it possible to create personalized pathways based on patient responses, such as adjusting </a:t>
            </a:r>
            <a:r>
              <a:rPr lang="en-GB" dirty="0" err="1"/>
              <a:t>Byetta</a:t>
            </a:r>
            <a:r>
              <a:rPr lang="en-GB" dirty="0"/>
              <a:t> dosage based on a user’s insulin level.</a:t>
            </a:r>
          </a:p>
          <a:p>
            <a:r>
              <a:rPr lang="en-GB" dirty="0"/>
              <a:t>Where to Go at the End of a Step:</a:t>
            </a:r>
          </a:p>
          <a:p>
            <a:pPr marL="457200" indent="-457200">
              <a:buFont typeface="Arial" panose="020B0604020202020204" pitchFamily="34" charset="0"/>
              <a:buChar char="•"/>
            </a:pPr>
            <a:r>
              <a:rPr lang="en-GB" dirty="0"/>
              <a:t>Continue to Next Step: This option moves the user to the next question, such as asking about another aspect of </a:t>
            </a:r>
            <a:r>
              <a:rPr lang="en-GB" dirty="0" err="1"/>
              <a:t>Symlin</a:t>
            </a:r>
            <a:r>
              <a:rPr lang="en-GB" dirty="0"/>
              <a:t> administration.</a:t>
            </a:r>
          </a:p>
          <a:p>
            <a:pPr marL="457200" indent="-457200">
              <a:buFont typeface="Arial" panose="020B0604020202020204" pitchFamily="34" charset="0"/>
              <a:buChar char="•"/>
            </a:pPr>
            <a:endParaRPr lang="en-GB" dirty="0"/>
          </a:p>
          <a:p>
            <a:endParaRPr lang="en-GB" dirty="0"/>
          </a:p>
        </p:txBody>
      </p:sp>
    </p:spTree>
    <p:extLst>
      <p:ext uri="{BB962C8B-B14F-4D97-AF65-F5344CB8AC3E}">
        <p14:creationId xmlns:p14="http://schemas.microsoft.com/office/powerpoint/2010/main" val="31639196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6061" y="139849"/>
            <a:ext cx="11908715" cy="6454589"/>
          </a:xfrm>
        </p:spPr>
        <p:txBody>
          <a:bodyPr>
            <a:normAutofit fontScale="77500" lnSpcReduction="20000"/>
          </a:bodyPr>
          <a:lstStyle/>
          <a:p>
            <a:pPr marL="457200" indent="-457200">
              <a:buFont typeface="Arial" panose="020B0604020202020204" pitchFamily="34" charset="0"/>
              <a:buChar char="•"/>
            </a:pPr>
            <a:r>
              <a:rPr lang="en-GB" dirty="0" smtClean="0"/>
              <a:t>Re-ask </a:t>
            </a:r>
            <a:r>
              <a:rPr lang="en-GB" dirty="0"/>
              <a:t>Previous Step(s): If the patient makes a mistake when providing </a:t>
            </a:r>
            <a:r>
              <a:rPr lang="en-GB" dirty="0" smtClean="0"/>
              <a:t>input, like </a:t>
            </a:r>
            <a:r>
              <a:rPr lang="en-GB" dirty="0"/>
              <a:t>incorrectly stating their dosage of </a:t>
            </a:r>
            <a:r>
              <a:rPr lang="en-GB" dirty="0" err="1" smtClean="0"/>
              <a:t>exenatide</a:t>
            </a:r>
            <a:r>
              <a:rPr lang="en-GB" dirty="0" smtClean="0"/>
              <a:t>, the </a:t>
            </a:r>
            <a:r>
              <a:rPr lang="en-GB" dirty="0"/>
              <a:t>assistant can revisit earlier steps, allowing them to correct the information before proceeding</a:t>
            </a:r>
            <a:r>
              <a:rPr lang="en-GB" dirty="0" smtClean="0"/>
              <a:t>.</a:t>
            </a:r>
            <a:endParaRPr lang="en-GB" dirty="0"/>
          </a:p>
          <a:p>
            <a:pPr marL="457200" indent="-457200">
              <a:buFont typeface="Arial" panose="020B0604020202020204" pitchFamily="34" charset="0"/>
              <a:buChar char="•"/>
            </a:pPr>
            <a:r>
              <a:rPr lang="en-GB" dirty="0"/>
              <a:t>Go to a </a:t>
            </a:r>
            <a:r>
              <a:rPr lang="en-GB" dirty="0" err="1"/>
              <a:t>Subaction</a:t>
            </a:r>
            <a:r>
              <a:rPr lang="en-GB" dirty="0"/>
              <a:t>: This allows the assistant to branch off into another relevant action, such as collecting more detailed medical history before recommending a new treatment plan involving </a:t>
            </a:r>
            <a:r>
              <a:rPr lang="en-GB" dirty="0" err="1"/>
              <a:t>pramlintide</a:t>
            </a:r>
            <a:r>
              <a:rPr lang="en-GB" dirty="0"/>
              <a:t> acetate</a:t>
            </a:r>
            <a:r>
              <a:rPr lang="en-GB" dirty="0" smtClean="0"/>
              <a:t>.</a:t>
            </a:r>
            <a:endParaRPr lang="en-GB" dirty="0"/>
          </a:p>
          <a:p>
            <a:pPr marL="457200" indent="-457200">
              <a:buFont typeface="Arial" panose="020B0604020202020204" pitchFamily="34" charset="0"/>
              <a:buChar char="•"/>
            </a:pPr>
            <a:r>
              <a:rPr lang="en-GB" dirty="0"/>
              <a:t>End the Action: This option terminates the conversation once all necessary information, such as confirming that the patient understands </a:t>
            </a:r>
            <a:r>
              <a:rPr lang="en-GB" dirty="0" err="1"/>
              <a:t>Byetta</a:t>
            </a:r>
            <a:r>
              <a:rPr lang="en-GB" dirty="0"/>
              <a:t> injection procedures, has been gathered. Multiple steps in an action can have their own designated end points, especially in cases where different branches address different treatments</a:t>
            </a:r>
            <a:r>
              <a:rPr lang="en-GB" dirty="0" smtClean="0"/>
              <a:t>.</a:t>
            </a:r>
            <a:endParaRPr lang="en-GB" dirty="0"/>
          </a:p>
          <a:p>
            <a:r>
              <a:rPr lang="en-GB" dirty="0"/>
              <a:t>Testing and Debugging</a:t>
            </a:r>
          </a:p>
          <a:p>
            <a:pPr marL="457200" indent="-457200">
              <a:buFont typeface="Arial" panose="020B0604020202020204" pitchFamily="34" charset="0"/>
              <a:buChar char="•"/>
            </a:pPr>
            <a:r>
              <a:rPr lang="en-GB" dirty="0"/>
              <a:t>Before deploying any changes, you can preview the assistant’s performance, ensuring that all interactions, such as dosage recommendations for </a:t>
            </a:r>
            <a:r>
              <a:rPr lang="en-GB" dirty="0" err="1"/>
              <a:t>Byetta</a:t>
            </a:r>
            <a:r>
              <a:rPr lang="en-GB" dirty="0"/>
              <a:t> or reminders about </a:t>
            </a:r>
            <a:r>
              <a:rPr lang="en-GB" dirty="0" err="1"/>
              <a:t>Symlin</a:t>
            </a:r>
            <a:r>
              <a:rPr lang="en-GB" dirty="0"/>
              <a:t> injection schedules, work smoothly. </a:t>
            </a:r>
            <a:endParaRPr lang="en-GB" dirty="0" smtClean="0"/>
          </a:p>
          <a:p>
            <a:pPr marL="457200" indent="-457200">
              <a:buFont typeface="Arial" panose="020B0604020202020204" pitchFamily="34" charset="0"/>
              <a:buChar char="•"/>
            </a:pPr>
            <a:r>
              <a:rPr lang="en-GB" dirty="0" smtClean="0"/>
              <a:t>The </a:t>
            </a:r>
            <a:r>
              <a:rPr lang="en-GB" dirty="0"/>
              <a:t>preview mode offers insights into why certain responses are triggered, enabling you to adjust the AI’s logic before it is deployed in a live healthcare setting</a:t>
            </a:r>
            <a:r>
              <a:rPr lang="en-GB" dirty="0" smtClean="0"/>
              <a:t>.</a:t>
            </a:r>
            <a:endParaRPr lang="en-GB" dirty="0"/>
          </a:p>
          <a:p>
            <a:pPr marL="457200" indent="-457200">
              <a:buFont typeface="Arial" panose="020B0604020202020204" pitchFamily="34" charset="0"/>
              <a:buChar char="•"/>
            </a:pPr>
            <a:r>
              <a:rPr lang="en-GB" dirty="0"/>
              <a:t>In summary, integrating session and action-step variables into pharmaceutical AI assistants makes it possible to deliver tailored, responsive guidance to patients using medications like </a:t>
            </a:r>
            <a:r>
              <a:rPr lang="en-GB" dirty="0" err="1"/>
              <a:t>exenatide</a:t>
            </a:r>
            <a:r>
              <a:rPr lang="en-GB" dirty="0"/>
              <a:t> or </a:t>
            </a:r>
            <a:r>
              <a:rPr lang="en-GB" dirty="0" err="1"/>
              <a:t>pramlintide</a:t>
            </a:r>
            <a:r>
              <a:rPr lang="en-GB" dirty="0"/>
              <a:t> acetate</a:t>
            </a:r>
            <a:r>
              <a:rPr lang="en-GB" dirty="0" smtClean="0"/>
              <a:t>.</a:t>
            </a:r>
          </a:p>
          <a:p>
            <a:pPr marL="457200" indent="-457200">
              <a:buFont typeface="Arial" panose="020B0604020202020204" pitchFamily="34" charset="0"/>
              <a:buChar char="•"/>
            </a:pPr>
            <a:r>
              <a:rPr lang="en-GB" dirty="0" smtClean="0"/>
              <a:t> </a:t>
            </a:r>
            <a:r>
              <a:rPr lang="en-GB" dirty="0"/>
              <a:t>These tools help improve patient care by ensuring that critical data, such as dosing schedules, side effects, and treatment progress, is readily accessible and used correctly.</a:t>
            </a:r>
          </a:p>
          <a:p>
            <a:endParaRPr lang="en-GB" dirty="0"/>
          </a:p>
        </p:txBody>
      </p:sp>
    </p:spTree>
    <p:extLst>
      <p:ext uri="{BB962C8B-B14F-4D97-AF65-F5344CB8AC3E}">
        <p14:creationId xmlns:p14="http://schemas.microsoft.com/office/powerpoint/2010/main" val="26695296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6061" y="139849"/>
            <a:ext cx="11908715" cy="6454589"/>
          </a:xfrm>
        </p:spPr>
        <p:txBody>
          <a:bodyPr>
            <a:normAutofit fontScale="62500" lnSpcReduction="20000"/>
          </a:bodyPr>
          <a:lstStyle/>
          <a:p>
            <a:r>
              <a:rPr lang="en-GB" dirty="0" smtClean="0"/>
              <a:t>Pharmaceutical </a:t>
            </a:r>
            <a:r>
              <a:rPr lang="en-GB" dirty="0"/>
              <a:t>Reframing of Debug Mode and AI </a:t>
            </a:r>
            <a:r>
              <a:rPr lang="en-GB" dirty="0" smtClean="0"/>
              <a:t>Features</a:t>
            </a:r>
            <a:endParaRPr lang="en-GB" dirty="0"/>
          </a:p>
          <a:p>
            <a:pPr marL="457200" indent="-457200">
              <a:buFont typeface="Arial" panose="020B0604020202020204" pitchFamily="34" charset="0"/>
              <a:buChar char="•"/>
            </a:pPr>
            <a:r>
              <a:rPr lang="en-GB" dirty="0"/>
              <a:t>In the context of a pharmaceutical AI assistant guiding patients through their treatment journey—whether with </a:t>
            </a:r>
            <a:r>
              <a:rPr lang="en-GB" dirty="0" err="1"/>
              <a:t>dapagliflozin</a:t>
            </a:r>
            <a:r>
              <a:rPr lang="en-GB" dirty="0"/>
              <a:t> (marketed as </a:t>
            </a:r>
            <a:r>
              <a:rPr lang="en-GB" dirty="0" err="1"/>
              <a:t>Farxiga</a:t>
            </a:r>
            <a:r>
              <a:rPr lang="en-GB" dirty="0"/>
              <a:t>), </a:t>
            </a:r>
            <a:r>
              <a:rPr lang="en-GB" dirty="0" err="1"/>
              <a:t>acalabrutinib</a:t>
            </a:r>
            <a:r>
              <a:rPr lang="en-GB" dirty="0"/>
              <a:t> (sold as </a:t>
            </a:r>
            <a:r>
              <a:rPr lang="en-GB" dirty="0" err="1"/>
              <a:t>Calquence</a:t>
            </a:r>
            <a:r>
              <a:rPr lang="en-GB" dirty="0"/>
              <a:t>), or budesonide (available as </a:t>
            </a:r>
            <a:r>
              <a:rPr lang="en-GB" dirty="0" err="1"/>
              <a:t>Airsupra</a:t>
            </a:r>
            <a:r>
              <a:rPr lang="en-GB" dirty="0"/>
              <a:t>)—debug mode serves as a powerful tool to ensure smooth and accurate interactions. The system is equipped with four key tools to </a:t>
            </a:r>
            <a:r>
              <a:rPr lang="en-GB" dirty="0" err="1"/>
              <a:t>analyze</a:t>
            </a:r>
            <a:r>
              <a:rPr lang="en-GB" dirty="0"/>
              <a:t> actions during patient engagement</a:t>
            </a:r>
            <a:r>
              <a:rPr lang="en-GB" dirty="0" smtClean="0"/>
              <a:t>:</a:t>
            </a:r>
            <a:endParaRPr lang="en-GB" dirty="0"/>
          </a:p>
          <a:p>
            <a:r>
              <a:rPr lang="en-GB" dirty="0"/>
              <a:t>1. Start and End of an Action</a:t>
            </a:r>
          </a:p>
          <a:p>
            <a:pPr marL="457200" indent="-457200">
              <a:buFont typeface="Arial" panose="020B0604020202020204" pitchFamily="34" charset="0"/>
              <a:buChar char="•"/>
            </a:pPr>
            <a:r>
              <a:rPr lang="en-GB" dirty="0"/>
              <a:t>The assistant marks key points when a patient interacts, such as confirming a </a:t>
            </a:r>
            <a:r>
              <a:rPr lang="en-GB" dirty="0" err="1"/>
              <a:t>Farxiga</a:t>
            </a:r>
            <a:r>
              <a:rPr lang="en-GB" dirty="0"/>
              <a:t> dosage or asking about potential side effects of </a:t>
            </a:r>
            <a:r>
              <a:rPr lang="en-GB" dirty="0" err="1"/>
              <a:t>Airsupra</a:t>
            </a:r>
            <a:r>
              <a:rPr lang="en-GB" dirty="0"/>
              <a:t>. It tracks when an action begins and how it ends, offering multiple completion options</a:t>
            </a:r>
            <a:r>
              <a:rPr lang="en-GB" dirty="0" smtClean="0"/>
              <a:t>:</a:t>
            </a:r>
            <a:endParaRPr lang="en-GB" dirty="0"/>
          </a:p>
          <a:p>
            <a:pPr marL="457200" indent="-457200">
              <a:buFont typeface="Arial" panose="020B0604020202020204" pitchFamily="34" charset="0"/>
              <a:buChar char="•"/>
            </a:pPr>
            <a:r>
              <a:rPr lang="en-GB" dirty="0"/>
              <a:t>With an end step: Perhaps finishing a treatment plan overview for </a:t>
            </a:r>
            <a:r>
              <a:rPr lang="en-GB" dirty="0" err="1"/>
              <a:t>Calquence</a:t>
            </a:r>
            <a:r>
              <a:rPr lang="en-GB" dirty="0"/>
              <a:t>.</a:t>
            </a:r>
          </a:p>
          <a:p>
            <a:pPr marL="457200" indent="-457200">
              <a:buFont typeface="Arial" panose="020B0604020202020204" pitchFamily="34" charset="0"/>
              <a:buChar char="•"/>
            </a:pPr>
            <a:r>
              <a:rPr lang="en-GB" dirty="0"/>
              <a:t>Without an end step: When more information is needed, such as clarifying whether the patient requires a follow-up for </a:t>
            </a:r>
            <a:r>
              <a:rPr lang="en-GB" dirty="0" err="1"/>
              <a:t>dapagliflozin</a:t>
            </a:r>
            <a:r>
              <a:rPr lang="en-GB" dirty="0"/>
              <a:t>.</a:t>
            </a:r>
          </a:p>
          <a:p>
            <a:pPr marL="457200" indent="-457200">
              <a:buFont typeface="Arial" panose="020B0604020202020204" pitchFamily="34" charset="0"/>
              <a:buChar char="•"/>
            </a:pPr>
            <a:r>
              <a:rPr lang="en-GB" dirty="0"/>
              <a:t>With human agent escalation: In complex cases where a medical professional is required.</a:t>
            </a:r>
          </a:p>
          <a:p>
            <a:pPr marL="457200" indent="-457200">
              <a:buFont typeface="Arial" panose="020B0604020202020204" pitchFamily="34" charset="0"/>
              <a:buChar char="•"/>
            </a:pPr>
            <a:r>
              <a:rPr lang="en-GB" dirty="0"/>
              <a:t>With a knowledge base search: For queries that can be resolved with self-help resources, like instructions on administering budesonide.</a:t>
            </a:r>
          </a:p>
          <a:p>
            <a:r>
              <a:rPr lang="en-GB" dirty="0"/>
              <a:t>2. Action Confidence Score</a:t>
            </a:r>
          </a:p>
          <a:p>
            <a:pPr marL="457200" indent="-457200">
              <a:buFont typeface="Arial" panose="020B0604020202020204" pitchFamily="34" charset="0"/>
              <a:buChar char="•"/>
            </a:pPr>
            <a:r>
              <a:rPr lang="en-GB" dirty="0"/>
              <a:t>When the AI assistant interprets patient input, such as inquiring about adjusting </a:t>
            </a:r>
            <a:r>
              <a:rPr lang="en-GB" dirty="0" err="1"/>
              <a:t>Farxiga</a:t>
            </a:r>
            <a:r>
              <a:rPr lang="en-GB" dirty="0"/>
              <a:t> doses, each entry is assigned a confidence score. Hovering over the confidence icon reveals which action is most likely to match the patient's query. </a:t>
            </a:r>
            <a:endParaRPr lang="en-GB" dirty="0" smtClean="0"/>
          </a:p>
          <a:p>
            <a:pPr marL="457200" indent="-457200">
              <a:buFont typeface="Arial" panose="020B0604020202020204" pitchFamily="34" charset="0"/>
              <a:buChar char="•"/>
            </a:pPr>
            <a:r>
              <a:rPr lang="en-GB" dirty="0" smtClean="0"/>
              <a:t>For </a:t>
            </a:r>
            <a:r>
              <a:rPr lang="en-GB" dirty="0"/>
              <a:t>example, the assistant might prioritize steps involving the correct usage of </a:t>
            </a:r>
            <a:r>
              <a:rPr lang="en-GB" dirty="0" err="1"/>
              <a:t>Calquence</a:t>
            </a:r>
            <a:r>
              <a:rPr lang="en-GB" dirty="0"/>
              <a:t> if it scores highest. If no action surpasses 20% confidence, the assistant defaults to "No action matches," which could prompt the AI to ask clarifying questions, ensuring accurate patient guidance.</a:t>
            </a:r>
          </a:p>
          <a:p>
            <a:endParaRPr lang="en-GB" dirty="0"/>
          </a:p>
        </p:txBody>
      </p:sp>
    </p:spTree>
    <p:extLst>
      <p:ext uri="{BB962C8B-B14F-4D97-AF65-F5344CB8AC3E}">
        <p14:creationId xmlns:p14="http://schemas.microsoft.com/office/powerpoint/2010/main" val="4241511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6061" y="139849"/>
            <a:ext cx="12105939" cy="6454589"/>
          </a:xfrm>
        </p:spPr>
        <p:txBody>
          <a:bodyPr>
            <a:normAutofit fontScale="55000" lnSpcReduction="20000"/>
          </a:bodyPr>
          <a:lstStyle/>
          <a:p>
            <a:r>
              <a:rPr lang="en-GB" dirty="0" smtClean="0"/>
              <a:t>3</a:t>
            </a:r>
            <a:r>
              <a:rPr lang="en-GB" dirty="0"/>
              <a:t>. Step Locator</a:t>
            </a:r>
          </a:p>
          <a:p>
            <a:pPr marL="457200" indent="-457200">
              <a:buFont typeface="Arial" panose="020B0604020202020204" pitchFamily="34" charset="0"/>
              <a:buChar char="•"/>
            </a:pPr>
            <a:r>
              <a:rPr lang="en-GB" dirty="0"/>
              <a:t>In pharmaceutical applications, sometimes errors occur during patient guidance, like during a step addressing the administration of </a:t>
            </a:r>
            <a:r>
              <a:rPr lang="en-GB" dirty="0" err="1"/>
              <a:t>Airsupra</a:t>
            </a:r>
            <a:r>
              <a:rPr lang="en-GB" dirty="0"/>
              <a:t>. A step locator helps you pinpoint where the issue occurred in the process. Clicking on the locator icon immediately shows the corresponding step in the editor, allowing you to quickly correct issues without disrupting the patient's care </a:t>
            </a:r>
            <a:r>
              <a:rPr lang="en-GB" dirty="0" smtClean="0"/>
              <a:t>pathway.</a:t>
            </a:r>
          </a:p>
          <a:p>
            <a:r>
              <a:rPr lang="en-GB" dirty="0" smtClean="0"/>
              <a:t>4. Follow Along</a:t>
            </a:r>
          </a:p>
          <a:p>
            <a:pPr marL="457200" indent="-457200">
              <a:buFont typeface="Arial" panose="020B0604020202020204" pitchFamily="34" charset="0"/>
              <a:buChar char="•"/>
            </a:pPr>
            <a:r>
              <a:rPr lang="en-GB" dirty="0" smtClean="0"/>
              <a:t>The </a:t>
            </a:r>
            <a:r>
              <a:rPr lang="en-GB" dirty="0"/>
              <a:t>Follow Along feature syncs the Preview tool with your assistant’s backend, ensuring that as patients navigate through different stages of care, like adjusting </a:t>
            </a:r>
            <a:r>
              <a:rPr lang="en-GB" dirty="0" err="1"/>
              <a:t>dapagliflozin</a:t>
            </a:r>
            <a:r>
              <a:rPr lang="en-GB" dirty="0"/>
              <a:t> doses or inquiring about the side effects of </a:t>
            </a:r>
            <a:r>
              <a:rPr lang="en-GB" dirty="0" err="1"/>
              <a:t>acalabrutinib</a:t>
            </a:r>
            <a:r>
              <a:rPr lang="en-GB" dirty="0"/>
              <a:t>, the corresponding step in the background opens automatically. </a:t>
            </a:r>
            <a:endParaRPr lang="en-GB" dirty="0" smtClean="0"/>
          </a:p>
          <a:p>
            <a:pPr marL="457200" indent="-457200">
              <a:buFont typeface="Arial" panose="020B0604020202020204" pitchFamily="34" charset="0"/>
              <a:buChar char="•"/>
            </a:pPr>
            <a:r>
              <a:rPr lang="en-GB" dirty="0" smtClean="0"/>
              <a:t>This </a:t>
            </a:r>
            <a:r>
              <a:rPr lang="en-GB" dirty="0"/>
              <a:t>allows for real-time adjustments if a step in the assistant misinterprets input or provides incorrect information</a:t>
            </a:r>
            <a:r>
              <a:rPr lang="en-GB" dirty="0" smtClean="0"/>
              <a:t>.</a:t>
            </a:r>
            <a:endParaRPr lang="en-GB" dirty="0"/>
          </a:p>
          <a:p>
            <a:r>
              <a:rPr lang="en-GB" dirty="0"/>
              <a:t>Testing Variables</a:t>
            </a:r>
          </a:p>
          <a:p>
            <a:pPr marL="457200" indent="-457200">
              <a:buFont typeface="Arial" panose="020B0604020202020204" pitchFamily="34" charset="0"/>
              <a:buChar char="•"/>
            </a:pPr>
            <a:r>
              <a:rPr lang="en-GB" dirty="0"/>
              <a:t>As you test the conversation, it's essential to check that the AI assistant correctly sets variables related to treatment regimens. For example, confirming that a </a:t>
            </a:r>
            <a:r>
              <a:rPr lang="en-GB" dirty="0" err="1"/>
              <a:t>medication_dose</a:t>
            </a:r>
            <a:r>
              <a:rPr lang="en-GB" dirty="0"/>
              <a:t> variable for </a:t>
            </a:r>
            <a:r>
              <a:rPr lang="en-GB" dirty="0" err="1"/>
              <a:t>Farxiga</a:t>
            </a:r>
            <a:r>
              <a:rPr lang="en-GB" dirty="0"/>
              <a:t> or </a:t>
            </a:r>
            <a:r>
              <a:rPr lang="en-GB" dirty="0" err="1"/>
              <a:t>Calquence</a:t>
            </a:r>
            <a:r>
              <a:rPr lang="en-GB" dirty="0"/>
              <a:t> reflects accurate patient data is critical</a:t>
            </a:r>
            <a:r>
              <a:rPr lang="en-GB" dirty="0" smtClean="0"/>
              <a:t>.</a:t>
            </a:r>
          </a:p>
          <a:p>
            <a:pPr marL="457200" indent="-457200">
              <a:buFont typeface="Arial" panose="020B0604020202020204" pitchFamily="34" charset="0"/>
              <a:buChar char="•"/>
            </a:pPr>
            <a:r>
              <a:rPr lang="en-GB" dirty="0" smtClean="0"/>
              <a:t> </a:t>
            </a:r>
            <a:r>
              <a:rPr lang="en-GB" dirty="0"/>
              <a:t>The variable values window provides a breakdown of action and session variables, ensuring that personalized treatment information is managed efficiently</a:t>
            </a:r>
            <a:r>
              <a:rPr lang="en-GB" dirty="0" smtClean="0"/>
              <a:t>.</a:t>
            </a:r>
            <a:endParaRPr lang="en-GB" dirty="0"/>
          </a:p>
          <a:p>
            <a:r>
              <a:rPr lang="en-GB" dirty="0"/>
              <a:t>AI Features in </a:t>
            </a:r>
            <a:r>
              <a:rPr lang="en-GB" dirty="0" err="1"/>
              <a:t>watsonx</a:t>
            </a:r>
            <a:r>
              <a:rPr lang="en-GB" dirty="0"/>
              <a:t> Orchestrate Assistant Builder</a:t>
            </a:r>
          </a:p>
          <a:p>
            <a:r>
              <a:rPr lang="en-GB" dirty="0"/>
              <a:t>The system offers several advanced AI capabilities, crucial for pharmaceutical applications where patient safety is paramount</a:t>
            </a:r>
            <a:r>
              <a:rPr lang="en-GB" dirty="0" smtClean="0"/>
              <a:t>:</a:t>
            </a:r>
            <a:endParaRPr lang="en-GB" dirty="0"/>
          </a:p>
          <a:p>
            <a:pPr marL="457200" indent="-457200">
              <a:buFont typeface="Arial" panose="020B0604020202020204" pitchFamily="34" charset="0"/>
              <a:buChar char="•"/>
            </a:pPr>
            <a:r>
              <a:rPr lang="en-GB" dirty="0"/>
              <a:t>Clarifying Questions and Topic Change: Disambiguation is used when the assistant, for example, is unsure whether the patient is referring to budesonide or </a:t>
            </a:r>
            <a:r>
              <a:rPr lang="en-GB" dirty="0" err="1"/>
              <a:t>acalabrutinib</a:t>
            </a:r>
            <a:r>
              <a:rPr lang="en-GB" dirty="0"/>
              <a:t> when asking about side effects. By asking clarifying questions, the AI avoids dead ends or incorrect treatment recommendations, ensuring accurate guidance</a:t>
            </a:r>
            <a:r>
              <a:rPr lang="en-GB" dirty="0" smtClean="0"/>
              <a:t>.</a:t>
            </a:r>
            <a:endParaRPr lang="en-GB" dirty="0"/>
          </a:p>
          <a:p>
            <a:pPr marL="457200" indent="-457200">
              <a:buFont typeface="Arial" panose="020B0604020202020204" pitchFamily="34" charset="0"/>
              <a:buChar char="•"/>
            </a:pPr>
            <a:r>
              <a:rPr lang="en-GB" dirty="0"/>
              <a:t>Confidence Scoring: Behind the scenes, the AI assigns absolute confidence scores based on input relevance. For instance, if a patient asks about the efficacy of </a:t>
            </a:r>
            <a:r>
              <a:rPr lang="en-GB" dirty="0" err="1"/>
              <a:t>Farxiga</a:t>
            </a:r>
            <a:r>
              <a:rPr lang="en-GB" dirty="0"/>
              <a:t> in reducing heart failure risk, the system calculates whether the input matches built-in steps regarding </a:t>
            </a:r>
            <a:r>
              <a:rPr lang="en-GB" dirty="0" err="1"/>
              <a:t>dapagliflozin</a:t>
            </a:r>
            <a:r>
              <a:rPr lang="en-GB" dirty="0"/>
              <a:t>. If no score surpasses 20%, the assistant won’t trigger an action, instead asking for further clarification.</a:t>
            </a:r>
          </a:p>
          <a:p>
            <a:endParaRPr lang="en-GB" dirty="0"/>
          </a:p>
        </p:txBody>
      </p:sp>
    </p:spTree>
    <p:extLst>
      <p:ext uri="{BB962C8B-B14F-4D97-AF65-F5344CB8AC3E}">
        <p14:creationId xmlns:p14="http://schemas.microsoft.com/office/powerpoint/2010/main" val="35526268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6354" y="344244"/>
            <a:ext cx="11600384" cy="6336254"/>
          </a:xfrm>
          <a:prstGeom prst="rect">
            <a:avLst/>
          </a:prstGeom>
        </p:spPr>
      </p:pic>
    </p:spTree>
    <p:extLst>
      <p:ext uri="{BB962C8B-B14F-4D97-AF65-F5344CB8AC3E}">
        <p14:creationId xmlns:p14="http://schemas.microsoft.com/office/powerpoint/2010/main" val="9000704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6061" y="139849"/>
            <a:ext cx="11908715" cy="6454589"/>
          </a:xfrm>
        </p:spPr>
        <p:txBody>
          <a:bodyPr>
            <a:normAutofit fontScale="70000" lnSpcReduction="20000"/>
          </a:bodyPr>
          <a:lstStyle/>
          <a:p>
            <a:pPr marL="457200" indent="-457200">
              <a:buFont typeface="Arial" panose="020B0604020202020204" pitchFamily="34" charset="0"/>
              <a:buChar char="•"/>
            </a:pPr>
            <a:r>
              <a:rPr lang="en-GB" dirty="0" smtClean="0"/>
              <a:t>Out of the box </a:t>
            </a:r>
            <a:r>
              <a:rPr lang="en-GB" dirty="0"/>
              <a:t>AI and Topic Change (Digression): In real conversations, patients may get </a:t>
            </a:r>
            <a:r>
              <a:rPr lang="en-GB" dirty="0" err="1"/>
              <a:t>sidetracked</a:t>
            </a:r>
            <a:r>
              <a:rPr lang="en-GB" dirty="0"/>
              <a:t>, asking questions about other medications like </a:t>
            </a:r>
            <a:r>
              <a:rPr lang="en-GB" dirty="0" err="1"/>
              <a:t>Calquence</a:t>
            </a:r>
            <a:r>
              <a:rPr lang="en-GB" dirty="0"/>
              <a:t> while discussing </a:t>
            </a:r>
            <a:r>
              <a:rPr lang="en-GB" dirty="0" err="1"/>
              <a:t>Airsupra</a:t>
            </a:r>
            <a:r>
              <a:rPr lang="en-GB" dirty="0" smtClean="0"/>
              <a:t>.</a:t>
            </a:r>
          </a:p>
          <a:p>
            <a:pPr marL="457200" indent="-457200">
              <a:buFont typeface="Arial" panose="020B0604020202020204" pitchFamily="34" charset="0"/>
              <a:buChar char="•"/>
            </a:pPr>
            <a:r>
              <a:rPr lang="en-GB" dirty="0" smtClean="0"/>
              <a:t> </a:t>
            </a:r>
            <a:r>
              <a:rPr lang="en-GB" dirty="0"/>
              <a:t>The assistant can handle such digressions smoothly, guiding the patient back to the original topic or addressing the new one, depending on the situation</a:t>
            </a:r>
            <a:r>
              <a:rPr lang="en-GB" dirty="0" smtClean="0"/>
              <a:t>.</a:t>
            </a:r>
            <a:endParaRPr lang="en-GB" dirty="0"/>
          </a:p>
          <a:p>
            <a:pPr marL="457200" indent="-457200">
              <a:buFont typeface="Arial" panose="020B0604020202020204" pitchFamily="34" charset="0"/>
              <a:buChar char="•"/>
            </a:pPr>
            <a:r>
              <a:rPr lang="en-GB" dirty="0"/>
              <a:t>In summary, the integration of AI tools like debug mode, confidence scoring, and clarifying questions ensures that pharmaceutical assistants provide accurate, reliable, and personalized guidance to patients using medications such as </a:t>
            </a:r>
            <a:r>
              <a:rPr lang="en-GB" dirty="0" err="1"/>
              <a:t>Farxiga</a:t>
            </a:r>
            <a:r>
              <a:rPr lang="en-GB" dirty="0"/>
              <a:t>, </a:t>
            </a:r>
            <a:r>
              <a:rPr lang="en-GB" dirty="0" err="1"/>
              <a:t>Airsupra</a:t>
            </a:r>
            <a:r>
              <a:rPr lang="en-GB" dirty="0"/>
              <a:t>, and </a:t>
            </a:r>
            <a:r>
              <a:rPr lang="en-GB" dirty="0" err="1"/>
              <a:t>Calquence</a:t>
            </a:r>
            <a:r>
              <a:rPr lang="en-GB" dirty="0"/>
              <a:t>. </a:t>
            </a:r>
            <a:endParaRPr lang="en-GB" dirty="0" smtClean="0"/>
          </a:p>
          <a:p>
            <a:pPr marL="457200" indent="-457200">
              <a:buFont typeface="Arial" panose="020B0604020202020204" pitchFamily="34" charset="0"/>
              <a:buChar char="•"/>
            </a:pPr>
            <a:r>
              <a:rPr lang="en-GB" dirty="0" smtClean="0"/>
              <a:t>These </a:t>
            </a:r>
            <a:r>
              <a:rPr lang="en-GB" dirty="0"/>
              <a:t>features streamline patient interactions, ensuring seamless care management while minimizing errors</a:t>
            </a:r>
            <a:r>
              <a:rPr lang="en-GB" dirty="0" smtClean="0"/>
              <a:t>.</a:t>
            </a:r>
            <a:endParaRPr lang="en-GB" dirty="0"/>
          </a:p>
          <a:p>
            <a:r>
              <a:rPr lang="en-GB" dirty="0"/>
              <a:t>Pharmaceutical Reframing of Conversation Topic Change and Web Chat Integration</a:t>
            </a:r>
          </a:p>
          <a:p>
            <a:pPr marL="457200" indent="-457200">
              <a:buFont typeface="Arial" panose="020B0604020202020204" pitchFamily="34" charset="0"/>
              <a:buChar char="•"/>
            </a:pPr>
            <a:r>
              <a:rPr lang="en-GB" dirty="0" smtClean="0"/>
              <a:t>In </a:t>
            </a:r>
            <a:r>
              <a:rPr lang="en-GB" dirty="0"/>
              <a:t>the context of guiding patients through treatment with medications like sodium zirconium </a:t>
            </a:r>
            <a:r>
              <a:rPr lang="en-GB" dirty="0" err="1"/>
              <a:t>cyclosilicate</a:t>
            </a:r>
            <a:r>
              <a:rPr lang="en-GB" dirty="0"/>
              <a:t> (marketed as </a:t>
            </a:r>
            <a:r>
              <a:rPr lang="en-GB" dirty="0" err="1"/>
              <a:t>Lokelma</a:t>
            </a:r>
            <a:r>
              <a:rPr lang="en-GB" dirty="0"/>
              <a:t>), </a:t>
            </a:r>
            <a:r>
              <a:rPr lang="en-GB" dirty="0" err="1"/>
              <a:t>olaparib</a:t>
            </a:r>
            <a:r>
              <a:rPr lang="en-GB" dirty="0"/>
              <a:t> (available as </a:t>
            </a:r>
            <a:r>
              <a:rPr lang="en-GB" dirty="0" err="1"/>
              <a:t>Lynparza</a:t>
            </a:r>
            <a:r>
              <a:rPr lang="en-GB" dirty="0"/>
              <a:t>), or </a:t>
            </a:r>
            <a:r>
              <a:rPr lang="en-GB" dirty="0" err="1"/>
              <a:t>osimertinib</a:t>
            </a:r>
            <a:r>
              <a:rPr lang="en-GB" dirty="0"/>
              <a:t> (sold as </a:t>
            </a:r>
            <a:r>
              <a:rPr lang="en-GB" dirty="0" err="1"/>
              <a:t>Tagrisso</a:t>
            </a:r>
            <a:r>
              <a:rPr lang="en-GB" dirty="0"/>
              <a:t>), the ability to change conversation topics dynamically is essential for ensuring patient understanding and support</a:t>
            </a:r>
            <a:r>
              <a:rPr lang="en-GB" dirty="0" smtClean="0"/>
              <a:t>.</a:t>
            </a:r>
            <a:endParaRPr lang="en-GB" dirty="0"/>
          </a:p>
          <a:p>
            <a:r>
              <a:rPr lang="en-GB" dirty="0"/>
              <a:t>How Changing the Topic Works</a:t>
            </a:r>
          </a:p>
          <a:p>
            <a:pPr marL="457200" indent="-457200">
              <a:buFont typeface="Arial" panose="020B0604020202020204" pitchFamily="34" charset="0"/>
              <a:buChar char="•"/>
            </a:pPr>
            <a:r>
              <a:rPr lang="en-GB" dirty="0"/>
              <a:t>For example, when guiding a patient through the administration of </a:t>
            </a:r>
            <a:r>
              <a:rPr lang="en-GB" dirty="0" err="1"/>
              <a:t>Lokelma</a:t>
            </a:r>
            <a:r>
              <a:rPr lang="en-GB" dirty="0"/>
              <a:t> to treat </a:t>
            </a:r>
            <a:r>
              <a:rPr lang="en-GB" dirty="0" err="1"/>
              <a:t>hyperkalemia</a:t>
            </a:r>
            <a:r>
              <a:rPr lang="en-GB" dirty="0"/>
              <a:t>, the assistant might ask, "What is your current potassium level?" </a:t>
            </a:r>
            <a:endParaRPr lang="en-GB" dirty="0" smtClean="0"/>
          </a:p>
          <a:p>
            <a:pPr marL="457200" indent="-457200">
              <a:buFont typeface="Arial" panose="020B0604020202020204" pitchFamily="34" charset="0"/>
              <a:buChar char="•"/>
            </a:pPr>
            <a:r>
              <a:rPr lang="en-GB" dirty="0" smtClean="0"/>
              <a:t>If </a:t>
            </a:r>
            <a:r>
              <a:rPr lang="en-GB" dirty="0"/>
              <a:t>the patient doesn’t know what a potassium level is, the assistant can recognize the need to switch to an explanation of this term. </a:t>
            </a:r>
            <a:endParaRPr lang="en-GB" dirty="0" smtClean="0"/>
          </a:p>
          <a:p>
            <a:pPr marL="457200" indent="-457200">
              <a:buFont typeface="Arial" panose="020B0604020202020204" pitchFamily="34" charset="0"/>
              <a:buChar char="•"/>
            </a:pPr>
            <a:r>
              <a:rPr lang="en-GB" dirty="0" smtClean="0"/>
              <a:t>Once </a:t>
            </a:r>
            <a:r>
              <a:rPr lang="en-GB" dirty="0"/>
              <a:t>the new topic is addressed, the assistant will return to the original </a:t>
            </a:r>
            <a:r>
              <a:rPr lang="en-GB" dirty="0" smtClean="0"/>
              <a:t>action such </a:t>
            </a:r>
            <a:r>
              <a:rPr lang="en-GB" dirty="0"/>
              <a:t>as confirming the dosage of </a:t>
            </a:r>
            <a:r>
              <a:rPr lang="en-GB" dirty="0" err="1"/>
              <a:t>Lokelma</a:t>
            </a:r>
            <a:r>
              <a:rPr lang="en-GB" dirty="0" smtClean="0"/>
              <a:t>.</a:t>
            </a:r>
          </a:p>
          <a:p>
            <a:pPr marL="457200" indent="-457200">
              <a:buFont typeface="Arial" panose="020B0604020202020204" pitchFamily="34" charset="0"/>
              <a:buChar char="•"/>
            </a:pPr>
            <a:endParaRPr lang="en-GB" dirty="0"/>
          </a:p>
          <a:p>
            <a:endParaRPr lang="en-GB" dirty="0"/>
          </a:p>
        </p:txBody>
      </p:sp>
    </p:spTree>
    <p:extLst>
      <p:ext uri="{BB962C8B-B14F-4D97-AF65-F5344CB8AC3E}">
        <p14:creationId xmlns:p14="http://schemas.microsoft.com/office/powerpoint/2010/main" val="187039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0405" y="247425"/>
            <a:ext cx="11897957" cy="6454589"/>
          </a:xfrm>
        </p:spPr>
        <p:txBody>
          <a:bodyPr>
            <a:normAutofit fontScale="70000" lnSpcReduction="20000"/>
          </a:bodyPr>
          <a:lstStyle/>
          <a:p>
            <a:pPr marL="457200" indent="-457200">
              <a:buFont typeface="Arial" panose="020B0604020202020204" pitchFamily="34" charset="0"/>
              <a:buChar char="•"/>
            </a:pPr>
            <a:r>
              <a:rPr lang="en-GB" dirty="0" smtClean="0"/>
              <a:t>Your role  is that you  </a:t>
            </a:r>
            <a:r>
              <a:rPr lang="en-GB" dirty="0"/>
              <a:t>work in customer service and medical information at Astra Pharma, where you have a deep understanding of the needs of healthcare professionals and patients. </a:t>
            </a:r>
            <a:endParaRPr lang="en-GB" dirty="0" smtClean="0"/>
          </a:p>
          <a:p>
            <a:pPr marL="457200" indent="-457200">
              <a:buFont typeface="Wingdings" panose="05000000000000000000" pitchFamily="2" charset="2"/>
              <a:buChar char="§"/>
            </a:pPr>
            <a:r>
              <a:rPr lang="en-GB" dirty="0" smtClean="0"/>
              <a:t>Although </a:t>
            </a:r>
            <a:r>
              <a:rPr lang="en-GB" dirty="0"/>
              <a:t>you don't have a background in software development, you’ve been assigned to lead the creation of Astra Pharma’s first AI assistant using </a:t>
            </a:r>
            <a:r>
              <a:rPr lang="en-GB" dirty="0" err="1"/>
              <a:t>Watsonx</a:t>
            </a:r>
            <a:r>
              <a:rPr lang="en-GB" dirty="0"/>
              <a:t> Orchestrate</a:t>
            </a:r>
            <a:r>
              <a:rPr lang="en-GB" dirty="0" smtClean="0"/>
              <a:t>.</a:t>
            </a:r>
          </a:p>
          <a:p>
            <a:pPr marL="457200" indent="-457200">
              <a:buFont typeface="Wingdings" panose="05000000000000000000" pitchFamily="2" charset="2"/>
              <a:buChar char="§"/>
            </a:pPr>
            <a:r>
              <a:rPr lang="en-GB" dirty="0" smtClean="0"/>
              <a:t> </a:t>
            </a:r>
            <a:r>
              <a:rPr lang="en-GB" dirty="0"/>
              <a:t>After the assistant is built, you will be responsible for monitoring its performance and continuously optimizing its responses</a:t>
            </a:r>
            <a:r>
              <a:rPr lang="en-GB" dirty="0" smtClean="0"/>
              <a:t>.</a:t>
            </a:r>
            <a:endParaRPr lang="en-GB" dirty="0"/>
          </a:p>
          <a:p>
            <a:pPr marL="457200" indent="-457200">
              <a:buFont typeface="Arial" panose="020B0604020202020204" pitchFamily="34" charset="0"/>
              <a:buChar char="•"/>
            </a:pPr>
            <a:r>
              <a:rPr lang="en-GB" dirty="0"/>
              <a:t>You begin by gathering key data from Astra Pharma’s customer support logs, identifying the most frequently asked questions about products like </a:t>
            </a:r>
            <a:r>
              <a:rPr lang="en-GB" dirty="0" err="1"/>
              <a:t>qtern</a:t>
            </a:r>
            <a:r>
              <a:rPr lang="en-GB" dirty="0"/>
              <a:t> (for type 2 diabetes management) or </a:t>
            </a:r>
            <a:r>
              <a:rPr lang="en-GB" dirty="0" err="1"/>
              <a:t>epanova</a:t>
            </a:r>
            <a:r>
              <a:rPr lang="en-GB" dirty="0"/>
              <a:t> (for lowering triglycerides). </a:t>
            </a:r>
            <a:endParaRPr lang="en-GB" dirty="0" smtClean="0"/>
          </a:p>
          <a:p>
            <a:pPr marL="457200" indent="-457200">
              <a:buFont typeface="Arial" panose="020B0604020202020204" pitchFamily="34" charset="0"/>
              <a:buChar char="•"/>
            </a:pPr>
            <a:r>
              <a:rPr lang="en-GB" dirty="0" smtClean="0"/>
              <a:t>Your </a:t>
            </a:r>
            <a:r>
              <a:rPr lang="en-GB" dirty="0"/>
              <a:t>objective is to automate responses to these common inquiries and streamline workflows such as prescribing guidance or patient support programs</a:t>
            </a:r>
            <a:r>
              <a:rPr lang="en-GB" dirty="0" smtClean="0"/>
              <a:t>.</a:t>
            </a:r>
            <a:endParaRPr lang="en-GB" dirty="0"/>
          </a:p>
          <a:p>
            <a:pPr marL="457200" indent="-457200">
              <a:buFont typeface="Wingdings" panose="05000000000000000000" pitchFamily="2" charset="2"/>
              <a:buChar char="§"/>
            </a:pPr>
            <a:r>
              <a:rPr lang="en-GB" dirty="0"/>
              <a:t>As the project advances, you collaborate with cross-functional teams to design an efficient, conversational flow that ensures optimal user experience. Once the design phase is completed, you proceed to build actionable workflows within the </a:t>
            </a:r>
            <a:r>
              <a:rPr lang="en-GB" dirty="0" err="1"/>
              <a:t>Watsonx</a:t>
            </a:r>
            <a:r>
              <a:rPr lang="en-GB" dirty="0"/>
              <a:t> Orchestrate Assistant Builder, tailoring responses to the unique requirements of healthcare professionals, pharmacists, and patients</a:t>
            </a:r>
            <a:r>
              <a:rPr lang="en-GB" dirty="0" smtClean="0"/>
              <a:t>.</a:t>
            </a:r>
            <a:endParaRPr lang="en-GB" dirty="0"/>
          </a:p>
          <a:p>
            <a:pPr marL="457200" indent="-457200">
              <a:buFont typeface="Arial" panose="020B0604020202020204" pitchFamily="34" charset="0"/>
              <a:buChar char="•"/>
            </a:pPr>
            <a:r>
              <a:rPr lang="en-GB" dirty="0"/>
              <a:t>This project is Astra Pharma’s first step toward enhancing customer engagement through digital innovation. You aim to quickly launch the assistant on Astra Pharma’s website, starting with product inquiries for </a:t>
            </a:r>
            <a:r>
              <a:rPr lang="en-GB" dirty="0" err="1"/>
              <a:t>saphnello</a:t>
            </a:r>
            <a:r>
              <a:rPr lang="en-GB" dirty="0"/>
              <a:t> and </a:t>
            </a:r>
            <a:r>
              <a:rPr lang="en-GB" dirty="0" err="1"/>
              <a:t>dapagliflozin</a:t>
            </a:r>
            <a:r>
              <a:rPr lang="en-GB" dirty="0"/>
              <a:t>, and scale up to support more complex interactions as you gather insights from real-time data</a:t>
            </a:r>
            <a:r>
              <a:rPr lang="en-GB" dirty="0" smtClean="0"/>
              <a:t>.</a:t>
            </a:r>
          </a:p>
          <a:p>
            <a:pPr marL="457200" indent="-457200">
              <a:buFont typeface="Arial" panose="020B0604020202020204" pitchFamily="34" charset="0"/>
              <a:buChar char="•"/>
            </a:pPr>
            <a:r>
              <a:rPr lang="en-GB" dirty="0"/>
              <a:t>Finite list of questions with static answers in a particular domain is a characteristic of a question and answer (Q&amp;A) </a:t>
            </a:r>
            <a:r>
              <a:rPr lang="en-GB" dirty="0" err="1"/>
              <a:t>chatbot</a:t>
            </a:r>
            <a:r>
              <a:rPr lang="en-GB" dirty="0"/>
              <a:t>.</a:t>
            </a:r>
          </a:p>
          <a:p>
            <a:pPr marL="457200" indent="-457200">
              <a:buFont typeface="Arial" panose="020B0604020202020204" pitchFamily="34" charset="0"/>
              <a:buChar char="•"/>
            </a:pPr>
            <a:endParaRPr lang="en-GB" dirty="0"/>
          </a:p>
          <a:p>
            <a:endParaRPr lang="en-GB" dirty="0"/>
          </a:p>
        </p:txBody>
      </p:sp>
    </p:spTree>
    <p:extLst>
      <p:ext uri="{BB962C8B-B14F-4D97-AF65-F5344CB8AC3E}">
        <p14:creationId xmlns:p14="http://schemas.microsoft.com/office/powerpoint/2010/main" val="19876765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8511" y="484094"/>
            <a:ext cx="11711821" cy="5845415"/>
          </a:xfrm>
          <a:prstGeom prst="rect">
            <a:avLst/>
          </a:prstGeom>
        </p:spPr>
      </p:pic>
    </p:spTree>
    <p:extLst>
      <p:ext uri="{BB962C8B-B14F-4D97-AF65-F5344CB8AC3E}">
        <p14:creationId xmlns:p14="http://schemas.microsoft.com/office/powerpoint/2010/main" val="38707043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6061" y="139849"/>
            <a:ext cx="11908715" cy="6454589"/>
          </a:xfrm>
        </p:spPr>
        <p:txBody>
          <a:bodyPr>
            <a:normAutofit fontScale="85000" lnSpcReduction="20000"/>
          </a:bodyPr>
          <a:lstStyle/>
          <a:p>
            <a:pPr marL="457200" indent="-457200">
              <a:buFont typeface="Arial" panose="020B0604020202020204" pitchFamily="34" charset="0"/>
              <a:buChar char="•"/>
            </a:pPr>
            <a:r>
              <a:rPr lang="en-GB" dirty="0" smtClean="0"/>
              <a:t>The </a:t>
            </a:r>
            <a:r>
              <a:rPr lang="en-GB" dirty="0"/>
              <a:t>assistant determines when to change the topic based on these criteria</a:t>
            </a:r>
            <a:r>
              <a:rPr lang="en-GB" dirty="0" smtClean="0"/>
              <a:t>:</a:t>
            </a:r>
            <a:endParaRPr lang="en-GB" dirty="0"/>
          </a:p>
          <a:p>
            <a:pPr marL="457200" indent="-457200">
              <a:buFont typeface="Wingdings" panose="05000000000000000000" pitchFamily="2" charset="2"/>
              <a:buChar char="§"/>
            </a:pPr>
            <a:r>
              <a:rPr lang="en-GB" dirty="0"/>
              <a:t>Response Validation: After the patient responds, such as providing lab results while managing </a:t>
            </a:r>
            <a:r>
              <a:rPr lang="en-GB" dirty="0" err="1"/>
              <a:t>Tagrisso</a:t>
            </a:r>
            <a:r>
              <a:rPr lang="en-GB" dirty="0"/>
              <a:t> (</a:t>
            </a:r>
            <a:r>
              <a:rPr lang="en-GB" dirty="0" err="1"/>
              <a:t>osimertinib</a:t>
            </a:r>
            <a:r>
              <a:rPr lang="en-GB" dirty="0"/>
              <a:t>) treatment for lung cancer, the assistant first checks if the input matches the expected data type, like a numeric potassium level</a:t>
            </a:r>
            <a:r>
              <a:rPr lang="en-GB" dirty="0" smtClean="0"/>
              <a:t>.</a:t>
            </a:r>
            <a:endParaRPr lang="en-GB" dirty="0"/>
          </a:p>
          <a:p>
            <a:pPr marL="457200" indent="-457200">
              <a:buFont typeface="Wingdings" panose="05000000000000000000" pitchFamily="2" charset="2"/>
              <a:buChar char="§"/>
            </a:pPr>
            <a:r>
              <a:rPr lang="en-GB" dirty="0"/>
              <a:t>Input Recognition: If the input doesn’t fit, such as asking "What are the side effects of </a:t>
            </a:r>
            <a:r>
              <a:rPr lang="en-GB" dirty="0" err="1"/>
              <a:t>Lynparza</a:t>
            </a:r>
            <a:r>
              <a:rPr lang="en-GB" dirty="0"/>
              <a:t>?" while discussing a blood test, the assistant evaluates if this matches another action. </a:t>
            </a:r>
            <a:endParaRPr lang="en-GB" dirty="0" smtClean="0"/>
          </a:p>
          <a:p>
            <a:pPr marL="457200" indent="-457200">
              <a:buFont typeface="Arial" panose="020B0604020202020204" pitchFamily="34" charset="0"/>
              <a:buChar char="•"/>
            </a:pPr>
            <a:r>
              <a:rPr lang="en-GB" dirty="0" smtClean="0"/>
              <a:t>If </a:t>
            </a:r>
            <a:r>
              <a:rPr lang="en-GB" dirty="0"/>
              <a:t>the input scores 20% or higher in confidence, the assistant switches to the new action</a:t>
            </a:r>
            <a:r>
              <a:rPr lang="en-GB" dirty="0" smtClean="0"/>
              <a:t>.</a:t>
            </a:r>
            <a:endParaRPr lang="en-GB" dirty="0"/>
          </a:p>
          <a:p>
            <a:pPr marL="457200" indent="-457200">
              <a:buFont typeface="Wingdings" panose="05000000000000000000" pitchFamily="2" charset="2"/>
              <a:buChar char="§"/>
            </a:pPr>
            <a:r>
              <a:rPr lang="en-GB" dirty="0"/>
              <a:t>Action Continuation: Once the secondary action completes, the assistant asks if the patient wishes to return to the original query, like resuming dosage guidance for </a:t>
            </a:r>
            <a:r>
              <a:rPr lang="en-GB" dirty="0" err="1"/>
              <a:t>Lokelma</a:t>
            </a:r>
            <a:r>
              <a:rPr lang="en-GB" dirty="0"/>
              <a:t>. If yes, the assistant continues where it left off</a:t>
            </a:r>
            <a:r>
              <a:rPr lang="en-GB" dirty="0" smtClean="0"/>
              <a:t>.</a:t>
            </a:r>
            <a:endParaRPr lang="en-GB" dirty="0"/>
          </a:p>
          <a:p>
            <a:pPr marL="457200" indent="-457200">
              <a:buFont typeface="Arial" panose="020B0604020202020204" pitchFamily="34" charset="0"/>
              <a:buChar char="•"/>
            </a:pPr>
            <a:r>
              <a:rPr lang="en-GB" dirty="0"/>
              <a:t>However, if the input doesn’t match the expected format, such as a non-numeric value where a lab result is expected, a validation error </a:t>
            </a:r>
            <a:r>
              <a:rPr lang="en-GB"/>
              <a:t>occurs</a:t>
            </a:r>
            <a:r>
              <a:rPr lang="en-GB" smtClean="0"/>
              <a:t>.</a:t>
            </a:r>
          </a:p>
          <a:p>
            <a:pPr marL="457200" indent="-457200">
              <a:buFont typeface="Arial" panose="020B0604020202020204" pitchFamily="34" charset="0"/>
              <a:buChar char="•"/>
            </a:pPr>
            <a:r>
              <a:rPr lang="en-GB" smtClean="0"/>
              <a:t> </a:t>
            </a:r>
            <a:r>
              <a:rPr lang="en-GB" dirty="0"/>
              <a:t>Additionally, if a topic switch occurs while an action, like reviewing side effects for </a:t>
            </a:r>
            <a:r>
              <a:rPr lang="en-GB" dirty="0" err="1"/>
              <a:t>Lynparza</a:t>
            </a:r>
            <a:r>
              <a:rPr lang="en-GB" dirty="0"/>
              <a:t>, is in progress, the switch to another topic may not be available until that step is complete.</a:t>
            </a:r>
          </a:p>
          <a:p>
            <a:endParaRPr lang="en-GB" dirty="0"/>
          </a:p>
        </p:txBody>
      </p:sp>
    </p:spTree>
    <p:extLst>
      <p:ext uri="{BB962C8B-B14F-4D97-AF65-F5344CB8AC3E}">
        <p14:creationId xmlns:p14="http://schemas.microsoft.com/office/powerpoint/2010/main" val="33902477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38090" y="398034"/>
            <a:ext cx="11364143" cy="5666390"/>
          </a:xfrm>
          <a:prstGeom prst="rect">
            <a:avLst/>
          </a:prstGeom>
        </p:spPr>
      </p:pic>
    </p:spTree>
    <p:extLst>
      <p:ext uri="{BB962C8B-B14F-4D97-AF65-F5344CB8AC3E}">
        <p14:creationId xmlns:p14="http://schemas.microsoft.com/office/powerpoint/2010/main" val="21461980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6061" y="139849"/>
            <a:ext cx="11908715" cy="6454589"/>
          </a:xfrm>
        </p:spPr>
        <p:txBody>
          <a:bodyPr>
            <a:normAutofit fontScale="55000" lnSpcReduction="20000"/>
          </a:bodyPr>
          <a:lstStyle/>
          <a:p>
            <a:r>
              <a:rPr lang="en-GB" dirty="0" smtClean="0"/>
              <a:t>Best </a:t>
            </a:r>
            <a:r>
              <a:rPr lang="en-GB" dirty="0"/>
              <a:t>Practices for Handling Topic Changes</a:t>
            </a:r>
          </a:p>
          <a:p>
            <a:pPr marL="457200" indent="-457200">
              <a:buFont typeface="Arial" panose="020B0604020202020204" pitchFamily="34" charset="0"/>
              <a:buChar char="•"/>
            </a:pPr>
            <a:r>
              <a:rPr lang="en-GB" dirty="0"/>
              <a:t>Patients often change topics mid-conversation, such as switching from discussing </a:t>
            </a:r>
            <a:r>
              <a:rPr lang="en-GB" dirty="0" err="1"/>
              <a:t>osimertinib</a:t>
            </a:r>
            <a:r>
              <a:rPr lang="en-GB" dirty="0"/>
              <a:t> side effects to asking about the use of </a:t>
            </a:r>
            <a:r>
              <a:rPr lang="en-GB" dirty="0" err="1"/>
              <a:t>Lokelma</a:t>
            </a:r>
            <a:r>
              <a:rPr lang="en-GB" dirty="0"/>
              <a:t> in treating </a:t>
            </a:r>
            <a:r>
              <a:rPr lang="en-GB" dirty="0" err="1"/>
              <a:t>hyperkalemia</a:t>
            </a:r>
            <a:r>
              <a:rPr lang="en-GB" dirty="0"/>
              <a:t>. </a:t>
            </a:r>
            <a:endParaRPr lang="en-GB" dirty="0" smtClean="0"/>
          </a:p>
          <a:p>
            <a:pPr marL="457200" indent="-457200">
              <a:buFont typeface="Arial" panose="020B0604020202020204" pitchFamily="34" charset="0"/>
              <a:buChar char="•"/>
            </a:pPr>
            <a:r>
              <a:rPr lang="en-GB" dirty="0" smtClean="0"/>
              <a:t>To </a:t>
            </a:r>
            <a:r>
              <a:rPr lang="en-GB" dirty="0"/>
              <a:t>address these topic shifts, assistants are designed with several actions covering related queries, ensuring smooth patient support throughout their treatment journey</a:t>
            </a:r>
            <a:r>
              <a:rPr lang="en-GB" dirty="0" smtClean="0"/>
              <a:t>.</a:t>
            </a:r>
            <a:endParaRPr lang="en-GB" dirty="0"/>
          </a:p>
          <a:p>
            <a:r>
              <a:rPr lang="en-GB" dirty="0"/>
              <a:t>Enabling and Disabling Topic Change</a:t>
            </a:r>
          </a:p>
          <a:p>
            <a:pPr marL="457200" indent="-457200">
              <a:buFont typeface="Arial" panose="020B0604020202020204" pitchFamily="34" charset="0"/>
              <a:buChar char="•"/>
            </a:pPr>
            <a:r>
              <a:rPr lang="en-GB" dirty="0"/>
              <a:t>By default, the ability to change conversation topics is enabled for all interactions. You can disable it globally or for specific actions, allowing tighter control over how the assistant navigates patient queries related to medications like </a:t>
            </a:r>
            <a:r>
              <a:rPr lang="en-GB" dirty="0" err="1"/>
              <a:t>Lynparza</a:t>
            </a:r>
            <a:r>
              <a:rPr lang="en-GB" dirty="0"/>
              <a:t> or </a:t>
            </a:r>
            <a:r>
              <a:rPr lang="en-GB" dirty="0" err="1"/>
              <a:t>Tagrisso</a:t>
            </a:r>
            <a:r>
              <a:rPr lang="en-GB" dirty="0" smtClean="0"/>
              <a:t>.</a:t>
            </a:r>
            <a:endParaRPr lang="en-GB" dirty="0"/>
          </a:p>
          <a:p>
            <a:r>
              <a:rPr lang="en-GB" dirty="0"/>
              <a:t>Web Chat Integration for Patient Support</a:t>
            </a:r>
          </a:p>
          <a:p>
            <a:pPr marL="457200" indent="-457200">
              <a:buFont typeface="Arial" panose="020B0604020202020204" pitchFamily="34" charset="0"/>
              <a:buChar char="•"/>
            </a:pPr>
            <a:r>
              <a:rPr lang="en-GB" dirty="0"/>
              <a:t>Deploying a pharmaceutical AI assistant on your website, whether to support patients using </a:t>
            </a:r>
            <a:r>
              <a:rPr lang="en-GB" dirty="0" err="1"/>
              <a:t>Lokelma</a:t>
            </a:r>
            <a:r>
              <a:rPr lang="en-GB" dirty="0"/>
              <a:t> or providing guidance on </a:t>
            </a:r>
            <a:r>
              <a:rPr lang="en-GB" dirty="0" err="1"/>
              <a:t>Lynparza</a:t>
            </a:r>
            <a:r>
              <a:rPr lang="en-GB" dirty="0"/>
              <a:t>, is simplified through web chat integration. </a:t>
            </a:r>
            <a:endParaRPr lang="en-GB" dirty="0" smtClean="0"/>
          </a:p>
          <a:p>
            <a:pPr marL="457200" indent="-457200">
              <a:buFont typeface="Arial" panose="020B0604020202020204" pitchFamily="34" charset="0"/>
              <a:buChar char="•"/>
            </a:pPr>
            <a:r>
              <a:rPr lang="en-GB" dirty="0" smtClean="0"/>
              <a:t>This </a:t>
            </a:r>
            <a:r>
              <a:rPr lang="en-GB" dirty="0"/>
              <a:t>chat feature allows seamless patient interaction, answering common questions about medications or offering personalized treatment guidance</a:t>
            </a:r>
            <a:r>
              <a:rPr lang="en-GB" dirty="0" smtClean="0"/>
              <a:t>.</a:t>
            </a:r>
            <a:endParaRPr lang="en-GB" dirty="0"/>
          </a:p>
          <a:p>
            <a:r>
              <a:rPr lang="en-GB" dirty="0"/>
              <a:t>Why Use Web Chat?</a:t>
            </a:r>
          </a:p>
          <a:p>
            <a:pPr marL="457200" indent="-457200">
              <a:buFont typeface="Arial" panose="020B0604020202020204" pitchFamily="34" charset="0"/>
              <a:buChar char="•"/>
            </a:pPr>
            <a:r>
              <a:rPr lang="en-GB" dirty="0"/>
              <a:t>Building a custom user interface (UI) for patient assistance, such as navigating the treatment plans for </a:t>
            </a:r>
            <a:r>
              <a:rPr lang="en-GB" dirty="0" err="1"/>
              <a:t>Tagrisso</a:t>
            </a:r>
            <a:r>
              <a:rPr lang="en-GB" dirty="0"/>
              <a:t>, can be time-consuming. By using the ready-made web chat, you avoid issues like designing layouts, managing browser compatibility, and ensuring accessibility. Instead, you can focus on refining the assistant’s ability to provide accurate medication guidance</a:t>
            </a:r>
            <a:r>
              <a:rPr lang="en-GB" dirty="0" smtClean="0"/>
              <a:t>.</a:t>
            </a:r>
            <a:endParaRPr lang="en-GB" dirty="0"/>
          </a:p>
          <a:p>
            <a:r>
              <a:rPr lang="en-GB" dirty="0"/>
              <a:t>What Can You Do with Web Chat?</a:t>
            </a:r>
          </a:p>
          <a:p>
            <a:pPr marL="457200" indent="-457200">
              <a:buFont typeface="Arial" panose="020B0604020202020204" pitchFamily="34" charset="0"/>
              <a:buChar char="•"/>
            </a:pPr>
            <a:r>
              <a:rPr lang="en-GB" dirty="0"/>
              <a:t>You can quickly deploy web chat on your pharmaceutical website to guide patients through using medications like </a:t>
            </a:r>
            <a:r>
              <a:rPr lang="en-GB" dirty="0" err="1"/>
              <a:t>Lokelma</a:t>
            </a:r>
            <a:r>
              <a:rPr lang="en-GB" dirty="0"/>
              <a:t> or </a:t>
            </a:r>
            <a:r>
              <a:rPr lang="en-GB" dirty="0" err="1"/>
              <a:t>osimertinib</a:t>
            </a:r>
            <a:r>
              <a:rPr lang="en-GB" dirty="0"/>
              <a:t>. The chat interface allows multimedia elements like forms, dosage schedules, and interactive guidance to streamline patient interactions.</a:t>
            </a:r>
          </a:p>
          <a:p>
            <a:endParaRPr lang="en-GB" dirty="0"/>
          </a:p>
        </p:txBody>
      </p:sp>
    </p:spTree>
    <p:extLst>
      <p:ext uri="{BB962C8B-B14F-4D97-AF65-F5344CB8AC3E}">
        <p14:creationId xmlns:p14="http://schemas.microsoft.com/office/powerpoint/2010/main" val="30808471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44633" y="602427"/>
            <a:ext cx="11435672" cy="5712311"/>
          </a:xfrm>
          <a:prstGeom prst="rect">
            <a:avLst/>
          </a:prstGeom>
        </p:spPr>
      </p:pic>
    </p:spTree>
    <p:extLst>
      <p:ext uri="{BB962C8B-B14F-4D97-AF65-F5344CB8AC3E}">
        <p14:creationId xmlns:p14="http://schemas.microsoft.com/office/powerpoint/2010/main" val="42386940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6061" y="139849"/>
            <a:ext cx="11908715" cy="6718151"/>
          </a:xfrm>
        </p:spPr>
        <p:txBody>
          <a:bodyPr>
            <a:normAutofit fontScale="85000" lnSpcReduction="10000"/>
          </a:bodyPr>
          <a:lstStyle/>
          <a:p>
            <a:r>
              <a:rPr lang="en-GB" dirty="0" smtClean="0"/>
              <a:t>Publishing </a:t>
            </a:r>
            <a:r>
              <a:rPr lang="en-GB" dirty="0"/>
              <a:t>the Assistant</a:t>
            </a:r>
          </a:p>
          <a:p>
            <a:pPr marL="457200" indent="-457200">
              <a:buFont typeface="Arial" panose="020B0604020202020204" pitchFamily="34" charset="0"/>
              <a:buChar char="•"/>
            </a:pPr>
            <a:r>
              <a:rPr lang="en-GB" dirty="0"/>
              <a:t>Once your assistant, equipped to handle queries on medications like </a:t>
            </a:r>
            <a:r>
              <a:rPr lang="en-GB" dirty="0" err="1"/>
              <a:t>Lynparza</a:t>
            </a:r>
            <a:r>
              <a:rPr lang="en-GB" dirty="0"/>
              <a:t> or </a:t>
            </a:r>
            <a:r>
              <a:rPr lang="en-GB" dirty="0" err="1"/>
              <a:t>Tagrisso</a:t>
            </a:r>
            <a:r>
              <a:rPr lang="en-GB" dirty="0"/>
              <a:t>, is ready, you can publish incremental versions for live use. </a:t>
            </a:r>
            <a:endParaRPr lang="en-GB" dirty="0" smtClean="0"/>
          </a:p>
          <a:p>
            <a:pPr marL="457200" indent="-457200">
              <a:buFont typeface="Arial" panose="020B0604020202020204" pitchFamily="34" charset="0"/>
              <a:buChar char="•"/>
            </a:pPr>
            <a:r>
              <a:rPr lang="en-GB" dirty="0" smtClean="0"/>
              <a:t>Each </a:t>
            </a:r>
            <a:r>
              <a:rPr lang="en-GB" dirty="0"/>
              <a:t>published version, like V1 or V2, captures a snapshot of the assistant’s capabilities, ensuring that your assistant evolves with new patient needs</a:t>
            </a:r>
            <a:r>
              <a:rPr lang="en-GB" dirty="0" smtClean="0"/>
              <a:t>.</a:t>
            </a:r>
            <a:endParaRPr lang="en-GB" dirty="0"/>
          </a:p>
          <a:p>
            <a:r>
              <a:rPr lang="en-GB" dirty="0"/>
              <a:t>Embedding the Web Chat on Your Website</a:t>
            </a:r>
          </a:p>
          <a:p>
            <a:pPr marL="457200" indent="-457200">
              <a:buFont typeface="Arial" panose="020B0604020202020204" pitchFamily="34" charset="0"/>
              <a:buChar char="•"/>
            </a:pPr>
            <a:r>
              <a:rPr lang="en-GB" dirty="0"/>
              <a:t>To integrate your pharmaceutical assistant on your site:</a:t>
            </a:r>
          </a:p>
          <a:p>
            <a:pPr marL="514350" indent="-514350">
              <a:buFont typeface="+mj-lt"/>
              <a:buAutoNum type="alphaLcParenR"/>
            </a:pPr>
            <a:r>
              <a:rPr lang="en-GB" dirty="0" smtClean="0"/>
              <a:t>Copy </a:t>
            </a:r>
            <a:r>
              <a:rPr lang="en-GB" dirty="0"/>
              <a:t>the script generated in the Web chat channel of the Assistant builder.</a:t>
            </a:r>
          </a:p>
          <a:p>
            <a:pPr marL="514350" indent="-514350">
              <a:buFont typeface="+mj-lt"/>
              <a:buAutoNum type="alphaLcParenR"/>
            </a:pPr>
            <a:r>
              <a:rPr lang="en-GB" dirty="0"/>
              <a:t>Paste it into your website’s HTML before the closing &lt;/head&gt; tag.</a:t>
            </a:r>
          </a:p>
          <a:p>
            <a:pPr marL="514350" indent="-514350">
              <a:buFont typeface="+mj-lt"/>
              <a:buAutoNum type="alphaLcParenR"/>
            </a:pPr>
            <a:r>
              <a:rPr lang="en-GB" dirty="0"/>
              <a:t>Save and deploy the code.</a:t>
            </a:r>
          </a:p>
          <a:p>
            <a:pPr marL="457200" indent="-457200">
              <a:buFont typeface="Arial" panose="020B0604020202020204" pitchFamily="34" charset="0"/>
              <a:buChar char="•"/>
            </a:pPr>
            <a:r>
              <a:rPr lang="en-GB" dirty="0"/>
              <a:t>This simple process embeds an AI-powered assistant, enabling patients to interact with a virtual guide for their treatment with medications like </a:t>
            </a:r>
            <a:r>
              <a:rPr lang="en-GB" dirty="0" err="1"/>
              <a:t>Lokelma</a:t>
            </a:r>
            <a:r>
              <a:rPr lang="en-GB" dirty="0"/>
              <a:t>, </a:t>
            </a:r>
            <a:r>
              <a:rPr lang="en-GB" dirty="0" err="1"/>
              <a:t>Lynparza</a:t>
            </a:r>
            <a:r>
              <a:rPr lang="en-GB" dirty="0"/>
              <a:t>, or </a:t>
            </a:r>
            <a:r>
              <a:rPr lang="en-GB" dirty="0" err="1"/>
              <a:t>Tagrisso</a:t>
            </a:r>
            <a:r>
              <a:rPr lang="en-GB" dirty="0"/>
              <a:t>, helping them navigate their healthcare journey smoothly and efficiently</a:t>
            </a:r>
            <a:r>
              <a:rPr lang="en-GB" dirty="0" smtClean="0"/>
              <a:t>.</a:t>
            </a:r>
          </a:p>
          <a:p>
            <a:r>
              <a:rPr lang="en-US" smtClean="0"/>
              <a:t>                                                         </a:t>
            </a:r>
            <a:r>
              <a:rPr lang="en-US" u="sng" smtClean="0"/>
              <a:t>Reference</a:t>
            </a:r>
            <a:endParaRPr lang="en-US" u="sng" dirty="0" smtClean="0"/>
          </a:p>
          <a:p>
            <a:pPr marL="457200" indent="-457200">
              <a:buFont typeface="Arial" panose="020B0604020202020204" pitchFamily="34" charset="0"/>
              <a:buChar char="•"/>
            </a:pPr>
            <a:r>
              <a:rPr lang="en-GB" dirty="0"/>
              <a:t>https://research.ibm.com/projects/biomedical-foundation-models#publications</a:t>
            </a:r>
          </a:p>
          <a:p>
            <a:endParaRPr lang="en-GB" dirty="0"/>
          </a:p>
        </p:txBody>
      </p:sp>
    </p:spTree>
    <p:extLst>
      <p:ext uri="{BB962C8B-B14F-4D97-AF65-F5344CB8AC3E}">
        <p14:creationId xmlns:p14="http://schemas.microsoft.com/office/powerpoint/2010/main" val="27715638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72134" y="1373896"/>
            <a:ext cx="5477639" cy="5468113"/>
          </a:xfrm>
          <a:prstGeom prst="rect">
            <a:avLst/>
          </a:prstGeom>
        </p:spPr>
      </p:pic>
      <p:pic>
        <p:nvPicPr>
          <p:cNvPr id="3" name="Picture 2"/>
          <p:cNvPicPr>
            <a:picLocks noChangeAspect="1"/>
          </p:cNvPicPr>
          <p:nvPr/>
        </p:nvPicPr>
        <p:blipFill>
          <a:blip r:embed="rId3"/>
          <a:stretch>
            <a:fillRect/>
          </a:stretch>
        </p:blipFill>
        <p:spPr>
          <a:xfrm>
            <a:off x="6249773" y="1883484"/>
            <a:ext cx="5448300" cy="4876800"/>
          </a:xfrm>
          <a:prstGeom prst="rect">
            <a:avLst/>
          </a:prstGeom>
        </p:spPr>
      </p:pic>
      <p:pic>
        <p:nvPicPr>
          <p:cNvPr id="4" name="Picture 3"/>
          <p:cNvPicPr>
            <a:picLocks noChangeAspect="1"/>
          </p:cNvPicPr>
          <p:nvPr/>
        </p:nvPicPr>
        <p:blipFill>
          <a:blip r:embed="rId4"/>
          <a:stretch>
            <a:fillRect/>
          </a:stretch>
        </p:blipFill>
        <p:spPr>
          <a:xfrm>
            <a:off x="4323902" y="139177"/>
            <a:ext cx="2286000" cy="1028700"/>
          </a:xfrm>
          <a:prstGeom prst="rect">
            <a:avLst/>
          </a:prstGeom>
        </p:spPr>
      </p:pic>
      <p:pic>
        <p:nvPicPr>
          <p:cNvPr id="5" name="Picture 4"/>
          <p:cNvPicPr>
            <a:picLocks noChangeAspect="1"/>
          </p:cNvPicPr>
          <p:nvPr/>
        </p:nvPicPr>
        <p:blipFill>
          <a:blip r:embed="rId5"/>
          <a:stretch>
            <a:fillRect/>
          </a:stretch>
        </p:blipFill>
        <p:spPr>
          <a:xfrm>
            <a:off x="5889644" y="864309"/>
            <a:ext cx="2047875" cy="1019175"/>
          </a:xfrm>
          <a:prstGeom prst="rect">
            <a:avLst/>
          </a:prstGeom>
        </p:spPr>
      </p:pic>
    </p:spTree>
    <p:extLst>
      <p:ext uri="{BB962C8B-B14F-4D97-AF65-F5344CB8AC3E}">
        <p14:creationId xmlns:p14="http://schemas.microsoft.com/office/powerpoint/2010/main" val="38044478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818973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64652" y="661180"/>
            <a:ext cx="10355120" cy="5944430"/>
          </a:xfrm>
          <a:prstGeom prst="rect">
            <a:avLst/>
          </a:prstGeom>
        </p:spPr>
      </p:pic>
    </p:spTree>
    <p:extLst>
      <p:ext uri="{BB962C8B-B14F-4D97-AF65-F5344CB8AC3E}">
        <p14:creationId xmlns:p14="http://schemas.microsoft.com/office/powerpoint/2010/main" val="1931181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6668" y="139849"/>
            <a:ext cx="11758108" cy="6454589"/>
          </a:xfrm>
        </p:spPr>
        <p:txBody>
          <a:bodyPr>
            <a:normAutofit fontScale="85000" lnSpcReduction="20000"/>
          </a:bodyPr>
          <a:lstStyle/>
          <a:p>
            <a:pPr marL="457200" indent="-457200">
              <a:buFont typeface="Arial" panose="020B0604020202020204" pitchFamily="34" charset="0"/>
              <a:buChar char="•"/>
            </a:pPr>
            <a:r>
              <a:rPr lang="en-GB" dirty="0" smtClean="0"/>
              <a:t>Course scenario in </a:t>
            </a:r>
            <a:r>
              <a:rPr lang="en-GB" dirty="0"/>
              <a:t>this </a:t>
            </a:r>
            <a:r>
              <a:rPr lang="en-GB" dirty="0" smtClean="0"/>
              <a:t>course is that  </a:t>
            </a:r>
            <a:r>
              <a:rPr lang="en-GB" dirty="0"/>
              <a:t>you will learn how to use </a:t>
            </a:r>
            <a:r>
              <a:rPr lang="en-GB" dirty="0" err="1"/>
              <a:t>Watsonx</a:t>
            </a:r>
            <a:r>
              <a:rPr lang="en-GB" dirty="0"/>
              <a:t> Orchestrate Assistant Builder to create AI assistants for Astra Pharma. By the end of this training, you will have mastered the following skills</a:t>
            </a:r>
            <a:r>
              <a:rPr lang="en-GB" dirty="0" smtClean="0"/>
              <a:t>:</a:t>
            </a:r>
            <a:endParaRPr lang="en-GB" dirty="0"/>
          </a:p>
          <a:p>
            <a:pPr marL="457200" indent="-457200">
              <a:buFont typeface="Arial" panose="020B0604020202020204" pitchFamily="34" charset="0"/>
              <a:buChar char="•"/>
            </a:pPr>
            <a:r>
              <a:rPr lang="en-GB" dirty="0"/>
              <a:t>Designing conversational workflows using flowcharts.</a:t>
            </a:r>
          </a:p>
          <a:p>
            <a:pPr marL="457200" indent="-457200">
              <a:buFont typeface="Arial" panose="020B0604020202020204" pitchFamily="34" charset="0"/>
              <a:buChar char="•"/>
            </a:pPr>
            <a:r>
              <a:rPr lang="en-GB" dirty="0"/>
              <a:t>Building basic and advanced actions tailored to healthcare provider and patient needs.</a:t>
            </a:r>
          </a:p>
          <a:p>
            <a:pPr marL="457200" indent="-457200">
              <a:buFont typeface="Arial" panose="020B0604020202020204" pitchFamily="34" charset="0"/>
              <a:buChar char="•"/>
            </a:pPr>
            <a:r>
              <a:rPr lang="en-GB" dirty="0"/>
              <a:t>Ensuring that actions can be easily maintained and scaled.</a:t>
            </a:r>
          </a:p>
          <a:p>
            <a:pPr marL="457200" indent="-457200">
              <a:buFont typeface="Arial" panose="020B0604020202020204" pitchFamily="34" charset="0"/>
              <a:buChar char="•"/>
            </a:pPr>
            <a:r>
              <a:rPr lang="en-GB" dirty="0"/>
              <a:t>Throughout the course, you will apply these best practices to create an AI assistant capable of addressing common queries and improving Astra Pharma’s overall customer experience</a:t>
            </a:r>
            <a:r>
              <a:rPr lang="en-GB" dirty="0" smtClean="0"/>
              <a:t>.</a:t>
            </a:r>
          </a:p>
          <a:p>
            <a:r>
              <a:rPr lang="en-GB" dirty="0" smtClean="0"/>
              <a:t>                              </a:t>
            </a:r>
            <a:r>
              <a:rPr lang="en-GB" u="sng" dirty="0" smtClean="0"/>
              <a:t>Pharmaceutical </a:t>
            </a:r>
            <a:r>
              <a:rPr lang="en-GB" u="sng" dirty="0"/>
              <a:t>Use Case </a:t>
            </a:r>
            <a:r>
              <a:rPr lang="en-GB" u="sng" dirty="0" smtClean="0"/>
              <a:t>Requirements</a:t>
            </a:r>
            <a:endParaRPr lang="en-GB" u="sng" dirty="0"/>
          </a:p>
          <a:p>
            <a:pPr marL="457200" indent="-457200">
              <a:buFont typeface="Arial" panose="020B0604020202020204" pitchFamily="34" charset="0"/>
              <a:buChar char="•"/>
            </a:pPr>
            <a:r>
              <a:rPr lang="en-GB" dirty="0"/>
              <a:t>To build effective conversations for your AI assistant, gather all necessary documentation related to the medical products and treatments you wish to address. </a:t>
            </a:r>
            <a:endParaRPr lang="en-GB" dirty="0" smtClean="0"/>
          </a:p>
          <a:p>
            <a:pPr marL="457200" indent="-457200">
              <a:buFont typeface="Arial" panose="020B0604020202020204" pitchFamily="34" charset="0"/>
              <a:buChar char="•"/>
            </a:pPr>
            <a:r>
              <a:rPr lang="en-GB" dirty="0" smtClean="0"/>
              <a:t>This </a:t>
            </a:r>
            <a:r>
              <a:rPr lang="en-GB" dirty="0"/>
              <a:t>process helps you identify the most important use cases for patient and healthcare provider support, such as queries about omega-3-carboxylic acids (as found in </a:t>
            </a:r>
            <a:r>
              <a:rPr lang="en-GB" dirty="0" err="1"/>
              <a:t>epanova</a:t>
            </a:r>
            <a:r>
              <a:rPr lang="en-GB" dirty="0"/>
              <a:t>), </a:t>
            </a:r>
            <a:r>
              <a:rPr lang="en-GB" dirty="0" err="1"/>
              <a:t>roflumilast</a:t>
            </a:r>
            <a:r>
              <a:rPr lang="en-GB" dirty="0"/>
              <a:t> (branded as </a:t>
            </a:r>
            <a:r>
              <a:rPr lang="en-GB" dirty="0" err="1"/>
              <a:t>daliresp</a:t>
            </a:r>
            <a:r>
              <a:rPr lang="en-GB" dirty="0"/>
              <a:t>), and quetiapine (marketed as </a:t>
            </a:r>
            <a:r>
              <a:rPr lang="en-GB" dirty="0" err="1"/>
              <a:t>seroquel</a:t>
            </a:r>
            <a:r>
              <a:rPr lang="en-GB" dirty="0"/>
              <a:t>).</a:t>
            </a:r>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endParaRPr lang="en-GB" dirty="0"/>
          </a:p>
        </p:txBody>
      </p:sp>
    </p:spTree>
    <p:extLst>
      <p:ext uri="{BB962C8B-B14F-4D97-AF65-F5344CB8AC3E}">
        <p14:creationId xmlns:p14="http://schemas.microsoft.com/office/powerpoint/2010/main" val="2752191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47204" y="985496"/>
            <a:ext cx="8897592" cy="4887007"/>
          </a:xfrm>
          <a:prstGeom prst="rect">
            <a:avLst/>
          </a:prstGeom>
        </p:spPr>
      </p:pic>
    </p:spTree>
    <p:extLst>
      <p:ext uri="{BB962C8B-B14F-4D97-AF65-F5344CB8AC3E}">
        <p14:creationId xmlns:p14="http://schemas.microsoft.com/office/powerpoint/2010/main" val="2969182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6668" y="139849"/>
            <a:ext cx="11758108" cy="6454589"/>
          </a:xfrm>
        </p:spPr>
        <p:txBody>
          <a:bodyPr>
            <a:normAutofit fontScale="85000" lnSpcReduction="20000"/>
          </a:bodyPr>
          <a:lstStyle/>
          <a:p>
            <a:r>
              <a:rPr lang="en-GB" dirty="0" smtClean="0"/>
              <a:t>                                          </a:t>
            </a:r>
            <a:r>
              <a:rPr lang="en-GB" u="sng" dirty="0" smtClean="0"/>
              <a:t>Flowchart </a:t>
            </a:r>
            <a:r>
              <a:rPr lang="en-GB" u="sng" dirty="0"/>
              <a:t>Design</a:t>
            </a:r>
          </a:p>
          <a:p>
            <a:pPr marL="457200" indent="-457200">
              <a:buFont typeface="Arial" panose="020B0604020202020204" pitchFamily="34" charset="0"/>
              <a:buChar char="•"/>
            </a:pPr>
            <a:r>
              <a:rPr lang="en-GB" dirty="0"/>
              <a:t>Utilize the gathered documentation and use cases to create a flowchart. This flowchart will help you visualize the conversation between the AI assistant and users, and begin designing the actions. You can use any flowchart design tool to accomplish this, ensuring the user journey is clear and aligned with best practices in the pharmaceutical field, such as providing accurate dosing or side effect information for </a:t>
            </a:r>
            <a:r>
              <a:rPr lang="en-GB" dirty="0" err="1"/>
              <a:t>epanova</a:t>
            </a:r>
            <a:r>
              <a:rPr lang="en-GB" dirty="0"/>
              <a:t> or </a:t>
            </a:r>
            <a:r>
              <a:rPr lang="en-GB" dirty="0" err="1"/>
              <a:t>daliresp</a:t>
            </a:r>
            <a:r>
              <a:rPr lang="en-GB" dirty="0" smtClean="0"/>
              <a:t>.</a:t>
            </a:r>
          </a:p>
          <a:p>
            <a:pPr marL="457200" indent="-457200">
              <a:buFont typeface="Arial" panose="020B0604020202020204" pitchFamily="34" charset="0"/>
              <a:buChar char="•"/>
            </a:pPr>
            <a:r>
              <a:rPr lang="en-GB" dirty="0" smtClean="0"/>
              <a:t>The purpose of a flowchart is to keep </a:t>
            </a:r>
            <a:r>
              <a:rPr lang="en-GB" dirty="0"/>
              <a:t>track of all possible paths through the conversation.</a:t>
            </a:r>
          </a:p>
          <a:p>
            <a:pPr marL="457200" indent="-457200">
              <a:buFont typeface="Arial" panose="020B0604020202020204" pitchFamily="34" charset="0"/>
              <a:buChar char="•"/>
            </a:pPr>
            <a:r>
              <a:rPr lang="en-GB" dirty="0"/>
              <a:t>Tips for Flowchart Design:</a:t>
            </a:r>
          </a:p>
          <a:p>
            <a:pPr marL="457200" indent="-457200">
              <a:buFont typeface="Arial" panose="020B0604020202020204" pitchFamily="34" charset="0"/>
              <a:buChar char="•"/>
            </a:pPr>
            <a:r>
              <a:rPr lang="en-GB" dirty="0"/>
              <a:t>Include version history and detailed notes in the flowchart to track updates, such as regulatory changes or new drug releases.</a:t>
            </a:r>
          </a:p>
          <a:p>
            <a:pPr marL="457200" indent="-457200">
              <a:buFont typeface="Arial" panose="020B0604020202020204" pitchFamily="34" charset="0"/>
              <a:buChar char="•"/>
            </a:pPr>
            <a:r>
              <a:rPr lang="en-GB" dirty="0"/>
              <a:t>Review multiple use cases for </a:t>
            </a:r>
            <a:r>
              <a:rPr lang="en-GB" dirty="0" err="1"/>
              <a:t>subactions</a:t>
            </a:r>
            <a:r>
              <a:rPr lang="en-GB" dirty="0"/>
              <a:t>, like addressing drug interactions or side effects, and mark global response candidates that apply across multiple product lines.</a:t>
            </a:r>
          </a:p>
          <a:p>
            <a:pPr marL="457200" indent="-457200">
              <a:buFont typeface="Arial" panose="020B0604020202020204" pitchFamily="34" charset="0"/>
              <a:buChar char="•"/>
            </a:pPr>
            <a:r>
              <a:rPr lang="en-GB" dirty="0"/>
              <a:t>Base your flowchart design on real patient data and feedback, especially for critical conditions like chronic obstructive pulmonary disease (COPD) managed with </a:t>
            </a:r>
            <a:r>
              <a:rPr lang="en-GB" dirty="0" err="1"/>
              <a:t>daliresp</a:t>
            </a:r>
            <a:r>
              <a:rPr lang="en-GB" dirty="0"/>
              <a:t> or bipolar disorder managed with </a:t>
            </a:r>
            <a:r>
              <a:rPr lang="en-GB" dirty="0" err="1"/>
              <a:t>seroquel</a:t>
            </a:r>
            <a:r>
              <a:rPr lang="en-GB" dirty="0"/>
              <a:t>.</a:t>
            </a:r>
          </a:p>
        </p:txBody>
      </p:sp>
    </p:spTree>
    <p:extLst>
      <p:ext uri="{BB962C8B-B14F-4D97-AF65-F5344CB8AC3E}">
        <p14:creationId xmlns:p14="http://schemas.microsoft.com/office/powerpoint/2010/main" val="3961325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28715" y="387274"/>
            <a:ext cx="11621670" cy="6130946"/>
          </a:xfrm>
          <a:prstGeom prst="rect">
            <a:avLst/>
          </a:prstGeom>
        </p:spPr>
      </p:pic>
    </p:spTree>
    <p:extLst>
      <p:ext uri="{BB962C8B-B14F-4D97-AF65-F5344CB8AC3E}">
        <p14:creationId xmlns:p14="http://schemas.microsoft.com/office/powerpoint/2010/main" val="890047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6061" y="139849"/>
            <a:ext cx="11908715" cy="6454589"/>
          </a:xfrm>
        </p:spPr>
        <p:txBody>
          <a:bodyPr>
            <a:normAutofit fontScale="62500" lnSpcReduction="20000"/>
          </a:bodyPr>
          <a:lstStyle/>
          <a:p>
            <a:r>
              <a:rPr lang="en-GB" dirty="0" smtClean="0"/>
              <a:t>Action </a:t>
            </a:r>
            <a:r>
              <a:rPr lang="en-GB" dirty="0"/>
              <a:t>Design</a:t>
            </a:r>
          </a:p>
          <a:p>
            <a:pPr marL="457200" indent="-457200">
              <a:buFont typeface="Arial" panose="020B0604020202020204" pitchFamily="34" charset="0"/>
              <a:buChar char="•"/>
            </a:pPr>
            <a:r>
              <a:rPr lang="en-GB" dirty="0"/>
              <a:t>The goal of action design is to create steps that are easy to maintain and scale, especially as new drugs, formulations, and treatments are introduced to the market</a:t>
            </a:r>
            <a:r>
              <a:rPr lang="en-GB" dirty="0" smtClean="0"/>
              <a:t>.</a:t>
            </a:r>
            <a:endParaRPr lang="en-GB" dirty="0"/>
          </a:p>
          <a:p>
            <a:r>
              <a:rPr lang="en-GB" dirty="0"/>
              <a:t>Testing</a:t>
            </a:r>
          </a:p>
          <a:p>
            <a:pPr marL="457200" indent="-457200">
              <a:buFont typeface="Arial" panose="020B0604020202020204" pitchFamily="34" charset="0"/>
              <a:buChar char="•"/>
            </a:pPr>
            <a:r>
              <a:rPr lang="en-GB" dirty="0"/>
              <a:t>Thoroughly test your actions and conversational flow to ensure everything functions smoothly. Ensure that the AI assistant can handle complex inquiries, such as those regarding the specific pharmacokinetics of </a:t>
            </a:r>
            <a:r>
              <a:rPr lang="en-GB" dirty="0" err="1"/>
              <a:t>roflumilast</a:t>
            </a:r>
            <a:r>
              <a:rPr lang="en-GB" dirty="0"/>
              <a:t> or the patient support programs for </a:t>
            </a:r>
            <a:r>
              <a:rPr lang="en-GB" dirty="0" err="1"/>
              <a:t>epanova</a:t>
            </a:r>
            <a:r>
              <a:rPr lang="en-GB" dirty="0" smtClean="0"/>
              <a:t>.</a:t>
            </a:r>
            <a:endParaRPr lang="en-GB" dirty="0"/>
          </a:p>
          <a:p>
            <a:r>
              <a:rPr lang="en-GB" dirty="0"/>
              <a:t>Building an AI Assistant</a:t>
            </a:r>
          </a:p>
          <a:p>
            <a:pPr marL="457200" indent="-457200">
              <a:buFont typeface="Arial" panose="020B0604020202020204" pitchFamily="34" charset="0"/>
              <a:buChar char="•"/>
            </a:pPr>
            <a:r>
              <a:rPr lang="en-GB" dirty="0"/>
              <a:t>Now that you understand the preparation process, you're ready to create a new action. An action in the pharmaceutical domain might help answer patient or provider questions, such as proper dosing for </a:t>
            </a:r>
            <a:r>
              <a:rPr lang="en-GB" dirty="0" err="1"/>
              <a:t>seroquel</a:t>
            </a:r>
            <a:r>
              <a:rPr lang="en-GB" dirty="0"/>
              <a:t> or the cholesterol-lowering effects of omega-3-carboxylic acids in </a:t>
            </a:r>
            <a:r>
              <a:rPr lang="en-GB" dirty="0" err="1"/>
              <a:t>epanova</a:t>
            </a:r>
            <a:r>
              <a:rPr lang="en-GB" dirty="0"/>
              <a:t>. Each action consists of four key parts</a:t>
            </a:r>
            <a:r>
              <a:rPr lang="en-GB" dirty="0" smtClean="0"/>
              <a:t>:</a:t>
            </a:r>
            <a:endParaRPr lang="en-GB" dirty="0"/>
          </a:p>
          <a:p>
            <a:r>
              <a:rPr lang="en-GB" dirty="0" smtClean="0"/>
              <a:t>1. Example </a:t>
            </a:r>
            <a:r>
              <a:rPr lang="en-GB" dirty="0"/>
              <a:t>Phrases (User Utterances):</a:t>
            </a:r>
          </a:p>
          <a:p>
            <a:pPr marL="457200" indent="-457200">
              <a:buFont typeface="Arial" panose="020B0604020202020204" pitchFamily="34" charset="0"/>
              <a:buChar char="•"/>
            </a:pPr>
            <a:r>
              <a:rPr lang="en-GB" dirty="0"/>
              <a:t>Train the </a:t>
            </a:r>
            <a:r>
              <a:rPr lang="en-GB" dirty="0" err="1"/>
              <a:t>Watsonx</a:t>
            </a:r>
            <a:r>
              <a:rPr lang="en-GB" dirty="0"/>
              <a:t> Orchestrate Assistant Builder with sample phrases that patients or providers might use, such as, “What are the side effects of quetiapine?” or “How does </a:t>
            </a:r>
            <a:r>
              <a:rPr lang="en-GB" dirty="0" err="1"/>
              <a:t>epanova</a:t>
            </a:r>
            <a:r>
              <a:rPr lang="en-GB" dirty="0"/>
              <a:t> compare to other omega-3 treatments?” These utterances will help the natural language processing (NLP) model recognize intents</a:t>
            </a:r>
            <a:r>
              <a:rPr lang="en-GB" dirty="0" smtClean="0"/>
              <a:t>.</a:t>
            </a:r>
            <a:endParaRPr lang="en-GB" dirty="0"/>
          </a:p>
          <a:p>
            <a:pPr marL="457200" indent="-457200">
              <a:buFont typeface="Arial" panose="020B0604020202020204" pitchFamily="34" charset="0"/>
              <a:buChar char="•"/>
            </a:pPr>
            <a:r>
              <a:rPr lang="en-GB" dirty="0" smtClean="0"/>
              <a:t>The following are  </a:t>
            </a:r>
            <a:r>
              <a:rPr lang="en-GB" dirty="0"/>
              <a:t>recommended for good training user </a:t>
            </a:r>
            <a:r>
              <a:rPr lang="en-GB" dirty="0" smtClean="0"/>
              <a:t>utterances</a:t>
            </a:r>
            <a:endParaRPr lang="en-GB" dirty="0"/>
          </a:p>
          <a:p>
            <a:pPr marL="514350" indent="-514350">
              <a:buFont typeface="+mj-lt"/>
              <a:buAutoNum type="alphaLcPeriod"/>
            </a:pPr>
            <a:r>
              <a:rPr lang="en-GB" dirty="0"/>
              <a:t>Use real world examples</a:t>
            </a:r>
          </a:p>
          <a:p>
            <a:pPr marL="514350" indent="-514350">
              <a:buFont typeface="+mj-lt"/>
              <a:buAutoNum type="alphaLcPeriod"/>
            </a:pPr>
            <a:r>
              <a:rPr lang="en-GB" dirty="0"/>
              <a:t>10-20 examples optimum</a:t>
            </a:r>
          </a:p>
          <a:p>
            <a:pPr marL="514350" indent="-514350">
              <a:buFont typeface="+mj-lt"/>
              <a:buAutoNum type="alphaLcPeriod"/>
            </a:pPr>
            <a:r>
              <a:rPr lang="en-GB" dirty="0"/>
              <a:t>Should be varied in structure and words used</a:t>
            </a:r>
          </a:p>
        </p:txBody>
      </p:sp>
    </p:spTree>
    <p:extLst>
      <p:ext uri="{BB962C8B-B14F-4D97-AF65-F5344CB8AC3E}">
        <p14:creationId xmlns:p14="http://schemas.microsoft.com/office/powerpoint/2010/main" val="3166405573"/>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Template>
  <TotalTime>204</TotalTime>
  <Words>5566</Words>
  <Application>Microsoft Office PowerPoint</Application>
  <PresentationFormat>Widescreen</PresentationFormat>
  <Paragraphs>194</Paragraphs>
  <Slides>37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 Light</vt:lpstr>
      <vt:lpstr>Wingdings</vt:lpstr>
      <vt:lpstr>Metropolitan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53</cp:revision>
  <dcterms:created xsi:type="dcterms:W3CDTF">2024-10-12T08:46:24Z</dcterms:created>
  <dcterms:modified xsi:type="dcterms:W3CDTF">2024-10-13T14:24:51Z</dcterms:modified>
</cp:coreProperties>
</file>