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sldIdLst>
    <p:sldId id="266" r:id="rId3"/>
    <p:sldId id="258" r:id="rId4"/>
    <p:sldId id="261" r:id="rId5"/>
    <p:sldId id="259" r:id="rId6"/>
    <p:sldId id="262" r:id="rId7"/>
    <p:sldId id="263" r:id="rId8"/>
    <p:sldId id="269" r:id="rId9"/>
    <p:sldId id="267" r:id="rId10"/>
    <p:sldId id="270" r:id="rId11"/>
    <p:sldId id="268" r:id="rId12"/>
    <p:sldId id="271" r:id="rId13"/>
    <p:sldId id="294" r:id="rId14"/>
    <p:sldId id="272" r:id="rId15"/>
    <p:sldId id="292" r:id="rId16"/>
    <p:sldId id="273" r:id="rId17"/>
    <p:sldId id="274" r:id="rId18"/>
    <p:sldId id="275" r:id="rId19"/>
    <p:sldId id="293" r:id="rId20"/>
    <p:sldId id="276" r:id="rId21"/>
    <p:sldId id="277" r:id="rId22"/>
    <p:sldId id="278" r:id="rId23"/>
    <p:sldId id="279" r:id="rId24"/>
    <p:sldId id="295" r:id="rId25"/>
    <p:sldId id="280" r:id="rId26"/>
    <p:sldId id="296" r:id="rId27"/>
    <p:sldId id="297" r:id="rId28"/>
    <p:sldId id="281" r:id="rId29"/>
    <p:sldId id="299" r:id="rId30"/>
    <p:sldId id="282" r:id="rId31"/>
    <p:sldId id="283" r:id="rId32"/>
    <p:sldId id="284" r:id="rId33"/>
    <p:sldId id="285" r:id="rId34"/>
    <p:sldId id="286" r:id="rId35"/>
    <p:sldId id="287" r:id="rId36"/>
    <p:sldId id="288" r:id="rId37"/>
    <p:sldId id="290"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C50A33E-6EDB-4F7B-95FD-045CB5CC3D98}"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2785135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50A33E-6EDB-4F7B-95FD-045CB5CC3D98}"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254063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50A33E-6EDB-4F7B-95FD-045CB5CC3D98}"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1108871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C50A33E-6EDB-4F7B-95FD-045CB5CC3D98}" type="datetimeFigureOut">
              <a:rPr lang="en-GB" smtClean="0"/>
              <a:t>25/09/2024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4068079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C50A33E-6EDB-4F7B-95FD-045CB5CC3D98}" type="datetimeFigureOut">
              <a:rPr lang="en-GB" smtClean="0"/>
              <a:t>25/09/2024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3593702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C50A33E-6EDB-4F7B-95FD-045CB5CC3D98}" type="datetimeFigureOut">
              <a:rPr lang="en-GB" smtClean="0"/>
              <a:t>25/09/2024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22502167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0A33E-6EDB-4F7B-95FD-045CB5CC3D98}" type="datetimeFigureOut">
              <a:rPr lang="en-GB" smtClean="0"/>
              <a:t>25/09/2024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2568326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50A33E-6EDB-4F7B-95FD-045CB5CC3D98}" type="datetimeFigureOut">
              <a:rPr lang="en-GB" smtClean="0"/>
              <a:t>25/09/2024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3055163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50A33E-6EDB-4F7B-95FD-045CB5CC3D98}" type="datetimeFigureOut">
              <a:rPr lang="en-GB" smtClean="0"/>
              <a:t>25/09/2024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84448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50A33E-6EDB-4F7B-95FD-045CB5CC3D98}"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200341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50A33E-6EDB-4F7B-95FD-045CB5CC3D98}"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D533C0-F440-4E26-A789-47374E031379}" type="slidenum">
              <a:rPr lang="en-GB" smtClean="0"/>
              <a:t>‹#›</a:t>
            </a:fld>
            <a:endParaRPr lang="en-GB"/>
          </a:p>
        </p:txBody>
      </p:sp>
    </p:spTree>
    <p:extLst>
      <p:ext uri="{BB962C8B-B14F-4D97-AF65-F5344CB8AC3E}">
        <p14:creationId xmlns:p14="http://schemas.microsoft.com/office/powerpoint/2010/main" val="416764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0A33E-6EDB-4F7B-95FD-045CB5CC3D98}" type="datetimeFigureOut">
              <a:rPr lang="en-GB" smtClean="0"/>
              <a:t>25/09/2024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533C0-F440-4E26-A789-47374E031379}" type="slidenum">
              <a:rPr lang="en-GB" smtClean="0"/>
              <a:t>‹#›</a:t>
            </a:fld>
            <a:endParaRPr lang="en-GB"/>
          </a:p>
        </p:txBody>
      </p:sp>
    </p:spTree>
    <p:extLst>
      <p:ext uri="{BB962C8B-B14F-4D97-AF65-F5344CB8AC3E}">
        <p14:creationId xmlns:p14="http://schemas.microsoft.com/office/powerpoint/2010/main" val="215742196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4.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4.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076" y="0"/>
            <a:ext cx="2609850" cy="3600450"/>
          </a:xfrm>
          <a:prstGeom prst="rect">
            <a:avLst/>
          </a:prstGeom>
        </p:spPr>
      </p:pic>
      <p:pic>
        <p:nvPicPr>
          <p:cNvPr id="3" name="Picture 2"/>
          <p:cNvPicPr>
            <a:picLocks noChangeAspect="1"/>
          </p:cNvPicPr>
          <p:nvPr/>
        </p:nvPicPr>
        <p:blipFill>
          <a:blip r:embed="rId3"/>
          <a:stretch>
            <a:fillRect/>
          </a:stretch>
        </p:blipFill>
        <p:spPr>
          <a:xfrm>
            <a:off x="219076" y="3600450"/>
            <a:ext cx="2486025" cy="647700"/>
          </a:xfrm>
          <a:prstGeom prst="rect">
            <a:avLst/>
          </a:prstGeom>
        </p:spPr>
      </p:pic>
      <p:pic>
        <p:nvPicPr>
          <p:cNvPr id="4" name="Picture 3"/>
          <p:cNvPicPr>
            <a:picLocks noChangeAspect="1"/>
          </p:cNvPicPr>
          <p:nvPr/>
        </p:nvPicPr>
        <p:blipFill>
          <a:blip r:embed="rId4"/>
          <a:stretch>
            <a:fillRect/>
          </a:stretch>
        </p:blipFill>
        <p:spPr>
          <a:xfrm>
            <a:off x="2828926" y="1600200"/>
            <a:ext cx="5715000" cy="2647950"/>
          </a:xfrm>
          <a:prstGeom prst="rect">
            <a:avLst/>
          </a:prstGeom>
        </p:spPr>
      </p:pic>
      <p:pic>
        <p:nvPicPr>
          <p:cNvPr id="5" name="Picture 4"/>
          <p:cNvPicPr>
            <a:picLocks noChangeAspect="1"/>
          </p:cNvPicPr>
          <p:nvPr/>
        </p:nvPicPr>
        <p:blipFill>
          <a:blip r:embed="rId5"/>
          <a:stretch>
            <a:fillRect/>
          </a:stretch>
        </p:blipFill>
        <p:spPr>
          <a:xfrm>
            <a:off x="1266826" y="5261834"/>
            <a:ext cx="8839200" cy="1457325"/>
          </a:xfrm>
          <a:prstGeom prst="rect">
            <a:avLst/>
          </a:prstGeom>
        </p:spPr>
      </p:pic>
      <p:pic>
        <p:nvPicPr>
          <p:cNvPr id="6" name="Picture 5"/>
          <p:cNvPicPr>
            <a:picLocks noChangeAspect="1"/>
          </p:cNvPicPr>
          <p:nvPr/>
        </p:nvPicPr>
        <p:blipFill>
          <a:blip r:embed="rId6"/>
          <a:stretch>
            <a:fillRect/>
          </a:stretch>
        </p:blipFill>
        <p:spPr>
          <a:xfrm>
            <a:off x="9163051" y="683783"/>
            <a:ext cx="2771775" cy="800100"/>
          </a:xfrm>
          <a:prstGeom prst="rect">
            <a:avLst/>
          </a:prstGeom>
        </p:spPr>
      </p:pic>
      <p:pic>
        <p:nvPicPr>
          <p:cNvPr id="7" name="Picture 6"/>
          <p:cNvPicPr>
            <a:picLocks noChangeAspect="1"/>
          </p:cNvPicPr>
          <p:nvPr/>
        </p:nvPicPr>
        <p:blipFill>
          <a:blip r:embed="rId7"/>
          <a:stretch>
            <a:fillRect/>
          </a:stretch>
        </p:blipFill>
        <p:spPr>
          <a:xfrm>
            <a:off x="9529763" y="158899"/>
            <a:ext cx="1152525" cy="390525"/>
          </a:xfrm>
          <a:prstGeom prst="rect">
            <a:avLst/>
          </a:prstGeom>
        </p:spPr>
      </p:pic>
      <p:pic>
        <p:nvPicPr>
          <p:cNvPr id="8" name="Picture 7"/>
          <p:cNvPicPr>
            <a:picLocks noChangeAspect="1"/>
          </p:cNvPicPr>
          <p:nvPr/>
        </p:nvPicPr>
        <p:blipFill>
          <a:blip r:embed="rId8"/>
          <a:stretch>
            <a:fillRect/>
          </a:stretch>
        </p:blipFill>
        <p:spPr>
          <a:xfrm>
            <a:off x="8667751" y="1913964"/>
            <a:ext cx="3267075" cy="2171700"/>
          </a:xfrm>
          <a:prstGeom prst="rect">
            <a:avLst/>
          </a:prstGeom>
        </p:spPr>
      </p:pic>
    </p:spTree>
    <p:extLst>
      <p:ext uri="{BB962C8B-B14F-4D97-AF65-F5344CB8AC3E}">
        <p14:creationId xmlns:p14="http://schemas.microsoft.com/office/powerpoint/2010/main" val="2571580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818" y="151223"/>
            <a:ext cx="11984019" cy="466725"/>
          </a:xfrm>
          <a:prstGeom prst="rect">
            <a:avLst/>
          </a:prstGeom>
        </p:spPr>
      </p:pic>
      <p:pic>
        <p:nvPicPr>
          <p:cNvPr id="4" name="Picture 3"/>
          <p:cNvPicPr>
            <a:picLocks noChangeAspect="1"/>
          </p:cNvPicPr>
          <p:nvPr/>
        </p:nvPicPr>
        <p:blipFill>
          <a:blip r:embed="rId3"/>
          <a:stretch>
            <a:fillRect/>
          </a:stretch>
        </p:blipFill>
        <p:spPr>
          <a:xfrm>
            <a:off x="1199029" y="2053485"/>
            <a:ext cx="1676400" cy="1514475"/>
          </a:xfrm>
          <a:prstGeom prst="rect">
            <a:avLst/>
          </a:prstGeom>
        </p:spPr>
      </p:pic>
      <p:pic>
        <p:nvPicPr>
          <p:cNvPr id="5" name="Picture 4"/>
          <p:cNvPicPr>
            <a:picLocks noChangeAspect="1"/>
          </p:cNvPicPr>
          <p:nvPr/>
        </p:nvPicPr>
        <p:blipFill>
          <a:blip r:embed="rId4"/>
          <a:stretch>
            <a:fillRect/>
          </a:stretch>
        </p:blipFill>
        <p:spPr>
          <a:xfrm>
            <a:off x="1084729" y="736844"/>
            <a:ext cx="1905000" cy="495300"/>
          </a:xfrm>
          <a:prstGeom prst="rect">
            <a:avLst/>
          </a:prstGeom>
        </p:spPr>
      </p:pic>
      <p:pic>
        <p:nvPicPr>
          <p:cNvPr id="6" name="Picture 5"/>
          <p:cNvPicPr>
            <a:picLocks noChangeAspect="1"/>
          </p:cNvPicPr>
          <p:nvPr/>
        </p:nvPicPr>
        <p:blipFill>
          <a:blip r:embed="rId5"/>
          <a:stretch>
            <a:fillRect/>
          </a:stretch>
        </p:blipFill>
        <p:spPr>
          <a:xfrm>
            <a:off x="195907" y="1178246"/>
            <a:ext cx="4057650" cy="609600"/>
          </a:xfrm>
          <a:prstGeom prst="rect">
            <a:avLst/>
          </a:prstGeom>
        </p:spPr>
      </p:pic>
      <p:pic>
        <p:nvPicPr>
          <p:cNvPr id="7" name="Picture 6"/>
          <p:cNvPicPr>
            <a:picLocks noChangeAspect="1"/>
          </p:cNvPicPr>
          <p:nvPr/>
        </p:nvPicPr>
        <p:blipFill>
          <a:blip r:embed="rId6"/>
          <a:stretch>
            <a:fillRect/>
          </a:stretch>
        </p:blipFill>
        <p:spPr>
          <a:xfrm>
            <a:off x="4729330" y="813552"/>
            <a:ext cx="4648200" cy="381000"/>
          </a:xfrm>
          <a:prstGeom prst="rect">
            <a:avLst/>
          </a:prstGeom>
        </p:spPr>
      </p:pic>
      <p:pic>
        <p:nvPicPr>
          <p:cNvPr id="9" name="Picture 8"/>
          <p:cNvPicPr>
            <a:picLocks noChangeAspect="1"/>
          </p:cNvPicPr>
          <p:nvPr/>
        </p:nvPicPr>
        <p:blipFill>
          <a:blip r:embed="rId7"/>
          <a:stretch>
            <a:fillRect/>
          </a:stretch>
        </p:blipFill>
        <p:spPr>
          <a:xfrm>
            <a:off x="6075269" y="2072535"/>
            <a:ext cx="1552575" cy="1495425"/>
          </a:xfrm>
          <a:prstGeom prst="rect">
            <a:avLst/>
          </a:prstGeom>
        </p:spPr>
      </p:pic>
      <p:pic>
        <p:nvPicPr>
          <p:cNvPr id="10" name="Picture 9"/>
          <p:cNvPicPr>
            <a:picLocks noChangeAspect="1"/>
          </p:cNvPicPr>
          <p:nvPr/>
        </p:nvPicPr>
        <p:blipFill>
          <a:blip r:embed="rId8"/>
          <a:stretch>
            <a:fillRect/>
          </a:stretch>
        </p:blipFill>
        <p:spPr>
          <a:xfrm>
            <a:off x="5365657" y="1194552"/>
            <a:ext cx="2971800" cy="866775"/>
          </a:xfrm>
          <a:prstGeom prst="rect">
            <a:avLst/>
          </a:prstGeom>
        </p:spPr>
      </p:pic>
      <p:pic>
        <p:nvPicPr>
          <p:cNvPr id="11" name="Picture 10"/>
          <p:cNvPicPr>
            <a:picLocks noChangeAspect="1"/>
          </p:cNvPicPr>
          <p:nvPr/>
        </p:nvPicPr>
        <p:blipFill>
          <a:blip r:embed="rId9"/>
          <a:stretch>
            <a:fillRect/>
          </a:stretch>
        </p:blipFill>
        <p:spPr>
          <a:xfrm>
            <a:off x="267176" y="4115304"/>
            <a:ext cx="6305550" cy="2543175"/>
          </a:xfrm>
          <a:prstGeom prst="rect">
            <a:avLst/>
          </a:prstGeom>
        </p:spPr>
      </p:pic>
      <p:pic>
        <p:nvPicPr>
          <p:cNvPr id="12" name="Picture 11"/>
          <p:cNvPicPr>
            <a:picLocks noChangeAspect="1"/>
          </p:cNvPicPr>
          <p:nvPr/>
        </p:nvPicPr>
        <p:blipFill>
          <a:blip r:embed="rId10"/>
          <a:stretch>
            <a:fillRect/>
          </a:stretch>
        </p:blipFill>
        <p:spPr>
          <a:xfrm>
            <a:off x="6572726" y="4166402"/>
            <a:ext cx="5219700" cy="2619375"/>
          </a:xfrm>
          <a:prstGeom prst="rect">
            <a:avLst/>
          </a:prstGeom>
        </p:spPr>
      </p:pic>
    </p:spTree>
    <p:extLst>
      <p:ext uri="{BB962C8B-B14F-4D97-AF65-F5344CB8AC3E}">
        <p14:creationId xmlns:p14="http://schemas.microsoft.com/office/powerpoint/2010/main" val="415703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62" y="129092"/>
            <a:ext cx="10230522" cy="6572922"/>
          </a:xfrm>
        </p:spPr>
        <p:txBody>
          <a:bodyPr>
            <a:normAutofit fontScale="92500" lnSpcReduction="20000"/>
          </a:bodyPr>
          <a:lstStyle/>
          <a:p>
            <a:r>
              <a:rPr lang="en-GB" dirty="0"/>
              <a:t>Artificial Intelligence (AI) refers to any system that can mimic human thinking and problem-solving.</a:t>
            </a:r>
          </a:p>
          <a:p>
            <a:r>
              <a:rPr lang="en-GB" dirty="0"/>
              <a:t>Machine learning is a part of AI that uses data and algorithms to learn from experience, gradually getting better at its tasks.</a:t>
            </a:r>
          </a:p>
          <a:p>
            <a:r>
              <a:rPr lang="en-GB" dirty="0"/>
              <a:t>Deep learning is a more advanced form of machine learning, using complex neural networks with many layers to process information.</a:t>
            </a:r>
          </a:p>
          <a:p>
            <a:r>
              <a:rPr lang="en-GB" dirty="0"/>
              <a:t>Foundation models are large AI models trained on vast amounts of </a:t>
            </a:r>
            <a:r>
              <a:rPr lang="en-GB" dirty="0" err="1"/>
              <a:t>unlabeled</a:t>
            </a:r>
            <a:r>
              <a:rPr lang="en-GB" dirty="0"/>
              <a:t> data, which can be fine-tuned for different tasks with little adjustment</a:t>
            </a:r>
            <a:r>
              <a:rPr lang="en-GB" dirty="0" smtClean="0"/>
              <a:t>.</a:t>
            </a:r>
            <a:endParaRPr lang="en-GB" dirty="0"/>
          </a:p>
          <a:p>
            <a:r>
              <a:rPr lang="en-GB" dirty="0"/>
              <a:t>To break it down</a:t>
            </a:r>
            <a:r>
              <a:rPr lang="en-GB" dirty="0" smtClean="0"/>
              <a:t>:</a:t>
            </a:r>
            <a:endParaRPr lang="en-GB" dirty="0"/>
          </a:p>
          <a:p>
            <a:r>
              <a:rPr lang="en-GB" dirty="0"/>
              <a:t>Machine learning is a part of AI.</a:t>
            </a:r>
          </a:p>
          <a:p>
            <a:r>
              <a:rPr lang="en-GB" dirty="0"/>
              <a:t>Deep learning is a part of machine learning.</a:t>
            </a:r>
          </a:p>
          <a:p>
            <a:r>
              <a:rPr lang="en-GB" dirty="0"/>
              <a:t>Foundation models are a part of deep learning.</a:t>
            </a:r>
          </a:p>
          <a:p>
            <a:r>
              <a:rPr lang="en-GB" dirty="0"/>
              <a:t>Two important concepts with foundation models are emergence and homogenization</a:t>
            </a:r>
            <a:r>
              <a:rPr lang="en-GB" dirty="0" smtClean="0"/>
              <a:t>:</a:t>
            </a:r>
            <a:endParaRPr lang="en-GB" dirty="0"/>
          </a:p>
          <a:p>
            <a:pPr marL="457200" indent="-457200">
              <a:buFont typeface="+mj-lt"/>
              <a:buAutoNum type="arabicPeriod"/>
            </a:pPr>
            <a:r>
              <a:rPr lang="en-GB" dirty="0"/>
              <a:t>Emergence means that the model's </a:t>
            </a:r>
            <a:r>
              <a:rPr lang="en-GB" dirty="0" smtClean="0"/>
              <a:t>behaviour </a:t>
            </a:r>
            <a:r>
              <a:rPr lang="en-GB" dirty="0"/>
              <a:t>comes naturally as it grows, without being directly programmed for it.</a:t>
            </a:r>
          </a:p>
          <a:p>
            <a:pPr marL="457200" indent="-457200">
              <a:buFont typeface="+mj-lt"/>
              <a:buAutoNum type="arabicPeriod"/>
            </a:pPr>
            <a:r>
              <a:rPr lang="en-GB" dirty="0"/>
              <a:t>Homogenization refers to how foundation models use a common method across various tasks.</a:t>
            </a:r>
          </a:p>
          <a:p>
            <a:r>
              <a:rPr lang="en-GB" dirty="0"/>
              <a:t>Generative AI involves algorithms that create new content like text, images, code, or sound based on what it has learned from its training data.</a:t>
            </a:r>
          </a:p>
        </p:txBody>
      </p:sp>
    </p:spTree>
    <p:extLst>
      <p:ext uri="{BB962C8B-B14F-4D97-AF65-F5344CB8AC3E}">
        <p14:creationId xmlns:p14="http://schemas.microsoft.com/office/powerpoint/2010/main" val="11355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8916" y="84995"/>
            <a:ext cx="8391525" cy="3267075"/>
          </a:xfrm>
          <a:prstGeom prst="rect">
            <a:avLst/>
          </a:prstGeom>
        </p:spPr>
      </p:pic>
      <p:pic>
        <p:nvPicPr>
          <p:cNvPr id="3" name="Picture 2"/>
          <p:cNvPicPr>
            <a:picLocks noChangeAspect="1"/>
          </p:cNvPicPr>
          <p:nvPr/>
        </p:nvPicPr>
        <p:blipFill>
          <a:blip r:embed="rId3"/>
          <a:stretch>
            <a:fillRect/>
          </a:stretch>
        </p:blipFill>
        <p:spPr>
          <a:xfrm>
            <a:off x="298916" y="3594006"/>
            <a:ext cx="3095625" cy="638175"/>
          </a:xfrm>
          <a:prstGeom prst="rect">
            <a:avLst/>
          </a:prstGeom>
        </p:spPr>
      </p:pic>
      <p:pic>
        <p:nvPicPr>
          <p:cNvPr id="4" name="Picture 3"/>
          <p:cNvPicPr>
            <a:picLocks noChangeAspect="1"/>
          </p:cNvPicPr>
          <p:nvPr/>
        </p:nvPicPr>
        <p:blipFill>
          <a:blip r:embed="rId4"/>
          <a:stretch>
            <a:fillRect/>
          </a:stretch>
        </p:blipFill>
        <p:spPr>
          <a:xfrm>
            <a:off x="298916" y="4310343"/>
            <a:ext cx="2857500" cy="819150"/>
          </a:xfrm>
          <a:prstGeom prst="rect">
            <a:avLst/>
          </a:prstGeom>
        </p:spPr>
      </p:pic>
      <p:pic>
        <p:nvPicPr>
          <p:cNvPr id="5" name="Picture 4"/>
          <p:cNvPicPr>
            <a:picLocks noChangeAspect="1"/>
          </p:cNvPicPr>
          <p:nvPr/>
        </p:nvPicPr>
        <p:blipFill>
          <a:blip r:embed="rId5"/>
          <a:stretch>
            <a:fillRect/>
          </a:stretch>
        </p:blipFill>
        <p:spPr>
          <a:xfrm>
            <a:off x="298916" y="5369913"/>
            <a:ext cx="3019425" cy="1419225"/>
          </a:xfrm>
          <a:prstGeom prst="rect">
            <a:avLst/>
          </a:prstGeom>
        </p:spPr>
      </p:pic>
      <p:sp>
        <p:nvSpPr>
          <p:cNvPr id="6" name="Rectangle 5"/>
          <p:cNvSpPr/>
          <p:nvPr/>
        </p:nvSpPr>
        <p:spPr>
          <a:xfrm>
            <a:off x="3555906" y="3500319"/>
            <a:ext cx="2821093" cy="400110"/>
          </a:xfrm>
          <a:prstGeom prst="rect">
            <a:avLst/>
          </a:prstGeom>
        </p:spPr>
        <p:txBody>
          <a:bodyPr wrap="none">
            <a:spAutoFit/>
          </a:bodyPr>
          <a:lstStyle/>
          <a:p>
            <a:r>
              <a:rPr lang="en-GB" sz="2000" u="sng" dirty="0" smtClean="0"/>
              <a:t>How to improve accuracy</a:t>
            </a:r>
            <a:endParaRPr lang="en-GB" sz="2000" u="sng" dirty="0"/>
          </a:p>
        </p:txBody>
      </p:sp>
      <p:pic>
        <p:nvPicPr>
          <p:cNvPr id="7" name="Picture 6"/>
          <p:cNvPicPr>
            <a:picLocks noChangeAspect="1"/>
          </p:cNvPicPr>
          <p:nvPr/>
        </p:nvPicPr>
        <p:blipFill>
          <a:blip r:embed="rId6"/>
          <a:stretch>
            <a:fillRect/>
          </a:stretch>
        </p:blipFill>
        <p:spPr>
          <a:xfrm>
            <a:off x="3435286" y="4048678"/>
            <a:ext cx="4700024" cy="2169242"/>
          </a:xfrm>
          <a:prstGeom prst="rect">
            <a:avLst/>
          </a:prstGeom>
        </p:spPr>
      </p:pic>
      <p:pic>
        <p:nvPicPr>
          <p:cNvPr id="9" name="Picture 8"/>
          <p:cNvPicPr>
            <a:picLocks noChangeAspect="1"/>
          </p:cNvPicPr>
          <p:nvPr/>
        </p:nvPicPr>
        <p:blipFill>
          <a:blip r:embed="rId7"/>
          <a:stretch>
            <a:fillRect/>
          </a:stretch>
        </p:blipFill>
        <p:spPr>
          <a:xfrm>
            <a:off x="8176055" y="3823133"/>
            <a:ext cx="3937056" cy="2394787"/>
          </a:xfrm>
          <a:prstGeom prst="rect">
            <a:avLst/>
          </a:prstGeom>
        </p:spPr>
      </p:pic>
      <p:sp>
        <p:nvSpPr>
          <p:cNvPr id="10" name="Rectangle 9"/>
          <p:cNvSpPr/>
          <p:nvPr/>
        </p:nvSpPr>
        <p:spPr>
          <a:xfrm>
            <a:off x="8851806" y="2500045"/>
            <a:ext cx="3299011" cy="1200329"/>
          </a:xfrm>
          <a:prstGeom prst="rect">
            <a:avLst/>
          </a:prstGeom>
        </p:spPr>
        <p:txBody>
          <a:bodyPr wrap="square">
            <a:spAutoFit/>
          </a:bodyPr>
          <a:lstStyle/>
          <a:p>
            <a:r>
              <a:rPr lang="en-GB" dirty="0" err="1">
                <a:solidFill>
                  <a:schemeClr val="accent1">
                    <a:lumMod val="75000"/>
                  </a:schemeClr>
                </a:solidFill>
                <a:latin typeface="Calibri" panose="020F0502020204030204" pitchFamily="34" charset="0"/>
              </a:rPr>
              <a:t>LangChain</a:t>
            </a:r>
            <a:r>
              <a:rPr lang="en-GB" dirty="0">
                <a:solidFill>
                  <a:schemeClr val="accent1">
                    <a:lumMod val="75000"/>
                  </a:schemeClr>
                </a:solidFill>
                <a:latin typeface="Calibri" panose="020F0502020204030204" pitchFamily="34" charset="0"/>
              </a:rPr>
              <a:t> is an open-source framework designed to simplify creating applications</a:t>
            </a:r>
          </a:p>
          <a:p>
            <a:r>
              <a:rPr lang="en-GB" dirty="0">
                <a:solidFill>
                  <a:schemeClr val="accent1">
                    <a:lumMod val="75000"/>
                  </a:schemeClr>
                </a:solidFill>
                <a:latin typeface="Calibri" panose="020F0502020204030204" pitchFamily="34" charset="0"/>
              </a:rPr>
              <a:t>using LLMs.</a:t>
            </a:r>
            <a:endParaRPr lang="en-GB" dirty="0">
              <a:solidFill>
                <a:schemeClr val="accent1">
                  <a:lumMod val="75000"/>
                </a:schemeClr>
              </a:solidFill>
            </a:endParaRPr>
          </a:p>
        </p:txBody>
      </p:sp>
    </p:spTree>
    <p:extLst>
      <p:ext uri="{BB962C8B-B14F-4D97-AF65-F5344CB8AC3E}">
        <p14:creationId xmlns:p14="http://schemas.microsoft.com/office/powerpoint/2010/main" val="59325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092" y="236668"/>
            <a:ext cx="10219764" cy="6529892"/>
          </a:xfrm>
        </p:spPr>
        <p:txBody>
          <a:bodyPr>
            <a:normAutofit/>
          </a:bodyPr>
          <a:lstStyle/>
          <a:p>
            <a:r>
              <a:rPr lang="en-GB" dirty="0"/>
              <a:t>Note: Foundation models can show unexpected capabilities as they scale up. For example, some large language models (a type of foundation model) can adapt to different tasks when given a prompt, or a description of the task in everyday language. This is something that wasn’t specifically planned during their training</a:t>
            </a:r>
            <a:r>
              <a:rPr lang="en-GB" dirty="0" smtClean="0"/>
              <a:t>.</a:t>
            </a:r>
          </a:p>
          <a:p>
            <a:r>
              <a:rPr lang="en-GB" dirty="0"/>
              <a:t>IBM </a:t>
            </a:r>
            <a:r>
              <a:rPr lang="en-GB" dirty="0" smtClean="0"/>
              <a:t>partners with Hugging face so as  </a:t>
            </a:r>
            <a:r>
              <a:rPr lang="en-GB" dirty="0"/>
              <a:t>to provide access to a variety of open source foundation models</a:t>
            </a:r>
            <a:endParaRPr lang="en-GB" dirty="0" smtClean="0"/>
          </a:p>
        </p:txBody>
      </p:sp>
    </p:spTree>
    <p:extLst>
      <p:ext uri="{BB962C8B-B14F-4D97-AF65-F5344CB8AC3E}">
        <p14:creationId xmlns:p14="http://schemas.microsoft.com/office/powerpoint/2010/main" val="309609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9203" y="1549045"/>
            <a:ext cx="8629650" cy="3781425"/>
          </a:xfrm>
          <a:prstGeom prst="rect">
            <a:avLst/>
          </a:prstGeom>
        </p:spPr>
      </p:pic>
    </p:spTree>
    <p:extLst>
      <p:ext uri="{BB962C8B-B14F-4D97-AF65-F5344CB8AC3E}">
        <p14:creationId xmlns:p14="http://schemas.microsoft.com/office/powerpoint/2010/main" val="88208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850" y="172122"/>
            <a:ext cx="11876442" cy="6551407"/>
          </a:xfrm>
        </p:spPr>
        <p:txBody>
          <a:bodyPr>
            <a:normAutofit fontScale="92500" lnSpcReduction="20000"/>
          </a:bodyPr>
          <a:lstStyle/>
          <a:p>
            <a:r>
              <a:rPr lang="en-GB" dirty="0"/>
              <a:t>You can interact with foundation models in several ways, such as by</a:t>
            </a:r>
            <a:r>
              <a:rPr lang="en-GB" dirty="0" smtClean="0"/>
              <a:t>:</a:t>
            </a:r>
            <a:endParaRPr lang="en-GB" dirty="0"/>
          </a:p>
          <a:p>
            <a:pPr marL="457200" indent="-457200">
              <a:buFont typeface="+mj-lt"/>
              <a:buAutoNum type="arabicPeriod"/>
            </a:pPr>
            <a:r>
              <a:rPr lang="en-GB" dirty="0"/>
              <a:t>Writing prompts (prompt engineering),</a:t>
            </a:r>
          </a:p>
          <a:p>
            <a:pPr marL="457200" indent="-457200">
              <a:buFont typeface="+mj-lt"/>
              <a:buAutoNum type="arabicPeriod"/>
            </a:pPr>
            <a:r>
              <a:rPr lang="en-GB" dirty="0"/>
              <a:t>Training models,</a:t>
            </a:r>
          </a:p>
          <a:p>
            <a:pPr marL="457200" indent="-457200">
              <a:buFont typeface="+mj-lt"/>
              <a:buAutoNum type="arabicPeriod"/>
            </a:pPr>
            <a:r>
              <a:rPr lang="en-GB" dirty="0"/>
              <a:t>Fine-tuning models,</a:t>
            </a:r>
          </a:p>
          <a:p>
            <a:pPr marL="457200" indent="-457200">
              <a:buFont typeface="+mj-lt"/>
              <a:buAutoNum type="arabicPeriod"/>
            </a:pPr>
            <a:r>
              <a:rPr lang="en-GB" dirty="0"/>
              <a:t>Managing the model and its data.</a:t>
            </a:r>
          </a:p>
          <a:p>
            <a:r>
              <a:rPr lang="en-GB" dirty="0"/>
              <a:t>Currently, not all features are available on the platform. In this course, you will focus on prompt engineering using the Prompt Lab, which is already available</a:t>
            </a:r>
            <a:r>
              <a:rPr lang="en-GB" dirty="0" smtClean="0"/>
              <a:t>.</a:t>
            </a:r>
            <a:endParaRPr lang="en-GB" dirty="0"/>
          </a:p>
          <a:p>
            <a:r>
              <a:rPr lang="en-GB" dirty="0"/>
              <a:t>The foundation models on watsonx include those trained by IBM, as well as open-source models from Hugging Face. You can log into watsonx on the IBM cloud to explore models from other major companies like Google and Meta</a:t>
            </a:r>
            <a:r>
              <a:rPr lang="en-GB" dirty="0" smtClean="0"/>
              <a:t>.</a:t>
            </a:r>
          </a:p>
          <a:p>
            <a:r>
              <a:rPr lang="en-GB" dirty="0"/>
              <a:t>Your use </a:t>
            </a:r>
            <a:r>
              <a:rPr lang="en-GB" dirty="0" smtClean="0"/>
              <a:t>case is a </a:t>
            </a:r>
            <a:r>
              <a:rPr lang="en-GB" dirty="0"/>
              <a:t>factor must you consider when choosing a foundation </a:t>
            </a:r>
            <a:r>
              <a:rPr lang="en-GB" dirty="0" smtClean="0"/>
              <a:t>model.</a:t>
            </a:r>
            <a:endParaRPr lang="en-GB" dirty="0"/>
          </a:p>
          <a:p>
            <a:pPr marL="0" indent="0">
              <a:buNone/>
            </a:pPr>
            <a:r>
              <a:rPr lang="en-GB" u="sng" dirty="0" smtClean="0"/>
              <a:t>  IBM </a:t>
            </a:r>
            <a:r>
              <a:rPr lang="en-GB" u="sng" dirty="0"/>
              <a:t>Foundation Models:</a:t>
            </a:r>
          </a:p>
          <a:p>
            <a:r>
              <a:rPr lang="en-GB" dirty="0"/>
              <a:t>IBM has developed foundation models designed for trustworthy and efficient use in businesses. These models include</a:t>
            </a:r>
            <a:r>
              <a:rPr lang="en-GB" dirty="0" smtClean="0"/>
              <a:t>:</a:t>
            </a:r>
            <a:endParaRPr lang="en-GB" dirty="0"/>
          </a:p>
          <a:p>
            <a:pPr marL="457200" indent="-457200">
              <a:buFont typeface="+mj-lt"/>
              <a:buAutoNum type="arabicPeriod"/>
            </a:pPr>
            <a:r>
              <a:rPr lang="en-GB" dirty="0"/>
              <a:t>Transparent pre-training: Models are trained using IBM’s trusted data.</a:t>
            </a:r>
          </a:p>
          <a:p>
            <a:pPr marL="457200" indent="-457200">
              <a:buFont typeface="+mj-lt"/>
              <a:buAutoNum type="arabicPeriod"/>
            </a:pPr>
            <a:r>
              <a:rPr lang="en-GB" dirty="0"/>
              <a:t>Enterprise-relevant data: Trained on a large set of business-related data.</a:t>
            </a:r>
          </a:p>
          <a:p>
            <a:pPr marL="457200" indent="-457200">
              <a:buFont typeface="+mj-lt"/>
              <a:buAutoNum type="arabicPeriod"/>
            </a:pPr>
            <a:r>
              <a:rPr lang="en-GB" dirty="0"/>
              <a:t>Legal and safety checks: Verified by IBM for safety and legal use.</a:t>
            </a:r>
          </a:p>
          <a:p>
            <a:pPr marL="457200" indent="-457200">
              <a:buFont typeface="+mj-lt"/>
              <a:buAutoNum type="arabicPeriod"/>
            </a:pPr>
            <a:r>
              <a:rPr lang="en-GB" dirty="0"/>
              <a:t>Auditable data: Complete data history (lineage) for every model.</a:t>
            </a:r>
          </a:p>
          <a:p>
            <a:pPr marL="457200" indent="-457200">
              <a:buFont typeface="+mj-lt"/>
              <a:buAutoNum type="arabicPeriod"/>
            </a:pPr>
            <a:r>
              <a:rPr lang="en-GB" dirty="0"/>
              <a:t>With watsonx.ai, you can train, validate, tune, and deploy AI models.</a:t>
            </a:r>
          </a:p>
        </p:txBody>
      </p:sp>
    </p:spTree>
    <p:extLst>
      <p:ext uri="{BB962C8B-B14F-4D97-AF65-F5344CB8AC3E}">
        <p14:creationId xmlns:p14="http://schemas.microsoft.com/office/powerpoint/2010/main" val="271831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638" y="118334"/>
            <a:ext cx="10112188" cy="6572922"/>
          </a:xfrm>
        </p:spPr>
        <p:txBody>
          <a:bodyPr>
            <a:normAutofit fontScale="85000" lnSpcReduction="20000"/>
          </a:bodyPr>
          <a:lstStyle/>
          <a:p>
            <a:pPr>
              <a:buFont typeface="Wingdings" panose="05000000000000000000" pitchFamily="2" charset="2"/>
              <a:buChar char="q"/>
            </a:pPr>
            <a:r>
              <a:rPr lang="en-GB" dirty="0"/>
              <a:t>Key Features of watsonx.ai</a:t>
            </a:r>
            <a:r>
              <a:rPr lang="en-GB" dirty="0" smtClean="0"/>
              <a:t>:</a:t>
            </a:r>
            <a:endParaRPr lang="en-GB" dirty="0"/>
          </a:p>
          <a:p>
            <a:pPr marL="457200" indent="-457200">
              <a:buFont typeface="+mj-lt"/>
              <a:buAutoNum type="arabicPeriod"/>
            </a:pPr>
            <a:r>
              <a:rPr lang="en-GB" dirty="0"/>
              <a:t>Leverage foundation models and generative AI to build solutions with less data, using advanced prompt-tuning tools, and access to a full development kit (SDK) and programming libraries (API).</a:t>
            </a:r>
          </a:p>
          <a:p>
            <a:pPr marL="457200" indent="-457200">
              <a:buFont typeface="+mj-lt"/>
              <a:buAutoNum type="arabicPeriod"/>
            </a:pPr>
            <a:r>
              <a:rPr lang="en-GB" dirty="0"/>
              <a:t>Bring together AI developers with open-source frameworks and tools for automated and visual data science—all within a secure, trusted environment.</a:t>
            </a:r>
          </a:p>
          <a:p>
            <a:pPr marL="457200" indent="-457200">
              <a:buFont typeface="+mj-lt"/>
              <a:buAutoNum type="arabicPeriod"/>
            </a:pPr>
            <a:r>
              <a:rPr lang="en-GB" dirty="0"/>
              <a:t>Accelerate the AI development process by having all the tools and resources in one place to train, validate, tune, and deploy AI models.</a:t>
            </a:r>
          </a:p>
          <a:p>
            <a:r>
              <a:rPr lang="en-GB" dirty="0"/>
              <a:t>By using foundation models and generative AI in watsonx.ai, you can create AI applications much faster than with traditional machine learning models</a:t>
            </a:r>
            <a:r>
              <a:rPr lang="en-GB" dirty="0" smtClean="0"/>
              <a:t>.</a:t>
            </a:r>
          </a:p>
          <a:p>
            <a:r>
              <a:rPr lang="en-GB" dirty="0"/>
              <a:t>You can mix IBM-exclusive and open source data science tools in watsonx.ai</a:t>
            </a:r>
            <a:r>
              <a:rPr lang="en-GB" dirty="0" smtClean="0"/>
              <a:t>.</a:t>
            </a:r>
            <a:endParaRPr lang="en-GB" dirty="0"/>
          </a:p>
          <a:p>
            <a:pPr>
              <a:buFont typeface="Wingdings" panose="05000000000000000000" pitchFamily="2" charset="2"/>
              <a:buChar char="q"/>
            </a:pPr>
            <a:r>
              <a:rPr lang="en-GB" dirty="0" smtClean="0"/>
              <a:t>Watsonx.ai Studio Features:</a:t>
            </a:r>
          </a:p>
          <a:p>
            <a:pPr marL="457200" indent="-457200">
              <a:buFont typeface="+mj-lt"/>
              <a:buAutoNum type="arabicPeriod"/>
            </a:pPr>
            <a:r>
              <a:rPr lang="en-GB" dirty="0" smtClean="0"/>
              <a:t>Access </a:t>
            </a:r>
            <a:r>
              <a:rPr lang="en-GB" dirty="0"/>
              <a:t>IBM's proprietary and open-source foundation models from Hugging Face.</a:t>
            </a:r>
          </a:p>
          <a:p>
            <a:pPr marL="457200" indent="-457200">
              <a:buFont typeface="+mj-lt"/>
              <a:buAutoNum type="arabicPeriod"/>
            </a:pPr>
            <a:r>
              <a:rPr lang="en-GB" dirty="0"/>
              <a:t>Use zero-shot and few-shot learning in the prompt lab.</a:t>
            </a:r>
          </a:p>
          <a:p>
            <a:pPr marL="457200" indent="-457200">
              <a:buFont typeface="+mj-lt"/>
              <a:buAutoNum type="arabicPeriod"/>
            </a:pPr>
            <a:r>
              <a:rPr lang="en-GB" dirty="0"/>
              <a:t>Tune pre-trained models for specific tasks using business data.</a:t>
            </a:r>
          </a:p>
          <a:p>
            <a:r>
              <a:rPr lang="en-GB" dirty="0"/>
              <a:t>The watsonx.ai studio brings AI developers together and provides a reliable environment for building machine learning and foundation models faster. It offers</a:t>
            </a:r>
            <a:r>
              <a:rPr lang="en-GB" dirty="0" smtClean="0"/>
              <a:t>:</a:t>
            </a:r>
            <a:endParaRPr lang="en-GB" dirty="0"/>
          </a:p>
          <a:p>
            <a:pPr marL="457200" indent="-457200">
              <a:buFont typeface="+mj-lt"/>
              <a:buAutoNum type="arabicPeriod"/>
            </a:pPr>
            <a:r>
              <a:rPr lang="en-GB" dirty="0"/>
              <a:t>A diverse set of data science tools, including IBM-exclusive, open-source, no-code, and low-code options.</a:t>
            </a:r>
          </a:p>
          <a:p>
            <a:pPr marL="457200" indent="-457200">
              <a:buFont typeface="+mj-lt"/>
              <a:buAutoNum type="arabicPeriod"/>
            </a:pPr>
            <a:r>
              <a:rPr lang="en-GB" dirty="0"/>
              <a:t>The ability to create predictive models to help businesses make better decisions</a:t>
            </a:r>
            <a:r>
              <a:rPr lang="en-GB" dirty="0" smtClean="0"/>
              <a:t>.</a:t>
            </a:r>
            <a:endParaRPr lang="en-GB" dirty="0"/>
          </a:p>
          <a:p>
            <a:r>
              <a:rPr lang="en-GB" dirty="0"/>
              <a:t>By having all the tools and resources in one place, you can speed up the process of developing AI models by coordinating machine learning and foundation model workflows effectively.</a:t>
            </a:r>
          </a:p>
          <a:p>
            <a:endParaRPr lang="en-GB" dirty="0"/>
          </a:p>
        </p:txBody>
      </p:sp>
    </p:spTree>
    <p:extLst>
      <p:ext uri="{BB962C8B-B14F-4D97-AF65-F5344CB8AC3E}">
        <p14:creationId xmlns:p14="http://schemas.microsoft.com/office/powerpoint/2010/main" val="3849913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092" y="172122"/>
            <a:ext cx="9920761" cy="6562165"/>
          </a:xfrm>
        </p:spPr>
        <p:txBody>
          <a:bodyPr>
            <a:normAutofit fontScale="85000" lnSpcReduction="20000"/>
          </a:bodyPr>
          <a:lstStyle/>
          <a:p>
            <a:pPr>
              <a:buFont typeface="Wingdings" panose="05000000000000000000" pitchFamily="2" charset="2"/>
              <a:buChar char="q"/>
            </a:pPr>
            <a:r>
              <a:rPr lang="en-GB" dirty="0"/>
              <a:t>What is Prompt Engineering?</a:t>
            </a:r>
          </a:p>
          <a:p>
            <a:r>
              <a:rPr lang="en-GB" dirty="0"/>
              <a:t>A prompt is the text or question you give to a foundation model to get an answer or result. For example, if you ask a foundation model to identify if a sentence has a positive or negative feeling (sentiment), that request is a prompt. Crafting a good prompt to get the desired result is called prompt engineering—a mix of creativity and technical skill</a:t>
            </a:r>
            <a:r>
              <a:rPr lang="en-GB" dirty="0" smtClean="0"/>
              <a:t>.</a:t>
            </a:r>
            <a:endParaRPr lang="en-GB" dirty="0"/>
          </a:p>
          <a:p>
            <a:r>
              <a:rPr lang="en-GB" dirty="0"/>
              <a:t>Different Ways to Use Foundation Models</a:t>
            </a:r>
          </a:p>
          <a:p>
            <a:r>
              <a:rPr lang="en-GB" dirty="0"/>
              <a:t>There are five main ways to work with a foundation model</a:t>
            </a:r>
            <a:r>
              <a:rPr lang="en-GB" dirty="0" smtClean="0"/>
              <a:t>:</a:t>
            </a:r>
            <a:endParaRPr lang="en-GB" dirty="0"/>
          </a:p>
          <a:p>
            <a:pPr marL="457200" indent="-457200">
              <a:buFont typeface="+mj-lt"/>
              <a:buAutoNum type="arabicPeriod"/>
            </a:pPr>
            <a:r>
              <a:rPr lang="en-GB" dirty="0"/>
              <a:t>Zero-shot prompting – Asking the model to perform a task without giving any example.</a:t>
            </a:r>
          </a:p>
          <a:p>
            <a:pPr marL="457200" indent="-457200">
              <a:buFont typeface="+mj-lt"/>
              <a:buAutoNum type="arabicPeriod"/>
            </a:pPr>
            <a:r>
              <a:rPr lang="en-GB" dirty="0"/>
              <a:t>One-shot prompting – Providing one example to help guide the model.</a:t>
            </a:r>
          </a:p>
          <a:p>
            <a:pPr marL="457200" indent="-457200">
              <a:buFont typeface="+mj-lt"/>
              <a:buAutoNum type="arabicPeriod"/>
            </a:pPr>
            <a:r>
              <a:rPr lang="en-GB" dirty="0"/>
              <a:t>Few-shot prompting – Providing a few examples to guide the model.</a:t>
            </a:r>
          </a:p>
          <a:p>
            <a:pPr marL="457200" indent="-457200">
              <a:buFont typeface="+mj-lt"/>
              <a:buAutoNum type="arabicPeriod"/>
            </a:pPr>
            <a:r>
              <a:rPr lang="en-GB" dirty="0"/>
              <a:t>Data-driven tuning (fine-tuning) – Adjusting part of the model's settings for a specific task.</a:t>
            </a:r>
          </a:p>
          <a:p>
            <a:pPr marL="457200" indent="-457200">
              <a:buFont typeface="+mj-lt"/>
              <a:buAutoNum type="arabicPeriod"/>
            </a:pPr>
            <a:r>
              <a:rPr lang="en-GB" dirty="0"/>
              <a:t>Training a model from scratch – Building a new model by teaching it from the beginning, which uses a lot of resources.</a:t>
            </a:r>
          </a:p>
          <a:p>
            <a:r>
              <a:rPr lang="en-GB" dirty="0"/>
              <a:t>The list above shows the methods from the least to the most resource-intensive. Writing prompts (zero-shot, one-shot, few-shot) is called prompt engineering. It's a bit like trying to guide someone by giving clear instructions. On the other hand, prompt-tuning is a low-cost way of adjusting a foundation model without retraining the whole thing. If you fine-tune or train from scratch, you are changing the model more deeply</a:t>
            </a:r>
            <a:r>
              <a:rPr lang="en-GB" dirty="0" smtClean="0"/>
              <a:t>.</a:t>
            </a:r>
            <a:endParaRPr lang="en-GB" dirty="0"/>
          </a:p>
          <a:p>
            <a:r>
              <a:rPr lang="en-GB" dirty="0"/>
              <a:t>Prompt Lab in IBM watsonx.ai</a:t>
            </a:r>
          </a:p>
          <a:p>
            <a:r>
              <a:rPr lang="en-GB" dirty="0"/>
              <a:t>The Prompt Lab in watsonx.ai is not like a </a:t>
            </a:r>
            <a:r>
              <a:rPr lang="en-GB" dirty="0" err="1"/>
              <a:t>chatbot</a:t>
            </a:r>
            <a:r>
              <a:rPr lang="en-GB" dirty="0"/>
              <a:t> (a program that responds to questions in a conversation). A </a:t>
            </a:r>
            <a:r>
              <a:rPr lang="en-GB" dirty="0" err="1"/>
              <a:t>chatbot</a:t>
            </a:r>
            <a:r>
              <a:rPr lang="en-GB" dirty="0"/>
              <a:t> tries to answer directly, but foundation models don’t work exactly like that. They add text to the input you provide, so you need to give clear instructions to guide them.</a:t>
            </a:r>
          </a:p>
          <a:p>
            <a:endParaRPr lang="en-GB" dirty="0"/>
          </a:p>
        </p:txBody>
      </p:sp>
    </p:spTree>
    <p:extLst>
      <p:ext uri="{BB962C8B-B14F-4D97-AF65-F5344CB8AC3E}">
        <p14:creationId xmlns:p14="http://schemas.microsoft.com/office/powerpoint/2010/main" val="400824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76600" y="895350"/>
            <a:ext cx="5638800" cy="5067300"/>
          </a:xfrm>
          <a:prstGeom prst="rect">
            <a:avLst/>
          </a:prstGeom>
        </p:spPr>
      </p:pic>
    </p:spTree>
    <p:extLst>
      <p:ext uri="{BB962C8B-B14F-4D97-AF65-F5344CB8AC3E}">
        <p14:creationId xmlns:p14="http://schemas.microsoft.com/office/powerpoint/2010/main" val="425050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334" y="182880"/>
            <a:ext cx="11951746" cy="6572922"/>
          </a:xfrm>
        </p:spPr>
        <p:txBody>
          <a:bodyPr>
            <a:noAutofit/>
          </a:bodyPr>
          <a:lstStyle/>
          <a:p>
            <a:r>
              <a:rPr lang="en-GB" sz="1400" dirty="0" smtClean="0"/>
              <a:t>To </a:t>
            </a:r>
            <a:r>
              <a:rPr lang="en-GB" sz="1400" dirty="0"/>
              <a:t>create an effective prompt, consider using these elements</a:t>
            </a:r>
            <a:r>
              <a:rPr lang="en-GB" sz="1400" dirty="0" smtClean="0"/>
              <a:t>:</a:t>
            </a:r>
            <a:endParaRPr lang="en-GB" sz="1400" dirty="0"/>
          </a:p>
          <a:p>
            <a:pPr>
              <a:buFont typeface="+mj-lt"/>
              <a:buAutoNum type="arabicPeriod"/>
            </a:pPr>
            <a:r>
              <a:rPr lang="en-GB" sz="1400" dirty="0"/>
              <a:t>Instruction: A clear command telling the model what to do.</a:t>
            </a:r>
          </a:p>
          <a:p>
            <a:pPr>
              <a:buFont typeface="+mj-lt"/>
              <a:buAutoNum type="arabicPeriod"/>
            </a:pPr>
            <a:r>
              <a:rPr lang="en-GB" sz="1400" dirty="0"/>
              <a:t>Context: Additional information to help the model understand the task better.</a:t>
            </a:r>
          </a:p>
          <a:p>
            <a:pPr>
              <a:buFont typeface="+mj-lt"/>
              <a:buAutoNum type="arabicPeriod"/>
            </a:pPr>
            <a:r>
              <a:rPr lang="en-GB" sz="1400" dirty="0"/>
              <a:t>Examples: Sample input and output to show the model what you expect.</a:t>
            </a:r>
          </a:p>
          <a:p>
            <a:pPr>
              <a:buFont typeface="+mj-lt"/>
              <a:buAutoNum type="arabicPeriod"/>
            </a:pPr>
            <a:r>
              <a:rPr lang="en-GB" sz="1400" dirty="0"/>
              <a:t>Cue: Text that encourages the model to start generating the response you want.</a:t>
            </a:r>
          </a:p>
          <a:p>
            <a:r>
              <a:rPr lang="en-GB" sz="1400" dirty="0"/>
              <a:t>Think of prompt engineering like giving instructions to a teenager who tries to interpret your directions in their own way. You need to be specific and clear to get the right results</a:t>
            </a:r>
            <a:r>
              <a:rPr lang="en-GB" sz="1400" dirty="0" smtClean="0"/>
              <a:t>.</a:t>
            </a:r>
            <a:endParaRPr lang="en-GB" sz="1400" dirty="0"/>
          </a:p>
          <a:p>
            <a:r>
              <a:rPr lang="en-GB" sz="1400" dirty="0" smtClean="0"/>
              <a:t>Important </a:t>
            </a:r>
            <a:r>
              <a:rPr lang="en-GB" sz="1400" dirty="0"/>
              <a:t>Note:</a:t>
            </a:r>
          </a:p>
          <a:p>
            <a:r>
              <a:rPr lang="en-GB" sz="1400" dirty="0"/>
              <a:t>While hand-written prompts are useful, AI-generated prompts (which use numbers instead of words) can often be better. You can also build your own foundation model, but this takes a lot of computing power, time, and money. It might require powerful GPUs and cost tens of thousands of dollars over several days or weeks of training</a:t>
            </a:r>
            <a:r>
              <a:rPr lang="en-GB" sz="1400" dirty="0" smtClean="0"/>
              <a:t>.</a:t>
            </a:r>
            <a:endParaRPr lang="en-GB" sz="1400" dirty="0"/>
          </a:p>
          <a:p>
            <a:pPr>
              <a:buFont typeface="Wingdings" panose="05000000000000000000" pitchFamily="2" charset="2"/>
              <a:buChar char="q"/>
            </a:pPr>
            <a:r>
              <a:rPr lang="en-GB" sz="1400" dirty="0"/>
              <a:t>Benefits of Using watsonx.ai</a:t>
            </a:r>
          </a:p>
          <a:p>
            <a:r>
              <a:rPr lang="en-GB" sz="1400" dirty="0"/>
              <a:t>The main advantages of using watsonx.ai include</a:t>
            </a:r>
            <a:r>
              <a:rPr lang="en-GB" sz="1400" dirty="0" smtClean="0"/>
              <a:t>:</a:t>
            </a:r>
            <a:endParaRPr lang="en-GB" sz="1400" dirty="0"/>
          </a:p>
          <a:p>
            <a:pPr>
              <a:buFont typeface="+mj-lt"/>
              <a:buAutoNum type="arabicPeriod"/>
            </a:pPr>
            <a:r>
              <a:rPr lang="en-GB" sz="1400" dirty="0"/>
              <a:t>Combining AI tools: Bringing together predictive, prescriptive, and generative AI in one platform to streamline the AI lifecycle.</a:t>
            </a:r>
          </a:p>
          <a:p>
            <a:pPr>
              <a:buFont typeface="+mj-lt"/>
              <a:buAutoNum type="arabicPeriod"/>
            </a:pPr>
            <a:r>
              <a:rPr lang="en-GB" sz="1400" dirty="0"/>
              <a:t>Empowering all users: Both coders and non-coders can work with open-source and visual tools in one unified environment.</a:t>
            </a:r>
          </a:p>
          <a:p>
            <a:pPr>
              <a:buFont typeface="+mj-lt"/>
              <a:buAutoNum type="arabicPeriod"/>
            </a:pPr>
            <a:r>
              <a:rPr lang="en-GB" sz="1400" dirty="0"/>
              <a:t>Maximizing existing resources: It integrates with existing cloud and data setups without vendor lock-in (dependence on one provider).</a:t>
            </a:r>
          </a:p>
          <a:p>
            <a:pPr>
              <a:buFont typeface="+mj-lt"/>
              <a:buAutoNum type="arabicPeriod"/>
            </a:pPr>
            <a:r>
              <a:rPr lang="en-GB" sz="1400" dirty="0"/>
              <a:t>Data flexibility: It connects and </a:t>
            </a:r>
            <a:r>
              <a:rPr lang="en-GB" sz="1400" dirty="0" err="1"/>
              <a:t>analyzes</a:t>
            </a:r>
            <a:r>
              <a:rPr lang="en-GB" sz="1400" dirty="0"/>
              <a:t> data from anywhere in the business, no matter where it's stored.</a:t>
            </a:r>
          </a:p>
          <a:p>
            <a:pPr>
              <a:buFont typeface="+mj-lt"/>
              <a:buAutoNum type="arabicPeriod"/>
            </a:pPr>
            <a:r>
              <a:rPr lang="en-GB" sz="1400" dirty="0"/>
              <a:t>Operational AI: It supports AI development across different cloud environments.</a:t>
            </a:r>
          </a:p>
          <a:p>
            <a:pPr>
              <a:buFont typeface="+mj-lt"/>
              <a:buAutoNum type="arabicPeriod"/>
            </a:pPr>
            <a:r>
              <a:rPr lang="en-GB" sz="1400" dirty="0"/>
              <a:t>Accelerating business growth: Helps scale the business by using advanced foundation models to improve operations faster.</a:t>
            </a:r>
          </a:p>
          <a:p>
            <a:r>
              <a:rPr lang="en-GB" sz="1400" dirty="0"/>
              <a:t>Watsonx.ai is designed to help businesses use AI effectively, making the process easier and more efficient for everyone involved.</a:t>
            </a:r>
          </a:p>
        </p:txBody>
      </p:sp>
    </p:spTree>
    <p:extLst>
      <p:ext uri="{BB962C8B-B14F-4D97-AF65-F5344CB8AC3E}">
        <p14:creationId xmlns:p14="http://schemas.microsoft.com/office/powerpoint/2010/main" val="340252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123" y="731520"/>
            <a:ext cx="11360076" cy="5755341"/>
          </a:xfrm>
        </p:spPr>
        <p:txBody>
          <a:bodyPr>
            <a:normAutofit fontScale="92500" lnSpcReduction="20000"/>
          </a:bodyPr>
          <a:lstStyle/>
          <a:p>
            <a:r>
              <a:rPr lang="en-GB" dirty="0"/>
              <a:t>The watsonx platform has three main </a:t>
            </a:r>
            <a:r>
              <a:rPr lang="en-GB" dirty="0" smtClean="0"/>
              <a:t>parts:</a:t>
            </a:r>
            <a:endParaRPr lang="en-GB" dirty="0"/>
          </a:p>
          <a:p>
            <a:r>
              <a:rPr lang="en-GB" dirty="0"/>
              <a:t>Watsonx.ai </a:t>
            </a:r>
            <a:r>
              <a:rPr lang="en-GB" dirty="0" err="1"/>
              <a:t>studio:A</a:t>
            </a:r>
            <a:r>
              <a:rPr lang="en-GB" dirty="0"/>
              <a:t> tool for working with foundation models, generative AI, and machine learning.  For new AI models, generative AI, and machine learning.</a:t>
            </a:r>
          </a:p>
          <a:p>
            <a:r>
              <a:rPr lang="en-GB" dirty="0" err="1"/>
              <a:t>W</a:t>
            </a:r>
            <a:r>
              <a:rPr lang="en-GB" dirty="0" err="1" smtClean="0"/>
              <a:t>atsonx.data</a:t>
            </a:r>
            <a:r>
              <a:rPr lang="en-GB" dirty="0"/>
              <a:t>: A data storage system built with an open architecture for easy access to all your data. A data storage system built on an open </a:t>
            </a:r>
            <a:r>
              <a:rPr lang="en-GB" dirty="0" err="1"/>
              <a:t>lakehouse</a:t>
            </a:r>
            <a:r>
              <a:rPr lang="en-GB" dirty="0"/>
              <a:t> design.</a:t>
            </a:r>
          </a:p>
          <a:p>
            <a:r>
              <a:rPr lang="en-GB" dirty="0"/>
              <a:t>W</a:t>
            </a:r>
            <a:r>
              <a:rPr lang="en-GB" dirty="0" smtClean="0"/>
              <a:t>atsonx.governance</a:t>
            </a:r>
            <a:r>
              <a:rPr lang="en-GB" dirty="0"/>
              <a:t>: A set of tools to ensure AI workflows are responsible, transparent, and well-managed. </a:t>
            </a:r>
            <a:r>
              <a:rPr lang="en-GB" dirty="0" smtClean="0"/>
              <a:t>Watsonx.governance </a:t>
            </a:r>
            <a:r>
              <a:rPr lang="en-GB" dirty="0"/>
              <a:t>integrates with external machine learning providers. It can support local laws and regulations.</a:t>
            </a:r>
          </a:p>
          <a:p>
            <a:r>
              <a:rPr lang="en-GB" dirty="0"/>
              <a:t>With watsonx, you can gain a competitive advantage by using prompt engineering and fine-tuning AI models, while also managing your data better and getting high-quality AI models into production faster</a:t>
            </a:r>
            <a:r>
              <a:rPr lang="en-GB" dirty="0" smtClean="0"/>
              <a:t>.</a:t>
            </a:r>
          </a:p>
          <a:p>
            <a:r>
              <a:rPr lang="en-GB" dirty="0"/>
              <a:t>Cloud Pak for Data </a:t>
            </a:r>
            <a:r>
              <a:rPr lang="en-GB" dirty="0" smtClean="0"/>
              <a:t> is a Cloud </a:t>
            </a:r>
            <a:r>
              <a:rPr lang="en-GB" dirty="0"/>
              <a:t>Pak </a:t>
            </a:r>
            <a:r>
              <a:rPr lang="en-GB" dirty="0" smtClean="0"/>
              <a:t>that  </a:t>
            </a:r>
            <a:r>
              <a:rPr lang="en-GB" dirty="0"/>
              <a:t>watsonx </a:t>
            </a:r>
            <a:r>
              <a:rPr lang="en-GB" dirty="0" smtClean="0"/>
              <a:t>run on.</a:t>
            </a:r>
          </a:p>
          <a:p>
            <a:r>
              <a:rPr lang="en-GB" dirty="0" smtClean="0"/>
              <a:t>Benefits </a:t>
            </a:r>
            <a:r>
              <a:rPr lang="en-GB" dirty="0"/>
              <a:t>of watsonx include</a:t>
            </a:r>
            <a:r>
              <a:rPr lang="en-GB" dirty="0" smtClean="0"/>
              <a:t>:</a:t>
            </a:r>
            <a:endParaRPr lang="en-GB" dirty="0"/>
          </a:p>
          <a:p>
            <a:pPr marL="457200" indent="-457200">
              <a:buFont typeface="+mj-lt"/>
              <a:buAutoNum type="arabicPeriod"/>
            </a:pPr>
            <a:r>
              <a:rPr lang="en-GB" dirty="0"/>
              <a:t>Openness: It’s based on the best open-source technologies.</a:t>
            </a:r>
          </a:p>
          <a:p>
            <a:pPr marL="457200" indent="-457200">
              <a:buFont typeface="+mj-lt"/>
              <a:buAutoNum type="arabicPeriod"/>
            </a:pPr>
            <a:r>
              <a:rPr lang="en-GB" dirty="0"/>
              <a:t>Trustworthiness: It’s built to be transparent, responsible, and well-managed.</a:t>
            </a:r>
          </a:p>
          <a:p>
            <a:pPr marL="457200" indent="-457200">
              <a:buFont typeface="+mj-lt"/>
              <a:buAutoNum type="arabicPeriod"/>
            </a:pPr>
            <a:r>
              <a:rPr lang="en-GB" dirty="0"/>
              <a:t>Targeted: It’s designed specifically for businesses and their needs.</a:t>
            </a:r>
          </a:p>
          <a:p>
            <a:pPr marL="457200" indent="-457200">
              <a:buFont typeface="+mj-lt"/>
              <a:buAutoNum type="arabicPeriod"/>
            </a:pPr>
            <a:r>
              <a:rPr lang="en-GB" dirty="0"/>
              <a:t>Empowering: It helps create value with AI for your business.</a:t>
            </a:r>
          </a:p>
        </p:txBody>
      </p:sp>
      <p:pic>
        <p:nvPicPr>
          <p:cNvPr id="4" name="Picture 3"/>
          <p:cNvPicPr>
            <a:picLocks noChangeAspect="1"/>
          </p:cNvPicPr>
          <p:nvPr/>
        </p:nvPicPr>
        <p:blipFill>
          <a:blip r:embed="rId2"/>
          <a:stretch>
            <a:fillRect/>
          </a:stretch>
        </p:blipFill>
        <p:spPr>
          <a:xfrm>
            <a:off x="8005818" y="3733631"/>
            <a:ext cx="2914650" cy="1133475"/>
          </a:xfrm>
          <a:prstGeom prst="rect">
            <a:avLst/>
          </a:prstGeom>
        </p:spPr>
      </p:pic>
    </p:spTree>
    <p:extLst>
      <p:ext uri="{BB962C8B-B14F-4D97-AF65-F5344CB8AC3E}">
        <p14:creationId xmlns:p14="http://schemas.microsoft.com/office/powerpoint/2010/main" val="746123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19" y="301214"/>
            <a:ext cx="10477948" cy="6454588"/>
          </a:xfrm>
        </p:spPr>
        <p:txBody>
          <a:bodyPr>
            <a:normAutofit/>
          </a:bodyPr>
          <a:lstStyle/>
          <a:p>
            <a:r>
              <a:rPr lang="en-GB" dirty="0"/>
              <a:t>Imagine you’re going from your home in Durham, North Carolina, to your dentist’s office in Apex, North Carolina. You have two routes to choose from</a:t>
            </a:r>
            <a:r>
              <a:rPr lang="en-GB" dirty="0" smtClean="0"/>
              <a:t>:</a:t>
            </a:r>
            <a:endParaRPr lang="en-GB" dirty="0"/>
          </a:p>
          <a:p>
            <a:r>
              <a:rPr lang="en-GB" dirty="0"/>
              <a:t>The toll road (16.5 miles, 20 minutes): It’s fast, but you have to pay for it.</a:t>
            </a:r>
          </a:p>
          <a:p>
            <a:r>
              <a:rPr lang="en-GB" dirty="0"/>
              <a:t>The longer route without tolls (22.1 miles, 31 minutes): It’s free, but it takes more time.</a:t>
            </a:r>
          </a:p>
          <a:p>
            <a:r>
              <a:rPr lang="en-GB" dirty="0"/>
              <a:t>Which route should you take? It depends on your goals</a:t>
            </a:r>
            <a:r>
              <a:rPr lang="en-GB" dirty="0" smtClean="0"/>
              <a:t>:</a:t>
            </a:r>
            <a:endParaRPr lang="en-GB" dirty="0"/>
          </a:p>
          <a:p>
            <a:pPr>
              <a:buFont typeface="Wingdings" panose="05000000000000000000" pitchFamily="2" charset="2"/>
              <a:buChar char="q"/>
            </a:pPr>
            <a:r>
              <a:rPr lang="en-GB" dirty="0"/>
              <a:t>Do you want to save time or money?</a:t>
            </a:r>
          </a:p>
          <a:p>
            <a:r>
              <a:rPr lang="en-GB" dirty="0"/>
              <a:t>Is it important to arrive on time for your appointment?</a:t>
            </a:r>
          </a:p>
          <a:p>
            <a:pPr>
              <a:buFont typeface="Wingdings" panose="05000000000000000000" pitchFamily="2" charset="2"/>
              <a:buChar char="q"/>
            </a:pPr>
            <a:r>
              <a:rPr lang="en-GB" dirty="0"/>
              <a:t>What happens if you’re late?</a:t>
            </a:r>
          </a:p>
          <a:p>
            <a:r>
              <a:rPr lang="en-GB" dirty="0"/>
              <a:t>Comparing EDW and Data Lake</a:t>
            </a:r>
          </a:p>
          <a:p>
            <a:r>
              <a:rPr lang="en-GB" dirty="0"/>
              <a:t>Using an Enterprise Data Warehouse (EDW) is like taking the toll road: It’s fast and reliable, but expensive.</a:t>
            </a:r>
          </a:p>
          <a:p>
            <a:r>
              <a:rPr lang="en-GB" dirty="0"/>
              <a:t>Using a data lake is like taking the longer, free route: It’s cheaper but may take more time, and you may face delays (such as passing by a busy airport</a:t>
            </a:r>
            <a:r>
              <a:rPr lang="en-GB" dirty="0" smtClean="0"/>
              <a:t>).</a:t>
            </a:r>
            <a:endParaRPr lang="en-GB" dirty="0"/>
          </a:p>
        </p:txBody>
      </p:sp>
    </p:spTree>
    <p:extLst>
      <p:ext uri="{BB962C8B-B14F-4D97-AF65-F5344CB8AC3E}">
        <p14:creationId xmlns:p14="http://schemas.microsoft.com/office/powerpoint/2010/main" val="1229705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75" y="129092"/>
            <a:ext cx="10725375" cy="6605195"/>
          </a:xfrm>
        </p:spPr>
        <p:txBody>
          <a:bodyPr>
            <a:normAutofit fontScale="92500" lnSpcReduction="10000"/>
          </a:bodyPr>
          <a:lstStyle/>
          <a:p>
            <a:pPr>
              <a:buFont typeface="Wingdings" panose="05000000000000000000" pitchFamily="2" charset="2"/>
              <a:buChar char="q"/>
            </a:pPr>
            <a:r>
              <a:rPr lang="en-GB" dirty="0"/>
              <a:t>What Is a Data Lakehouse?</a:t>
            </a:r>
          </a:p>
          <a:p>
            <a:r>
              <a:rPr lang="en-GB" dirty="0"/>
              <a:t>The data </a:t>
            </a:r>
            <a:r>
              <a:rPr lang="en-GB" dirty="0" err="1"/>
              <a:t>lakehouse</a:t>
            </a:r>
            <a:r>
              <a:rPr lang="en-GB" dirty="0"/>
              <a:t> is a middle option. It combines the best of both the data warehouse and the data lake:</a:t>
            </a:r>
          </a:p>
          <a:p>
            <a:r>
              <a:rPr lang="en-GB" dirty="0"/>
              <a:t>It’s flexible like a data lake but performs faster like an EDW.</a:t>
            </a:r>
          </a:p>
          <a:p>
            <a:r>
              <a:rPr lang="en-GB" dirty="0"/>
              <a:t>It supports both structured and unstructured data (like numbers and text).</a:t>
            </a:r>
          </a:p>
          <a:p>
            <a:r>
              <a:rPr lang="en-GB" dirty="0"/>
              <a:t>It works with popular programming languages like Python, R, and SQL.</a:t>
            </a:r>
          </a:p>
          <a:p>
            <a:r>
              <a:rPr lang="en-GB" dirty="0"/>
              <a:t>In our analogy, the data </a:t>
            </a:r>
            <a:r>
              <a:rPr lang="en-GB" dirty="0" err="1"/>
              <a:t>lakehouse</a:t>
            </a:r>
            <a:r>
              <a:rPr lang="en-GB" dirty="0"/>
              <a:t> is like a 17.4-mile route that takes 25 minutes—a balance between speed and cost</a:t>
            </a:r>
            <a:r>
              <a:rPr lang="en-GB" dirty="0" smtClean="0"/>
              <a:t>.</a:t>
            </a:r>
            <a:endParaRPr lang="en-GB" dirty="0"/>
          </a:p>
          <a:p>
            <a:pPr>
              <a:buFont typeface="Wingdings" panose="05000000000000000000" pitchFamily="2" charset="2"/>
              <a:buChar char="q"/>
            </a:pPr>
            <a:r>
              <a:rPr lang="en-GB" dirty="0"/>
              <a:t>Key Features of a Data Lakehouse:</a:t>
            </a:r>
          </a:p>
          <a:p>
            <a:r>
              <a:rPr lang="en-GB" dirty="0"/>
              <a:t>Combines the flexibility of data lakes with the speed and structure of data warehouses.</a:t>
            </a:r>
          </a:p>
          <a:p>
            <a:r>
              <a:rPr lang="en-GB" dirty="0"/>
              <a:t>Handles different types of data (structured and unstructured).</a:t>
            </a:r>
          </a:p>
          <a:p>
            <a:r>
              <a:rPr lang="en-GB" dirty="0"/>
              <a:t>Supports multiple programming languages and is suitable for big data analysis</a:t>
            </a:r>
            <a:r>
              <a:rPr lang="en-GB" dirty="0" smtClean="0"/>
              <a:t>.</a:t>
            </a:r>
          </a:p>
          <a:p>
            <a:r>
              <a:rPr lang="en-GB" dirty="0"/>
              <a:t>Enterprise data </a:t>
            </a:r>
            <a:r>
              <a:rPr lang="en-GB" dirty="0" smtClean="0"/>
              <a:t>warehouse is a  </a:t>
            </a:r>
            <a:r>
              <a:rPr lang="en-GB" dirty="0"/>
              <a:t>storage system is the most expensive to </a:t>
            </a:r>
            <a:r>
              <a:rPr lang="en-GB" dirty="0" smtClean="0"/>
              <a:t>operate.</a:t>
            </a:r>
            <a:endParaRPr lang="en-GB" dirty="0"/>
          </a:p>
          <a:p>
            <a:pPr>
              <a:buFont typeface="Wingdings" panose="05000000000000000000" pitchFamily="2" charset="2"/>
              <a:buChar char="q"/>
            </a:pPr>
            <a:r>
              <a:rPr lang="en-GB" dirty="0"/>
              <a:t>What Is </a:t>
            </a:r>
            <a:r>
              <a:rPr lang="en-GB" dirty="0" err="1"/>
              <a:t>watsonx.data</a:t>
            </a:r>
            <a:r>
              <a:rPr lang="en-GB" dirty="0"/>
              <a:t>?</a:t>
            </a:r>
          </a:p>
          <a:p>
            <a:r>
              <a:rPr lang="en-GB" dirty="0" err="1"/>
              <a:t>Watsonx.data</a:t>
            </a:r>
            <a:r>
              <a:rPr lang="en-GB" dirty="0"/>
              <a:t> is IBM's solution that uses the data </a:t>
            </a:r>
            <a:r>
              <a:rPr lang="en-GB" dirty="0" err="1"/>
              <a:t>lakehouse</a:t>
            </a:r>
            <a:r>
              <a:rPr lang="en-GB" dirty="0"/>
              <a:t> architecture. It combines the flexibility of a data lake with the fast performance of a data warehouse, making it ideal for managing large amounts of data. You can still use traditional EDWs or data lakes, but now you have the data </a:t>
            </a:r>
            <a:r>
              <a:rPr lang="en-GB" dirty="0" err="1"/>
              <a:t>lakehouse</a:t>
            </a:r>
            <a:r>
              <a:rPr lang="en-GB" dirty="0"/>
              <a:t> option with </a:t>
            </a:r>
            <a:r>
              <a:rPr lang="en-GB" dirty="0" err="1"/>
              <a:t>watsonx.data</a:t>
            </a:r>
            <a:r>
              <a:rPr lang="en-GB" dirty="0"/>
              <a:t>.</a:t>
            </a:r>
          </a:p>
        </p:txBody>
      </p:sp>
    </p:spTree>
    <p:extLst>
      <p:ext uri="{BB962C8B-B14F-4D97-AF65-F5344CB8AC3E}">
        <p14:creationId xmlns:p14="http://schemas.microsoft.com/office/powerpoint/2010/main" val="2008435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607" y="86061"/>
            <a:ext cx="10316583" cy="6648225"/>
          </a:xfrm>
        </p:spPr>
        <p:txBody>
          <a:bodyPr>
            <a:normAutofit lnSpcReduction="10000"/>
          </a:bodyPr>
          <a:lstStyle/>
          <a:p>
            <a:pPr>
              <a:buFont typeface="Wingdings" panose="05000000000000000000" pitchFamily="2" charset="2"/>
              <a:buChar char="q"/>
            </a:pPr>
            <a:r>
              <a:rPr lang="en-GB" dirty="0"/>
              <a:t>Key Components of </a:t>
            </a:r>
            <a:r>
              <a:rPr lang="en-GB" dirty="0" err="1"/>
              <a:t>watsonx.data</a:t>
            </a:r>
            <a:r>
              <a:rPr lang="en-GB" dirty="0"/>
              <a:t>:</a:t>
            </a:r>
          </a:p>
          <a:p>
            <a:r>
              <a:rPr lang="en-GB" dirty="0"/>
              <a:t>Multiple Engines: It uses powerful tools like Presto and Spark to process big data quickly and efficiently.</a:t>
            </a:r>
          </a:p>
          <a:p>
            <a:r>
              <a:rPr lang="en-GB" dirty="0"/>
              <a:t>Governance: Built-in features ensure data management is in line with standards and policies (compatible with IBM Knowledge </a:t>
            </a:r>
            <a:r>
              <a:rPr lang="en-GB" dirty="0" err="1"/>
              <a:t>Catalog</a:t>
            </a:r>
            <a:r>
              <a:rPr lang="en-GB" dirty="0"/>
              <a:t>).</a:t>
            </a:r>
          </a:p>
          <a:p>
            <a:r>
              <a:rPr lang="en-GB" dirty="0"/>
              <a:t>Open Formats: Supports open data file formats (Parquet, ORC, Avro, Apache Iceberg), making it easy to share data between different systems.</a:t>
            </a:r>
          </a:p>
          <a:p>
            <a:r>
              <a:rPr lang="en-GB" dirty="0"/>
              <a:t>Object Storage: Cost-effective and simple storage that works across different cloud environments.</a:t>
            </a:r>
          </a:p>
          <a:p>
            <a:r>
              <a:rPr lang="en-GB" dirty="0"/>
              <a:t>Hybrid-Cloud Deployment: Flexible deployment across both cloud providers and </a:t>
            </a:r>
            <a:r>
              <a:rPr lang="en-GB" dirty="0" smtClean="0"/>
              <a:t>on premise </a:t>
            </a:r>
            <a:r>
              <a:rPr lang="en-GB" dirty="0"/>
              <a:t>systems, supported by Red Hat </a:t>
            </a:r>
            <a:r>
              <a:rPr lang="en-GB" dirty="0" err="1"/>
              <a:t>OpenShift</a:t>
            </a:r>
            <a:r>
              <a:rPr lang="en-GB" dirty="0"/>
              <a:t>.</a:t>
            </a:r>
          </a:p>
          <a:p>
            <a:pPr>
              <a:buFont typeface="Wingdings" panose="05000000000000000000" pitchFamily="2" charset="2"/>
              <a:buChar char="q"/>
            </a:pPr>
            <a:r>
              <a:rPr lang="en-GB" dirty="0"/>
              <a:t>Data Warehouse vs. Data Lake Summary:</a:t>
            </a:r>
          </a:p>
          <a:p>
            <a:r>
              <a:rPr lang="en-GB" dirty="0"/>
              <a:t>Data Warehouse (EDW): Centralized system that allows fast analysis of large amounts of data, but it’s more expensive.</a:t>
            </a:r>
          </a:p>
          <a:p>
            <a:r>
              <a:rPr lang="en-GB" dirty="0"/>
              <a:t>Data Lake: Stores massive amounts of data but can be slow and hard to organize.</a:t>
            </a:r>
          </a:p>
          <a:p>
            <a:r>
              <a:rPr lang="en-GB" dirty="0"/>
              <a:t>Data Lakehouse: Combines the best of both worlds—flexibility and cost-effectiveness of a data lake with the performance of a data warehouse</a:t>
            </a:r>
            <a:r>
              <a:rPr lang="en-GB" dirty="0" smtClean="0"/>
              <a:t>.</a:t>
            </a:r>
            <a:endParaRPr lang="en-GB" dirty="0"/>
          </a:p>
        </p:txBody>
      </p:sp>
    </p:spTree>
    <p:extLst>
      <p:ext uri="{BB962C8B-B14F-4D97-AF65-F5344CB8AC3E}">
        <p14:creationId xmlns:p14="http://schemas.microsoft.com/office/powerpoint/2010/main" val="258422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4325" y="1057275"/>
            <a:ext cx="11563350" cy="4743450"/>
          </a:xfrm>
          <a:prstGeom prst="rect">
            <a:avLst/>
          </a:prstGeom>
        </p:spPr>
      </p:pic>
    </p:spTree>
    <p:extLst>
      <p:ext uri="{BB962C8B-B14F-4D97-AF65-F5344CB8AC3E}">
        <p14:creationId xmlns:p14="http://schemas.microsoft.com/office/powerpoint/2010/main" val="288606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334" y="161366"/>
            <a:ext cx="10252038" cy="6615952"/>
          </a:xfrm>
        </p:spPr>
        <p:txBody>
          <a:bodyPr>
            <a:normAutofit/>
          </a:bodyPr>
          <a:lstStyle/>
          <a:p>
            <a:pPr>
              <a:buFont typeface="Wingdings" panose="05000000000000000000" pitchFamily="2" charset="2"/>
              <a:buChar char="q"/>
            </a:pPr>
            <a:r>
              <a:rPr lang="en-GB" dirty="0"/>
              <a:t>Benefits of Using </a:t>
            </a:r>
            <a:r>
              <a:rPr lang="en-GB" dirty="0" err="1"/>
              <a:t>watsonx.data</a:t>
            </a:r>
            <a:r>
              <a:rPr lang="en-GB" dirty="0"/>
              <a:t>:</a:t>
            </a:r>
          </a:p>
          <a:p>
            <a:pPr marL="457200" indent="-457200">
              <a:buFont typeface="+mj-lt"/>
              <a:buAutoNum type="arabicPeriod"/>
            </a:pPr>
            <a:r>
              <a:rPr lang="en-GB" dirty="0"/>
              <a:t>Combines data storage and management features of both data warehouses and lakes.</a:t>
            </a:r>
          </a:p>
          <a:p>
            <a:pPr marL="457200" indent="-457200">
              <a:buFont typeface="+mj-lt"/>
              <a:buAutoNum type="arabicPeriod"/>
            </a:pPr>
            <a:r>
              <a:rPr lang="en-GB" dirty="0"/>
              <a:t>Provides fast and reliable data processing with multiple engines.</a:t>
            </a:r>
          </a:p>
          <a:p>
            <a:pPr marL="457200" indent="-457200">
              <a:buFont typeface="+mj-lt"/>
              <a:buAutoNum type="arabicPeriod"/>
            </a:pPr>
            <a:r>
              <a:rPr lang="en-GB" dirty="0"/>
              <a:t>Ensures data security and management with built-in governance.</a:t>
            </a:r>
          </a:p>
          <a:p>
            <a:pPr marL="457200" indent="-457200">
              <a:buFont typeface="+mj-lt"/>
              <a:buAutoNum type="arabicPeriod"/>
            </a:pPr>
            <a:r>
              <a:rPr lang="en-GB" dirty="0"/>
              <a:t>Offers flexible storage options and deployment across different environments</a:t>
            </a:r>
            <a:r>
              <a:rPr lang="en-GB" dirty="0" smtClean="0"/>
              <a:t>.</a:t>
            </a:r>
            <a:endParaRPr lang="en-GB" dirty="0"/>
          </a:p>
          <a:p>
            <a:pPr>
              <a:buFont typeface="Wingdings" panose="05000000000000000000" pitchFamily="2" charset="2"/>
              <a:buChar char="q"/>
            </a:pPr>
            <a:r>
              <a:rPr lang="en-GB" dirty="0"/>
              <a:t>The </a:t>
            </a:r>
            <a:r>
              <a:rPr lang="en-GB" dirty="0" err="1"/>
              <a:t>Watsonx.data</a:t>
            </a:r>
            <a:r>
              <a:rPr lang="en-GB" dirty="0"/>
              <a:t> Stack</a:t>
            </a:r>
          </a:p>
          <a:p>
            <a:r>
              <a:rPr lang="en-GB" dirty="0"/>
              <a:t>In the </a:t>
            </a:r>
            <a:r>
              <a:rPr lang="en-GB" dirty="0" err="1"/>
              <a:t>watsonx.data</a:t>
            </a:r>
            <a:r>
              <a:rPr lang="en-GB" dirty="0"/>
              <a:t> system, the bottom two layers of the structure represent the underlying infrastructure. These layers support the top three layers, which handle the core functionality of </a:t>
            </a:r>
            <a:r>
              <a:rPr lang="en-GB" dirty="0" err="1"/>
              <a:t>watsonx.data</a:t>
            </a:r>
            <a:r>
              <a:rPr lang="en-GB" dirty="0" smtClean="0"/>
              <a:t>.</a:t>
            </a:r>
          </a:p>
          <a:p>
            <a:r>
              <a:rPr lang="en-GB" b="1" dirty="0"/>
              <a:t>Orchestrate data delivery from disparate sources for self-service consumption </a:t>
            </a:r>
            <a:endParaRPr lang="en-GB" dirty="0"/>
          </a:p>
          <a:p>
            <a:r>
              <a:rPr lang="en-GB" dirty="0"/>
              <a:t>Data Product Hub </a:t>
            </a:r>
            <a:r>
              <a:rPr lang="en-GB" dirty="0" smtClean="0"/>
              <a:t>eases  </a:t>
            </a:r>
            <a:r>
              <a:rPr lang="en-GB" dirty="0"/>
              <a:t>the </a:t>
            </a:r>
            <a:r>
              <a:rPr lang="en-GB" dirty="0" smtClean="0"/>
              <a:t>on boarding </a:t>
            </a:r>
            <a:r>
              <a:rPr lang="en-GB" dirty="0"/>
              <a:t>and </a:t>
            </a:r>
            <a:r>
              <a:rPr lang="en-GB" dirty="0" smtClean="0"/>
              <a:t>sending </a:t>
            </a:r>
            <a:r>
              <a:rPr lang="en-GB" dirty="0"/>
              <a:t>of data products from various IBM and third-party data sources. Through a </a:t>
            </a:r>
            <a:r>
              <a:rPr lang="en-GB" dirty="0" smtClean="0"/>
              <a:t>well-designed </a:t>
            </a:r>
            <a:r>
              <a:rPr lang="en-GB" dirty="0"/>
              <a:t>set of connectors, it </a:t>
            </a:r>
            <a:r>
              <a:rPr lang="en-GB" dirty="0" smtClean="0"/>
              <a:t>enables </a:t>
            </a:r>
            <a:r>
              <a:rPr lang="en-GB" dirty="0"/>
              <a:t>data producers to package data products from a wide range of source systems, including data </a:t>
            </a:r>
            <a:r>
              <a:rPr lang="en-GB" dirty="0" err="1"/>
              <a:t>lakehouses</a:t>
            </a:r>
            <a:r>
              <a:rPr lang="en-GB" dirty="0"/>
              <a:t> such as IBM </a:t>
            </a:r>
            <a:r>
              <a:rPr lang="en-GB" dirty="0" err="1" smtClean="0"/>
              <a:t>watsonx.data</a:t>
            </a:r>
            <a:r>
              <a:rPr lang="en-GB" dirty="0" smtClean="0"/>
              <a:t>.</a:t>
            </a:r>
            <a:endParaRPr lang="en-GB" dirty="0"/>
          </a:p>
        </p:txBody>
      </p:sp>
    </p:spTree>
    <p:extLst>
      <p:ext uri="{BB962C8B-B14F-4D97-AF65-F5344CB8AC3E}">
        <p14:creationId xmlns:p14="http://schemas.microsoft.com/office/powerpoint/2010/main" val="491903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937" y="137786"/>
            <a:ext cx="11010377" cy="6110613"/>
          </a:xfrm>
        </p:spPr>
        <p:txBody>
          <a:bodyPr>
            <a:normAutofit/>
          </a:bodyPr>
          <a:lstStyle/>
          <a:p>
            <a:r>
              <a:rPr lang="fr-FR" dirty="0" err="1"/>
              <a:t>Generative</a:t>
            </a:r>
            <a:r>
              <a:rPr lang="fr-FR" dirty="0"/>
              <a:t> AI places </a:t>
            </a:r>
            <a:r>
              <a:rPr lang="fr-FR" dirty="0" err="1"/>
              <a:t>enormous</a:t>
            </a:r>
            <a:r>
              <a:rPr lang="fr-FR" dirty="0"/>
              <a:t> </a:t>
            </a:r>
            <a:r>
              <a:rPr lang="fr-FR" dirty="0" err="1" smtClean="0"/>
              <a:t>demands</a:t>
            </a:r>
            <a:r>
              <a:rPr lang="fr-FR" dirty="0"/>
              <a:t> </a:t>
            </a:r>
            <a:r>
              <a:rPr lang="en-GB" dirty="0" smtClean="0"/>
              <a:t>on </a:t>
            </a:r>
            <a:r>
              <a:rPr lang="en-GB" dirty="0"/>
              <a:t>data quality and availability. </a:t>
            </a:r>
            <a:endParaRPr lang="en-GB" dirty="0" smtClean="0"/>
          </a:p>
          <a:p>
            <a:pPr marL="0" indent="0">
              <a:buNone/>
            </a:pPr>
            <a:r>
              <a:rPr lang="en-GB" dirty="0"/>
              <a:t> </a:t>
            </a:r>
            <a:r>
              <a:rPr lang="en-GB" dirty="0" smtClean="0"/>
              <a:t>   A modern data </a:t>
            </a:r>
            <a:r>
              <a:rPr lang="en-GB" dirty="0"/>
              <a:t>sharing solution like IBM Data </a:t>
            </a:r>
            <a:r>
              <a:rPr lang="en-GB" dirty="0" smtClean="0"/>
              <a:t>Product Hub </a:t>
            </a:r>
            <a:r>
              <a:rPr lang="en-GB" dirty="0"/>
              <a:t>is a crucial </a:t>
            </a:r>
            <a:endParaRPr lang="en-GB" dirty="0" smtClean="0"/>
          </a:p>
          <a:p>
            <a:pPr marL="0" indent="0">
              <a:buNone/>
            </a:pPr>
            <a:r>
              <a:rPr lang="en-GB" dirty="0"/>
              <a:t> </a:t>
            </a:r>
            <a:r>
              <a:rPr lang="en-GB" dirty="0" smtClean="0"/>
              <a:t>   investment </a:t>
            </a:r>
            <a:r>
              <a:rPr lang="en-GB" dirty="0"/>
              <a:t>in </a:t>
            </a:r>
            <a:r>
              <a:rPr lang="en-GB" dirty="0" smtClean="0"/>
              <a:t>building the </a:t>
            </a:r>
            <a:r>
              <a:rPr lang="en-GB" dirty="0"/>
              <a:t>trusted data foundation you </a:t>
            </a:r>
            <a:r>
              <a:rPr lang="en-GB" dirty="0" smtClean="0"/>
              <a:t>need to </a:t>
            </a:r>
            <a:r>
              <a:rPr lang="en-GB" dirty="0"/>
              <a:t>support, scale </a:t>
            </a:r>
            <a:endParaRPr lang="en-GB" dirty="0" smtClean="0"/>
          </a:p>
          <a:p>
            <a:pPr marL="0" indent="0">
              <a:buNone/>
            </a:pPr>
            <a:r>
              <a:rPr lang="en-GB" dirty="0"/>
              <a:t> </a:t>
            </a:r>
            <a:r>
              <a:rPr lang="en-GB" dirty="0" smtClean="0"/>
              <a:t>     and </a:t>
            </a:r>
            <a:r>
              <a:rPr lang="en-GB" dirty="0"/>
              <a:t>accelerate AI. </a:t>
            </a:r>
            <a:endParaRPr lang="en-GB" dirty="0"/>
          </a:p>
          <a:p>
            <a:r>
              <a:rPr lang="en-GB" dirty="0" smtClean="0"/>
              <a:t> IBM </a:t>
            </a:r>
            <a:r>
              <a:rPr lang="en-GB" dirty="0"/>
              <a:t>Data </a:t>
            </a:r>
            <a:r>
              <a:rPr lang="en-GB" dirty="0" smtClean="0"/>
              <a:t>Product Hub </a:t>
            </a:r>
            <a:r>
              <a:rPr lang="en-GB" dirty="0"/>
              <a:t>serves as a critical connection </a:t>
            </a:r>
            <a:r>
              <a:rPr lang="en-GB" dirty="0" smtClean="0"/>
              <a:t>point between </a:t>
            </a:r>
            <a:r>
              <a:rPr lang="en-GB" dirty="0"/>
              <a:t>your data foundation and </a:t>
            </a:r>
            <a:r>
              <a:rPr lang="en-GB" dirty="0" smtClean="0"/>
              <a:t>AI platforms </a:t>
            </a:r>
            <a:r>
              <a:rPr lang="en-GB" dirty="0"/>
              <a:t>such as IBM </a:t>
            </a:r>
            <a:r>
              <a:rPr lang="en-GB" dirty="0" err="1" smtClean="0"/>
              <a:t>watsonx</a:t>
            </a:r>
            <a:r>
              <a:rPr lang="en-GB" dirty="0" smtClean="0"/>
              <a:t>.</a:t>
            </a:r>
          </a:p>
          <a:p>
            <a:r>
              <a:rPr lang="en-GB" dirty="0"/>
              <a:t>IBM </a:t>
            </a:r>
            <a:r>
              <a:rPr lang="en-GB" dirty="0" smtClean="0"/>
              <a:t>Data Product </a:t>
            </a:r>
            <a:r>
              <a:rPr lang="en-GB" dirty="0"/>
              <a:t>Hub can act as a storefront for </a:t>
            </a:r>
            <a:r>
              <a:rPr lang="en-GB" dirty="0" smtClean="0"/>
              <a:t>data products </a:t>
            </a:r>
            <a:r>
              <a:rPr lang="en-GB" dirty="0"/>
              <a:t>sourced from IBM </a:t>
            </a:r>
            <a:r>
              <a:rPr lang="en-GB" dirty="0" err="1" smtClean="0"/>
              <a:t>watsonx.data</a:t>
            </a:r>
            <a:r>
              <a:rPr lang="en-GB" dirty="0" smtClean="0"/>
              <a:t>, which </a:t>
            </a:r>
            <a:r>
              <a:rPr lang="en-GB" dirty="0"/>
              <a:t>is built on an open data </a:t>
            </a:r>
            <a:r>
              <a:rPr lang="en-GB" dirty="0" err="1" smtClean="0"/>
              <a:t>lakehouse</a:t>
            </a:r>
            <a:r>
              <a:rPr lang="en-GB" dirty="0"/>
              <a:t> </a:t>
            </a:r>
            <a:r>
              <a:rPr lang="en-GB" dirty="0" smtClean="0"/>
              <a:t>architecture</a:t>
            </a:r>
            <a:r>
              <a:rPr lang="en-GB" dirty="0"/>
              <a:t>. This allows your </a:t>
            </a:r>
            <a:r>
              <a:rPr lang="en-GB" dirty="0" smtClean="0"/>
              <a:t>organization to </a:t>
            </a:r>
            <a:r>
              <a:rPr lang="en-GB" dirty="0"/>
              <a:t>enable high-scale data sharing </a:t>
            </a:r>
            <a:r>
              <a:rPr lang="en-GB" dirty="0" smtClean="0"/>
              <a:t>with a </a:t>
            </a:r>
            <a:r>
              <a:rPr lang="en-GB" dirty="0"/>
              <a:t>data-as-a-product approach.</a:t>
            </a:r>
            <a:endParaRPr lang="en-GB" dirty="0"/>
          </a:p>
        </p:txBody>
      </p:sp>
    </p:spTree>
    <p:extLst>
      <p:ext uri="{BB962C8B-B14F-4D97-AF65-F5344CB8AC3E}">
        <p14:creationId xmlns:p14="http://schemas.microsoft.com/office/powerpoint/2010/main" val="300470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225" y="87398"/>
            <a:ext cx="11806287" cy="6679162"/>
          </a:xfrm>
          <a:prstGeom prst="rect">
            <a:avLst/>
          </a:prstGeom>
        </p:spPr>
      </p:pic>
    </p:spTree>
    <p:extLst>
      <p:ext uri="{BB962C8B-B14F-4D97-AF65-F5344CB8AC3E}">
        <p14:creationId xmlns:p14="http://schemas.microsoft.com/office/powerpoint/2010/main" val="549691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4" y="172122"/>
            <a:ext cx="9834700" cy="6076277"/>
          </a:xfrm>
        </p:spPr>
        <p:txBody>
          <a:bodyPr>
            <a:normAutofit lnSpcReduction="10000"/>
          </a:bodyPr>
          <a:lstStyle/>
          <a:p>
            <a:pPr>
              <a:buFont typeface="Wingdings" panose="05000000000000000000" pitchFamily="2" charset="2"/>
              <a:buChar char="q"/>
            </a:pPr>
            <a:r>
              <a:rPr lang="en-GB" dirty="0"/>
              <a:t>Advantages of Using a Data Lakehouse (Compared to EDW or Data Lake):</a:t>
            </a:r>
          </a:p>
          <a:p>
            <a:r>
              <a:rPr lang="en-GB" dirty="0"/>
              <a:t>Stores all types of data: A data </a:t>
            </a:r>
            <a:r>
              <a:rPr lang="en-GB" dirty="0" err="1"/>
              <a:t>lakehouse</a:t>
            </a:r>
            <a:r>
              <a:rPr lang="en-GB" dirty="0"/>
              <a:t> can hold both structured (like spreadsheets) and unstructured data (like videos or text).</a:t>
            </a:r>
          </a:p>
          <a:p>
            <a:r>
              <a:rPr lang="en-GB" dirty="0"/>
              <a:t>Lower cost: It’s generally less expensive to maintain than traditional data warehouses.</a:t>
            </a:r>
          </a:p>
          <a:p>
            <a:r>
              <a:rPr lang="en-GB" dirty="0"/>
              <a:t>Open formats: It uses open data formats, making it easier to share data.</a:t>
            </a:r>
          </a:p>
          <a:p>
            <a:r>
              <a:rPr lang="en-GB" dirty="0"/>
              <a:t>Huge storage capacity: It can store terabytes and petabytes of data (very large amounts).</a:t>
            </a:r>
          </a:p>
          <a:p>
            <a:r>
              <a:rPr lang="en-GB" dirty="0"/>
              <a:t>Flexible for analysis: It’s perfect for analytics, business intelligence, AI, and machine learning.</a:t>
            </a:r>
          </a:p>
          <a:p>
            <a:r>
              <a:rPr lang="en-GB" dirty="0"/>
              <a:t>Multiple query engines: It supports different tools to process data quickly and effectively, specific to IBM’s technology.</a:t>
            </a:r>
          </a:p>
          <a:p>
            <a:pPr>
              <a:buFont typeface="Wingdings" panose="05000000000000000000" pitchFamily="2" charset="2"/>
              <a:buChar char="q"/>
            </a:pPr>
            <a:r>
              <a:rPr lang="en-GB" dirty="0"/>
              <a:t>What Can You Do with </a:t>
            </a:r>
            <a:r>
              <a:rPr lang="en-GB" dirty="0" err="1"/>
              <a:t>watsonx.data</a:t>
            </a:r>
            <a:r>
              <a:rPr lang="en-GB" dirty="0"/>
              <a:t>?</a:t>
            </a:r>
          </a:p>
          <a:p>
            <a:r>
              <a:rPr lang="en-GB" dirty="0"/>
              <a:t>A data </a:t>
            </a:r>
            <a:r>
              <a:rPr lang="en-GB" dirty="0" err="1"/>
              <a:t>lakehouse</a:t>
            </a:r>
            <a:r>
              <a:rPr lang="en-GB" dirty="0"/>
              <a:t> serves as a central place to manage and </a:t>
            </a:r>
            <a:r>
              <a:rPr lang="en-GB" dirty="0" err="1"/>
              <a:t>analyze</a:t>
            </a:r>
            <a:r>
              <a:rPr lang="en-GB" dirty="0"/>
              <a:t> huge amounts of data. It’s useful for processing structured and unstructured data like videos, texts, social media, and sensor data. This type of data can drive insights for apps, analytics, AI, and more.</a:t>
            </a:r>
          </a:p>
        </p:txBody>
      </p:sp>
    </p:spTree>
    <p:extLst>
      <p:ext uri="{BB962C8B-B14F-4D97-AF65-F5344CB8AC3E}">
        <p14:creationId xmlns:p14="http://schemas.microsoft.com/office/powerpoint/2010/main" val="4106062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5037" y="461962"/>
            <a:ext cx="7781925" cy="5934075"/>
          </a:xfrm>
          <a:prstGeom prst="rect">
            <a:avLst/>
          </a:prstGeom>
        </p:spPr>
      </p:pic>
    </p:spTree>
    <p:extLst>
      <p:ext uri="{BB962C8B-B14F-4D97-AF65-F5344CB8AC3E}">
        <p14:creationId xmlns:p14="http://schemas.microsoft.com/office/powerpoint/2010/main" val="1725362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850" y="215154"/>
            <a:ext cx="9910004" cy="6033246"/>
          </a:xfrm>
        </p:spPr>
        <p:txBody>
          <a:bodyPr>
            <a:normAutofit fontScale="92500" lnSpcReduction="10000"/>
          </a:bodyPr>
          <a:lstStyle/>
          <a:p>
            <a:pPr>
              <a:buFont typeface="Wingdings" panose="05000000000000000000" pitchFamily="2" charset="2"/>
              <a:buChar char="q"/>
            </a:pPr>
            <a:r>
              <a:rPr lang="en-GB" dirty="0"/>
              <a:t>Key Actions You Can Take:</a:t>
            </a:r>
          </a:p>
          <a:p>
            <a:r>
              <a:rPr lang="en-GB" dirty="0"/>
              <a:t>Access: You can reach all your data across your cloud environments, making it easy to use data wherever it’s stored.</a:t>
            </a:r>
          </a:p>
          <a:p>
            <a:r>
              <a:rPr lang="en-GB" dirty="0"/>
              <a:t>Accelerate: Quickly gain insights. In just a few clicks, you can connect to your existing data and start using query engines for analysis.</a:t>
            </a:r>
          </a:p>
          <a:p>
            <a:r>
              <a:rPr lang="en-GB" dirty="0"/>
              <a:t>Reduce Costs: Save money by optimizing the use of different query engines and storage options.</a:t>
            </a:r>
          </a:p>
          <a:p>
            <a:pPr>
              <a:buFont typeface="Wingdings" panose="05000000000000000000" pitchFamily="2" charset="2"/>
              <a:buChar char="q"/>
            </a:pPr>
            <a:r>
              <a:rPr lang="en-GB" dirty="0"/>
              <a:t>Core Components of </a:t>
            </a:r>
            <a:r>
              <a:rPr lang="en-GB" dirty="0" err="1"/>
              <a:t>watsonx.data</a:t>
            </a:r>
            <a:r>
              <a:rPr lang="en-GB" dirty="0"/>
              <a:t>:</a:t>
            </a:r>
          </a:p>
          <a:p>
            <a:r>
              <a:rPr lang="en-GB" dirty="0"/>
              <a:t>Multiple Query Engines: It includes Presto, Spark, Db2, and </a:t>
            </a:r>
            <a:r>
              <a:rPr lang="en-GB" dirty="0" err="1"/>
              <a:t>Netezza</a:t>
            </a:r>
            <a:r>
              <a:rPr lang="en-GB" dirty="0"/>
              <a:t> to handle different data tasks.</a:t>
            </a:r>
          </a:p>
          <a:p>
            <a:r>
              <a:rPr lang="en-GB" dirty="0"/>
              <a:t>Shared </a:t>
            </a:r>
            <a:r>
              <a:rPr lang="en-GB" dirty="0" err="1"/>
              <a:t>m</a:t>
            </a:r>
            <a:r>
              <a:rPr lang="en-GB" dirty="0" err="1" smtClean="0"/>
              <a:t>etastore</a:t>
            </a:r>
            <a:r>
              <a:rPr lang="en-GB" dirty="0"/>
              <a:t>: Keeps track of metadata (information about your data) to make data management easier.</a:t>
            </a:r>
          </a:p>
          <a:p>
            <a:r>
              <a:rPr lang="en-GB" dirty="0"/>
              <a:t>Open Formats: Stores data in low-cost storage that can be accessed by multiple query engines and connected to other data sources.</a:t>
            </a:r>
          </a:p>
          <a:p>
            <a:r>
              <a:rPr lang="en-GB" dirty="0"/>
              <a:t>With </a:t>
            </a:r>
            <a:r>
              <a:rPr lang="en-GB" dirty="0" err="1"/>
              <a:t>watsonx.data</a:t>
            </a:r>
            <a:r>
              <a:rPr lang="en-GB" dirty="0"/>
              <a:t>, you can share data easily for analytics and AI, improve efficiency by using the right query engines, and generate insights with generative AI. The system has a simple console that allows you to connect to your data in the cloud and start using tools within minutes.</a:t>
            </a:r>
          </a:p>
          <a:p>
            <a:endParaRPr lang="en-GB" dirty="0"/>
          </a:p>
        </p:txBody>
      </p:sp>
    </p:spTree>
    <p:extLst>
      <p:ext uri="{BB962C8B-B14F-4D97-AF65-F5344CB8AC3E}">
        <p14:creationId xmlns:p14="http://schemas.microsoft.com/office/powerpoint/2010/main" val="409821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3613" y="422069"/>
            <a:ext cx="10125075" cy="6315075"/>
          </a:xfrm>
          <a:prstGeom prst="rect">
            <a:avLst/>
          </a:prstGeom>
        </p:spPr>
      </p:pic>
    </p:spTree>
    <p:extLst>
      <p:ext uri="{BB962C8B-B14F-4D97-AF65-F5344CB8AC3E}">
        <p14:creationId xmlns:p14="http://schemas.microsoft.com/office/powerpoint/2010/main" val="2535826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366" y="75304"/>
            <a:ext cx="9888488" cy="6658983"/>
          </a:xfrm>
        </p:spPr>
        <p:txBody>
          <a:bodyPr>
            <a:normAutofit/>
          </a:bodyPr>
          <a:lstStyle/>
          <a:p>
            <a:pPr>
              <a:buFont typeface="Wingdings" panose="05000000000000000000" pitchFamily="2" charset="2"/>
              <a:buChar char="q"/>
            </a:pPr>
            <a:r>
              <a:rPr lang="en-GB" dirty="0"/>
              <a:t>Benefits of Using </a:t>
            </a:r>
            <a:r>
              <a:rPr lang="en-GB" dirty="0" err="1"/>
              <a:t>watsonx.data</a:t>
            </a:r>
            <a:r>
              <a:rPr lang="en-GB" dirty="0"/>
              <a:t>:</a:t>
            </a:r>
          </a:p>
          <a:p>
            <a:pPr marL="457200" indent="-457200">
              <a:buFont typeface="+mj-lt"/>
              <a:buAutoNum type="arabicPeriod"/>
            </a:pPr>
            <a:r>
              <a:rPr lang="en-GB" dirty="0"/>
              <a:t>Easy access: Makes it simple to reach all your data across cloud environments.</a:t>
            </a:r>
          </a:p>
          <a:p>
            <a:pPr marL="457200" indent="-457200">
              <a:buFont typeface="+mj-lt"/>
              <a:buAutoNum type="arabicPeriod"/>
            </a:pPr>
            <a:r>
              <a:rPr lang="en-GB" dirty="0"/>
              <a:t>Supports various tasks: Handles a wide range of data workloads.</a:t>
            </a:r>
          </a:p>
          <a:p>
            <a:pPr marL="457200" indent="-457200">
              <a:buFont typeface="+mj-lt"/>
              <a:buAutoNum type="arabicPeriod"/>
            </a:pPr>
            <a:r>
              <a:rPr lang="en-GB" dirty="0"/>
              <a:t>Cost savings: Reduces the cost of running your data warehouse by using the best tools for each task.</a:t>
            </a:r>
          </a:p>
          <a:p>
            <a:pPr marL="457200" indent="-457200">
              <a:buFont typeface="+mj-lt"/>
              <a:buAutoNum type="arabicPeriod"/>
            </a:pPr>
            <a:r>
              <a:rPr lang="en-GB" dirty="0"/>
              <a:t>Scalability: Separates data storage and computing power, making it easy to scale up when needed.</a:t>
            </a:r>
          </a:p>
          <a:p>
            <a:pPr marL="457200" indent="-457200">
              <a:buFont typeface="+mj-lt"/>
              <a:buAutoNum type="arabicPeriod"/>
            </a:pPr>
            <a:r>
              <a:rPr lang="en-GB" dirty="0"/>
              <a:t>Reduces data duplication: Lowers the chance of storing multiple copies of the same data.</a:t>
            </a:r>
          </a:p>
          <a:p>
            <a:pPr marL="457200" indent="-457200">
              <a:buFont typeface="+mj-lt"/>
              <a:buAutoNum type="arabicPeriod"/>
            </a:pPr>
            <a:r>
              <a:rPr lang="en-GB" dirty="0"/>
              <a:t>Ensures compliance and security: Built-in governance features help ensure that data stays safe and meets legal requirements</a:t>
            </a:r>
            <a:r>
              <a:rPr lang="en-GB" dirty="0" smtClean="0"/>
              <a:t>.</a:t>
            </a:r>
            <a:endParaRPr lang="en-GB" dirty="0"/>
          </a:p>
        </p:txBody>
      </p:sp>
    </p:spTree>
    <p:extLst>
      <p:ext uri="{BB962C8B-B14F-4D97-AF65-F5344CB8AC3E}">
        <p14:creationId xmlns:p14="http://schemas.microsoft.com/office/powerpoint/2010/main" val="2617269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607" y="643061"/>
            <a:ext cx="11951745" cy="6025184"/>
          </a:xfrm>
        </p:spPr>
        <p:txBody>
          <a:bodyPr>
            <a:normAutofit fontScale="85000" lnSpcReduction="20000"/>
          </a:bodyPr>
          <a:lstStyle/>
          <a:p>
            <a:r>
              <a:rPr lang="en-GB" dirty="0"/>
              <a:t>Why Use </a:t>
            </a:r>
            <a:r>
              <a:rPr lang="en-GB" dirty="0" err="1"/>
              <a:t>watsonx.governance</a:t>
            </a:r>
            <a:r>
              <a:rPr lang="en-GB" dirty="0"/>
              <a:t>?</a:t>
            </a:r>
          </a:p>
          <a:p>
            <a:r>
              <a:rPr lang="en-GB" dirty="0"/>
              <a:t>Let’s use a search engine powered by generative AI to explore 10 major milestones in the recent development of global AI regulations.</a:t>
            </a:r>
          </a:p>
          <a:p>
            <a:r>
              <a:rPr lang="en-GB" dirty="0"/>
              <a:t>Simple Explanation of AI Governance and Regulations</a:t>
            </a:r>
          </a:p>
          <a:p>
            <a:r>
              <a:rPr lang="en-GB" dirty="0"/>
              <a:t>GDPR</a:t>
            </a:r>
          </a:p>
          <a:p>
            <a:r>
              <a:rPr lang="en-GB" dirty="0"/>
              <a:t>The General Data Protection Regulation (GDPR) is a rule from the European Union (EU). It focuses on privacy and how people's personal information is protected across Europe</a:t>
            </a:r>
            <a:r>
              <a:rPr lang="en-GB" dirty="0" smtClean="0"/>
              <a:t>.</a:t>
            </a:r>
            <a:endParaRPr lang="en-GB" dirty="0"/>
          </a:p>
          <a:p>
            <a:r>
              <a:rPr lang="en-GB" dirty="0"/>
              <a:t>National Data Strategy (NDS)</a:t>
            </a:r>
          </a:p>
          <a:p>
            <a:r>
              <a:rPr lang="en-GB" dirty="0"/>
              <a:t>The National Data Strategy is the UK’s plan to build a strong economy using data, while also making sure the public trusts how data is used</a:t>
            </a:r>
            <a:r>
              <a:rPr lang="en-GB" dirty="0" smtClean="0"/>
              <a:t>.</a:t>
            </a:r>
            <a:endParaRPr lang="en-GB" dirty="0"/>
          </a:p>
          <a:p>
            <a:r>
              <a:rPr lang="en-GB" dirty="0"/>
              <a:t>US Federal Trade Commission (FTC)</a:t>
            </a:r>
          </a:p>
          <a:p>
            <a:r>
              <a:rPr lang="en-GB" dirty="0"/>
              <a:t>The FTC in the US has shared guidelines for making sure AI systems are truthful, fair, and unbiased</a:t>
            </a:r>
            <a:r>
              <a:rPr lang="en-GB" dirty="0" smtClean="0"/>
              <a:t>.</a:t>
            </a:r>
          </a:p>
          <a:p>
            <a:r>
              <a:rPr lang="en-GB" dirty="0"/>
              <a:t>Why Regulations Matter for Companies</a:t>
            </a:r>
          </a:p>
          <a:p>
            <a:r>
              <a:rPr lang="en-GB" dirty="0"/>
              <a:t>If a company wants to work internationally, it needs to follow both internal rules and external laws. Many countries are creating new laws to regulate AI quickly. If companies don't follow these rules, they could face huge fines and lose their reputation. That's why it's important for businesses to control how they create, use, and manage their AI systems. IBM’s </a:t>
            </a:r>
            <a:r>
              <a:rPr lang="en-GB" dirty="0" err="1"/>
              <a:t>watsonx.governance</a:t>
            </a:r>
            <a:r>
              <a:rPr lang="en-GB" dirty="0"/>
              <a:t> helps organizations ensure their AI is responsible, transparent, and explainable</a:t>
            </a:r>
            <a:r>
              <a:rPr lang="en-GB" dirty="0" smtClean="0"/>
              <a:t>.</a:t>
            </a:r>
            <a:endParaRPr lang="en-GB" dirty="0"/>
          </a:p>
          <a:p>
            <a:r>
              <a:rPr lang="en-GB" dirty="0"/>
              <a:t>Why AI Governance is Important</a:t>
            </a:r>
          </a:p>
          <a:p>
            <a:r>
              <a:rPr lang="en-GB" dirty="0"/>
              <a:t>Having a good AI Governance plan helps companies avoid risks and ensures they follow ethical guidelines and government regulations.</a:t>
            </a:r>
          </a:p>
        </p:txBody>
      </p:sp>
      <p:sp>
        <p:nvSpPr>
          <p:cNvPr id="4" name="Rectangle 3"/>
          <p:cNvSpPr/>
          <p:nvPr/>
        </p:nvSpPr>
        <p:spPr>
          <a:xfrm>
            <a:off x="3439489" y="242951"/>
            <a:ext cx="2932213" cy="400110"/>
          </a:xfrm>
          <a:prstGeom prst="rect">
            <a:avLst/>
          </a:prstGeom>
        </p:spPr>
        <p:txBody>
          <a:bodyPr wrap="none">
            <a:spAutoFit/>
          </a:bodyPr>
          <a:lstStyle/>
          <a:p>
            <a:r>
              <a:rPr lang="en-GB" sz="2000" u="sng"/>
              <a:t>Watsonx.governance </a:t>
            </a:r>
            <a:endParaRPr lang="en-GB" sz="2000" u="sng" dirty="0"/>
          </a:p>
        </p:txBody>
      </p:sp>
    </p:spTree>
    <p:extLst>
      <p:ext uri="{BB962C8B-B14F-4D97-AF65-F5344CB8AC3E}">
        <p14:creationId xmlns:p14="http://schemas.microsoft.com/office/powerpoint/2010/main" val="370472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092" y="172122"/>
            <a:ext cx="10273553" cy="6529892"/>
          </a:xfrm>
        </p:spPr>
        <p:txBody>
          <a:bodyPr/>
          <a:lstStyle/>
          <a:p>
            <a:r>
              <a:rPr lang="en-GB" dirty="0"/>
              <a:t>Watsonx Governance Overview</a:t>
            </a:r>
          </a:p>
          <a:p>
            <a:r>
              <a:rPr lang="en-GB" dirty="0"/>
              <a:t>The </a:t>
            </a:r>
            <a:r>
              <a:rPr lang="en-GB" dirty="0" err="1"/>
              <a:t>watsonx.governance</a:t>
            </a:r>
            <a:r>
              <a:rPr lang="en-GB" dirty="0"/>
              <a:t> system includes three main services</a:t>
            </a:r>
            <a:r>
              <a:rPr lang="en-GB" dirty="0" smtClean="0"/>
              <a:t>:</a:t>
            </a:r>
            <a:endParaRPr lang="en-GB" dirty="0"/>
          </a:p>
          <a:p>
            <a:r>
              <a:rPr lang="en-GB" dirty="0"/>
              <a:t>Model Documentation: Keeping records of AI models.</a:t>
            </a:r>
          </a:p>
          <a:p>
            <a:r>
              <a:rPr lang="en-GB" dirty="0"/>
              <a:t>Model Risk Governance: Managing risks related to AI models.</a:t>
            </a:r>
          </a:p>
          <a:p>
            <a:r>
              <a:rPr lang="en-GB" dirty="0"/>
              <a:t>Evaluation and Monitoring: Checking AI models for fairness and accuracy.</a:t>
            </a:r>
          </a:p>
          <a:p>
            <a:r>
              <a:rPr lang="en-GB" dirty="0"/>
              <a:t>People are at the </a:t>
            </a:r>
            <a:r>
              <a:rPr lang="en-GB" dirty="0" err="1"/>
              <a:t>center</a:t>
            </a:r>
            <a:r>
              <a:rPr lang="en-GB" dirty="0"/>
              <a:t> of AI governance—data engineers, scientists, and AI engineers build models, while senior management ensures that these models meet compliance and ethical standards</a:t>
            </a:r>
            <a:r>
              <a:rPr lang="en-GB" dirty="0" smtClean="0"/>
              <a:t>.</a:t>
            </a:r>
            <a:endParaRPr lang="en-GB" dirty="0"/>
          </a:p>
          <a:p>
            <a:r>
              <a:rPr lang="en-GB" dirty="0"/>
              <a:t>How Watsonx.governance Works</a:t>
            </a:r>
          </a:p>
          <a:p>
            <a:r>
              <a:rPr lang="en-GB" dirty="0"/>
              <a:t>Watsonx.governance extends AI governance from basic AI to more advanced systems like generative AI and foundation models. It allows organizations to automate AI lifecycle management, reducing risks and improving compliance.</a:t>
            </a:r>
          </a:p>
        </p:txBody>
      </p:sp>
    </p:spTree>
    <p:extLst>
      <p:ext uri="{BB962C8B-B14F-4D97-AF65-F5344CB8AC3E}">
        <p14:creationId xmlns:p14="http://schemas.microsoft.com/office/powerpoint/2010/main" val="2828339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092" y="86062"/>
            <a:ext cx="11897957" cy="6771938"/>
          </a:xfrm>
        </p:spPr>
        <p:txBody>
          <a:bodyPr>
            <a:normAutofit/>
          </a:bodyPr>
          <a:lstStyle/>
          <a:p>
            <a:pPr>
              <a:buFont typeface="Wingdings" panose="05000000000000000000" pitchFamily="2" charset="2"/>
              <a:buChar char="q"/>
            </a:pPr>
            <a:r>
              <a:rPr lang="en-GB" dirty="0"/>
              <a:t>What Can You Do with </a:t>
            </a:r>
            <a:r>
              <a:rPr lang="en-GB" dirty="0" err="1"/>
              <a:t>Watsonx.governance</a:t>
            </a:r>
            <a:r>
              <a:rPr lang="en-GB" dirty="0"/>
              <a:t>?</a:t>
            </a:r>
          </a:p>
          <a:p>
            <a:r>
              <a:rPr lang="en-GB" dirty="0"/>
              <a:t>With IBM </a:t>
            </a:r>
            <a:r>
              <a:rPr lang="en-GB" dirty="0" err="1"/>
              <a:t>watsonx.governance</a:t>
            </a:r>
            <a:r>
              <a:rPr lang="en-GB" dirty="0"/>
              <a:t>, companies can:</a:t>
            </a:r>
          </a:p>
          <a:p>
            <a:endParaRPr lang="en-GB" dirty="0"/>
          </a:p>
          <a:p>
            <a:pPr marL="457200" indent="-457200">
              <a:buFont typeface="+mj-lt"/>
              <a:buAutoNum type="arabicPeriod"/>
            </a:pPr>
            <a:r>
              <a:rPr lang="en-GB" dirty="0"/>
              <a:t>Operationalize AI Governance: Speed up AI model development by using automated tools that bring together different platforms.</a:t>
            </a:r>
          </a:p>
          <a:p>
            <a:pPr marL="457200" indent="-457200">
              <a:buFont typeface="+mj-lt"/>
              <a:buAutoNum type="arabicPeriod"/>
            </a:pPr>
            <a:r>
              <a:rPr lang="en-GB" dirty="0"/>
              <a:t>Enable Responsible AI: Automatically document how a model was built, and ensure it’s fair and unbiased.</a:t>
            </a:r>
          </a:p>
          <a:p>
            <a:r>
              <a:rPr lang="en-GB" dirty="0"/>
              <a:t>Support Regulatory Compliance: Ensure that models follow rules and regulations for fairness, transparency, and compliance.</a:t>
            </a:r>
          </a:p>
          <a:p>
            <a:r>
              <a:rPr lang="en-GB" dirty="0"/>
              <a:t>It’s built to meet government rules and ethical standards by tracing the origin of data and models, making it easier for audits</a:t>
            </a:r>
            <a:r>
              <a:rPr lang="en-GB" dirty="0" smtClean="0"/>
              <a:t>.</a:t>
            </a:r>
            <a:endParaRPr lang="en-GB" dirty="0"/>
          </a:p>
          <a:p>
            <a:pPr>
              <a:buFont typeface="Wingdings" panose="05000000000000000000" pitchFamily="2" charset="2"/>
              <a:buChar char="q"/>
            </a:pPr>
            <a:r>
              <a:rPr lang="en-GB" dirty="0"/>
              <a:t>Additional Benefits:</a:t>
            </a:r>
          </a:p>
          <a:p>
            <a:r>
              <a:rPr lang="en-GB" dirty="0"/>
              <a:t>Comprehensive: Governs the entire AI lifecycle and captures important information (metadata) at each step.</a:t>
            </a:r>
          </a:p>
          <a:p>
            <a:r>
              <a:rPr lang="en-GB" dirty="0"/>
              <a:t>Open: Supports models created in third-party tools.</a:t>
            </a:r>
          </a:p>
          <a:p>
            <a:r>
              <a:rPr lang="en-GB" dirty="0"/>
              <a:t>Automatic: Automatically tracks how data and models change over time.</a:t>
            </a:r>
          </a:p>
        </p:txBody>
      </p:sp>
    </p:spTree>
    <p:extLst>
      <p:ext uri="{BB962C8B-B14F-4D97-AF65-F5344CB8AC3E}">
        <p14:creationId xmlns:p14="http://schemas.microsoft.com/office/powerpoint/2010/main" val="3613386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20" y="107576"/>
            <a:ext cx="9953034" cy="6140823"/>
          </a:xfrm>
        </p:spPr>
        <p:txBody>
          <a:bodyPr>
            <a:normAutofit/>
          </a:bodyPr>
          <a:lstStyle/>
          <a:p>
            <a:r>
              <a:rPr lang="en-GB" dirty="0"/>
              <a:t>Advantages of Using </a:t>
            </a:r>
            <a:r>
              <a:rPr lang="en-GB" dirty="0" err="1"/>
              <a:t>Watsonx.governance</a:t>
            </a:r>
            <a:endParaRPr lang="en-GB" dirty="0"/>
          </a:p>
          <a:p>
            <a:pPr marL="457200" indent="-457200">
              <a:buFont typeface="+mj-lt"/>
              <a:buAutoNum type="arabicPeriod"/>
            </a:pPr>
            <a:r>
              <a:rPr lang="en-GB" dirty="0"/>
              <a:t>Monitor and Control: Manage AI models across their entire lifecycle.</a:t>
            </a:r>
          </a:p>
          <a:p>
            <a:pPr marL="457200" indent="-457200">
              <a:buFont typeface="+mj-lt"/>
              <a:buAutoNum type="arabicPeriod"/>
            </a:pPr>
            <a:r>
              <a:rPr lang="en-GB" dirty="0"/>
              <a:t>Support Third-Party Tools: Work with models created in other software.</a:t>
            </a:r>
          </a:p>
          <a:p>
            <a:pPr marL="457200" indent="-457200">
              <a:buFont typeface="+mj-lt"/>
              <a:buAutoNum type="arabicPeriod"/>
            </a:pPr>
            <a:r>
              <a:rPr lang="en-GB" dirty="0"/>
              <a:t>Efficient Reporting: Easily generate reports using captured metadata.</a:t>
            </a:r>
          </a:p>
          <a:p>
            <a:pPr marL="457200" indent="-457200">
              <a:buFont typeface="+mj-lt"/>
              <a:buAutoNum type="arabicPeriod"/>
            </a:pPr>
            <a:r>
              <a:rPr lang="en-GB" dirty="0"/>
              <a:t>Better Visibility: Increase communication among stakeholders and give an up-to-date view of models.</a:t>
            </a:r>
          </a:p>
          <a:p>
            <a:pPr marL="457200" indent="-457200">
              <a:buFont typeface="+mj-lt"/>
              <a:buAutoNum type="arabicPeriod"/>
            </a:pPr>
            <a:r>
              <a:rPr lang="en-GB" dirty="0"/>
              <a:t>Detect Bias: Automatically alert stakeholders if models show bias or drift.</a:t>
            </a:r>
          </a:p>
          <a:p>
            <a:pPr marL="457200" indent="-457200">
              <a:buFont typeface="+mj-lt"/>
              <a:buAutoNum type="arabicPeriod"/>
            </a:pPr>
            <a:r>
              <a:rPr lang="en-GB" dirty="0"/>
              <a:t>Automate Policies: Turn external regulations into rules that are automatically enforced.</a:t>
            </a:r>
          </a:p>
          <a:p>
            <a:pPr marL="457200" indent="-457200">
              <a:buFont typeface="+mj-lt"/>
              <a:buAutoNum type="arabicPeriod"/>
            </a:pPr>
            <a:r>
              <a:rPr lang="en-GB" dirty="0"/>
              <a:t>Scalable Governance: Use tools that manage risk and compliance across a large company.</a:t>
            </a:r>
          </a:p>
          <a:p>
            <a:pPr marL="457200" indent="-457200">
              <a:buFont typeface="+mj-lt"/>
              <a:buAutoNum type="arabicPeriod"/>
            </a:pPr>
            <a:r>
              <a:rPr lang="en-GB" dirty="0"/>
              <a:t>Connect Internal and External Rules: Align company policies with external regulations.</a:t>
            </a:r>
          </a:p>
        </p:txBody>
      </p:sp>
    </p:spTree>
    <p:extLst>
      <p:ext uri="{BB962C8B-B14F-4D97-AF65-F5344CB8AC3E}">
        <p14:creationId xmlns:p14="http://schemas.microsoft.com/office/powerpoint/2010/main" val="200192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247427"/>
            <a:ext cx="10284311" cy="6151580"/>
          </a:xfrm>
        </p:spPr>
        <p:txBody>
          <a:bodyPr/>
          <a:lstStyle/>
          <a:p>
            <a:r>
              <a:rPr lang="en-GB" dirty="0"/>
              <a:t>IBM Watsonx Platform</a:t>
            </a:r>
          </a:p>
          <a:p>
            <a:r>
              <a:rPr lang="en-GB" dirty="0"/>
              <a:t>Watsonx is IBM’s platform designed to bring AI and data management together for businesses.</a:t>
            </a:r>
          </a:p>
          <a:p>
            <a:r>
              <a:rPr lang="en-GB" dirty="0"/>
              <a:t>Foundation models are large AI models trained on vast amounts of data that can be adapted for many tasks with minimal additional training.</a:t>
            </a:r>
          </a:p>
          <a:p>
            <a:r>
              <a:rPr lang="en-GB" dirty="0" smtClean="0"/>
              <a:t>Watsonx  is a </a:t>
            </a:r>
            <a:r>
              <a:rPr lang="en-GB" dirty="0"/>
              <a:t>data and AI platform built for the enterprise, which is comprised of three components: watsonx.ai, the solution for working with foundation and machine learning models; </a:t>
            </a:r>
            <a:r>
              <a:rPr lang="en-GB" dirty="0" err="1"/>
              <a:t>watsonx.data</a:t>
            </a:r>
            <a:r>
              <a:rPr lang="en-GB" dirty="0"/>
              <a:t>, </a:t>
            </a:r>
            <a:r>
              <a:rPr lang="en-GB" dirty="0" smtClean="0"/>
              <a:t>which is a </a:t>
            </a:r>
            <a:r>
              <a:rPr lang="en-GB" dirty="0"/>
              <a:t>governed, open, hybrid data </a:t>
            </a:r>
            <a:r>
              <a:rPr lang="en-GB" dirty="0" err="1"/>
              <a:t>lakehouse</a:t>
            </a:r>
            <a:r>
              <a:rPr lang="en-GB" dirty="0"/>
              <a:t>; and </a:t>
            </a:r>
            <a:r>
              <a:rPr lang="en-GB" dirty="0" err="1"/>
              <a:t>watsonx.governance</a:t>
            </a:r>
            <a:r>
              <a:rPr lang="en-GB" dirty="0"/>
              <a:t>, which provides transparency and trust to manage and govern </a:t>
            </a:r>
            <a:r>
              <a:rPr lang="en-GB" dirty="0" smtClean="0"/>
              <a:t>AI.</a:t>
            </a:r>
          </a:p>
          <a:p>
            <a:r>
              <a:rPr lang="en-GB" dirty="0" smtClean="0"/>
              <a:t>The </a:t>
            </a:r>
            <a:r>
              <a:rPr lang="en-GB" dirty="0"/>
              <a:t>watsonx platform has evolved to help our customers go from pilots to essential, production-ready AI systems, focusing on accelerating the way companies work with AI; simplifying data access for personalizing generative AI; and finally, helping companies govern and manage their </a:t>
            </a:r>
            <a:r>
              <a:rPr lang="en-GB" dirty="0" smtClean="0"/>
              <a:t>AI.</a:t>
            </a:r>
          </a:p>
          <a:p>
            <a:endParaRPr lang="en-GB" dirty="0"/>
          </a:p>
        </p:txBody>
      </p:sp>
    </p:spTree>
    <p:extLst>
      <p:ext uri="{BB962C8B-B14F-4D97-AF65-F5344CB8AC3E}">
        <p14:creationId xmlns:p14="http://schemas.microsoft.com/office/powerpoint/2010/main" val="3212960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094" y="268942"/>
            <a:ext cx="9565759" cy="5979458"/>
          </a:xfrm>
        </p:spPr>
        <p:txBody>
          <a:bodyPr/>
          <a:lstStyle/>
          <a:p>
            <a:r>
              <a:rPr lang="en-GB" dirty="0" smtClean="0"/>
              <a:t>IBM has </a:t>
            </a:r>
            <a:r>
              <a:rPr lang="en-GB" dirty="0"/>
              <a:t>open sourced </a:t>
            </a:r>
            <a:r>
              <a:rPr lang="en-GB" dirty="0" smtClean="0"/>
              <a:t> </a:t>
            </a:r>
            <a:r>
              <a:rPr lang="en-GB" dirty="0"/>
              <a:t>most advanced and high-performance LLM </a:t>
            </a:r>
            <a:r>
              <a:rPr lang="en-GB" dirty="0" smtClean="0"/>
              <a:t>model known as </a:t>
            </a:r>
            <a:r>
              <a:rPr lang="en-GB" dirty="0"/>
              <a:t>Granite. </a:t>
            </a:r>
            <a:r>
              <a:rPr lang="en-GB" dirty="0" smtClean="0"/>
              <a:t>IBM has  trained  </a:t>
            </a:r>
            <a:r>
              <a:rPr lang="en-GB" dirty="0"/>
              <a:t>them from the ground up, working closely with </a:t>
            </a:r>
            <a:r>
              <a:rPr lang="en-GB" dirty="0" smtClean="0"/>
              <a:t> </a:t>
            </a:r>
            <a:r>
              <a:rPr lang="en-GB" dirty="0"/>
              <a:t>privacy officer and AI ethics committee to ensure integrity, trust, and governance at every stage of our build process. </a:t>
            </a:r>
            <a:r>
              <a:rPr lang="en-GB" dirty="0" smtClean="0"/>
              <a:t>So as  to ensure that  the </a:t>
            </a:r>
            <a:r>
              <a:rPr lang="en-GB" dirty="0"/>
              <a:t>models are not only reliable, but also </a:t>
            </a:r>
            <a:r>
              <a:rPr lang="en-GB" dirty="0" smtClean="0"/>
              <a:t>performant.</a:t>
            </a:r>
          </a:p>
          <a:p>
            <a:r>
              <a:rPr lang="en-GB" dirty="0" smtClean="0"/>
              <a:t>IBM has an upcoming </a:t>
            </a:r>
            <a:r>
              <a:rPr lang="en-GB" dirty="0"/>
              <a:t>addition of a new query engine, Presto C++, and additional query optimization capabilities within </a:t>
            </a:r>
            <a:r>
              <a:rPr lang="en-GB" dirty="0" err="1"/>
              <a:t>watsonx.data</a:t>
            </a:r>
            <a:r>
              <a:rPr lang="en-GB" dirty="0"/>
              <a:t>. By leveraging these technologies, </a:t>
            </a:r>
            <a:r>
              <a:rPr lang="en-GB" dirty="0" smtClean="0"/>
              <a:t>they </a:t>
            </a:r>
            <a:r>
              <a:rPr lang="en-GB" dirty="0"/>
              <a:t>have been able to offer better value than other leading vendors, with the same query execution time but at less than 60% of the cost.</a:t>
            </a:r>
          </a:p>
        </p:txBody>
      </p:sp>
    </p:spTree>
    <p:extLst>
      <p:ext uri="{BB962C8B-B14F-4D97-AF65-F5344CB8AC3E}">
        <p14:creationId xmlns:p14="http://schemas.microsoft.com/office/powerpoint/2010/main" val="63350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608" y="139850"/>
            <a:ext cx="9899246" cy="6108550"/>
          </a:xfrm>
        </p:spPr>
        <p:txBody>
          <a:bodyPr>
            <a:normAutofit fontScale="85000" lnSpcReduction="20000"/>
          </a:bodyPr>
          <a:lstStyle/>
          <a:p>
            <a:r>
              <a:rPr lang="en-GB" dirty="0" smtClean="0"/>
              <a:t>One </a:t>
            </a:r>
            <a:r>
              <a:rPr lang="en-GB" dirty="0"/>
              <a:t>of the key challenges in scaling AI is delivering the right data to the right users</a:t>
            </a:r>
            <a:r>
              <a:rPr lang="en-GB" dirty="0" smtClean="0"/>
              <a:t>.</a:t>
            </a:r>
          </a:p>
          <a:p>
            <a:r>
              <a:rPr lang="en-GB" dirty="0" smtClean="0"/>
              <a:t>A solution that has been devised to address this challenge is the IBM </a:t>
            </a:r>
            <a:r>
              <a:rPr lang="en-GB" dirty="0"/>
              <a:t>Data Product </a:t>
            </a:r>
            <a:r>
              <a:rPr lang="en-GB" dirty="0" smtClean="0"/>
              <a:t>Hub.</a:t>
            </a:r>
          </a:p>
          <a:p>
            <a:r>
              <a:rPr lang="en-GB" dirty="0" smtClean="0"/>
              <a:t>This </a:t>
            </a:r>
            <a:r>
              <a:rPr lang="en-GB" dirty="0"/>
              <a:t>cutting-edge solution enables seamless, secure, and governed sharing of data products for AI across an organization</a:t>
            </a:r>
            <a:r>
              <a:rPr lang="en-GB" dirty="0" smtClean="0"/>
              <a:t>.</a:t>
            </a:r>
          </a:p>
          <a:p>
            <a:r>
              <a:rPr lang="en-GB" dirty="0" smtClean="0"/>
              <a:t> </a:t>
            </a:r>
            <a:r>
              <a:rPr lang="en-GB" dirty="0"/>
              <a:t>IBM Data Product Hub lets you easily connect to a variety of different data sources to create new data products. You can see a variety of different assets here, including the ones we have for our </a:t>
            </a:r>
            <a:r>
              <a:rPr lang="en-GB" dirty="0" err="1"/>
              <a:t>lakehouse</a:t>
            </a:r>
            <a:r>
              <a:rPr lang="en-GB" dirty="0"/>
              <a:t> </a:t>
            </a:r>
            <a:r>
              <a:rPr lang="en-GB" dirty="0" err="1"/>
              <a:t>watsonx.data</a:t>
            </a:r>
            <a:r>
              <a:rPr lang="en-GB" dirty="0"/>
              <a:t>. </a:t>
            </a:r>
            <a:endParaRPr lang="en-GB" dirty="0" smtClean="0"/>
          </a:p>
          <a:p>
            <a:r>
              <a:rPr lang="en-GB" dirty="0" smtClean="0"/>
              <a:t>Reusable </a:t>
            </a:r>
            <a:r>
              <a:rPr lang="en-GB" dirty="0"/>
              <a:t>data products are also essential for AI builders, as they enable data consumers to effectively discover and reuse governed data across multiple sources, like </a:t>
            </a:r>
            <a:r>
              <a:rPr lang="en-GB" dirty="0" err="1"/>
              <a:t>watsonx.data</a:t>
            </a:r>
            <a:r>
              <a:rPr lang="en-GB" dirty="0"/>
              <a:t>, for their AI and data-driven use cases. </a:t>
            </a:r>
            <a:endParaRPr lang="en-GB" dirty="0" smtClean="0"/>
          </a:p>
          <a:p>
            <a:r>
              <a:rPr lang="en-GB" dirty="0" smtClean="0"/>
              <a:t>Now </a:t>
            </a:r>
            <a:r>
              <a:rPr lang="en-GB" dirty="0"/>
              <a:t>you can even discover and access all your data, refined with detailed metrics on the quality, access and health of different data products. This allows you to have a holistic view of how data products are being used across the enterprise. </a:t>
            </a:r>
            <a:endParaRPr lang="en-GB" dirty="0" smtClean="0"/>
          </a:p>
          <a:p>
            <a:r>
              <a:rPr lang="en-GB" dirty="0" smtClean="0"/>
              <a:t>Now </a:t>
            </a:r>
            <a:r>
              <a:rPr lang="en-GB" dirty="0"/>
              <a:t>let's move on to the need for corporate governance. It's no surprise that most organizations are still in the experimental stage with generative AI projects, highlighting the risks associated with it, including bias, hallucinations and a lack of trust and transparency in how decisions are made</a:t>
            </a:r>
            <a:r>
              <a:rPr lang="en-GB" dirty="0" smtClean="0"/>
              <a:t>.</a:t>
            </a:r>
          </a:p>
          <a:p>
            <a:r>
              <a:rPr lang="en-GB" dirty="0" smtClean="0"/>
              <a:t> </a:t>
            </a:r>
            <a:r>
              <a:rPr lang="en-GB" dirty="0"/>
              <a:t>Another challenge is the need to navigate an ever-changing regulatory landscape, such as the recent EU AI Act</a:t>
            </a:r>
            <a:r>
              <a:rPr lang="en-GB" dirty="0" smtClean="0"/>
              <a:t>, the </a:t>
            </a:r>
            <a:r>
              <a:rPr lang="en-GB" dirty="0"/>
              <a:t>world's first comprehensive AI law that provides companies with fines of up to €35 million for non-compliance. </a:t>
            </a:r>
            <a:endParaRPr lang="en-GB" dirty="0" smtClean="0"/>
          </a:p>
          <a:p>
            <a:r>
              <a:rPr lang="en-GB" dirty="0" smtClean="0"/>
              <a:t>IBM has formulated </a:t>
            </a:r>
            <a:r>
              <a:rPr lang="en-GB" dirty="0" err="1"/>
              <a:t>watsonx.governance</a:t>
            </a:r>
            <a:r>
              <a:rPr lang="en-GB" dirty="0"/>
              <a:t> to help our customers build responsible and transparent AI, putting governance at the </a:t>
            </a:r>
            <a:r>
              <a:rPr lang="en-GB" dirty="0" err="1"/>
              <a:t>center</a:t>
            </a:r>
            <a:r>
              <a:rPr lang="en-GB" dirty="0"/>
              <a:t> of the generative AI lifecycle. </a:t>
            </a:r>
          </a:p>
        </p:txBody>
      </p:sp>
    </p:spTree>
    <p:extLst>
      <p:ext uri="{BB962C8B-B14F-4D97-AF65-F5344CB8AC3E}">
        <p14:creationId xmlns:p14="http://schemas.microsoft.com/office/powerpoint/2010/main" val="272701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973" y="301214"/>
            <a:ext cx="10047642" cy="6368527"/>
          </a:xfrm>
        </p:spPr>
        <p:txBody>
          <a:bodyPr>
            <a:normAutofit fontScale="92500" lnSpcReduction="20000"/>
          </a:bodyPr>
          <a:lstStyle/>
          <a:p>
            <a:pPr marL="0" indent="0">
              <a:buNone/>
            </a:pPr>
            <a:r>
              <a:rPr lang="en-GB" dirty="0" smtClean="0"/>
              <a:t>     Transformer </a:t>
            </a:r>
            <a:r>
              <a:rPr lang="en-GB" dirty="0"/>
              <a:t>architecture:</a:t>
            </a:r>
          </a:p>
          <a:p>
            <a:r>
              <a:rPr lang="en-GB" dirty="0"/>
              <a:t>A transformer is a type of deep learning system that focuses on important parts of the input using something called the "attention mechanism." This helps the model learn and understand data more effectively. A transformer is a deep-learning neural network architecture</a:t>
            </a:r>
            <a:r>
              <a:rPr lang="en-GB" dirty="0" smtClean="0"/>
              <a:t>.</a:t>
            </a:r>
            <a:endParaRPr lang="en-GB" dirty="0"/>
          </a:p>
          <a:p>
            <a:pPr marL="0" indent="0">
              <a:buNone/>
            </a:pPr>
            <a:r>
              <a:rPr lang="en-GB" dirty="0" smtClean="0"/>
              <a:t>     Paradigm </a:t>
            </a:r>
            <a:r>
              <a:rPr lang="en-GB" dirty="0"/>
              <a:t>shift:</a:t>
            </a:r>
          </a:p>
          <a:p>
            <a:r>
              <a:rPr lang="en-GB" dirty="0"/>
              <a:t>A paradigm shift is a big change in the way we think about or understand something</a:t>
            </a:r>
            <a:r>
              <a:rPr lang="en-GB" dirty="0" smtClean="0"/>
              <a:t>.</a:t>
            </a:r>
            <a:endParaRPr lang="en-GB" dirty="0"/>
          </a:p>
          <a:p>
            <a:pPr marL="0" indent="0">
              <a:buNone/>
            </a:pPr>
            <a:r>
              <a:rPr lang="en-GB" dirty="0" smtClean="0"/>
              <a:t>     Generative </a:t>
            </a:r>
            <a:r>
              <a:rPr lang="en-GB" dirty="0"/>
              <a:t>AI:</a:t>
            </a:r>
          </a:p>
          <a:p>
            <a:r>
              <a:rPr lang="en-GB" dirty="0"/>
              <a:t>Generative AI is a type of artificial intelligence that can create things like text, images, or other content when given instructions (called prompts</a:t>
            </a:r>
            <a:r>
              <a:rPr lang="en-GB" dirty="0" smtClean="0"/>
              <a:t>).</a:t>
            </a:r>
            <a:endParaRPr lang="en-GB" dirty="0"/>
          </a:p>
          <a:p>
            <a:pPr marL="0" indent="0">
              <a:buNone/>
            </a:pPr>
            <a:r>
              <a:rPr lang="en-GB" dirty="0" smtClean="0"/>
              <a:t>      Foundation </a:t>
            </a:r>
            <a:r>
              <a:rPr lang="en-GB" dirty="0"/>
              <a:t>model:</a:t>
            </a:r>
          </a:p>
          <a:p>
            <a:r>
              <a:rPr lang="en-GB" dirty="0"/>
              <a:t>A foundation model is a large AI system that is trained on a huge amount of data. This model can then be used for many different tasks, like classifying information, summarizing text, translating languages, or helping with customer service</a:t>
            </a:r>
            <a:r>
              <a:rPr lang="en-GB" dirty="0" smtClean="0"/>
              <a:t>.</a:t>
            </a:r>
          </a:p>
          <a:p>
            <a:r>
              <a:rPr lang="en-GB" dirty="0"/>
              <a:t>Greedy or </a:t>
            </a:r>
            <a:r>
              <a:rPr lang="en-GB" dirty="0" smtClean="0"/>
              <a:t>Sampling is a setting you </a:t>
            </a:r>
            <a:r>
              <a:rPr lang="en-GB" dirty="0"/>
              <a:t>should </a:t>
            </a:r>
            <a:r>
              <a:rPr lang="en-GB" dirty="0" smtClean="0"/>
              <a:t>change </a:t>
            </a:r>
            <a:r>
              <a:rPr lang="en-GB" dirty="0"/>
              <a:t>to allow a foundation model to generate alternative </a:t>
            </a:r>
            <a:r>
              <a:rPr lang="en-GB" dirty="0" smtClean="0"/>
              <a:t>responses.</a:t>
            </a:r>
            <a:endParaRPr lang="en-GB" dirty="0"/>
          </a:p>
          <a:p>
            <a:r>
              <a:rPr lang="en-GB" dirty="0"/>
              <a:t>This new way of using the internet takes advantage of foundation models to automate searching and discovering information. Other uses include creating emails, summarizing articles, translating languages, generating computer code, and providing customer support.</a:t>
            </a:r>
          </a:p>
          <a:p>
            <a:endParaRPr lang="en-GB" dirty="0"/>
          </a:p>
        </p:txBody>
      </p:sp>
    </p:spTree>
    <p:extLst>
      <p:ext uri="{BB962C8B-B14F-4D97-AF65-F5344CB8AC3E}">
        <p14:creationId xmlns:p14="http://schemas.microsoft.com/office/powerpoint/2010/main" val="371022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1190"/>
            <a:ext cx="11944574" cy="4314825"/>
          </a:xfrm>
          <a:prstGeom prst="rect">
            <a:avLst/>
          </a:prstGeom>
        </p:spPr>
      </p:pic>
      <p:pic>
        <p:nvPicPr>
          <p:cNvPr id="3" name="Picture 2"/>
          <p:cNvPicPr>
            <a:picLocks noChangeAspect="1"/>
          </p:cNvPicPr>
          <p:nvPr/>
        </p:nvPicPr>
        <p:blipFill>
          <a:blip r:embed="rId3"/>
          <a:stretch>
            <a:fillRect/>
          </a:stretch>
        </p:blipFill>
        <p:spPr>
          <a:xfrm>
            <a:off x="3243374" y="4696889"/>
            <a:ext cx="5457825" cy="1057275"/>
          </a:xfrm>
          <a:prstGeom prst="rect">
            <a:avLst/>
          </a:prstGeom>
        </p:spPr>
      </p:pic>
    </p:spTree>
    <p:extLst>
      <p:ext uri="{BB962C8B-B14F-4D97-AF65-F5344CB8AC3E}">
        <p14:creationId xmlns:p14="http://schemas.microsoft.com/office/powerpoint/2010/main" val="3293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6505575" cy="3724275"/>
          </a:xfrm>
          <a:prstGeom prst="rect">
            <a:avLst/>
          </a:prstGeom>
        </p:spPr>
      </p:pic>
      <p:pic>
        <p:nvPicPr>
          <p:cNvPr id="3" name="Picture 2"/>
          <p:cNvPicPr>
            <a:picLocks noChangeAspect="1"/>
          </p:cNvPicPr>
          <p:nvPr/>
        </p:nvPicPr>
        <p:blipFill>
          <a:blip r:embed="rId3"/>
          <a:stretch>
            <a:fillRect/>
          </a:stretch>
        </p:blipFill>
        <p:spPr>
          <a:xfrm>
            <a:off x="6505575" y="0"/>
            <a:ext cx="5686425" cy="5562600"/>
          </a:xfrm>
          <a:prstGeom prst="rect">
            <a:avLst/>
          </a:prstGeom>
        </p:spPr>
      </p:pic>
      <p:pic>
        <p:nvPicPr>
          <p:cNvPr id="4" name="Picture 3"/>
          <p:cNvPicPr>
            <a:picLocks noChangeAspect="1"/>
          </p:cNvPicPr>
          <p:nvPr/>
        </p:nvPicPr>
        <p:blipFill>
          <a:blip r:embed="rId4"/>
          <a:stretch>
            <a:fillRect/>
          </a:stretch>
        </p:blipFill>
        <p:spPr>
          <a:xfrm>
            <a:off x="90487" y="3724275"/>
            <a:ext cx="3162300" cy="2752725"/>
          </a:xfrm>
          <a:prstGeom prst="rect">
            <a:avLst/>
          </a:prstGeom>
        </p:spPr>
      </p:pic>
      <p:pic>
        <p:nvPicPr>
          <p:cNvPr id="5" name="Picture 4"/>
          <p:cNvPicPr>
            <a:picLocks noChangeAspect="1"/>
          </p:cNvPicPr>
          <p:nvPr/>
        </p:nvPicPr>
        <p:blipFill>
          <a:blip r:embed="rId5"/>
          <a:stretch>
            <a:fillRect/>
          </a:stretch>
        </p:blipFill>
        <p:spPr>
          <a:xfrm>
            <a:off x="3350418" y="3724275"/>
            <a:ext cx="3057525" cy="2999254"/>
          </a:xfrm>
          <a:prstGeom prst="rect">
            <a:avLst/>
          </a:prstGeom>
        </p:spPr>
      </p:pic>
    </p:spTree>
    <p:extLst>
      <p:ext uri="{BB962C8B-B14F-4D97-AF65-F5344CB8AC3E}">
        <p14:creationId xmlns:p14="http://schemas.microsoft.com/office/powerpoint/2010/main" val="277211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1" y="1161826"/>
            <a:ext cx="11919472" cy="5593975"/>
          </a:xfrm>
        </p:spPr>
        <p:txBody>
          <a:bodyPr>
            <a:normAutofit fontScale="92500" lnSpcReduction="20000"/>
          </a:bodyPr>
          <a:lstStyle/>
          <a:p>
            <a:r>
              <a:rPr lang="en-GB" dirty="0"/>
              <a:t>1. Granite-13b-chat-v2.1: A chat model optimized for dialogue use cases that works well with virtual agents and chat applications</a:t>
            </a:r>
          </a:p>
          <a:p>
            <a:r>
              <a:rPr lang="en-GB" dirty="0"/>
              <a:t>2. Granite-13b-instruct-v2.1: An instruct model trained on high- quality finance data to perform well in finance domain tasks</a:t>
            </a:r>
          </a:p>
          <a:p>
            <a:r>
              <a:rPr lang="en-GB" dirty="0"/>
              <a:t>3. Granite-20b-multilingual: Trained to understand and generate text in English, German, Spanish, French and Portuguese</a:t>
            </a:r>
          </a:p>
          <a:p>
            <a:r>
              <a:rPr lang="en-GB" dirty="0"/>
              <a:t>4. Granite-8b-japanese: Designed to perform language tasks on Japanese text</a:t>
            </a:r>
          </a:p>
          <a:p>
            <a:r>
              <a:rPr lang="en-GB" dirty="0"/>
              <a:t>5. Granite-7b-lab: Supports general-purpose tasks and is tuned using the IBM’s large-scale alignment of </a:t>
            </a:r>
            <a:r>
              <a:rPr lang="en-GB" dirty="0" err="1"/>
              <a:t>chatbots</a:t>
            </a:r>
            <a:r>
              <a:rPr lang="en-GB" dirty="0"/>
              <a:t> (LAB) methodology to incorporate new skills</a:t>
            </a:r>
          </a:p>
          <a:p>
            <a:r>
              <a:rPr lang="en-GB" dirty="0"/>
              <a:t>6. Granite code models: A family of models trained in 116 programming languages and ranging in size from 3 to 34 billion parameters—with base model and instruction-following model variants</a:t>
            </a:r>
          </a:p>
          <a:p>
            <a:r>
              <a:rPr lang="en-GB" dirty="0"/>
              <a:t>The number of parameters in a foundation model is one of the many factors that determine its performance</a:t>
            </a:r>
            <a:r>
              <a:rPr lang="en-GB" dirty="0" smtClean="0"/>
              <a:t>.</a:t>
            </a:r>
          </a:p>
          <a:p>
            <a:r>
              <a:rPr lang="en-GB" dirty="0"/>
              <a:t>Watson machine learning </a:t>
            </a:r>
            <a:r>
              <a:rPr lang="en-GB" dirty="0" smtClean="0"/>
              <a:t>is a </a:t>
            </a:r>
            <a:r>
              <a:rPr lang="en-GB" dirty="0"/>
              <a:t>watsonx service </a:t>
            </a:r>
            <a:r>
              <a:rPr lang="en-GB" dirty="0" smtClean="0"/>
              <a:t>required </a:t>
            </a:r>
            <a:r>
              <a:rPr lang="en-GB" dirty="0"/>
              <a:t>by the Prompt l</a:t>
            </a:r>
            <a:r>
              <a:rPr lang="en-GB" dirty="0" smtClean="0"/>
              <a:t>ab.</a:t>
            </a:r>
          </a:p>
          <a:p>
            <a:r>
              <a:rPr lang="en-GB" dirty="0"/>
              <a:t>Instruction is the imperative statement in your prompt called that tells the foundation model what to </a:t>
            </a:r>
            <a:r>
              <a:rPr lang="en-GB" dirty="0" smtClean="0"/>
              <a:t>do</a:t>
            </a:r>
          </a:p>
          <a:p>
            <a:r>
              <a:rPr lang="en-GB" dirty="0"/>
              <a:t>For an equivalent prompt, the response generated by the Prompt Lab is independent of whether the freeform or structured way of entering prompts is utilized</a:t>
            </a:r>
            <a:endParaRPr lang="en-GB" dirty="0" smtClean="0"/>
          </a:p>
          <a:p>
            <a:endParaRPr lang="en-GB" dirty="0"/>
          </a:p>
        </p:txBody>
      </p:sp>
      <p:sp>
        <p:nvSpPr>
          <p:cNvPr id="4" name="Rectangle 3"/>
          <p:cNvSpPr/>
          <p:nvPr/>
        </p:nvSpPr>
        <p:spPr>
          <a:xfrm>
            <a:off x="3388756" y="415073"/>
            <a:ext cx="3857146" cy="461665"/>
          </a:xfrm>
          <a:prstGeom prst="rect">
            <a:avLst/>
          </a:prstGeom>
        </p:spPr>
        <p:txBody>
          <a:bodyPr wrap="none">
            <a:spAutoFit/>
          </a:bodyPr>
          <a:lstStyle/>
          <a:p>
            <a:r>
              <a:rPr lang="en-US" sz="2400" dirty="0"/>
              <a:t> </a:t>
            </a:r>
            <a:r>
              <a:rPr lang="en-US" sz="2400" u="sng" dirty="0"/>
              <a:t>Types of Granite models</a:t>
            </a:r>
            <a:endParaRPr lang="en-GB" sz="2400" dirty="0"/>
          </a:p>
        </p:txBody>
      </p:sp>
    </p:spTree>
    <p:extLst>
      <p:ext uri="{BB962C8B-B14F-4D97-AF65-F5344CB8AC3E}">
        <p14:creationId xmlns:p14="http://schemas.microsoft.com/office/powerpoint/2010/main" val="396777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780" y="103878"/>
            <a:ext cx="11544300" cy="1123950"/>
          </a:xfrm>
          <a:prstGeom prst="rect">
            <a:avLst/>
          </a:prstGeom>
        </p:spPr>
      </p:pic>
      <p:pic>
        <p:nvPicPr>
          <p:cNvPr id="3" name="Picture 2"/>
          <p:cNvPicPr>
            <a:picLocks noChangeAspect="1"/>
          </p:cNvPicPr>
          <p:nvPr/>
        </p:nvPicPr>
        <p:blipFill>
          <a:blip r:embed="rId3"/>
          <a:stretch>
            <a:fillRect/>
          </a:stretch>
        </p:blipFill>
        <p:spPr>
          <a:xfrm>
            <a:off x="334607" y="1434296"/>
            <a:ext cx="1857375" cy="1343025"/>
          </a:xfrm>
          <a:prstGeom prst="rect">
            <a:avLst/>
          </a:prstGeom>
        </p:spPr>
      </p:pic>
      <p:pic>
        <p:nvPicPr>
          <p:cNvPr id="4" name="Picture 3"/>
          <p:cNvPicPr>
            <a:picLocks noChangeAspect="1"/>
          </p:cNvPicPr>
          <p:nvPr/>
        </p:nvPicPr>
        <p:blipFill>
          <a:blip r:embed="rId4"/>
          <a:stretch>
            <a:fillRect/>
          </a:stretch>
        </p:blipFill>
        <p:spPr>
          <a:xfrm>
            <a:off x="334607" y="2888539"/>
            <a:ext cx="2619375" cy="1228725"/>
          </a:xfrm>
          <a:prstGeom prst="rect">
            <a:avLst/>
          </a:prstGeom>
        </p:spPr>
      </p:pic>
      <p:pic>
        <p:nvPicPr>
          <p:cNvPr id="5" name="Picture 4"/>
          <p:cNvPicPr>
            <a:picLocks noChangeAspect="1"/>
          </p:cNvPicPr>
          <p:nvPr/>
        </p:nvPicPr>
        <p:blipFill>
          <a:blip r:embed="rId5"/>
          <a:stretch>
            <a:fillRect/>
          </a:stretch>
        </p:blipFill>
        <p:spPr>
          <a:xfrm>
            <a:off x="3334646" y="1453346"/>
            <a:ext cx="1714500" cy="1304925"/>
          </a:xfrm>
          <a:prstGeom prst="rect">
            <a:avLst/>
          </a:prstGeom>
        </p:spPr>
      </p:pic>
      <p:pic>
        <p:nvPicPr>
          <p:cNvPr id="6" name="Picture 5"/>
          <p:cNvPicPr>
            <a:picLocks noChangeAspect="1"/>
          </p:cNvPicPr>
          <p:nvPr/>
        </p:nvPicPr>
        <p:blipFill>
          <a:blip r:embed="rId6"/>
          <a:stretch>
            <a:fillRect/>
          </a:stretch>
        </p:blipFill>
        <p:spPr>
          <a:xfrm>
            <a:off x="3204434" y="2888539"/>
            <a:ext cx="2362200" cy="762000"/>
          </a:xfrm>
          <a:prstGeom prst="rect">
            <a:avLst/>
          </a:prstGeom>
        </p:spPr>
      </p:pic>
      <p:pic>
        <p:nvPicPr>
          <p:cNvPr id="7" name="Picture 6"/>
          <p:cNvPicPr>
            <a:picLocks noChangeAspect="1"/>
          </p:cNvPicPr>
          <p:nvPr/>
        </p:nvPicPr>
        <p:blipFill>
          <a:blip r:embed="rId7"/>
          <a:stretch>
            <a:fillRect/>
          </a:stretch>
        </p:blipFill>
        <p:spPr>
          <a:xfrm>
            <a:off x="6025290" y="1500971"/>
            <a:ext cx="1733550" cy="1276350"/>
          </a:xfrm>
          <a:prstGeom prst="rect">
            <a:avLst/>
          </a:prstGeom>
        </p:spPr>
      </p:pic>
      <p:pic>
        <p:nvPicPr>
          <p:cNvPr id="8" name="Picture 7"/>
          <p:cNvPicPr>
            <a:picLocks noChangeAspect="1"/>
          </p:cNvPicPr>
          <p:nvPr/>
        </p:nvPicPr>
        <p:blipFill>
          <a:blip r:embed="rId8"/>
          <a:stretch>
            <a:fillRect/>
          </a:stretch>
        </p:blipFill>
        <p:spPr>
          <a:xfrm>
            <a:off x="5817086" y="2859964"/>
            <a:ext cx="2752725" cy="819150"/>
          </a:xfrm>
          <a:prstGeom prst="rect">
            <a:avLst/>
          </a:prstGeom>
        </p:spPr>
      </p:pic>
      <p:pic>
        <p:nvPicPr>
          <p:cNvPr id="9" name="Picture 8"/>
          <p:cNvPicPr>
            <a:picLocks noChangeAspect="1"/>
          </p:cNvPicPr>
          <p:nvPr/>
        </p:nvPicPr>
        <p:blipFill>
          <a:blip r:embed="rId9"/>
          <a:stretch>
            <a:fillRect/>
          </a:stretch>
        </p:blipFill>
        <p:spPr>
          <a:xfrm>
            <a:off x="9339318" y="1434296"/>
            <a:ext cx="2076450" cy="1285875"/>
          </a:xfrm>
          <a:prstGeom prst="rect">
            <a:avLst/>
          </a:prstGeom>
        </p:spPr>
      </p:pic>
      <p:pic>
        <p:nvPicPr>
          <p:cNvPr id="10" name="Picture 9"/>
          <p:cNvPicPr>
            <a:picLocks noChangeAspect="1"/>
          </p:cNvPicPr>
          <p:nvPr/>
        </p:nvPicPr>
        <p:blipFill>
          <a:blip r:embed="rId10"/>
          <a:stretch>
            <a:fillRect/>
          </a:stretch>
        </p:blipFill>
        <p:spPr>
          <a:xfrm>
            <a:off x="8973782" y="2841361"/>
            <a:ext cx="2905125" cy="1295400"/>
          </a:xfrm>
          <a:prstGeom prst="rect">
            <a:avLst/>
          </a:prstGeom>
        </p:spPr>
      </p:pic>
      <p:pic>
        <p:nvPicPr>
          <p:cNvPr id="11" name="Picture 10"/>
          <p:cNvPicPr>
            <a:picLocks noChangeAspect="1"/>
          </p:cNvPicPr>
          <p:nvPr/>
        </p:nvPicPr>
        <p:blipFill>
          <a:blip r:embed="rId11"/>
          <a:stretch>
            <a:fillRect/>
          </a:stretch>
        </p:blipFill>
        <p:spPr>
          <a:xfrm>
            <a:off x="210781" y="4228482"/>
            <a:ext cx="2867025" cy="2362200"/>
          </a:xfrm>
          <a:prstGeom prst="rect">
            <a:avLst/>
          </a:prstGeom>
        </p:spPr>
      </p:pic>
      <p:pic>
        <p:nvPicPr>
          <p:cNvPr id="12" name="Picture 11"/>
          <p:cNvPicPr>
            <a:picLocks noChangeAspect="1"/>
          </p:cNvPicPr>
          <p:nvPr/>
        </p:nvPicPr>
        <p:blipFill>
          <a:blip r:embed="rId12"/>
          <a:stretch>
            <a:fillRect/>
          </a:stretch>
        </p:blipFill>
        <p:spPr>
          <a:xfrm>
            <a:off x="3120165" y="4228482"/>
            <a:ext cx="2905125" cy="2505075"/>
          </a:xfrm>
          <a:prstGeom prst="rect">
            <a:avLst/>
          </a:prstGeom>
        </p:spPr>
      </p:pic>
      <p:pic>
        <p:nvPicPr>
          <p:cNvPr id="15" name="Picture 14"/>
          <p:cNvPicPr>
            <a:picLocks noChangeAspect="1"/>
          </p:cNvPicPr>
          <p:nvPr/>
        </p:nvPicPr>
        <p:blipFill>
          <a:blip r:embed="rId13"/>
          <a:stretch>
            <a:fillRect/>
          </a:stretch>
        </p:blipFill>
        <p:spPr>
          <a:xfrm>
            <a:off x="6025290" y="4242769"/>
            <a:ext cx="2114550" cy="333375"/>
          </a:xfrm>
          <a:prstGeom prst="rect">
            <a:avLst/>
          </a:prstGeom>
        </p:spPr>
      </p:pic>
      <p:pic>
        <p:nvPicPr>
          <p:cNvPr id="16" name="Picture 15"/>
          <p:cNvPicPr>
            <a:picLocks noChangeAspect="1"/>
          </p:cNvPicPr>
          <p:nvPr/>
        </p:nvPicPr>
        <p:blipFill>
          <a:blip r:embed="rId14"/>
          <a:stretch>
            <a:fillRect/>
          </a:stretch>
        </p:blipFill>
        <p:spPr>
          <a:xfrm>
            <a:off x="6025290" y="4606065"/>
            <a:ext cx="3028950" cy="2181225"/>
          </a:xfrm>
          <a:prstGeom prst="rect">
            <a:avLst/>
          </a:prstGeom>
        </p:spPr>
      </p:pic>
      <p:pic>
        <p:nvPicPr>
          <p:cNvPr id="17" name="Picture 16"/>
          <p:cNvPicPr>
            <a:picLocks noChangeAspect="1"/>
          </p:cNvPicPr>
          <p:nvPr/>
        </p:nvPicPr>
        <p:blipFill>
          <a:blip r:embed="rId15"/>
          <a:stretch>
            <a:fillRect/>
          </a:stretch>
        </p:blipFill>
        <p:spPr>
          <a:xfrm>
            <a:off x="9187366" y="4606399"/>
            <a:ext cx="2714625" cy="1343025"/>
          </a:xfrm>
          <a:prstGeom prst="rect">
            <a:avLst/>
          </a:prstGeom>
        </p:spPr>
      </p:pic>
    </p:spTree>
    <p:extLst>
      <p:ext uri="{BB962C8B-B14F-4D97-AF65-F5344CB8AC3E}">
        <p14:creationId xmlns:p14="http://schemas.microsoft.com/office/powerpoint/2010/main" val="290715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850" y="236668"/>
            <a:ext cx="10295068" cy="6621332"/>
          </a:xfrm>
        </p:spPr>
        <p:txBody>
          <a:bodyPr>
            <a:noAutofit/>
          </a:bodyPr>
          <a:lstStyle/>
          <a:p>
            <a:r>
              <a:rPr lang="en-GB" sz="1400" dirty="0" smtClean="0"/>
              <a:t>Even </a:t>
            </a:r>
            <a:r>
              <a:rPr lang="en-GB" sz="1400" dirty="0"/>
              <a:t>though foundation models are being used in many places, researchers, data scientists, and engineers don’t fully understand how these models work, when they might fail, or all the things they can do. Foundation models also have limitations, like bias in the data they are trained on, and any problems in these models are passed on to other systems that use them</a:t>
            </a:r>
            <a:r>
              <a:rPr lang="en-GB" sz="1400" dirty="0" smtClean="0"/>
              <a:t>.</a:t>
            </a:r>
            <a:endParaRPr lang="en-GB" sz="1400" dirty="0"/>
          </a:p>
          <a:p>
            <a:r>
              <a:rPr lang="en-GB" sz="1400" dirty="0"/>
              <a:t>Much of the content and ideas here were inspired by the innovative paper titled On the Opportunities and Risks of Foundation Models. Foundation models are trained on vast amounts of data and are used for a wide range of tasks, but we are still in the early stages of understanding them</a:t>
            </a:r>
            <a:r>
              <a:rPr lang="en-GB" sz="1400" dirty="0" smtClean="0"/>
              <a:t>.</a:t>
            </a:r>
            <a:endParaRPr lang="en-GB" sz="1400" dirty="0"/>
          </a:p>
          <a:p>
            <a:r>
              <a:rPr lang="en-GB" sz="1400" dirty="0"/>
              <a:t>Although foundation models have great potential, they are still new and not fully understood. Even though they are used in the real world, they are still experimental and need more research. Discussions about these models often focus on how they are built, trained, and how many data points (or parameters) they have, but they sometimes ignore the key role people play in creating and using the data</a:t>
            </a:r>
            <a:r>
              <a:rPr lang="en-GB" sz="1400" dirty="0" smtClean="0"/>
              <a:t>.</a:t>
            </a:r>
            <a:endParaRPr lang="en-GB" sz="1400" dirty="0"/>
          </a:p>
          <a:p>
            <a:r>
              <a:rPr lang="en-GB" sz="1400" dirty="0"/>
              <a:t>The impact of foundation models on society depends on the entire system around them. These models can be used in many different ways, some of which we might not have expected. Just like in information security, people are often the weak link in AI systems. They create the data that trains foundation models and are also the ones affected by the benefits or problems that come from using these models</a:t>
            </a:r>
            <a:r>
              <a:rPr lang="en-GB" sz="1400" dirty="0" smtClean="0"/>
              <a:t>.</a:t>
            </a:r>
            <a:endParaRPr lang="en-GB" sz="1400" dirty="0"/>
          </a:p>
          <a:p>
            <a:r>
              <a:rPr lang="en-GB" sz="1400" dirty="0"/>
              <a:t>Early versions of generative AI have faced problems with accuracy, bias, and sometimes generating false information (known as hallucinations). However, generative AI has the potential to change how businesses operate and how tasks are completed. It's important to focus on people when developing a strategy for using AI in a </a:t>
            </a:r>
            <a:r>
              <a:rPr lang="en-GB" sz="1400" dirty="0" smtClean="0"/>
              <a:t>business.</a:t>
            </a:r>
          </a:p>
          <a:p>
            <a:r>
              <a:rPr lang="en-GB" sz="1400" dirty="0" smtClean="0"/>
              <a:t>Careful </a:t>
            </a:r>
            <a:r>
              <a:rPr lang="en-GB" sz="1400" dirty="0"/>
              <a:t>selection and preparation of data should always be part of creating responsible AI systems.</a:t>
            </a:r>
          </a:p>
        </p:txBody>
      </p:sp>
    </p:spTree>
    <p:extLst>
      <p:ext uri="{BB962C8B-B14F-4D97-AF65-F5344CB8AC3E}">
        <p14:creationId xmlns:p14="http://schemas.microsoft.com/office/powerpoint/2010/main" val="3108316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363</TotalTime>
  <Words>4790</Words>
  <Application>Microsoft Office PowerPoint</Application>
  <PresentationFormat>Widescreen</PresentationFormat>
  <Paragraphs>244</Paragraphs>
  <Slides>37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Calibri Light</vt:lpstr>
      <vt:lpstr>Century Gothic</vt:lpstr>
      <vt:lpstr>Wingdings</vt:lpstr>
      <vt:lpstr>Wingdings 3</vt:lpstr>
      <vt:lpstr>Ion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51</cp:revision>
  <dcterms:created xsi:type="dcterms:W3CDTF">2024-09-24T11:20:44Z</dcterms:created>
  <dcterms:modified xsi:type="dcterms:W3CDTF">2024-09-25T04:05:55Z</dcterms:modified>
</cp:coreProperties>
</file>