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47500" lnSpcReduction="20000"/>
          </a:bodyPr>
          <a:lstStyle/>
          <a:p>
            <a:r>
              <a:rPr lang="en-GB" sz="3600" dirty="0"/>
              <a:t>IBM Watson Studio is a powerful and integrated development environment (IDE) that functions similarly to a well-designed engine system. It simplifies the process of developing AI by bringing together the most useful development and analytic tools in a way that resembles how camshafts, exhaust valves, and pistons work together to drive an engine. By working within a single system, developers can efficiently fine-tune their machine learning algorithms, similar to optimizing the engine for peak performance</a:t>
            </a:r>
            <a:r>
              <a:rPr lang="en-GB" sz="3600" dirty="0" smtClean="0"/>
              <a:t>.</a:t>
            </a:r>
            <a:endParaRPr lang="en-GB" sz="3600" dirty="0"/>
          </a:p>
          <a:p>
            <a:r>
              <a:rPr lang="en-GB" sz="3600" dirty="0"/>
              <a:t>Watson Studio offers a streamlined workflow, like the precise flow of air and fuel through a </a:t>
            </a:r>
            <a:r>
              <a:rPr lang="en-GB" sz="3600" dirty="0" err="1"/>
              <a:t>carburetor</a:t>
            </a:r>
            <a:r>
              <a:rPr lang="en-GB" sz="3600" dirty="0"/>
              <a:t>, optimizing data projects. It provides a collaborative environment for data science and machine learning, much like how different engine components work together for efficient performance. Easy-to-create visualizations, comparable to the clear indicators on a dashboard, provide real-time insights. Access to open-source tools, akin to the ability to fine-tune the engine with adjustable parts for various conditions, allows users to customize their AI solutions</a:t>
            </a:r>
            <a:r>
              <a:rPr lang="en-GB" sz="3600" dirty="0" smtClean="0"/>
              <a:t>.</a:t>
            </a:r>
            <a:endParaRPr lang="en-GB" sz="3600" dirty="0"/>
          </a:p>
          <a:p>
            <a:r>
              <a:rPr lang="en-GB" sz="3600" dirty="0"/>
              <a:t>The platform includes a system to develop, train, manage, and deploy AI-powered applications, much like controlling the reciprocating motion of pistons to drive an engine. Additionally, Watson Studio offers the Watson Natural Language Processing Premium Environment, which operates much like a finely tuned thermodynamic system, providing users with instant access to high-performance, pre-trained text analysis models in over 20 languages</a:t>
            </a:r>
            <a:r>
              <a:rPr lang="en-GB" sz="3600" dirty="0" smtClean="0"/>
              <a:t>.</a:t>
            </a:r>
            <a:endParaRPr lang="en-GB" sz="3600" dirty="0"/>
          </a:p>
          <a:p>
            <a:r>
              <a:rPr lang="en-GB" sz="3600" dirty="0"/>
              <a:t>By using Watson Studio, data scientists can optimize schedules, plans, and resource allocations, similar to how an engine's thermodynamic cycles predict and control heat and energy distribution. The platform simplifies optimization </a:t>
            </a:r>
            <a:r>
              <a:rPr lang="en-GB" sz="3600" dirty="0" err="1"/>
              <a:t>modeling</a:t>
            </a:r>
            <a:r>
              <a:rPr lang="en-GB" sz="3600" dirty="0"/>
              <a:t> through a natural language interface, functioning like a precise camshaft, allowing for seamless adjustments without needing complex manual controls</a:t>
            </a:r>
            <a:r>
              <a:rPr lang="en-GB" sz="3600" dirty="0" smtClean="0"/>
              <a:t>.</a:t>
            </a:r>
            <a:endParaRPr lang="en-GB" sz="3600" dirty="0"/>
          </a:p>
          <a:p>
            <a:r>
              <a:rPr lang="en-GB" sz="3600" dirty="0"/>
              <a:t>Watson Studio serves as a collaborative platform for data scientists, functioning like a well-assembled engine system where each component works in harmony. It allows teams to build, train, and deploy machine learning models, much like a flywheel transfers energy smoothly from the engine to keep the system running. Supporting a wide range of data sources, Watson Studio acts as the intake valve, drawing in the necessary resources to streamline workflows efficiently</a:t>
            </a:r>
            <a:r>
              <a:rPr lang="en-GB" sz="3600" dirty="0" smtClean="0"/>
              <a:t>.</a:t>
            </a:r>
            <a:endParaRPr lang="en-GB" sz="3600" dirty="0"/>
          </a:p>
          <a:p>
            <a:r>
              <a:rPr lang="en-GB" sz="3600" dirty="0"/>
              <a:t>With advanced features like automated machine learning, it operates like a push-rod, automating the process while maintaining precision and control. The platform's model monitoring is similar to the oil pan, ensuring the system stays lubricated and running smoothly throughout the entire lifecycle. Watson Studio enables users to manage their models from development to deployment, much like how a clutch and crankcase work together to engage and protect an engine during operation</a:t>
            </a:r>
            <a:r>
              <a:rPr lang="en-GB" sz="3600" dirty="0" smtClean="0"/>
              <a:t>.</a:t>
            </a:r>
            <a:endParaRPr lang="en-GB" sz="3600" dirty="0"/>
          </a:p>
          <a:p>
            <a:r>
              <a:rPr lang="en-GB" sz="3600" dirty="0"/>
              <a:t>The Data Refinery tool in IBM Watson Studio optimizes the data preparation process, efficiently transforming large volumes of raw data into high-quality information, ready for analytics, saving valuable time just as a well-designed engine saves fuel and improves performance. With IBM Watson Studio, data scientists can build a workflow to clean and shape data, assess the quality and distribution of data, schedule data jobs for repeatable outcomes, and visualize data to uncover insights.</a:t>
            </a:r>
          </a:p>
          <a:p>
            <a:endParaRPr lang="en-GB" dirty="0"/>
          </a:p>
        </p:txBody>
      </p:sp>
    </p:spTree>
    <p:extLst>
      <p:ext uri="{BB962C8B-B14F-4D97-AF65-F5344CB8AC3E}">
        <p14:creationId xmlns:p14="http://schemas.microsoft.com/office/powerpoint/2010/main" val="32299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a:bodyPr>
          <a:lstStyle/>
          <a:p>
            <a:r>
              <a:rPr lang="en-GB" dirty="0" smtClean="0"/>
              <a:t>In </a:t>
            </a:r>
            <a:r>
              <a:rPr lang="en-GB" dirty="0"/>
              <a:t>this module, you will explore the features of IBM Watson Studio and one of its essential tools, the Data Refinery tool, much like understanding the critical components of a combustion engine</a:t>
            </a:r>
            <a:r>
              <a:rPr lang="en-GB" dirty="0" smtClean="0"/>
              <a:t>.</a:t>
            </a:r>
          </a:p>
          <a:p>
            <a:r>
              <a:rPr lang="en-GB" dirty="0"/>
              <a:t>After completing this module, you will be able to</a:t>
            </a:r>
            <a:r>
              <a:rPr lang="en-GB" dirty="0" smtClean="0"/>
              <a:t>:</a:t>
            </a:r>
            <a:endParaRPr lang="en-GB" dirty="0"/>
          </a:p>
          <a:p>
            <a:r>
              <a:rPr lang="en-GB" dirty="0"/>
              <a:t>Set up a new project in IBM Watson Studio (like assembling an engine’s core components).</a:t>
            </a:r>
          </a:p>
          <a:p>
            <a:r>
              <a:rPr lang="en-GB" dirty="0"/>
              <a:t>Import a data set (like </a:t>
            </a:r>
            <a:r>
              <a:rPr lang="en-GB" dirty="0" err="1"/>
              <a:t>fueling</a:t>
            </a:r>
            <a:r>
              <a:rPr lang="en-GB" dirty="0"/>
              <a:t> the engine for its first run</a:t>
            </a:r>
            <a:r>
              <a:rPr lang="en-GB" dirty="0" smtClean="0"/>
              <a:t>).</a:t>
            </a:r>
          </a:p>
          <a:p>
            <a:r>
              <a:rPr lang="en-US" dirty="0" smtClean="0"/>
              <a:t>This course is divided into three  sections of different stages of using Watson Studio;</a:t>
            </a:r>
          </a:p>
          <a:p>
            <a:pPr marL="514350" indent="-514350">
              <a:buFont typeface="+mj-lt"/>
              <a:buAutoNum type="arabicPeriod"/>
            </a:pPr>
            <a:r>
              <a:rPr lang="en-GB" dirty="0"/>
              <a:t>Start a project and upload data</a:t>
            </a:r>
          </a:p>
          <a:p>
            <a:pPr marL="514350" indent="-514350">
              <a:buFont typeface="+mj-lt"/>
              <a:buAutoNum type="arabicPeriod"/>
            </a:pPr>
            <a:r>
              <a:rPr lang="en-US" dirty="0"/>
              <a:t>Refine </a:t>
            </a:r>
            <a:r>
              <a:rPr lang="en-US" dirty="0" smtClean="0"/>
              <a:t>data</a:t>
            </a:r>
          </a:p>
          <a:p>
            <a:pPr marL="514350" indent="-514350">
              <a:buFont typeface="+mj-lt"/>
              <a:buAutoNum type="arabicPeriod"/>
            </a:pPr>
            <a:r>
              <a:rPr lang="en-US" dirty="0"/>
              <a:t>Visualize data</a:t>
            </a:r>
          </a:p>
          <a:p>
            <a:pPr marL="514350" indent="-514350">
              <a:buFont typeface="+mj-lt"/>
              <a:buAutoNum type="arabicPeriod"/>
            </a:pPr>
            <a:endParaRPr lang="en-US" dirty="0"/>
          </a:p>
          <a:p>
            <a:pPr marL="514350" indent="-514350">
              <a:buFont typeface="+mj-lt"/>
              <a:buAutoNum type="arabicPeriod"/>
            </a:pPr>
            <a:endParaRPr lang="en-US" dirty="0" smtClean="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124638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70000" lnSpcReduction="20000"/>
          </a:bodyPr>
          <a:lstStyle/>
          <a:p>
            <a:pPr marL="0" indent="0">
              <a:buNone/>
            </a:pPr>
            <a:r>
              <a:rPr lang="en-GB" dirty="0" smtClean="0"/>
              <a:t>                                                                       </a:t>
            </a:r>
            <a:r>
              <a:rPr lang="en-GB" u="sng" dirty="0" smtClean="0"/>
              <a:t>Start </a:t>
            </a:r>
            <a:r>
              <a:rPr lang="en-GB" u="sng" dirty="0"/>
              <a:t>a project and upload data</a:t>
            </a:r>
          </a:p>
          <a:p>
            <a:r>
              <a:rPr lang="en-GB" dirty="0" smtClean="0"/>
              <a:t>Here is a  </a:t>
            </a:r>
            <a:r>
              <a:rPr lang="en-GB" dirty="0"/>
              <a:t>step-by-step procedure for starting a project and uploading data in Watson Studio using automotive terms like </a:t>
            </a:r>
            <a:r>
              <a:rPr lang="en-GB" dirty="0" smtClean="0"/>
              <a:t>valve lifter, waste gate, </a:t>
            </a:r>
            <a:r>
              <a:rPr lang="en-GB" dirty="0"/>
              <a:t>and </a:t>
            </a:r>
            <a:r>
              <a:rPr lang="en-GB" dirty="0" smtClean="0"/>
              <a:t>turbocharger:</a:t>
            </a:r>
            <a:endParaRPr lang="en-GB" dirty="0"/>
          </a:p>
          <a:p>
            <a:r>
              <a:rPr lang="en-GB" dirty="0"/>
              <a:t>1. After you log into IBM Cloud, you’ll find the </a:t>
            </a:r>
            <a:r>
              <a:rPr lang="en-GB" dirty="0" smtClean="0"/>
              <a:t>Dashboard, </a:t>
            </a:r>
            <a:r>
              <a:rPr lang="en-GB" dirty="0"/>
              <a:t>which acts like the control panel of your engine, giving you access to all the tools, services, and </a:t>
            </a:r>
            <a:r>
              <a:rPr lang="en-GB" dirty="0" smtClean="0"/>
              <a:t>resources, just </a:t>
            </a:r>
            <a:r>
              <a:rPr lang="en-GB" dirty="0"/>
              <a:t>like a car’s control system. To rev up your project, select </a:t>
            </a:r>
            <a:r>
              <a:rPr lang="en-GB" dirty="0" err="1" smtClean="0"/>
              <a:t>Catalog</a:t>
            </a:r>
            <a:r>
              <a:rPr lang="en-GB" dirty="0" smtClean="0"/>
              <a:t>  </a:t>
            </a:r>
            <a:r>
              <a:rPr lang="en-GB" dirty="0"/>
              <a:t>on the top toolbar, like engaging the </a:t>
            </a:r>
            <a:r>
              <a:rPr lang="en-GB" dirty="0" smtClean="0"/>
              <a:t>valve lifter </a:t>
            </a:r>
            <a:r>
              <a:rPr lang="en-GB" dirty="0"/>
              <a:t>to get the engine moving</a:t>
            </a:r>
            <a:r>
              <a:rPr lang="en-GB" dirty="0" smtClean="0"/>
              <a:t>.</a:t>
            </a:r>
            <a:endParaRPr lang="en-GB" dirty="0"/>
          </a:p>
          <a:p>
            <a:r>
              <a:rPr lang="en-GB" dirty="0"/>
              <a:t>2. The  </a:t>
            </a:r>
            <a:r>
              <a:rPr lang="en-GB" dirty="0" err="1" smtClean="0"/>
              <a:t>Catalog</a:t>
            </a:r>
            <a:r>
              <a:rPr lang="en-GB" dirty="0" smtClean="0"/>
              <a:t>  </a:t>
            </a:r>
            <a:r>
              <a:rPr lang="en-GB" dirty="0"/>
              <a:t>is like the parts store for your data engine, offering a variety of IBM products and services. On the left under  </a:t>
            </a:r>
            <a:r>
              <a:rPr lang="en-GB" dirty="0" smtClean="0"/>
              <a:t>Category , </a:t>
            </a:r>
            <a:r>
              <a:rPr lang="en-GB" dirty="0"/>
              <a:t>there’s a collection of powerful tools, much like selecting the right parts for your vehicle. Select the </a:t>
            </a:r>
            <a:r>
              <a:rPr lang="en-GB" dirty="0" smtClean="0"/>
              <a:t>AI </a:t>
            </a:r>
            <a:r>
              <a:rPr lang="en-GB" dirty="0"/>
              <a:t>/ Machine </a:t>
            </a:r>
            <a:r>
              <a:rPr lang="en-GB" dirty="0" smtClean="0"/>
              <a:t>Learning</a:t>
            </a:r>
            <a:r>
              <a:rPr lang="en-GB" dirty="0"/>
              <a:t> </a:t>
            </a:r>
            <a:r>
              <a:rPr lang="en-GB" dirty="0" smtClean="0"/>
              <a:t> </a:t>
            </a:r>
            <a:r>
              <a:rPr lang="en-GB" dirty="0"/>
              <a:t>category to turbocharge your project with data tools</a:t>
            </a:r>
            <a:r>
              <a:rPr lang="en-GB" dirty="0" smtClean="0"/>
              <a:t>.</a:t>
            </a:r>
            <a:endParaRPr lang="en-GB" dirty="0"/>
          </a:p>
          <a:p>
            <a:r>
              <a:rPr lang="en-GB" dirty="0"/>
              <a:t>3. Here, you’ll see several </a:t>
            </a:r>
            <a:r>
              <a:rPr lang="en-GB" dirty="0" smtClean="0"/>
              <a:t> AI </a:t>
            </a:r>
            <a:r>
              <a:rPr lang="en-GB" dirty="0"/>
              <a:t>and machine learning </a:t>
            </a:r>
            <a:r>
              <a:rPr lang="en-GB" dirty="0" smtClean="0"/>
              <a:t>products, like </a:t>
            </a:r>
            <a:r>
              <a:rPr lang="en-GB" dirty="0"/>
              <a:t>different engine components designed for specific functions. Find and select the  </a:t>
            </a:r>
            <a:r>
              <a:rPr lang="en-GB" dirty="0" smtClean="0"/>
              <a:t>Watson Studio</a:t>
            </a:r>
            <a:r>
              <a:rPr lang="en-GB" dirty="0"/>
              <a:t> </a:t>
            </a:r>
            <a:r>
              <a:rPr lang="en-GB" dirty="0" smtClean="0"/>
              <a:t> </a:t>
            </a:r>
            <a:r>
              <a:rPr lang="en-GB" dirty="0"/>
              <a:t>block, which will act as your project’s  </a:t>
            </a:r>
            <a:r>
              <a:rPr lang="en-GB" dirty="0" smtClean="0"/>
              <a:t>turbocharger, </a:t>
            </a:r>
            <a:r>
              <a:rPr lang="en-GB" dirty="0"/>
              <a:t>boosting its performance</a:t>
            </a:r>
            <a:r>
              <a:rPr lang="en-GB" dirty="0" smtClean="0"/>
              <a:t>.</a:t>
            </a:r>
            <a:endParaRPr lang="en-GB" dirty="0"/>
          </a:p>
          <a:p>
            <a:r>
              <a:rPr lang="en-GB" dirty="0"/>
              <a:t>4. Now it’s time to provision IBM Watson Studio as your service, like fine-tuning the  </a:t>
            </a:r>
            <a:r>
              <a:rPr lang="en-GB" dirty="0" smtClean="0"/>
              <a:t>waste gate</a:t>
            </a:r>
            <a:r>
              <a:rPr lang="en-GB" dirty="0"/>
              <a:t> </a:t>
            </a:r>
            <a:r>
              <a:rPr lang="en-GB" dirty="0" smtClean="0"/>
              <a:t> </a:t>
            </a:r>
            <a:r>
              <a:rPr lang="en-GB" dirty="0"/>
              <a:t>to control where your project runs. Under  </a:t>
            </a:r>
            <a:r>
              <a:rPr lang="en-GB" dirty="0" smtClean="0"/>
              <a:t>Select </a:t>
            </a:r>
            <a:r>
              <a:rPr lang="en-GB" dirty="0"/>
              <a:t>a </a:t>
            </a:r>
            <a:r>
              <a:rPr lang="en-GB" dirty="0" smtClean="0"/>
              <a:t>location</a:t>
            </a:r>
            <a:r>
              <a:rPr lang="en-GB" dirty="0"/>
              <a:t> </a:t>
            </a:r>
            <a:r>
              <a:rPr lang="en-GB" dirty="0" smtClean="0"/>
              <a:t>, </a:t>
            </a:r>
            <a:r>
              <a:rPr lang="en-GB" dirty="0"/>
              <a:t>choose </a:t>
            </a:r>
            <a:r>
              <a:rPr lang="en-GB" dirty="0" smtClean="0"/>
              <a:t>Dallas </a:t>
            </a:r>
            <a:r>
              <a:rPr lang="en-GB" dirty="0"/>
              <a:t>(</a:t>
            </a:r>
            <a:r>
              <a:rPr lang="en-GB" dirty="0" smtClean="0"/>
              <a:t>us-south) from </a:t>
            </a:r>
            <a:r>
              <a:rPr lang="en-GB" dirty="0"/>
              <a:t>the drop-down </a:t>
            </a:r>
            <a:r>
              <a:rPr lang="en-GB" dirty="0" smtClean="0"/>
              <a:t>list, this </a:t>
            </a:r>
            <a:r>
              <a:rPr lang="en-GB" dirty="0"/>
              <a:t>is like choosing the right track to race your data engine</a:t>
            </a:r>
            <a:r>
              <a:rPr lang="en-GB" dirty="0" smtClean="0"/>
              <a:t>.</a:t>
            </a:r>
            <a:endParaRPr lang="en-GB" dirty="0"/>
          </a:p>
          <a:p>
            <a:r>
              <a:rPr lang="en-GB" dirty="0"/>
              <a:t>5. Since you're using a free account for this simulation, no need to review a pricing </a:t>
            </a:r>
            <a:r>
              <a:rPr lang="en-GB" dirty="0" smtClean="0"/>
              <a:t>plan, just </a:t>
            </a:r>
            <a:r>
              <a:rPr lang="en-GB" dirty="0"/>
              <a:t>like setting up your engine with standard parts. Scroll down and select the  </a:t>
            </a:r>
            <a:r>
              <a:rPr lang="en-GB" dirty="0" smtClean="0"/>
              <a:t>Next  </a:t>
            </a:r>
            <a:r>
              <a:rPr lang="en-GB" dirty="0"/>
              <a:t>arrow to keep things moving smoothly</a:t>
            </a:r>
            <a:r>
              <a:rPr lang="en-GB" dirty="0" smtClean="0"/>
              <a:t>.</a:t>
            </a:r>
            <a:endParaRPr lang="en-GB" dirty="0"/>
          </a:p>
          <a:p>
            <a:r>
              <a:rPr lang="en-GB" dirty="0"/>
              <a:t>6. Under  </a:t>
            </a:r>
            <a:r>
              <a:rPr lang="en-GB" dirty="0" smtClean="0"/>
              <a:t>Configure </a:t>
            </a:r>
            <a:r>
              <a:rPr lang="en-GB" dirty="0"/>
              <a:t>your </a:t>
            </a:r>
            <a:r>
              <a:rPr lang="en-GB" dirty="0" smtClean="0"/>
              <a:t>resource, </a:t>
            </a:r>
            <a:r>
              <a:rPr lang="en-GB" dirty="0"/>
              <a:t>there’s an automatically generated  </a:t>
            </a:r>
            <a:r>
              <a:rPr lang="en-GB" dirty="0" smtClean="0"/>
              <a:t>Service name, </a:t>
            </a:r>
            <a:r>
              <a:rPr lang="en-GB" dirty="0"/>
              <a:t>which is like assigning a unique part number to a critical component. Keep “Watson Studio” in the name and add something project-specific. Type  </a:t>
            </a:r>
            <a:r>
              <a:rPr lang="en-GB" dirty="0" smtClean="0"/>
              <a:t>Watson Studio-</a:t>
            </a:r>
            <a:r>
              <a:rPr lang="en-GB" dirty="0" err="1" smtClean="0"/>
              <a:t>AutoIns</a:t>
            </a:r>
            <a:r>
              <a:rPr lang="en-GB" dirty="0"/>
              <a:t> </a:t>
            </a:r>
            <a:r>
              <a:rPr lang="en-GB" dirty="0" smtClean="0"/>
              <a:t>in </a:t>
            </a:r>
            <a:r>
              <a:rPr lang="en-GB" dirty="0"/>
              <a:t>the Service name field to represent your automotive-focused project</a:t>
            </a:r>
            <a:r>
              <a:rPr lang="en-GB" dirty="0" smtClean="0"/>
              <a:t>.</a:t>
            </a:r>
            <a:endParaRPr lang="en-GB" dirty="0"/>
          </a:p>
          <a:p>
            <a:r>
              <a:rPr lang="en-GB" dirty="0"/>
              <a:t>7. You don’t need to adjust any other </a:t>
            </a:r>
            <a:r>
              <a:rPr lang="en-GB" dirty="0" smtClean="0"/>
              <a:t>settings, much </a:t>
            </a:r>
            <a:r>
              <a:rPr lang="en-GB" dirty="0"/>
              <a:t>like leaving the factory settings on a well-tuned engine. Check the box to confirm you’ve read the license agreements, then select  </a:t>
            </a:r>
            <a:r>
              <a:rPr lang="en-GB" dirty="0" smtClean="0"/>
              <a:t>Create, </a:t>
            </a:r>
            <a:r>
              <a:rPr lang="en-GB" dirty="0"/>
              <a:t>firing up your Watson Studio service like starting your engine.</a:t>
            </a:r>
          </a:p>
          <a:p>
            <a:endParaRPr lang="en-GB" dirty="0"/>
          </a:p>
        </p:txBody>
      </p:sp>
    </p:spTree>
    <p:extLst>
      <p:ext uri="{BB962C8B-B14F-4D97-AF65-F5344CB8AC3E}">
        <p14:creationId xmlns:p14="http://schemas.microsoft.com/office/powerpoint/2010/main" val="390990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92500" lnSpcReduction="20000"/>
          </a:bodyPr>
          <a:lstStyle/>
          <a:p>
            <a:r>
              <a:rPr lang="en-GB" dirty="0" smtClean="0"/>
              <a:t>8. </a:t>
            </a:r>
            <a:r>
              <a:rPr lang="en-GB" dirty="0"/>
              <a:t>You’ve now provisioned the IBM Watson Studio service, and the  </a:t>
            </a:r>
            <a:r>
              <a:rPr lang="en-GB" dirty="0" smtClean="0"/>
              <a:t>service name displays </a:t>
            </a:r>
            <a:r>
              <a:rPr lang="en-GB" dirty="0"/>
              <a:t>in the upper left </a:t>
            </a:r>
            <a:r>
              <a:rPr lang="en-GB" dirty="0" smtClean="0"/>
              <a:t>corner, like </a:t>
            </a:r>
            <a:r>
              <a:rPr lang="en-GB" dirty="0"/>
              <a:t>seeing your car model on the dashboard. Now it's time to shift into gear by creating a new project. Select  </a:t>
            </a:r>
            <a:r>
              <a:rPr lang="en-GB" dirty="0" smtClean="0"/>
              <a:t>Launch  </a:t>
            </a:r>
            <a:r>
              <a:rPr lang="en-GB" dirty="0"/>
              <a:t>in  </a:t>
            </a:r>
            <a:r>
              <a:rPr lang="en-GB" dirty="0" smtClean="0"/>
              <a:t>the IBM </a:t>
            </a:r>
            <a:r>
              <a:rPr lang="en-GB" dirty="0"/>
              <a:t>Cloud Pak for </a:t>
            </a:r>
            <a:r>
              <a:rPr lang="en-GB" dirty="0" smtClean="0"/>
              <a:t>Data to </a:t>
            </a:r>
            <a:r>
              <a:rPr lang="en-GB" dirty="0"/>
              <a:t>get started</a:t>
            </a:r>
            <a:r>
              <a:rPr lang="en-GB" dirty="0" smtClean="0"/>
              <a:t>.</a:t>
            </a:r>
            <a:endParaRPr lang="en-GB" dirty="0"/>
          </a:p>
          <a:p>
            <a:r>
              <a:rPr lang="en-GB" dirty="0"/>
              <a:t>9. Since this is a new project, select the  </a:t>
            </a:r>
            <a:r>
              <a:rPr lang="en-GB" dirty="0" smtClean="0"/>
              <a:t>+  </a:t>
            </a:r>
            <a:r>
              <a:rPr lang="en-GB" dirty="0"/>
              <a:t>next to  </a:t>
            </a:r>
            <a:r>
              <a:rPr lang="en-GB" dirty="0" smtClean="0"/>
              <a:t>Projects, </a:t>
            </a:r>
            <a:r>
              <a:rPr lang="en-GB" dirty="0"/>
              <a:t>then choose  </a:t>
            </a:r>
            <a:r>
              <a:rPr lang="en-GB" dirty="0" smtClean="0"/>
              <a:t>Create </a:t>
            </a:r>
            <a:r>
              <a:rPr lang="en-GB" dirty="0"/>
              <a:t>an empty </a:t>
            </a:r>
            <a:r>
              <a:rPr lang="en-GB" dirty="0" smtClean="0"/>
              <a:t>project, much </a:t>
            </a:r>
            <a:r>
              <a:rPr lang="en-GB" dirty="0"/>
              <a:t>like setting up an empty chassis before building a custom car</a:t>
            </a:r>
            <a:r>
              <a:rPr lang="en-GB" dirty="0" smtClean="0"/>
              <a:t>.</a:t>
            </a:r>
            <a:endParaRPr lang="en-GB" dirty="0"/>
          </a:p>
          <a:p>
            <a:r>
              <a:rPr lang="en-GB" dirty="0"/>
              <a:t>10. Under the  </a:t>
            </a:r>
            <a:r>
              <a:rPr lang="en-GB" dirty="0" smtClean="0"/>
              <a:t>Define details</a:t>
            </a:r>
            <a:r>
              <a:rPr lang="en-GB" dirty="0"/>
              <a:t> </a:t>
            </a:r>
            <a:r>
              <a:rPr lang="en-GB" dirty="0" smtClean="0"/>
              <a:t> </a:t>
            </a:r>
            <a:r>
              <a:rPr lang="en-GB" dirty="0"/>
              <a:t>section, you’ll give your project a </a:t>
            </a:r>
            <a:r>
              <a:rPr lang="en-GB" dirty="0" smtClean="0"/>
              <a:t>name, this </a:t>
            </a:r>
            <a:r>
              <a:rPr lang="en-GB" dirty="0"/>
              <a:t>is like naming your custom build. Type  </a:t>
            </a:r>
            <a:r>
              <a:rPr lang="en-GB" dirty="0" err="1" smtClean="0"/>
              <a:t>AutoInsurance</a:t>
            </a:r>
            <a:r>
              <a:rPr lang="en-GB" dirty="0"/>
              <a:t> </a:t>
            </a:r>
            <a:r>
              <a:rPr lang="en-GB" dirty="0" smtClean="0"/>
              <a:t> </a:t>
            </a:r>
            <a:r>
              <a:rPr lang="en-GB" dirty="0"/>
              <a:t>in the  </a:t>
            </a:r>
            <a:r>
              <a:rPr lang="en-GB" dirty="0" smtClean="0"/>
              <a:t>Name  </a:t>
            </a:r>
            <a:r>
              <a:rPr lang="en-GB" dirty="0"/>
              <a:t>field and press  </a:t>
            </a:r>
            <a:r>
              <a:rPr lang="en-GB" dirty="0" smtClean="0"/>
              <a:t>Enter  </a:t>
            </a:r>
            <a:r>
              <a:rPr lang="en-GB" dirty="0"/>
              <a:t>to lock it in</a:t>
            </a:r>
            <a:r>
              <a:rPr lang="en-GB" dirty="0" smtClean="0"/>
              <a:t>.</a:t>
            </a:r>
            <a:endParaRPr lang="en-GB" dirty="0"/>
          </a:p>
          <a:p>
            <a:r>
              <a:rPr lang="en-GB" dirty="0" smtClean="0"/>
              <a:t>11</a:t>
            </a:r>
            <a:r>
              <a:rPr lang="en-GB" dirty="0"/>
              <a:t>. Under  </a:t>
            </a:r>
            <a:r>
              <a:rPr lang="en-GB" dirty="0" smtClean="0"/>
              <a:t>Storage , you will </a:t>
            </a:r>
            <a:r>
              <a:rPr lang="en-GB" dirty="0"/>
              <a:t>notice that IBM Watson Studio has already provisioned  </a:t>
            </a:r>
            <a:r>
              <a:rPr lang="en-GB" dirty="0" smtClean="0"/>
              <a:t>Cloud </a:t>
            </a:r>
            <a:r>
              <a:rPr lang="en-GB" dirty="0"/>
              <a:t>Object Storage (</a:t>
            </a:r>
            <a:r>
              <a:rPr lang="en-GB" dirty="0" smtClean="0"/>
              <a:t>COS), this </a:t>
            </a:r>
            <a:r>
              <a:rPr lang="en-GB" dirty="0"/>
              <a:t>is like ensuring your  </a:t>
            </a:r>
            <a:r>
              <a:rPr lang="en-GB" dirty="0" smtClean="0"/>
              <a:t>pushrods </a:t>
            </a:r>
            <a:r>
              <a:rPr lang="en-GB" dirty="0"/>
              <a:t>are in place, ready to store unstructured data like images and text. Soon, you’ll work with structured data in a </a:t>
            </a:r>
            <a:r>
              <a:rPr lang="en-GB" dirty="0" smtClean="0"/>
              <a:t>CSV </a:t>
            </a:r>
            <a:r>
              <a:rPr lang="en-GB" dirty="0"/>
              <a:t>file, similar to controlling precise movements in an engine. Select  </a:t>
            </a:r>
            <a:r>
              <a:rPr lang="en-GB" dirty="0" smtClean="0"/>
              <a:t>Create  </a:t>
            </a:r>
            <a:r>
              <a:rPr lang="en-GB" dirty="0"/>
              <a:t>to proceed</a:t>
            </a:r>
            <a:r>
              <a:rPr lang="en-GB" dirty="0" smtClean="0"/>
              <a:t>.</a:t>
            </a:r>
            <a:endParaRPr lang="en-GB" dirty="0"/>
          </a:p>
          <a:p>
            <a:r>
              <a:rPr lang="en-GB" dirty="0"/>
              <a:t>12. </a:t>
            </a:r>
            <a:r>
              <a:rPr lang="en-GB" dirty="0" smtClean="0"/>
              <a:t>You have </a:t>
            </a:r>
            <a:r>
              <a:rPr lang="en-GB" dirty="0"/>
              <a:t>successfully created the project! You’re now in the  </a:t>
            </a:r>
            <a:r>
              <a:rPr lang="en-GB" dirty="0" smtClean="0"/>
              <a:t>IBM </a:t>
            </a:r>
            <a:r>
              <a:rPr lang="en-GB" dirty="0"/>
              <a:t>Watson Studio Projects </a:t>
            </a:r>
            <a:r>
              <a:rPr lang="en-GB" dirty="0" smtClean="0"/>
              <a:t>dashboard, this </a:t>
            </a:r>
            <a:r>
              <a:rPr lang="en-GB" dirty="0"/>
              <a:t>is your data engine’s control panel, much like setting up your  </a:t>
            </a:r>
            <a:r>
              <a:rPr lang="en-GB" dirty="0" smtClean="0"/>
              <a:t>rack </a:t>
            </a:r>
            <a:r>
              <a:rPr lang="en-GB" dirty="0"/>
              <a:t>and </a:t>
            </a:r>
            <a:r>
              <a:rPr lang="en-GB" dirty="0" smtClean="0"/>
              <a:t>pinion</a:t>
            </a:r>
            <a:r>
              <a:rPr lang="en-GB" dirty="0"/>
              <a:t> </a:t>
            </a:r>
            <a:r>
              <a:rPr lang="en-GB" dirty="0" smtClean="0"/>
              <a:t> </a:t>
            </a:r>
            <a:r>
              <a:rPr lang="en-GB" dirty="0"/>
              <a:t>steering system for smooth handling. At the top, you’ll see your project name. Select the  </a:t>
            </a:r>
            <a:r>
              <a:rPr lang="en-GB" dirty="0" smtClean="0"/>
              <a:t>Assets   </a:t>
            </a:r>
            <a:r>
              <a:rPr lang="en-GB" dirty="0"/>
              <a:t>tab to move forward</a:t>
            </a:r>
            <a:r>
              <a:rPr lang="en-GB" dirty="0" smtClean="0"/>
              <a:t>.</a:t>
            </a:r>
            <a:endParaRPr lang="en-GB" dirty="0"/>
          </a:p>
          <a:p>
            <a:r>
              <a:rPr lang="en-GB" dirty="0"/>
              <a:t>13. It’s time to load your fuel (data set). Select  </a:t>
            </a:r>
            <a:r>
              <a:rPr lang="en-GB" dirty="0" smtClean="0"/>
              <a:t>New asset</a:t>
            </a:r>
            <a:r>
              <a:rPr lang="en-GB" dirty="0"/>
              <a:t> </a:t>
            </a:r>
            <a:r>
              <a:rPr lang="en-GB" dirty="0" smtClean="0"/>
              <a:t>, </a:t>
            </a:r>
            <a:r>
              <a:rPr lang="en-GB" dirty="0"/>
              <a:t>which opens your local drive, like accessing the fuel tank, and find the  </a:t>
            </a:r>
            <a:r>
              <a:rPr lang="en-GB" dirty="0" smtClean="0"/>
              <a:t>AutoInsClaims.csv  </a:t>
            </a:r>
            <a:r>
              <a:rPr lang="en-GB" dirty="0"/>
              <a:t>file you’ll work with for this project.</a:t>
            </a:r>
          </a:p>
        </p:txBody>
      </p:sp>
    </p:spTree>
    <p:extLst>
      <p:ext uri="{BB962C8B-B14F-4D97-AF65-F5344CB8AC3E}">
        <p14:creationId xmlns:p14="http://schemas.microsoft.com/office/powerpoint/2010/main" val="208535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a:bodyPr>
          <a:lstStyle/>
          <a:p>
            <a:r>
              <a:rPr lang="en-GB" dirty="0" smtClean="0"/>
              <a:t> </a:t>
            </a:r>
            <a:r>
              <a:rPr lang="en-GB" dirty="0"/>
              <a:t>14. </a:t>
            </a:r>
            <a:r>
              <a:rPr lang="en-GB" dirty="0" smtClean="0"/>
              <a:t>Now</a:t>
            </a:r>
            <a:r>
              <a:rPr lang="en-GB" dirty="0"/>
              <a:t>,  </a:t>
            </a:r>
            <a:r>
              <a:rPr lang="en-GB" dirty="0" smtClean="0"/>
              <a:t>drag </a:t>
            </a:r>
            <a:r>
              <a:rPr lang="en-GB" dirty="0"/>
              <a:t>and </a:t>
            </a:r>
            <a:r>
              <a:rPr lang="en-GB" dirty="0" smtClean="0"/>
              <a:t>drop</a:t>
            </a:r>
            <a:r>
              <a:rPr lang="en-GB" dirty="0"/>
              <a:t> </a:t>
            </a:r>
            <a:r>
              <a:rPr lang="en-GB" dirty="0" smtClean="0"/>
              <a:t> </a:t>
            </a:r>
            <a:r>
              <a:rPr lang="en-GB" dirty="0"/>
              <a:t>the  </a:t>
            </a:r>
            <a:r>
              <a:rPr lang="en-GB" dirty="0" smtClean="0"/>
              <a:t>AutoInsClaims.csv file </a:t>
            </a:r>
            <a:r>
              <a:rPr lang="en-GB" dirty="0"/>
              <a:t>into the area marked  </a:t>
            </a:r>
            <a:r>
              <a:rPr lang="en-GB" dirty="0" smtClean="0"/>
              <a:t>Drop </a:t>
            </a:r>
            <a:r>
              <a:rPr lang="en-GB" dirty="0"/>
              <a:t>data </a:t>
            </a:r>
            <a:r>
              <a:rPr lang="en-GB" dirty="0" smtClean="0"/>
              <a:t>files</a:t>
            </a:r>
            <a:r>
              <a:rPr lang="en-GB" dirty="0"/>
              <a:t> </a:t>
            </a:r>
            <a:r>
              <a:rPr lang="en-GB" dirty="0" smtClean="0"/>
              <a:t> </a:t>
            </a:r>
            <a:r>
              <a:rPr lang="en-GB" dirty="0"/>
              <a:t>or browse for files under  </a:t>
            </a:r>
            <a:r>
              <a:rPr lang="en-GB" dirty="0" smtClean="0"/>
              <a:t>Data </a:t>
            </a:r>
            <a:r>
              <a:rPr lang="en-GB" dirty="0"/>
              <a:t>in this </a:t>
            </a:r>
            <a:r>
              <a:rPr lang="en-GB" dirty="0" err="1" smtClean="0"/>
              <a:t>project,this</a:t>
            </a:r>
            <a:r>
              <a:rPr lang="en-GB" dirty="0" smtClean="0"/>
              <a:t> </a:t>
            </a:r>
            <a:r>
              <a:rPr lang="en-GB" dirty="0"/>
              <a:t>is like securing the file into your system, just as you would align a  </a:t>
            </a:r>
            <a:r>
              <a:rPr lang="en-GB" dirty="0" smtClean="0"/>
              <a:t>pushrod  </a:t>
            </a:r>
            <a:r>
              <a:rPr lang="en-GB" dirty="0"/>
              <a:t>into place</a:t>
            </a:r>
            <a:r>
              <a:rPr lang="en-GB" dirty="0" smtClean="0"/>
              <a:t>.</a:t>
            </a:r>
            <a:endParaRPr lang="en-GB" dirty="0"/>
          </a:p>
          <a:p>
            <a:r>
              <a:rPr lang="en-GB" dirty="0"/>
              <a:t>15. After a short wait, the data file will be fully uploaded, like revving the engine to life. On the left, select  </a:t>
            </a:r>
            <a:r>
              <a:rPr lang="en-GB" dirty="0" smtClean="0"/>
              <a:t>All assets</a:t>
            </a:r>
            <a:r>
              <a:rPr lang="en-GB" dirty="0"/>
              <a:t> </a:t>
            </a:r>
            <a:r>
              <a:rPr lang="en-GB" dirty="0" smtClean="0"/>
              <a:t> </a:t>
            </a:r>
            <a:r>
              <a:rPr lang="en-GB" dirty="0"/>
              <a:t>to confirm the file is in place</a:t>
            </a:r>
            <a:r>
              <a:rPr lang="en-GB" dirty="0" smtClean="0"/>
              <a:t>.</a:t>
            </a:r>
            <a:endParaRPr lang="en-GB" dirty="0"/>
          </a:p>
          <a:p>
            <a:r>
              <a:rPr lang="en-GB" dirty="0"/>
              <a:t>16. You’ll see your  </a:t>
            </a:r>
            <a:r>
              <a:rPr lang="en-GB" dirty="0" smtClean="0"/>
              <a:t>CSV  </a:t>
            </a:r>
            <a:r>
              <a:rPr lang="en-GB" dirty="0"/>
              <a:t>file displayed. Hover over it and select  </a:t>
            </a:r>
            <a:r>
              <a:rPr lang="en-GB" dirty="0" smtClean="0"/>
              <a:t>AutoInsClaims.csv, </a:t>
            </a:r>
            <a:r>
              <a:rPr lang="en-GB" dirty="0"/>
              <a:t>like inspecting a component for a smooth fit in your data engine</a:t>
            </a:r>
            <a:r>
              <a:rPr lang="en-GB" dirty="0" smtClean="0"/>
              <a:t>.</a:t>
            </a:r>
            <a:endParaRPr lang="en-GB" dirty="0"/>
          </a:p>
          <a:p>
            <a:r>
              <a:rPr lang="en-GB" dirty="0"/>
              <a:t>17. A  </a:t>
            </a:r>
            <a:r>
              <a:rPr lang="en-GB" dirty="0" smtClean="0"/>
              <a:t>Preview asset</a:t>
            </a:r>
            <a:r>
              <a:rPr lang="en-GB" dirty="0"/>
              <a:t> </a:t>
            </a:r>
            <a:r>
              <a:rPr lang="en-GB" dirty="0" smtClean="0"/>
              <a:t> </a:t>
            </a:r>
            <a:r>
              <a:rPr lang="en-GB" dirty="0"/>
              <a:t>page opens, allowing you to check your data, similar to inspecting for  </a:t>
            </a:r>
            <a:r>
              <a:rPr lang="en-GB" dirty="0" smtClean="0"/>
              <a:t>valve float</a:t>
            </a:r>
            <a:r>
              <a:rPr lang="en-GB" dirty="0"/>
              <a:t> </a:t>
            </a:r>
            <a:r>
              <a:rPr lang="en-GB" dirty="0" smtClean="0"/>
              <a:t> </a:t>
            </a:r>
            <a:r>
              <a:rPr lang="en-GB" dirty="0"/>
              <a:t>in an engine for efficiency. You’re working with 38 columns and many rows of </a:t>
            </a:r>
            <a:r>
              <a:rPr lang="en-GB" dirty="0" smtClean="0"/>
              <a:t>data, this </a:t>
            </a:r>
            <a:r>
              <a:rPr lang="en-GB" dirty="0"/>
              <a:t>is your raw material. Select the  </a:t>
            </a:r>
            <a:r>
              <a:rPr lang="en-GB" dirty="0" smtClean="0"/>
              <a:t>Next </a:t>
            </a:r>
            <a:r>
              <a:rPr lang="en-GB" dirty="0"/>
              <a:t>arrow to continue</a:t>
            </a:r>
            <a:r>
              <a:rPr lang="en-GB" dirty="0" smtClean="0"/>
              <a:t>.</a:t>
            </a:r>
            <a:endParaRPr lang="en-GB" dirty="0"/>
          </a:p>
          <a:p>
            <a:r>
              <a:rPr lang="en-GB" dirty="0"/>
              <a:t>You’ve now successfully provisioned the  </a:t>
            </a:r>
            <a:r>
              <a:rPr lang="en-GB" dirty="0" smtClean="0"/>
              <a:t>IBM </a:t>
            </a:r>
            <a:r>
              <a:rPr lang="en-GB" dirty="0"/>
              <a:t>Watson Studio </a:t>
            </a:r>
            <a:r>
              <a:rPr lang="en-GB" dirty="0" smtClean="0"/>
              <a:t>service, </a:t>
            </a:r>
            <a:r>
              <a:rPr lang="en-GB" dirty="0"/>
              <a:t>set up a new project, and uploaded the data set, just like fine-tuning your car’s performance. You’re all set to begin working with your data.</a:t>
            </a:r>
          </a:p>
        </p:txBody>
      </p:sp>
    </p:spTree>
    <p:extLst>
      <p:ext uri="{BB962C8B-B14F-4D97-AF65-F5344CB8AC3E}">
        <p14:creationId xmlns:p14="http://schemas.microsoft.com/office/powerpoint/2010/main" val="308387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85000" lnSpcReduction="20000"/>
          </a:bodyPr>
          <a:lstStyle/>
          <a:p>
            <a:pPr marL="0" indent="0">
              <a:buNone/>
            </a:pPr>
            <a:r>
              <a:rPr lang="en-US" dirty="0" smtClean="0"/>
              <a:t>                                                                     </a:t>
            </a:r>
            <a:r>
              <a:rPr lang="en-US" u="sng" dirty="0" smtClean="0"/>
              <a:t>Refine data</a:t>
            </a:r>
            <a:endParaRPr lang="en-GB" u="sng" dirty="0" smtClean="0"/>
          </a:p>
          <a:p>
            <a:r>
              <a:rPr lang="en-GB" dirty="0" smtClean="0"/>
              <a:t>1</a:t>
            </a:r>
            <a:r>
              <a:rPr lang="en-GB" dirty="0"/>
              <a:t>. You’ve tuned your data engine, and the refined  </a:t>
            </a:r>
            <a:r>
              <a:rPr lang="en-GB" dirty="0" smtClean="0"/>
              <a:t>shaped  </a:t>
            </a:r>
            <a:r>
              <a:rPr lang="en-GB" dirty="0"/>
              <a:t>CSV file is now running smoothly with 19 columns after the initial cleaning. Your next pit stop is refining it based on your business sponsor’s hypothesis that claims over $10K may indicate potential system malfunctions (fraudulent claims). Hit the gas and select the  </a:t>
            </a:r>
            <a:r>
              <a:rPr lang="en-GB" dirty="0" smtClean="0"/>
              <a:t>Next  </a:t>
            </a:r>
            <a:r>
              <a:rPr lang="en-GB" dirty="0"/>
              <a:t>arrow to continue</a:t>
            </a:r>
            <a:r>
              <a:rPr lang="en-GB" dirty="0" smtClean="0"/>
              <a:t>.</a:t>
            </a:r>
            <a:endParaRPr lang="en-GB" dirty="0"/>
          </a:p>
          <a:p>
            <a:r>
              <a:rPr lang="en-GB" dirty="0"/>
              <a:t>2. Now it's time to install a new part: you're creating a </a:t>
            </a:r>
            <a:r>
              <a:rPr lang="en-GB" dirty="0" smtClean="0"/>
              <a:t>new column</a:t>
            </a:r>
            <a:r>
              <a:rPr lang="en-GB" dirty="0"/>
              <a:t> </a:t>
            </a:r>
            <a:r>
              <a:rPr lang="en-GB" dirty="0" smtClean="0"/>
              <a:t> </a:t>
            </a:r>
            <a:r>
              <a:rPr lang="en-GB" dirty="0"/>
              <a:t>to check which claims in the `CLAIM_AMOUNT` column are greater than $10K. Pop open the </a:t>
            </a:r>
            <a:r>
              <a:rPr lang="en-GB" dirty="0" smtClean="0"/>
              <a:t>hood </a:t>
            </a:r>
            <a:r>
              <a:rPr lang="en-GB" dirty="0"/>
              <a:t>by clicking the three dots in the `CLAIM_AMOUNT` column and select  </a:t>
            </a:r>
            <a:r>
              <a:rPr lang="en-GB" dirty="0" smtClean="0"/>
              <a:t>New </a:t>
            </a:r>
            <a:r>
              <a:rPr lang="en-GB" dirty="0"/>
              <a:t>step</a:t>
            </a:r>
            <a:r>
              <a:rPr lang="en-GB" dirty="0" smtClean="0"/>
              <a:t>... to </a:t>
            </a:r>
            <a:r>
              <a:rPr lang="en-GB" dirty="0"/>
              <a:t>make modifications</a:t>
            </a:r>
            <a:r>
              <a:rPr lang="en-GB" dirty="0" smtClean="0"/>
              <a:t>.</a:t>
            </a:r>
            <a:endParaRPr lang="en-GB" dirty="0"/>
          </a:p>
          <a:p>
            <a:r>
              <a:rPr lang="en-GB" dirty="0"/>
              <a:t>3. A  </a:t>
            </a:r>
            <a:r>
              <a:rPr lang="en-GB" dirty="0" smtClean="0"/>
              <a:t>CLEANSE menu </a:t>
            </a:r>
            <a:r>
              <a:rPr lang="en-GB" dirty="0"/>
              <a:t>appears for the `CLAIM_AMOUNT` column, ready for some engine tweaking. Shift gears and select  </a:t>
            </a:r>
            <a:r>
              <a:rPr lang="en-GB" dirty="0" smtClean="0"/>
              <a:t>Calculate  </a:t>
            </a:r>
            <a:r>
              <a:rPr lang="en-GB" dirty="0"/>
              <a:t>to start working on your new formula</a:t>
            </a:r>
            <a:r>
              <a:rPr lang="en-GB" dirty="0" smtClean="0"/>
              <a:t>.</a:t>
            </a:r>
            <a:endParaRPr lang="en-GB" dirty="0"/>
          </a:p>
          <a:p>
            <a:r>
              <a:rPr lang="en-GB" dirty="0"/>
              <a:t>4. To rev up the data engine and view claims that exceed $10K, head to the drop-down under  </a:t>
            </a:r>
            <a:r>
              <a:rPr lang="en-GB" dirty="0" smtClean="0"/>
              <a:t>Operator, this </a:t>
            </a:r>
            <a:r>
              <a:rPr lang="en-GB" dirty="0"/>
              <a:t>is like adjusting the speed governor to monitor the data speed</a:t>
            </a:r>
            <a:r>
              <a:rPr lang="en-GB" dirty="0" smtClean="0"/>
              <a:t>.</a:t>
            </a:r>
            <a:endParaRPr lang="en-GB" dirty="0"/>
          </a:p>
          <a:p>
            <a:r>
              <a:rPr lang="en-GB" dirty="0"/>
              <a:t>5. Now, adjust the engine setting to  </a:t>
            </a:r>
            <a:r>
              <a:rPr lang="en-GB" dirty="0" smtClean="0"/>
              <a:t>Is </a:t>
            </a:r>
            <a:r>
              <a:rPr lang="en-GB" dirty="0"/>
              <a:t>greater </a:t>
            </a:r>
            <a:r>
              <a:rPr lang="en-GB" dirty="0" smtClean="0"/>
              <a:t>than. </a:t>
            </a:r>
            <a:r>
              <a:rPr lang="en-GB" dirty="0"/>
              <a:t>This will help you detect any claims that go beyond the $10K threshold, much like spotting engine over-revs</a:t>
            </a:r>
            <a:r>
              <a:rPr lang="en-GB" dirty="0" smtClean="0"/>
              <a:t>.</a:t>
            </a:r>
          </a:p>
          <a:p>
            <a:r>
              <a:rPr lang="en-GB" dirty="0"/>
              <a:t>6. In the  </a:t>
            </a:r>
            <a:r>
              <a:rPr lang="en-GB" dirty="0" smtClean="0"/>
              <a:t>Value  </a:t>
            </a:r>
            <a:r>
              <a:rPr lang="en-GB" dirty="0"/>
              <a:t>field, type  </a:t>
            </a:r>
            <a:r>
              <a:rPr lang="en-GB" dirty="0" smtClean="0"/>
              <a:t>10000, this </a:t>
            </a:r>
            <a:r>
              <a:rPr lang="en-GB" dirty="0"/>
              <a:t>is your redline for excessive claims. Check the box that says  </a:t>
            </a:r>
            <a:r>
              <a:rPr lang="en-GB" dirty="0" smtClean="0"/>
              <a:t>Create </a:t>
            </a:r>
            <a:r>
              <a:rPr lang="en-GB" dirty="0"/>
              <a:t>a new column for </a:t>
            </a:r>
            <a:r>
              <a:rPr lang="en-GB" dirty="0" smtClean="0"/>
              <a:t>results, it's </a:t>
            </a:r>
            <a:r>
              <a:rPr lang="en-GB" dirty="0"/>
              <a:t>like adding new rims to your data set to give it extra shine</a:t>
            </a:r>
            <a:r>
              <a:rPr lang="en-GB" dirty="0" smtClean="0"/>
              <a:t>.</a:t>
            </a:r>
            <a:endParaRPr lang="en-GB" dirty="0"/>
          </a:p>
          <a:p>
            <a:r>
              <a:rPr lang="en-GB" dirty="0"/>
              <a:t>7. Time to give this new part a name. Type </a:t>
            </a:r>
            <a:r>
              <a:rPr lang="en-GB" dirty="0" smtClean="0"/>
              <a:t>EXCESSIVE_CLAIM_AMOUNT  </a:t>
            </a:r>
            <a:r>
              <a:rPr lang="en-GB" dirty="0"/>
              <a:t>in the  </a:t>
            </a:r>
            <a:r>
              <a:rPr lang="en-GB" dirty="0" smtClean="0"/>
              <a:t>New </a:t>
            </a:r>
            <a:r>
              <a:rPr lang="en-GB" dirty="0"/>
              <a:t>column </a:t>
            </a:r>
            <a:r>
              <a:rPr lang="en-GB" dirty="0" smtClean="0"/>
              <a:t>name</a:t>
            </a:r>
            <a:r>
              <a:rPr lang="en-GB" dirty="0"/>
              <a:t> </a:t>
            </a:r>
            <a:r>
              <a:rPr lang="en-GB" dirty="0" smtClean="0"/>
              <a:t> </a:t>
            </a:r>
            <a:r>
              <a:rPr lang="en-GB" dirty="0"/>
              <a:t>field and hit Enter, just like installing a new speed governor on your car’s engine to limit excessive speeds.</a:t>
            </a:r>
          </a:p>
          <a:p>
            <a:endParaRPr lang="en-GB" dirty="0"/>
          </a:p>
        </p:txBody>
      </p:sp>
    </p:spTree>
    <p:extLst>
      <p:ext uri="{BB962C8B-B14F-4D97-AF65-F5344CB8AC3E}">
        <p14:creationId xmlns:p14="http://schemas.microsoft.com/office/powerpoint/2010/main" val="103099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85000" lnSpcReduction="20000"/>
          </a:bodyPr>
          <a:lstStyle/>
          <a:p>
            <a:r>
              <a:rPr lang="en-GB" dirty="0" smtClean="0"/>
              <a:t>8</a:t>
            </a:r>
            <a:r>
              <a:rPr lang="en-GB" dirty="0"/>
              <a:t>. You want this new column installed at the right-most position of your </a:t>
            </a:r>
            <a:r>
              <a:rPr lang="en-GB" dirty="0" smtClean="0"/>
              <a:t>dataset, no </a:t>
            </a:r>
            <a:r>
              <a:rPr lang="en-GB" dirty="0"/>
              <a:t>need to adjust the alignment here, so keep the default settings under  </a:t>
            </a:r>
            <a:r>
              <a:rPr lang="en-GB" dirty="0" smtClean="0"/>
              <a:t>New </a:t>
            </a:r>
            <a:r>
              <a:rPr lang="en-GB" dirty="0"/>
              <a:t>column </a:t>
            </a:r>
            <a:r>
              <a:rPr lang="en-GB" dirty="0" smtClean="0"/>
              <a:t>position. </a:t>
            </a:r>
            <a:r>
              <a:rPr lang="en-GB" dirty="0"/>
              <a:t>Select  </a:t>
            </a:r>
            <a:r>
              <a:rPr lang="en-GB" dirty="0" smtClean="0"/>
              <a:t>Apply   </a:t>
            </a:r>
            <a:r>
              <a:rPr lang="en-GB" dirty="0"/>
              <a:t>to secure it</a:t>
            </a:r>
            <a:r>
              <a:rPr lang="en-GB" dirty="0" smtClean="0"/>
              <a:t>.</a:t>
            </a:r>
            <a:endParaRPr lang="en-GB" dirty="0"/>
          </a:p>
          <a:p>
            <a:r>
              <a:rPr lang="en-GB" dirty="0"/>
              <a:t>9. With a quick check under the hood, you'll see the new column called </a:t>
            </a:r>
            <a:r>
              <a:rPr lang="en-GB" dirty="0" smtClean="0"/>
              <a:t>EXCESSIVE_CLAIM_AMOUNT added </a:t>
            </a:r>
            <a:r>
              <a:rPr lang="en-GB" dirty="0"/>
              <a:t>to the end of your dataset. This part is now fully installed and ready to perform</a:t>
            </a:r>
            <a:r>
              <a:rPr lang="en-GB" dirty="0" smtClean="0"/>
              <a:t>!</a:t>
            </a:r>
            <a:endParaRPr lang="en-GB" dirty="0"/>
          </a:p>
          <a:p>
            <a:r>
              <a:rPr lang="en-GB" dirty="0"/>
              <a:t>10. Let’s inspect the data diagnostics. The values are either  </a:t>
            </a:r>
            <a:r>
              <a:rPr lang="en-GB" dirty="0" smtClean="0"/>
              <a:t>true or  false, </a:t>
            </a:r>
            <a:r>
              <a:rPr lang="en-GB" dirty="0"/>
              <a:t>like a simple on/off toggle switch. However, for better control over the data engine, you can convert this from  </a:t>
            </a:r>
            <a:r>
              <a:rPr lang="en-GB" dirty="0" smtClean="0"/>
              <a:t>Boolean  </a:t>
            </a:r>
            <a:r>
              <a:rPr lang="en-GB" dirty="0"/>
              <a:t>(true/false) to  </a:t>
            </a:r>
            <a:r>
              <a:rPr lang="en-GB" dirty="0" smtClean="0"/>
              <a:t>Integer  </a:t>
            </a:r>
            <a:r>
              <a:rPr lang="en-GB" dirty="0"/>
              <a:t>(numeric values). Open the column’s control panel by selecting the three dots next to the `EXCESSIVE_CLAIM_AMOUNT` column to make the conversion</a:t>
            </a:r>
            <a:r>
              <a:rPr lang="en-GB" dirty="0" smtClean="0"/>
              <a:t>.</a:t>
            </a:r>
            <a:endParaRPr lang="en-GB" dirty="0"/>
          </a:p>
          <a:p>
            <a:r>
              <a:rPr lang="en-GB" dirty="0"/>
              <a:t>11. It’s time to engage the  </a:t>
            </a:r>
            <a:r>
              <a:rPr lang="en-GB" dirty="0" smtClean="0"/>
              <a:t>clutch  </a:t>
            </a:r>
            <a:r>
              <a:rPr lang="en-GB" dirty="0"/>
              <a:t>and shift gears to convert the column type. Select </a:t>
            </a:r>
            <a:r>
              <a:rPr lang="en-GB" dirty="0" smtClean="0"/>
              <a:t>Convert </a:t>
            </a:r>
            <a:r>
              <a:rPr lang="en-GB" dirty="0"/>
              <a:t>column </a:t>
            </a:r>
            <a:r>
              <a:rPr lang="en-GB" dirty="0" smtClean="0"/>
              <a:t>type, </a:t>
            </a:r>
            <a:r>
              <a:rPr lang="en-GB" dirty="0"/>
              <a:t>much like preparing for a smooth gear change</a:t>
            </a:r>
            <a:r>
              <a:rPr lang="en-GB" dirty="0" smtClean="0"/>
              <a:t>.</a:t>
            </a:r>
            <a:endParaRPr lang="en-GB" dirty="0"/>
          </a:p>
          <a:p>
            <a:r>
              <a:rPr lang="en-GB" dirty="0"/>
              <a:t>12. The new menu is like adjusting your engine’s  </a:t>
            </a:r>
            <a:r>
              <a:rPr lang="en-GB" dirty="0" smtClean="0"/>
              <a:t>camshaft timing. </a:t>
            </a:r>
            <a:r>
              <a:rPr lang="en-GB" dirty="0"/>
              <a:t>From the  </a:t>
            </a:r>
            <a:r>
              <a:rPr lang="en-GB" dirty="0" smtClean="0"/>
              <a:t>Type  </a:t>
            </a:r>
            <a:r>
              <a:rPr lang="en-GB" dirty="0"/>
              <a:t>dropdown menu, select  </a:t>
            </a:r>
            <a:r>
              <a:rPr lang="en-GB" dirty="0" smtClean="0"/>
              <a:t>Integer  </a:t>
            </a:r>
            <a:r>
              <a:rPr lang="en-GB" dirty="0"/>
              <a:t>to fine-tune your data engine for better performance</a:t>
            </a:r>
            <a:r>
              <a:rPr lang="en-GB" dirty="0" smtClean="0"/>
              <a:t>.</a:t>
            </a:r>
            <a:endParaRPr lang="en-GB" dirty="0"/>
          </a:p>
          <a:p>
            <a:r>
              <a:rPr lang="en-GB" dirty="0"/>
              <a:t>13. Keep all the other settings as they are, like leaving your  </a:t>
            </a:r>
            <a:r>
              <a:rPr lang="en-GB" dirty="0" smtClean="0"/>
              <a:t>live axle</a:t>
            </a:r>
            <a:r>
              <a:rPr lang="en-GB" dirty="0"/>
              <a:t> </a:t>
            </a:r>
            <a:r>
              <a:rPr lang="en-GB" dirty="0" smtClean="0"/>
              <a:t> </a:t>
            </a:r>
            <a:r>
              <a:rPr lang="en-GB" dirty="0"/>
              <a:t>unchanged when it’s perfectly balanced. Then, select  </a:t>
            </a:r>
            <a:r>
              <a:rPr lang="en-GB" dirty="0" smtClean="0"/>
              <a:t>Apply  </a:t>
            </a:r>
            <a:r>
              <a:rPr lang="en-GB" dirty="0"/>
              <a:t>to lock in the change</a:t>
            </a:r>
            <a:r>
              <a:rPr lang="en-GB" dirty="0" smtClean="0"/>
              <a:t>.</a:t>
            </a:r>
            <a:endParaRPr lang="en-GB" dirty="0"/>
          </a:p>
          <a:p>
            <a:r>
              <a:rPr lang="en-GB" dirty="0"/>
              <a:t>14. Now your last column </a:t>
            </a:r>
            <a:r>
              <a:rPr lang="en-GB" dirty="0" smtClean="0"/>
              <a:t>is </a:t>
            </a:r>
            <a:r>
              <a:rPr lang="en-GB" dirty="0"/>
              <a:t>showing data in  </a:t>
            </a:r>
            <a:r>
              <a:rPr lang="en-GB" dirty="0" smtClean="0"/>
              <a:t>0  </a:t>
            </a:r>
            <a:r>
              <a:rPr lang="en-GB" dirty="0"/>
              <a:t>or  </a:t>
            </a:r>
            <a:r>
              <a:rPr lang="en-GB" dirty="0" smtClean="0"/>
              <a:t>1 , </a:t>
            </a:r>
            <a:r>
              <a:rPr lang="en-GB" dirty="0"/>
              <a:t>just like the clear on/off state of a mechanical system. </a:t>
            </a:r>
            <a:r>
              <a:rPr lang="en-GB" dirty="0" smtClean="0"/>
              <a:t>An indication of the letter   0  </a:t>
            </a:r>
            <a:r>
              <a:rPr lang="en-GB" dirty="0"/>
              <a:t>means the claim isn’t over $10K (like cruising under the speed limit), and a  </a:t>
            </a:r>
            <a:r>
              <a:rPr lang="en-GB" dirty="0" smtClean="0"/>
              <a:t>number 1  </a:t>
            </a:r>
            <a:r>
              <a:rPr lang="en-GB" dirty="0"/>
              <a:t>means the claim exceeds $10K (like over-revving). This refined data will be crucial in determining whether claims over $10K could signal potential fraud. Select the </a:t>
            </a:r>
            <a:r>
              <a:rPr lang="en-GB" dirty="0" smtClean="0"/>
              <a:t>Next  </a:t>
            </a:r>
            <a:r>
              <a:rPr lang="en-GB" dirty="0"/>
              <a:t>arrow to continue.</a:t>
            </a:r>
          </a:p>
          <a:p>
            <a:endParaRPr lang="en-GB" dirty="0"/>
          </a:p>
          <a:p>
            <a:endParaRPr lang="en-GB" dirty="0"/>
          </a:p>
        </p:txBody>
      </p:sp>
    </p:spTree>
    <p:extLst>
      <p:ext uri="{BB962C8B-B14F-4D97-AF65-F5344CB8AC3E}">
        <p14:creationId xmlns:p14="http://schemas.microsoft.com/office/powerpoint/2010/main" val="115541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85000" lnSpcReduction="20000"/>
          </a:bodyPr>
          <a:lstStyle/>
          <a:p>
            <a:r>
              <a:rPr lang="en-GB" dirty="0"/>
              <a:t> </a:t>
            </a:r>
            <a:r>
              <a:rPr lang="en-GB" dirty="0" smtClean="0"/>
              <a:t>                                                         </a:t>
            </a:r>
            <a:r>
              <a:rPr lang="en-GB" u="sng" dirty="0" smtClean="0"/>
              <a:t>Visualize </a:t>
            </a:r>
            <a:r>
              <a:rPr lang="en-GB" u="sng" dirty="0"/>
              <a:t>data</a:t>
            </a:r>
          </a:p>
          <a:p>
            <a:r>
              <a:rPr lang="en-GB" dirty="0"/>
              <a:t>1. It’s time to see how the </a:t>
            </a:r>
            <a:r>
              <a:rPr lang="en-GB" dirty="0" smtClean="0"/>
              <a:t>crankshaft of </a:t>
            </a:r>
            <a:r>
              <a:rPr lang="en-GB" dirty="0"/>
              <a:t>your data spins the story. Select the </a:t>
            </a:r>
            <a:r>
              <a:rPr lang="en-GB" dirty="0" smtClean="0"/>
              <a:t>Visualizations  </a:t>
            </a:r>
            <a:r>
              <a:rPr lang="en-GB" dirty="0"/>
              <a:t>tab to start visualizing how all the gears in your data engine work together</a:t>
            </a:r>
            <a:r>
              <a:rPr lang="en-GB" dirty="0" smtClean="0"/>
              <a:t>.</a:t>
            </a:r>
            <a:endParaRPr lang="en-GB" dirty="0"/>
          </a:p>
          <a:p>
            <a:r>
              <a:rPr lang="en-GB" dirty="0"/>
              <a:t>2. Just like shifting through different  </a:t>
            </a:r>
            <a:r>
              <a:rPr lang="en-GB" dirty="0" smtClean="0"/>
              <a:t>gears, </a:t>
            </a:r>
            <a:r>
              <a:rPr lang="en-GB" dirty="0"/>
              <a:t>the tool offers many types of charts. Select the double arrow icon to explore the chart options</a:t>
            </a:r>
            <a:r>
              <a:rPr lang="en-GB" dirty="0" smtClean="0"/>
              <a:t>.</a:t>
            </a:r>
            <a:endParaRPr lang="en-GB" dirty="0"/>
          </a:p>
          <a:p>
            <a:r>
              <a:rPr lang="en-GB" dirty="0"/>
              <a:t>3. Now, imagine these charts as different components in your  </a:t>
            </a:r>
            <a:r>
              <a:rPr lang="en-GB" dirty="0" smtClean="0"/>
              <a:t>engine . </a:t>
            </a:r>
            <a:r>
              <a:rPr lang="en-GB" dirty="0"/>
              <a:t>They won’t fit perfectly on the first try, but with some fine-tuning, you’ll find the best one for your project. To begin, a good starting  </a:t>
            </a:r>
            <a:r>
              <a:rPr lang="en-GB" dirty="0" smtClean="0"/>
              <a:t>gear  </a:t>
            </a:r>
            <a:r>
              <a:rPr lang="en-GB" dirty="0"/>
              <a:t>for visualizing your data is the  </a:t>
            </a:r>
            <a:r>
              <a:rPr lang="en-GB" dirty="0" smtClean="0"/>
              <a:t>scatter </a:t>
            </a:r>
            <a:r>
              <a:rPr lang="en-GB" dirty="0"/>
              <a:t>plot </a:t>
            </a:r>
            <a:r>
              <a:rPr lang="en-GB" dirty="0" smtClean="0"/>
              <a:t>chart. </a:t>
            </a:r>
            <a:r>
              <a:rPr lang="en-GB" dirty="0"/>
              <a:t>Select  </a:t>
            </a:r>
            <a:r>
              <a:rPr lang="en-GB" dirty="0" smtClean="0"/>
              <a:t>Scatter plot  </a:t>
            </a:r>
            <a:r>
              <a:rPr lang="en-GB" dirty="0"/>
              <a:t>to rev up your data analysis</a:t>
            </a:r>
            <a:r>
              <a:rPr lang="en-GB" dirty="0" smtClean="0"/>
              <a:t>.</a:t>
            </a:r>
            <a:endParaRPr lang="en-GB" dirty="0"/>
          </a:p>
          <a:p>
            <a:r>
              <a:rPr lang="en-GB" dirty="0"/>
              <a:t>4. Now it’s time to align the  </a:t>
            </a:r>
            <a:r>
              <a:rPr lang="en-GB" dirty="0" smtClean="0"/>
              <a:t>crankshaft  </a:t>
            </a:r>
            <a:r>
              <a:rPr lang="en-GB" dirty="0"/>
              <a:t>with the right data columns. First, focus on your  </a:t>
            </a:r>
            <a:r>
              <a:rPr lang="en-GB" dirty="0" smtClean="0"/>
              <a:t>x-axis , </a:t>
            </a:r>
            <a:r>
              <a:rPr lang="en-GB" dirty="0"/>
              <a:t>which acts like the  </a:t>
            </a:r>
            <a:r>
              <a:rPr lang="en-GB" dirty="0" smtClean="0"/>
              <a:t>main bearing</a:t>
            </a:r>
            <a:r>
              <a:rPr lang="en-GB" dirty="0"/>
              <a:t> </a:t>
            </a:r>
            <a:r>
              <a:rPr lang="en-GB" dirty="0" smtClean="0"/>
              <a:t> </a:t>
            </a:r>
            <a:r>
              <a:rPr lang="en-GB" dirty="0"/>
              <a:t>that supports the crankshaft. The independent variable should be the new column you </a:t>
            </a:r>
            <a:r>
              <a:rPr lang="en-GB" dirty="0" smtClean="0"/>
              <a:t>created, EXCESSIVE_CLAIM_AMOUNT  to </a:t>
            </a:r>
            <a:r>
              <a:rPr lang="en-GB" dirty="0"/>
              <a:t>see if claims over $10K are marked as 0 (no fraud) or 1 (fraud). Select  </a:t>
            </a:r>
            <a:r>
              <a:rPr lang="en-GB" dirty="0" smtClean="0"/>
              <a:t>EXCESSIVE_CLAIM_AMOUNT  under the  X-axis.</a:t>
            </a:r>
            <a:endParaRPr lang="en-GB" dirty="0"/>
          </a:p>
          <a:p>
            <a:r>
              <a:rPr lang="en-GB" dirty="0"/>
              <a:t>5. Next, let’s connect the  </a:t>
            </a:r>
            <a:r>
              <a:rPr lang="en-GB" dirty="0" smtClean="0"/>
              <a:t>y-axis, </a:t>
            </a:r>
            <a:r>
              <a:rPr lang="en-GB" dirty="0"/>
              <a:t>much like connecting the </a:t>
            </a:r>
            <a:r>
              <a:rPr lang="en-GB" dirty="0" smtClean="0"/>
              <a:t>gears to </a:t>
            </a:r>
            <a:r>
              <a:rPr lang="en-GB" dirty="0"/>
              <a:t>drive your data engine. Your dependent variable should reflect dollar amounts, so you can see how many claims over $10K fall under 0 (no fraud) or 1 (fraud). Select  </a:t>
            </a:r>
            <a:r>
              <a:rPr lang="en-GB" dirty="0" smtClean="0"/>
              <a:t>CLAIM_AMOUNT  </a:t>
            </a:r>
            <a:r>
              <a:rPr lang="en-GB" dirty="0"/>
              <a:t>under  </a:t>
            </a:r>
            <a:r>
              <a:rPr lang="en-GB" dirty="0" smtClean="0"/>
              <a:t>Y-axis.</a:t>
            </a:r>
            <a:endParaRPr lang="en-GB" dirty="0"/>
          </a:p>
          <a:p>
            <a:r>
              <a:rPr lang="en-GB" dirty="0"/>
              <a:t>6. Now, watch as your engine fires up for the first time! The initial  </a:t>
            </a:r>
            <a:r>
              <a:rPr lang="en-GB" dirty="0" smtClean="0"/>
              <a:t>visualization  </a:t>
            </a:r>
            <a:r>
              <a:rPr lang="en-GB" dirty="0"/>
              <a:t>shows a scatter plot with dots distributed across it. The dots above 0 represent claims under $10K, while those above 1 represent claims over $10K. This is like seeing how your  </a:t>
            </a:r>
            <a:r>
              <a:rPr lang="en-GB" dirty="0" smtClean="0"/>
              <a:t>gears  </a:t>
            </a:r>
            <a:r>
              <a:rPr lang="en-GB" dirty="0"/>
              <a:t>mesh together. Select the  </a:t>
            </a:r>
            <a:r>
              <a:rPr lang="en-GB" dirty="0" smtClean="0"/>
              <a:t>Next  </a:t>
            </a:r>
            <a:r>
              <a:rPr lang="en-GB" dirty="0"/>
              <a:t>arrow to continue.</a:t>
            </a:r>
          </a:p>
          <a:p>
            <a:endParaRPr lang="en-GB" dirty="0"/>
          </a:p>
        </p:txBody>
      </p:sp>
    </p:spTree>
    <p:extLst>
      <p:ext uri="{BB962C8B-B14F-4D97-AF65-F5344CB8AC3E}">
        <p14:creationId xmlns:p14="http://schemas.microsoft.com/office/powerpoint/2010/main" val="89215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6818"/>
            <a:ext cx="12192000" cy="6761181"/>
          </a:xfrm>
        </p:spPr>
        <p:txBody>
          <a:bodyPr>
            <a:normAutofit fontScale="62500" lnSpcReduction="20000"/>
          </a:bodyPr>
          <a:lstStyle/>
          <a:p>
            <a:r>
              <a:rPr lang="en-GB" dirty="0" smtClean="0"/>
              <a:t>7</a:t>
            </a:r>
            <a:r>
              <a:rPr lang="en-GB" dirty="0"/>
              <a:t>. Time to dive deeper into the  </a:t>
            </a:r>
            <a:r>
              <a:rPr lang="en-GB" dirty="0" smtClean="0"/>
              <a:t>engine diagnostics. </a:t>
            </a:r>
            <a:r>
              <a:rPr lang="en-GB" dirty="0"/>
              <a:t>Fraud investigators have already flagged which claims are fraudulent, and this data acts as the </a:t>
            </a:r>
            <a:r>
              <a:rPr lang="en-GB" dirty="0" smtClean="0"/>
              <a:t>answers  </a:t>
            </a:r>
            <a:r>
              <a:rPr lang="en-GB" dirty="0"/>
              <a:t>you need. Let’s </a:t>
            </a:r>
            <a:r>
              <a:rPr lang="en-GB" dirty="0" err="1"/>
              <a:t>color-code</a:t>
            </a:r>
            <a:r>
              <a:rPr lang="en-GB" dirty="0"/>
              <a:t> the data to show this. Under  </a:t>
            </a:r>
            <a:r>
              <a:rPr lang="en-GB" dirty="0" err="1" smtClean="0"/>
              <a:t>Color</a:t>
            </a:r>
            <a:r>
              <a:rPr lang="en-GB" dirty="0" smtClean="0"/>
              <a:t> map, </a:t>
            </a:r>
            <a:r>
              <a:rPr lang="en-GB" dirty="0"/>
              <a:t>select </a:t>
            </a:r>
            <a:r>
              <a:rPr lang="en-GB" dirty="0" smtClean="0"/>
              <a:t>FLAG_FOR_FRAUD_INV this </a:t>
            </a:r>
            <a:r>
              <a:rPr lang="en-GB" dirty="0"/>
              <a:t>adds some key information to your visualization</a:t>
            </a:r>
            <a:r>
              <a:rPr lang="en-GB" dirty="0" smtClean="0"/>
              <a:t>.</a:t>
            </a:r>
            <a:endParaRPr lang="en-GB" dirty="0"/>
          </a:p>
          <a:p>
            <a:r>
              <a:rPr lang="en-GB" dirty="0"/>
              <a:t>8. Now, something interesting appears in the  </a:t>
            </a:r>
            <a:r>
              <a:rPr lang="en-GB" dirty="0" smtClean="0"/>
              <a:t>scatter plot! </a:t>
            </a:r>
            <a:r>
              <a:rPr lang="en-GB" dirty="0"/>
              <a:t>The </a:t>
            </a:r>
            <a:r>
              <a:rPr lang="en-GB" dirty="0" smtClean="0"/>
              <a:t>blue dots </a:t>
            </a:r>
            <a:r>
              <a:rPr lang="en-GB" dirty="0"/>
              <a:t>represent claims investigators concluded were not fraudulent, while the </a:t>
            </a:r>
            <a:r>
              <a:rPr lang="en-GB" dirty="0" smtClean="0"/>
              <a:t>pink dots</a:t>
            </a:r>
            <a:r>
              <a:rPr lang="en-GB" dirty="0"/>
              <a:t> </a:t>
            </a:r>
            <a:r>
              <a:rPr lang="en-GB" dirty="0" smtClean="0"/>
              <a:t> </a:t>
            </a:r>
            <a:r>
              <a:rPr lang="en-GB" dirty="0"/>
              <a:t>indicate claims found to be fraudulent. It's like watching your data engine in action, with different parts working together. Select the  </a:t>
            </a:r>
            <a:r>
              <a:rPr lang="en-GB" dirty="0" smtClean="0"/>
              <a:t>Next </a:t>
            </a:r>
            <a:r>
              <a:rPr lang="en-GB" dirty="0"/>
              <a:t>arrow to continue</a:t>
            </a:r>
            <a:r>
              <a:rPr lang="en-GB" dirty="0" smtClean="0"/>
              <a:t>.</a:t>
            </a:r>
            <a:endParaRPr lang="en-GB" dirty="0"/>
          </a:p>
          <a:p>
            <a:r>
              <a:rPr lang="en-GB" dirty="0"/>
              <a:t>Here’s the rephrased step-by-step procedure for visualizing data in Watson Studio using automotive terms like **steering axis**, </a:t>
            </a:r>
            <a:r>
              <a:rPr lang="en-GB" dirty="0" smtClean="0"/>
              <a:t>torque converter, </a:t>
            </a:r>
            <a:r>
              <a:rPr lang="en-GB" dirty="0"/>
              <a:t>and  </a:t>
            </a:r>
            <a:r>
              <a:rPr lang="en-GB" dirty="0" smtClean="0"/>
              <a:t>universal joint:</a:t>
            </a:r>
          </a:p>
          <a:p>
            <a:r>
              <a:rPr lang="en-GB" dirty="0" smtClean="0"/>
              <a:t>9</a:t>
            </a:r>
            <a:r>
              <a:rPr lang="en-GB" dirty="0"/>
              <a:t>. Now you're in control of the </a:t>
            </a:r>
            <a:r>
              <a:rPr lang="en-GB" dirty="0" smtClean="0"/>
              <a:t>steering axis</a:t>
            </a:r>
            <a:r>
              <a:rPr lang="en-GB" dirty="0"/>
              <a:t> </a:t>
            </a:r>
            <a:r>
              <a:rPr lang="en-GB" dirty="0" smtClean="0"/>
              <a:t> </a:t>
            </a:r>
            <a:r>
              <a:rPr lang="en-GB" dirty="0"/>
              <a:t>of your data engine. This visualization is interactive, much like </a:t>
            </a:r>
            <a:r>
              <a:rPr lang="en-GB" dirty="0" smtClean="0"/>
              <a:t>navigating </a:t>
            </a:r>
            <a:r>
              <a:rPr lang="en-GB" dirty="0"/>
              <a:t>a vehicle’s direction. Hover over different areas of the chart to inspect </a:t>
            </a:r>
            <a:r>
              <a:rPr lang="en-GB" dirty="0" smtClean="0"/>
              <a:t>individual </a:t>
            </a:r>
            <a:r>
              <a:rPr lang="en-GB" dirty="0"/>
              <a:t>data points, like examining how the  </a:t>
            </a:r>
            <a:r>
              <a:rPr lang="en-GB" dirty="0" smtClean="0"/>
              <a:t>torque converter</a:t>
            </a:r>
            <a:r>
              <a:rPr lang="en-GB" dirty="0"/>
              <a:t> </a:t>
            </a:r>
            <a:r>
              <a:rPr lang="en-GB" dirty="0" smtClean="0"/>
              <a:t> </a:t>
            </a:r>
            <a:r>
              <a:rPr lang="en-GB" dirty="0"/>
              <a:t>transmits power in different driving conditions. Select the  </a:t>
            </a:r>
            <a:r>
              <a:rPr lang="en-GB" dirty="0" smtClean="0"/>
              <a:t>Next arrow </a:t>
            </a:r>
            <a:r>
              <a:rPr lang="en-GB" dirty="0"/>
              <a:t>to continue</a:t>
            </a:r>
            <a:r>
              <a:rPr lang="en-GB" dirty="0" smtClean="0"/>
              <a:t>.</a:t>
            </a:r>
            <a:endParaRPr lang="en-GB" dirty="0"/>
          </a:p>
          <a:p>
            <a:r>
              <a:rPr lang="en-GB" dirty="0"/>
              <a:t>10. Select the  </a:t>
            </a:r>
            <a:r>
              <a:rPr lang="en-GB" dirty="0" smtClean="0"/>
              <a:t>blue area</a:t>
            </a:r>
            <a:r>
              <a:rPr lang="en-GB" dirty="0"/>
              <a:t> </a:t>
            </a:r>
            <a:r>
              <a:rPr lang="en-GB" dirty="0" smtClean="0"/>
              <a:t> </a:t>
            </a:r>
            <a:r>
              <a:rPr lang="en-GB" dirty="0"/>
              <a:t>on the y-axis just above 0. This is like fine-tuning your vehicle’s  </a:t>
            </a:r>
            <a:r>
              <a:rPr lang="en-GB" dirty="0" smtClean="0"/>
              <a:t>universal joint</a:t>
            </a:r>
            <a:r>
              <a:rPr lang="en-GB" dirty="0"/>
              <a:t> </a:t>
            </a:r>
            <a:r>
              <a:rPr lang="en-GB" dirty="0" smtClean="0"/>
              <a:t>, </a:t>
            </a:r>
            <a:r>
              <a:rPr lang="en-GB" dirty="0"/>
              <a:t>allowing for smooth rotation in different directions</a:t>
            </a:r>
            <a:r>
              <a:rPr lang="en-GB" dirty="0" smtClean="0"/>
              <a:t>.</a:t>
            </a:r>
            <a:endParaRPr lang="en-GB" dirty="0"/>
          </a:p>
          <a:p>
            <a:r>
              <a:rPr lang="en-GB" dirty="0"/>
              <a:t>11. First, you’ll notice some claims under $10K that are not fraudulent. This particular claim for $1,720.00 is  </a:t>
            </a:r>
            <a:r>
              <a:rPr lang="en-GB" dirty="0" smtClean="0"/>
              <a:t>blue , </a:t>
            </a:r>
            <a:r>
              <a:rPr lang="en-GB" dirty="0"/>
              <a:t>indicating that investigators determined it wasn’t fraud. It's like spotting a smoothly operating part of the data engine. Now, select the  </a:t>
            </a:r>
            <a:r>
              <a:rPr lang="en-GB" dirty="0" smtClean="0"/>
              <a:t>pink area </a:t>
            </a:r>
            <a:r>
              <a:rPr lang="en-GB" dirty="0"/>
              <a:t>on the y-axis just above that</a:t>
            </a:r>
            <a:r>
              <a:rPr lang="en-GB" dirty="0" smtClean="0"/>
              <a:t>.</a:t>
            </a:r>
            <a:endParaRPr lang="en-GB" dirty="0"/>
          </a:p>
          <a:p>
            <a:r>
              <a:rPr lang="en-GB" dirty="0"/>
              <a:t>12. Second, you’ll see that some claims under $10K are fraudulent. This claim for $2,730.00 is  </a:t>
            </a:r>
            <a:r>
              <a:rPr lang="en-GB" dirty="0" smtClean="0"/>
              <a:t>pink, </a:t>
            </a:r>
            <a:r>
              <a:rPr lang="en-GB" dirty="0"/>
              <a:t>meaning it was deemed fraudulent by investigators. It’s like identifying a  </a:t>
            </a:r>
            <a:r>
              <a:rPr lang="en-GB" dirty="0" smtClean="0"/>
              <a:t>torque converter</a:t>
            </a:r>
            <a:r>
              <a:rPr lang="en-GB" dirty="0"/>
              <a:t> </a:t>
            </a:r>
            <a:r>
              <a:rPr lang="en-GB" dirty="0" smtClean="0"/>
              <a:t> </a:t>
            </a:r>
            <a:r>
              <a:rPr lang="en-GB" dirty="0"/>
              <a:t>that isn't working properly, affecting your data engine’s performance. Now, select the  </a:t>
            </a:r>
            <a:r>
              <a:rPr lang="en-GB" dirty="0" smtClean="0"/>
              <a:t>pink area</a:t>
            </a:r>
            <a:r>
              <a:rPr lang="en-GB" dirty="0"/>
              <a:t> </a:t>
            </a:r>
            <a:r>
              <a:rPr lang="en-GB" dirty="0" smtClean="0"/>
              <a:t> </a:t>
            </a:r>
            <a:r>
              <a:rPr lang="en-GB" dirty="0"/>
              <a:t>above the 1, just past $40,000</a:t>
            </a:r>
            <a:r>
              <a:rPr lang="en-GB" dirty="0" smtClean="0"/>
              <a:t>.</a:t>
            </a:r>
            <a:endParaRPr lang="en-GB" dirty="0"/>
          </a:p>
          <a:p>
            <a:r>
              <a:rPr lang="en-GB" dirty="0"/>
              <a:t>13. Third, notice there are many claims over $10K that are fraudulent. Since pink represents fraud, the data confirms your business sponsor’s </a:t>
            </a:r>
            <a:r>
              <a:rPr lang="en-GB" dirty="0" smtClean="0"/>
              <a:t>hypothesis that </a:t>
            </a:r>
            <a:r>
              <a:rPr lang="en-GB" dirty="0"/>
              <a:t>high claims could indicate </a:t>
            </a:r>
            <a:r>
              <a:rPr lang="en-GB" dirty="0" smtClean="0"/>
              <a:t>fraud is </a:t>
            </a:r>
            <a:r>
              <a:rPr lang="en-GB" dirty="0"/>
              <a:t>correct. This is like noticing an overworked  </a:t>
            </a:r>
            <a:r>
              <a:rPr lang="en-GB" dirty="0" smtClean="0"/>
              <a:t>steering axis struggling </a:t>
            </a:r>
            <a:r>
              <a:rPr lang="en-GB" dirty="0"/>
              <a:t>under pressure. Select the  </a:t>
            </a:r>
            <a:r>
              <a:rPr lang="en-GB" dirty="0" smtClean="0"/>
              <a:t>Next  </a:t>
            </a:r>
            <a:r>
              <a:rPr lang="en-GB" dirty="0"/>
              <a:t>arrow to continue</a:t>
            </a:r>
            <a:r>
              <a:rPr lang="en-GB" dirty="0" smtClean="0"/>
              <a:t>.</a:t>
            </a:r>
            <a:endParaRPr lang="en-GB" dirty="0"/>
          </a:p>
          <a:p>
            <a:r>
              <a:rPr lang="en-GB" dirty="0"/>
              <a:t>14. But wait! You’ll also observe that not all claims over $10K are fraudulent. Some claims are  </a:t>
            </a:r>
            <a:r>
              <a:rPr lang="en-GB" dirty="0" smtClean="0"/>
              <a:t>blue, </a:t>
            </a:r>
            <a:r>
              <a:rPr lang="en-GB" dirty="0"/>
              <a:t>meaning they were deemed non-fraudulent by investigators. This is like seeing that despite high torque, your  </a:t>
            </a:r>
            <a:r>
              <a:rPr lang="en-GB" dirty="0" smtClean="0"/>
              <a:t>universal joint</a:t>
            </a:r>
            <a:r>
              <a:rPr lang="en-GB" dirty="0"/>
              <a:t> </a:t>
            </a:r>
            <a:r>
              <a:rPr lang="en-GB" dirty="0" smtClean="0"/>
              <a:t> </a:t>
            </a:r>
            <a:r>
              <a:rPr lang="en-GB" dirty="0"/>
              <a:t>is still functioning perfectly. Select the  </a:t>
            </a:r>
            <a:r>
              <a:rPr lang="en-GB" dirty="0" smtClean="0"/>
              <a:t>Next </a:t>
            </a:r>
            <a:r>
              <a:rPr lang="en-GB" dirty="0"/>
              <a:t>arrow to continue</a:t>
            </a:r>
            <a:r>
              <a:rPr lang="en-GB" dirty="0" smtClean="0"/>
              <a:t>.</a:t>
            </a:r>
            <a:endParaRPr lang="en-GB" dirty="0"/>
          </a:p>
          <a:p>
            <a:r>
              <a:rPr lang="en-GB" dirty="0"/>
              <a:t>15. This visualization is highly </a:t>
            </a:r>
            <a:r>
              <a:rPr lang="en-GB" dirty="0" smtClean="0"/>
              <a:t>informative, like </a:t>
            </a:r>
            <a:r>
              <a:rPr lang="en-GB" dirty="0"/>
              <a:t>having a well-aligned data engine. You can use these insights to report back to the business sponsor. To ensure you can revisit this later, select  </a:t>
            </a:r>
            <a:r>
              <a:rPr lang="en-GB" dirty="0" smtClean="0"/>
              <a:t>Save Visualization </a:t>
            </a:r>
            <a:r>
              <a:rPr lang="en-GB" dirty="0"/>
              <a:t>in the upper-right corner to store it for future reference, just like keeping your vehicle's components in top shape for the long run.</a:t>
            </a:r>
          </a:p>
          <a:p>
            <a:endParaRPr lang="en-GB" dirty="0"/>
          </a:p>
        </p:txBody>
      </p:sp>
    </p:spTree>
    <p:extLst>
      <p:ext uri="{BB962C8B-B14F-4D97-AF65-F5344CB8AC3E}">
        <p14:creationId xmlns:p14="http://schemas.microsoft.com/office/powerpoint/2010/main" val="165550699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docProps/app.xml><?xml version="1.0" encoding="utf-8"?>
<Properties xmlns="http://schemas.openxmlformats.org/officeDocument/2006/extended-properties" xmlns:vt="http://schemas.openxmlformats.org/officeDocument/2006/docPropsVTypes">
  <Template>TM04033923[[fn=Depth]]</Template>
  <TotalTime>79</TotalTime>
  <Words>3025</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2024-10-19T16:36:08Z</dcterms:created>
  <dcterms:modified xsi:type="dcterms:W3CDTF">2024-10-19T17:56:08Z</dcterms:modified>
</cp:coreProperties>
</file>