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1"/>
    <p:sldId id="271" r:id="rId12"/>
    <p:sldId id="265" r:id="rId13"/>
    <p:sldId id="266" r:id="rId14"/>
    <p:sldId id="267" r:id="rId15"/>
    <p:sldId id="268" r:id="rId16"/>
    <p:sldId id="270" r:id="rId17"/>
    <p:sldId id="272" r:id="rId18"/>
    <p:sldId id="273" r:id="rId19"/>
    <p:sldId id="274" r:id="rId20"/>
    <p:sldId id="275" r:id="rId21"/>
    <p:sldId id="26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7" Type="http://schemas.openxmlformats.org/officeDocument/2006/relationships/slideLayout" Target="../slideLayouts/slideLayout1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3.xml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1.sv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14.png"/><Relationship Id="rId15" Type="http://schemas.openxmlformats.org/officeDocument/2006/relationships/image" Target="../media/image2.sv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8.png"/><Relationship Id="rId7" Type="http://schemas.openxmlformats.org/officeDocument/2006/relationships/image" Target="../media/image5.svg"/><Relationship Id="rId6" Type="http://schemas.openxmlformats.org/officeDocument/2006/relationships/image" Target="../media/image17.png"/><Relationship Id="rId5" Type="http://schemas.openxmlformats.org/officeDocument/2006/relationships/image" Target="../media/image4.svg"/><Relationship Id="rId4" Type="http://schemas.openxmlformats.org/officeDocument/2006/relationships/image" Target="../media/image16.png"/><Relationship Id="rId3" Type="http://schemas.openxmlformats.org/officeDocument/2006/relationships/image" Target="../media/image3.svg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37.xml"/><Relationship Id="rId1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9.xml"/><Relationship Id="rId2" Type="http://schemas.openxmlformats.org/officeDocument/2006/relationships/image" Target="../media/image6.svg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Freeform 24"/>
          <p:cNvSpPr/>
          <p:nvPr>
            <p:custDataLst>
              <p:tags r:id="rId1"/>
            </p:custDataLst>
          </p:nvPr>
        </p:nvSpPr>
        <p:spPr bwMode="auto">
          <a:xfrm>
            <a:off x="5783500" y="3598629"/>
            <a:ext cx="2130604" cy="2030874"/>
          </a:xfrm>
          <a:custGeom>
            <a:avLst/>
            <a:gdLst>
              <a:gd name="T0" fmla="*/ 19 w 1060"/>
              <a:gd name="T1" fmla="*/ 370 h 1010"/>
              <a:gd name="T2" fmla="*/ 602 w 1060"/>
              <a:gd name="T3" fmla="*/ 57 h 1010"/>
              <a:gd name="T4" fmla="*/ 1012 w 1060"/>
              <a:gd name="T5" fmla="*/ 577 h 1010"/>
              <a:gd name="T6" fmla="*/ 824 w 1060"/>
              <a:gd name="T7" fmla="*/ 830 h 1010"/>
              <a:gd name="T8" fmla="*/ 967 w 1060"/>
              <a:gd name="T9" fmla="*/ 949 h 1010"/>
              <a:gd name="T10" fmla="*/ 63 w 1060"/>
              <a:gd name="T11" fmla="*/ 635 h 1010"/>
              <a:gd name="T12" fmla="*/ 63 w 1060"/>
              <a:gd name="T13" fmla="*/ 635 h 1010"/>
              <a:gd name="T14" fmla="*/ 19 w 1060"/>
              <a:gd name="T15" fmla="*/ 37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0" h="1010">
                <a:moveTo>
                  <a:pt x="19" y="370"/>
                </a:moveTo>
                <a:cubicBezTo>
                  <a:pt x="67" y="140"/>
                  <a:pt x="328" y="0"/>
                  <a:pt x="602" y="57"/>
                </a:cubicBezTo>
                <a:cubicBezTo>
                  <a:pt x="876" y="114"/>
                  <a:pt x="1060" y="347"/>
                  <a:pt x="1012" y="577"/>
                </a:cubicBezTo>
                <a:cubicBezTo>
                  <a:pt x="990" y="685"/>
                  <a:pt x="920" y="773"/>
                  <a:pt x="824" y="830"/>
                </a:cubicBezTo>
                <a:cubicBezTo>
                  <a:pt x="836" y="923"/>
                  <a:pt x="967" y="949"/>
                  <a:pt x="967" y="949"/>
                </a:cubicBezTo>
                <a:cubicBezTo>
                  <a:pt x="227" y="1010"/>
                  <a:pt x="63" y="635"/>
                  <a:pt x="63" y="635"/>
                </a:cubicBezTo>
                <a:cubicBezTo>
                  <a:pt x="63" y="635"/>
                  <a:pt x="63" y="635"/>
                  <a:pt x="63" y="635"/>
                </a:cubicBezTo>
                <a:cubicBezTo>
                  <a:pt x="17" y="553"/>
                  <a:pt x="0" y="461"/>
                  <a:pt x="19" y="370"/>
                </a:cubicBezTo>
                <a:close/>
              </a:path>
            </a:pathLst>
          </a:custGeom>
          <a:solidFill>
            <a:srgbClr val="F2AB21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7" name="Freeform 25"/>
          <p:cNvSpPr/>
          <p:nvPr>
            <p:custDataLst>
              <p:tags r:id="rId2"/>
            </p:custDataLst>
          </p:nvPr>
        </p:nvSpPr>
        <p:spPr bwMode="auto">
          <a:xfrm>
            <a:off x="6270818" y="1225497"/>
            <a:ext cx="3232172" cy="3168707"/>
          </a:xfrm>
          <a:custGeom>
            <a:avLst/>
            <a:gdLst>
              <a:gd name="T0" fmla="*/ 911 w 1608"/>
              <a:gd name="T1" fmla="*/ 104 h 1577"/>
              <a:gd name="T2" fmla="*/ 109 w 1608"/>
              <a:gd name="T3" fmla="*/ 549 h 1577"/>
              <a:gd name="T4" fmla="*/ 513 w 1608"/>
              <a:gd name="T5" fmla="*/ 1372 h 1577"/>
              <a:gd name="T6" fmla="*/ 972 w 1608"/>
              <a:gd name="T7" fmla="*/ 1334 h 1577"/>
              <a:gd name="T8" fmla="*/ 1031 w 1608"/>
              <a:gd name="T9" fmla="*/ 1577 h 1577"/>
              <a:gd name="T10" fmla="*/ 1227 w 1608"/>
              <a:gd name="T11" fmla="*/ 337 h 1577"/>
              <a:gd name="T12" fmla="*/ 1227 w 1608"/>
              <a:gd name="T13" fmla="*/ 337 h 1577"/>
              <a:gd name="T14" fmla="*/ 911 w 1608"/>
              <a:gd name="T15" fmla="*/ 104 h 1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08" h="1577">
                <a:moveTo>
                  <a:pt x="911" y="104"/>
                </a:moveTo>
                <a:cubicBezTo>
                  <a:pt x="578" y="0"/>
                  <a:pt x="219" y="199"/>
                  <a:pt x="109" y="549"/>
                </a:cubicBezTo>
                <a:cubicBezTo>
                  <a:pt x="0" y="900"/>
                  <a:pt x="181" y="1268"/>
                  <a:pt x="513" y="1372"/>
                </a:cubicBezTo>
                <a:cubicBezTo>
                  <a:pt x="670" y="1421"/>
                  <a:pt x="832" y="1403"/>
                  <a:pt x="972" y="1334"/>
                </a:cubicBezTo>
                <a:cubicBezTo>
                  <a:pt x="1085" y="1412"/>
                  <a:pt x="1031" y="1577"/>
                  <a:pt x="1031" y="1577"/>
                </a:cubicBezTo>
                <a:cubicBezTo>
                  <a:pt x="1608" y="781"/>
                  <a:pt x="1227" y="337"/>
                  <a:pt x="1227" y="337"/>
                </a:cubicBezTo>
                <a:cubicBezTo>
                  <a:pt x="1227" y="337"/>
                  <a:pt x="1227" y="337"/>
                  <a:pt x="1227" y="337"/>
                </a:cubicBezTo>
                <a:cubicBezTo>
                  <a:pt x="1152" y="229"/>
                  <a:pt x="1043" y="146"/>
                  <a:pt x="911" y="104"/>
                </a:cubicBezTo>
                <a:close/>
              </a:path>
            </a:pathLst>
          </a:custGeom>
          <a:solidFill>
            <a:srgbClr val="44405E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8" name="Freeform 26"/>
          <p:cNvSpPr/>
          <p:nvPr>
            <p:custDataLst>
              <p:tags r:id="rId3"/>
            </p:custDataLst>
          </p:nvPr>
        </p:nvSpPr>
        <p:spPr bwMode="auto">
          <a:xfrm>
            <a:off x="7694243" y="4421404"/>
            <a:ext cx="2187270" cy="2436596"/>
          </a:xfrm>
          <a:custGeom>
            <a:avLst/>
            <a:gdLst>
              <a:gd name="T0" fmla="*/ 479 w 1088"/>
              <a:gd name="T1" fmla="*/ 1119 h 1119"/>
              <a:gd name="T2" fmla="*/ 424 w 1088"/>
              <a:gd name="T3" fmla="*/ 947 h 1119"/>
              <a:gd name="T4" fmla="*/ 228 w 1088"/>
              <a:gd name="T5" fmla="*/ 796 h 1119"/>
              <a:gd name="T6" fmla="*/ 85 w 1088"/>
              <a:gd name="T7" fmla="*/ 683 h 1119"/>
              <a:gd name="T8" fmla="*/ 25 w 1088"/>
              <a:gd name="T9" fmla="*/ 677 h 1119"/>
              <a:gd name="T10" fmla="*/ 25 w 1088"/>
              <a:gd name="T11" fmla="*/ 615 h 1119"/>
              <a:gd name="T12" fmla="*/ 167 w 1088"/>
              <a:gd name="T13" fmla="*/ 590 h 1119"/>
              <a:gd name="T14" fmla="*/ 331 w 1088"/>
              <a:gd name="T15" fmla="*/ 674 h 1119"/>
              <a:gd name="T16" fmla="*/ 419 w 1088"/>
              <a:gd name="T17" fmla="*/ 567 h 1119"/>
              <a:gd name="T18" fmla="*/ 339 w 1088"/>
              <a:gd name="T19" fmla="*/ 308 h 1119"/>
              <a:gd name="T20" fmla="*/ 299 w 1088"/>
              <a:gd name="T21" fmla="*/ 111 h 1119"/>
              <a:gd name="T22" fmla="*/ 345 w 1088"/>
              <a:gd name="T23" fmla="*/ 57 h 1119"/>
              <a:gd name="T24" fmla="*/ 429 w 1088"/>
              <a:gd name="T25" fmla="*/ 219 h 1119"/>
              <a:gd name="T26" fmla="*/ 525 w 1088"/>
              <a:gd name="T27" fmla="*/ 443 h 1119"/>
              <a:gd name="T28" fmla="*/ 541 w 1088"/>
              <a:gd name="T29" fmla="*/ 371 h 1119"/>
              <a:gd name="T30" fmla="*/ 542 w 1088"/>
              <a:gd name="T31" fmla="*/ 78 h 1119"/>
              <a:gd name="T32" fmla="*/ 603 w 1088"/>
              <a:gd name="T33" fmla="*/ 7 h 1119"/>
              <a:gd name="T34" fmla="*/ 638 w 1088"/>
              <a:gd name="T35" fmla="*/ 219 h 1119"/>
              <a:gd name="T36" fmla="*/ 647 w 1088"/>
              <a:gd name="T37" fmla="*/ 407 h 1119"/>
              <a:gd name="T38" fmla="*/ 668 w 1088"/>
              <a:gd name="T39" fmla="*/ 450 h 1119"/>
              <a:gd name="T40" fmla="*/ 745 w 1088"/>
              <a:gd name="T41" fmla="*/ 334 h 1119"/>
              <a:gd name="T42" fmla="*/ 813 w 1088"/>
              <a:gd name="T43" fmla="*/ 125 h 1119"/>
              <a:gd name="T44" fmla="*/ 875 w 1088"/>
              <a:gd name="T45" fmla="*/ 82 h 1119"/>
              <a:gd name="T46" fmla="*/ 857 w 1088"/>
              <a:gd name="T47" fmla="*/ 272 h 1119"/>
              <a:gd name="T48" fmla="*/ 807 w 1088"/>
              <a:gd name="T49" fmla="*/ 436 h 1119"/>
              <a:gd name="T50" fmla="*/ 802 w 1088"/>
              <a:gd name="T51" fmla="*/ 508 h 1119"/>
              <a:gd name="T52" fmla="*/ 881 w 1088"/>
              <a:gd name="T53" fmla="*/ 450 h 1119"/>
              <a:gd name="T54" fmla="*/ 1005 w 1088"/>
              <a:gd name="T55" fmla="*/ 283 h 1119"/>
              <a:gd name="T56" fmla="*/ 1067 w 1088"/>
              <a:gd name="T57" fmla="*/ 253 h 1119"/>
              <a:gd name="T58" fmla="*/ 985 w 1088"/>
              <a:gd name="T59" fmla="*/ 441 h 1119"/>
              <a:gd name="T60" fmla="*/ 889 w 1088"/>
              <a:gd name="T61" fmla="*/ 667 h 1119"/>
              <a:gd name="T62" fmla="*/ 858 w 1088"/>
              <a:gd name="T63" fmla="*/ 889 h 1119"/>
              <a:gd name="T64" fmla="*/ 803 w 1088"/>
              <a:gd name="T65" fmla="*/ 1031 h 1119"/>
              <a:gd name="T66" fmla="*/ 803 w 1088"/>
              <a:gd name="T67" fmla="*/ 1119 h 1119"/>
              <a:gd name="T68" fmla="*/ 479 w 1088"/>
              <a:gd name="T69" fmla="*/ 1119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88" h="1119">
                <a:moveTo>
                  <a:pt x="479" y="1119"/>
                </a:moveTo>
                <a:cubicBezTo>
                  <a:pt x="479" y="1119"/>
                  <a:pt x="479" y="996"/>
                  <a:pt x="424" y="947"/>
                </a:cubicBezTo>
                <a:cubicBezTo>
                  <a:pt x="369" y="897"/>
                  <a:pt x="263" y="836"/>
                  <a:pt x="228" y="796"/>
                </a:cubicBezTo>
                <a:cubicBezTo>
                  <a:pt x="193" y="756"/>
                  <a:pt x="109" y="689"/>
                  <a:pt x="85" y="683"/>
                </a:cubicBezTo>
                <a:cubicBezTo>
                  <a:pt x="61" y="676"/>
                  <a:pt x="36" y="682"/>
                  <a:pt x="25" y="677"/>
                </a:cubicBezTo>
                <a:cubicBezTo>
                  <a:pt x="14" y="672"/>
                  <a:pt x="0" y="646"/>
                  <a:pt x="25" y="615"/>
                </a:cubicBezTo>
                <a:cubicBezTo>
                  <a:pt x="50" y="583"/>
                  <a:pt x="108" y="565"/>
                  <a:pt x="167" y="590"/>
                </a:cubicBezTo>
                <a:cubicBezTo>
                  <a:pt x="227" y="615"/>
                  <a:pt x="292" y="677"/>
                  <a:pt x="331" y="674"/>
                </a:cubicBezTo>
                <a:cubicBezTo>
                  <a:pt x="370" y="671"/>
                  <a:pt x="421" y="640"/>
                  <a:pt x="419" y="567"/>
                </a:cubicBezTo>
                <a:cubicBezTo>
                  <a:pt x="418" y="494"/>
                  <a:pt x="365" y="389"/>
                  <a:pt x="339" y="308"/>
                </a:cubicBezTo>
                <a:cubicBezTo>
                  <a:pt x="314" y="227"/>
                  <a:pt x="297" y="148"/>
                  <a:pt x="299" y="111"/>
                </a:cubicBezTo>
                <a:cubicBezTo>
                  <a:pt x="301" y="73"/>
                  <a:pt x="323" y="49"/>
                  <a:pt x="345" y="57"/>
                </a:cubicBezTo>
                <a:cubicBezTo>
                  <a:pt x="367" y="65"/>
                  <a:pt x="386" y="89"/>
                  <a:pt x="429" y="219"/>
                </a:cubicBezTo>
                <a:cubicBezTo>
                  <a:pt x="473" y="348"/>
                  <a:pt x="504" y="438"/>
                  <a:pt x="525" y="443"/>
                </a:cubicBezTo>
                <a:cubicBezTo>
                  <a:pt x="547" y="449"/>
                  <a:pt x="543" y="426"/>
                  <a:pt x="541" y="371"/>
                </a:cubicBezTo>
                <a:cubicBezTo>
                  <a:pt x="539" y="315"/>
                  <a:pt x="537" y="122"/>
                  <a:pt x="542" y="78"/>
                </a:cubicBezTo>
                <a:cubicBezTo>
                  <a:pt x="548" y="34"/>
                  <a:pt x="566" y="0"/>
                  <a:pt x="603" y="7"/>
                </a:cubicBezTo>
                <a:cubicBezTo>
                  <a:pt x="641" y="15"/>
                  <a:pt x="641" y="131"/>
                  <a:pt x="638" y="219"/>
                </a:cubicBezTo>
                <a:cubicBezTo>
                  <a:pt x="635" y="307"/>
                  <a:pt x="644" y="381"/>
                  <a:pt x="647" y="407"/>
                </a:cubicBezTo>
                <a:cubicBezTo>
                  <a:pt x="651" y="433"/>
                  <a:pt x="655" y="448"/>
                  <a:pt x="668" y="450"/>
                </a:cubicBezTo>
                <a:cubicBezTo>
                  <a:pt x="681" y="452"/>
                  <a:pt x="713" y="436"/>
                  <a:pt x="745" y="334"/>
                </a:cubicBezTo>
                <a:cubicBezTo>
                  <a:pt x="776" y="232"/>
                  <a:pt x="801" y="154"/>
                  <a:pt x="813" y="125"/>
                </a:cubicBezTo>
                <a:cubicBezTo>
                  <a:pt x="824" y="97"/>
                  <a:pt x="849" y="67"/>
                  <a:pt x="875" y="82"/>
                </a:cubicBezTo>
                <a:cubicBezTo>
                  <a:pt x="900" y="97"/>
                  <a:pt x="894" y="153"/>
                  <a:pt x="857" y="272"/>
                </a:cubicBezTo>
                <a:cubicBezTo>
                  <a:pt x="819" y="391"/>
                  <a:pt x="813" y="414"/>
                  <a:pt x="807" y="436"/>
                </a:cubicBezTo>
                <a:cubicBezTo>
                  <a:pt x="802" y="458"/>
                  <a:pt x="793" y="503"/>
                  <a:pt x="802" y="508"/>
                </a:cubicBezTo>
                <a:cubicBezTo>
                  <a:pt x="811" y="513"/>
                  <a:pt x="846" y="493"/>
                  <a:pt x="881" y="450"/>
                </a:cubicBezTo>
                <a:cubicBezTo>
                  <a:pt x="917" y="407"/>
                  <a:pt x="987" y="306"/>
                  <a:pt x="1005" y="283"/>
                </a:cubicBezTo>
                <a:cubicBezTo>
                  <a:pt x="1023" y="261"/>
                  <a:pt x="1045" y="235"/>
                  <a:pt x="1067" y="253"/>
                </a:cubicBezTo>
                <a:cubicBezTo>
                  <a:pt x="1088" y="272"/>
                  <a:pt x="1032" y="365"/>
                  <a:pt x="985" y="441"/>
                </a:cubicBezTo>
                <a:cubicBezTo>
                  <a:pt x="939" y="516"/>
                  <a:pt x="897" y="601"/>
                  <a:pt x="889" y="667"/>
                </a:cubicBezTo>
                <a:cubicBezTo>
                  <a:pt x="882" y="734"/>
                  <a:pt x="876" y="820"/>
                  <a:pt x="858" y="889"/>
                </a:cubicBezTo>
                <a:cubicBezTo>
                  <a:pt x="840" y="958"/>
                  <a:pt x="820" y="1007"/>
                  <a:pt x="803" y="1031"/>
                </a:cubicBezTo>
                <a:cubicBezTo>
                  <a:pt x="803" y="1119"/>
                  <a:pt x="803" y="1119"/>
                  <a:pt x="803" y="1119"/>
                </a:cubicBezTo>
                <a:lnTo>
                  <a:pt x="479" y="1119"/>
                </a:lnTo>
                <a:close/>
              </a:path>
            </a:pathLst>
          </a:custGeom>
          <a:solidFill>
            <a:srgbClr val="4D4D4D">
              <a:lumMod val="40000"/>
              <a:lumOff val="60000"/>
            </a:srgbClr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9" name="Freeform 27"/>
          <p:cNvSpPr/>
          <p:nvPr>
            <p:custDataLst>
              <p:tags r:id="rId4"/>
            </p:custDataLst>
          </p:nvPr>
        </p:nvSpPr>
        <p:spPr bwMode="auto">
          <a:xfrm>
            <a:off x="8065965" y="1402292"/>
            <a:ext cx="2549926" cy="2812852"/>
          </a:xfrm>
          <a:custGeom>
            <a:avLst/>
            <a:gdLst>
              <a:gd name="T0" fmla="*/ 1117 w 1269"/>
              <a:gd name="T1" fmla="*/ 285 h 1399"/>
              <a:gd name="T2" fmla="*/ 317 w 1269"/>
              <a:gd name="T3" fmla="*/ 194 h 1399"/>
              <a:gd name="T4" fmla="*/ 185 w 1269"/>
              <a:gd name="T5" fmla="*/ 988 h 1399"/>
              <a:gd name="T6" fmla="*/ 532 w 1269"/>
              <a:gd name="T7" fmla="*/ 1195 h 1399"/>
              <a:gd name="T8" fmla="*/ 450 w 1269"/>
              <a:gd name="T9" fmla="*/ 1399 h 1399"/>
              <a:gd name="T10" fmla="*/ 1224 w 1269"/>
              <a:gd name="T11" fmla="*/ 613 h 1399"/>
              <a:gd name="T12" fmla="*/ 1224 w 1269"/>
              <a:gd name="T13" fmla="*/ 613 h 1399"/>
              <a:gd name="T14" fmla="*/ 1117 w 1269"/>
              <a:gd name="T15" fmla="*/ 285 h 1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69" h="1399">
                <a:moveTo>
                  <a:pt x="1117" y="285"/>
                </a:moveTo>
                <a:cubicBezTo>
                  <a:pt x="932" y="41"/>
                  <a:pt x="574" y="0"/>
                  <a:pt x="317" y="194"/>
                </a:cubicBezTo>
                <a:cubicBezTo>
                  <a:pt x="59" y="388"/>
                  <a:pt x="0" y="744"/>
                  <a:pt x="185" y="988"/>
                </a:cubicBezTo>
                <a:cubicBezTo>
                  <a:pt x="272" y="1103"/>
                  <a:pt x="397" y="1173"/>
                  <a:pt x="532" y="1195"/>
                </a:cubicBezTo>
                <a:cubicBezTo>
                  <a:pt x="573" y="1309"/>
                  <a:pt x="450" y="1399"/>
                  <a:pt x="450" y="1399"/>
                </a:cubicBezTo>
                <a:cubicBezTo>
                  <a:pt x="1269" y="1125"/>
                  <a:pt x="1224" y="613"/>
                  <a:pt x="1224" y="613"/>
                </a:cubicBezTo>
                <a:cubicBezTo>
                  <a:pt x="1224" y="613"/>
                  <a:pt x="1224" y="613"/>
                  <a:pt x="1224" y="613"/>
                </a:cubicBezTo>
                <a:cubicBezTo>
                  <a:pt x="1225" y="498"/>
                  <a:pt x="1190" y="383"/>
                  <a:pt x="1117" y="285"/>
                </a:cubicBezTo>
                <a:close/>
              </a:path>
            </a:pathLst>
          </a:custGeom>
          <a:solidFill>
            <a:srgbClr val="F2AB21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0" name="Freeform 28"/>
          <p:cNvSpPr/>
          <p:nvPr>
            <p:custDataLst>
              <p:tags r:id="rId5"/>
            </p:custDataLst>
          </p:nvPr>
        </p:nvSpPr>
        <p:spPr bwMode="auto">
          <a:xfrm>
            <a:off x="9593654" y="2814385"/>
            <a:ext cx="2092073" cy="2017274"/>
          </a:xfrm>
          <a:custGeom>
            <a:avLst/>
            <a:gdLst>
              <a:gd name="T0" fmla="*/ 1041 w 1041"/>
              <a:gd name="T1" fmla="*/ 423 h 1004"/>
              <a:gd name="T2" fmla="*/ 536 w 1041"/>
              <a:gd name="T3" fmla="*/ 0 h 1004"/>
              <a:gd name="T4" fmla="*/ 31 w 1041"/>
              <a:gd name="T5" fmla="*/ 423 h 1004"/>
              <a:gd name="T6" fmla="*/ 163 w 1041"/>
              <a:gd name="T7" fmla="*/ 708 h 1004"/>
              <a:gd name="T8" fmla="*/ 0 w 1041"/>
              <a:gd name="T9" fmla="*/ 795 h 1004"/>
              <a:gd name="T10" fmla="*/ 944 w 1041"/>
              <a:gd name="T11" fmla="*/ 672 h 1004"/>
              <a:gd name="T12" fmla="*/ 944 w 1041"/>
              <a:gd name="T13" fmla="*/ 672 h 1004"/>
              <a:gd name="T14" fmla="*/ 1041 w 1041"/>
              <a:gd name="T15" fmla="*/ 423 h 1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1" h="1004">
                <a:moveTo>
                  <a:pt x="1041" y="423"/>
                </a:moveTo>
                <a:cubicBezTo>
                  <a:pt x="1041" y="190"/>
                  <a:pt x="815" y="0"/>
                  <a:pt x="536" y="0"/>
                </a:cubicBezTo>
                <a:cubicBezTo>
                  <a:pt x="257" y="0"/>
                  <a:pt x="31" y="190"/>
                  <a:pt x="31" y="423"/>
                </a:cubicBezTo>
                <a:cubicBezTo>
                  <a:pt x="31" y="533"/>
                  <a:pt x="81" y="633"/>
                  <a:pt x="163" y="708"/>
                </a:cubicBezTo>
                <a:cubicBezTo>
                  <a:pt x="132" y="796"/>
                  <a:pt x="0" y="795"/>
                  <a:pt x="0" y="795"/>
                </a:cubicBezTo>
                <a:cubicBezTo>
                  <a:pt x="708" y="1004"/>
                  <a:pt x="944" y="672"/>
                  <a:pt x="944" y="672"/>
                </a:cubicBezTo>
                <a:cubicBezTo>
                  <a:pt x="944" y="672"/>
                  <a:pt x="944" y="672"/>
                  <a:pt x="944" y="672"/>
                </a:cubicBezTo>
                <a:cubicBezTo>
                  <a:pt x="1005" y="602"/>
                  <a:pt x="1041" y="516"/>
                  <a:pt x="1041" y="423"/>
                </a:cubicBezTo>
                <a:close/>
              </a:path>
            </a:pathLst>
          </a:custGeom>
          <a:solidFill>
            <a:srgbClr val="44405E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2" name="Freeform 30"/>
          <p:cNvSpPr/>
          <p:nvPr>
            <p:custDataLst>
              <p:tags r:id="rId6"/>
            </p:custDataLst>
          </p:nvPr>
        </p:nvSpPr>
        <p:spPr bwMode="auto">
          <a:xfrm>
            <a:off x="10409630" y="3075043"/>
            <a:ext cx="460121" cy="421588"/>
          </a:xfrm>
          <a:custGeom>
            <a:avLst/>
            <a:gdLst>
              <a:gd name="T0" fmla="*/ 70 w 229"/>
              <a:gd name="T1" fmla="*/ 99 h 210"/>
              <a:gd name="T2" fmla="*/ 70 w 229"/>
              <a:gd name="T3" fmla="*/ 99 h 210"/>
              <a:gd name="T4" fmla="*/ 26 w 229"/>
              <a:gd name="T5" fmla="*/ 144 h 210"/>
              <a:gd name="T6" fmla="*/ 17 w 229"/>
              <a:gd name="T7" fmla="*/ 164 h 210"/>
              <a:gd name="T8" fmla="*/ 26 w 229"/>
              <a:gd name="T9" fmla="*/ 184 h 210"/>
              <a:gd name="T10" fmla="*/ 26 w 229"/>
              <a:gd name="T11" fmla="*/ 184 h 210"/>
              <a:gd name="T12" fmla="*/ 46 w 229"/>
              <a:gd name="T13" fmla="*/ 192 h 210"/>
              <a:gd name="T14" fmla="*/ 66 w 229"/>
              <a:gd name="T15" fmla="*/ 184 h 210"/>
              <a:gd name="T16" fmla="*/ 116 w 229"/>
              <a:gd name="T17" fmla="*/ 134 h 210"/>
              <a:gd name="T18" fmla="*/ 116 w 229"/>
              <a:gd name="T19" fmla="*/ 133 h 210"/>
              <a:gd name="T20" fmla="*/ 170 w 229"/>
              <a:gd name="T21" fmla="*/ 79 h 210"/>
              <a:gd name="T22" fmla="*/ 174 w 229"/>
              <a:gd name="T23" fmla="*/ 71 h 210"/>
              <a:gd name="T24" fmla="*/ 170 w 229"/>
              <a:gd name="T25" fmla="*/ 62 h 210"/>
              <a:gd name="T26" fmla="*/ 161 w 229"/>
              <a:gd name="T27" fmla="*/ 58 h 210"/>
              <a:gd name="T28" fmla="*/ 153 w 229"/>
              <a:gd name="T29" fmla="*/ 62 h 210"/>
              <a:gd name="T30" fmla="*/ 75 w 229"/>
              <a:gd name="T31" fmla="*/ 139 h 210"/>
              <a:gd name="T32" fmla="*/ 62 w 229"/>
              <a:gd name="T33" fmla="*/ 139 h 210"/>
              <a:gd name="T34" fmla="*/ 62 w 229"/>
              <a:gd name="T35" fmla="*/ 127 h 210"/>
              <a:gd name="T36" fmla="*/ 140 w 229"/>
              <a:gd name="T37" fmla="*/ 49 h 210"/>
              <a:gd name="T38" fmla="*/ 161 w 229"/>
              <a:gd name="T39" fmla="*/ 41 h 210"/>
              <a:gd name="T40" fmla="*/ 183 w 229"/>
              <a:gd name="T41" fmla="*/ 49 h 210"/>
              <a:gd name="T42" fmla="*/ 191 w 229"/>
              <a:gd name="T43" fmla="*/ 71 h 210"/>
              <a:gd name="T44" fmla="*/ 183 w 229"/>
              <a:gd name="T45" fmla="*/ 92 h 210"/>
              <a:gd name="T46" fmla="*/ 129 w 229"/>
              <a:gd name="T47" fmla="*/ 146 h 210"/>
              <a:gd name="T48" fmla="*/ 129 w 229"/>
              <a:gd name="T49" fmla="*/ 146 h 210"/>
              <a:gd name="T50" fmla="*/ 128 w 229"/>
              <a:gd name="T51" fmla="*/ 146 h 210"/>
              <a:gd name="T52" fmla="*/ 78 w 229"/>
              <a:gd name="T53" fmla="*/ 196 h 210"/>
              <a:gd name="T54" fmla="*/ 46 w 229"/>
              <a:gd name="T55" fmla="*/ 210 h 210"/>
              <a:gd name="T56" fmla="*/ 14 w 229"/>
              <a:gd name="T57" fmla="*/ 197 h 210"/>
              <a:gd name="T58" fmla="*/ 13 w 229"/>
              <a:gd name="T59" fmla="*/ 196 h 210"/>
              <a:gd name="T60" fmla="*/ 13 w 229"/>
              <a:gd name="T61" fmla="*/ 196 h 210"/>
              <a:gd name="T62" fmla="*/ 0 w 229"/>
              <a:gd name="T63" fmla="*/ 164 h 210"/>
              <a:gd name="T64" fmla="*/ 13 w 229"/>
              <a:gd name="T65" fmla="*/ 131 h 210"/>
              <a:gd name="T66" fmla="*/ 63 w 229"/>
              <a:gd name="T67" fmla="*/ 81 h 210"/>
              <a:gd name="T68" fmla="*/ 64 w 229"/>
              <a:gd name="T69" fmla="*/ 81 h 210"/>
              <a:gd name="T70" fmla="*/ 127 w 229"/>
              <a:gd name="T71" fmla="*/ 18 h 210"/>
              <a:gd name="T72" fmla="*/ 169 w 229"/>
              <a:gd name="T73" fmla="*/ 0 h 210"/>
              <a:gd name="T74" fmla="*/ 212 w 229"/>
              <a:gd name="T75" fmla="*/ 18 h 210"/>
              <a:gd name="T76" fmla="*/ 229 w 229"/>
              <a:gd name="T77" fmla="*/ 60 h 210"/>
              <a:gd name="T78" fmla="*/ 212 w 229"/>
              <a:gd name="T79" fmla="*/ 102 h 210"/>
              <a:gd name="T80" fmla="*/ 125 w 229"/>
              <a:gd name="T81" fmla="*/ 189 h 210"/>
              <a:gd name="T82" fmla="*/ 112 w 229"/>
              <a:gd name="T83" fmla="*/ 189 h 210"/>
              <a:gd name="T84" fmla="*/ 112 w 229"/>
              <a:gd name="T85" fmla="*/ 177 h 210"/>
              <a:gd name="T86" fmla="*/ 199 w 229"/>
              <a:gd name="T87" fmla="*/ 90 h 210"/>
              <a:gd name="T88" fmla="*/ 212 w 229"/>
              <a:gd name="T89" fmla="*/ 60 h 210"/>
              <a:gd name="T90" fmla="*/ 199 w 229"/>
              <a:gd name="T91" fmla="*/ 30 h 210"/>
              <a:gd name="T92" fmla="*/ 169 w 229"/>
              <a:gd name="T93" fmla="*/ 18 h 210"/>
              <a:gd name="T94" fmla="*/ 139 w 229"/>
              <a:gd name="T95" fmla="*/ 30 h 210"/>
              <a:gd name="T96" fmla="*/ 70 w 229"/>
              <a:gd name="T97" fmla="*/ 99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29" h="210">
                <a:moveTo>
                  <a:pt x="70" y="99"/>
                </a:moveTo>
                <a:cubicBezTo>
                  <a:pt x="70" y="99"/>
                  <a:pt x="70" y="99"/>
                  <a:pt x="70" y="99"/>
                </a:cubicBezTo>
                <a:cubicBezTo>
                  <a:pt x="26" y="144"/>
                  <a:pt x="26" y="144"/>
                  <a:pt x="26" y="144"/>
                </a:cubicBezTo>
                <a:cubicBezTo>
                  <a:pt x="20" y="149"/>
                  <a:pt x="17" y="156"/>
                  <a:pt x="17" y="164"/>
                </a:cubicBezTo>
                <a:cubicBezTo>
                  <a:pt x="17" y="171"/>
                  <a:pt x="20" y="178"/>
                  <a:pt x="26" y="184"/>
                </a:cubicBezTo>
                <a:cubicBezTo>
                  <a:pt x="26" y="184"/>
                  <a:pt x="26" y="184"/>
                  <a:pt x="26" y="184"/>
                </a:cubicBezTo>
                <a:cubicBezTo>
                  <a:pt x="31" y="189"/>
                  <a:pt x="39" y="192"/>
                  <a:pt x="46" y="192"/>
                </a:cubicBezTo>
                <a:cubicBezTo>
                  <a:pt x="53" y="192"/>
                  <a:pt x="60" y="189"/>
                  <a:pt x="66" y="184"/>
                </a:cubicBezTo>
                <a:cubicBezTo>
                  <a:pt x="116" y="134"/>
                  <a:pt x="116" y="134"/>
                  <a:pt x="116" y="134"/>
                </a:cubicBezTo>
                <a:cubicBezTo>
                  <a:pt x="116" y="133"/>
                  <a:pt x="116" y="133"/>
                  <a:pt x="116" y="133"/>
                </a:cubicBezTo>
                <a:cubicBezTo>
                  <a:pt x="170" y="79"/>
                  <a:pt x="170" y="79"/>
                  <a:pt x="170" y="79"/>
                </a:cubicBezTo>
                <a:cubicBezTo>
                  <a:pt x="173" y="77"/>
                  <a:pt x="174" y="74"/>
                  <a:pt x="174" y="71"/>
                </a:cubicBezTo>
                <a:cubicBezTo>
                  <a:pt x="174" y="67"/>
                  <a:pt x="173" y="64"/>
                  <a:pt x="170" y="62"/>
                </a:cubicBezTo>
                <a:cubicBezTo>
                  <a:pt x="168" y="59"/>
                  <a:pt x="165" y="58"/>
                  <a:pt x="161" y="58"/>
                </a:cubicBezTo>
                <a:cubicBezTo>
                  <a:pt x="158" y="58"/>
                  <a:pt x="155" y="59"/>
                  <a:pt x="153" y="62"/>
                </a:cubicBezTo>
                <a:cubicBezTo>
                  <a:pt x="75" y="139"/>
                  <a:pt x="75" y="139"/>
                  <a:pt x="75" y="139"/>
                </a:cubicBezTo>
                <a:cubicBezTo>
                  <a:pt x="71" y="143"/>
                  <a:pt x="66" y="143"/>
                  <a:pt x="62" y="139"/>
                </a:cubicBezTo>
                <a:cubicBezTo>
                  <a:pt x="59" y="136"/>
                  <a:pt x="59" y="130"/>
                  <a:pt x="62" y="127"/>
                </a:cubicBezTo>
                <a:cubicBezTo>
                  <a:pt x="140" y="49"/>
                  <a:pt x="140" y="49"/>
                  <a:pt x="140" y="49"/>
                </a:cubicBezTo>
                <a:cubicBezTo>
                  <a:pt x="146" y="43"/>
                  <a:pt x="154" y="41"/>
                  <a:pt x="161" y="41"/>
                </a:cubicBezTo>
                <a:cubicBezTo>
                  <a:pt x="169" y="41"/>
                  <a:pt x="177" y="43"/>
                  <a:pt x="183" y="49"/>
                </a:cubicBezTo>
                <a:cubicBezTo>
                  <a:pt x="189" y="55"/>
                  <a:pt x="191" y="63"/>
                  <a:pt x="191" y="71"/>
                </a:cubicBezTo>
                <a:cubicBezTo>
                  <a:pt x="191" y="78"/>
                  <a:pt x="189" y="86"/>
                  <a:pt x="183" y="92"/>
                </a:cubicBezTo>
                <a:cubicBezTo>
                  <a:pt x="129" y="146"/>
                  <a:pt x="129" y="146"/>
                  <a:pt x="129" y="146"/>
                </a:cubicBezTo>
                <a:cubicBezTo>
                  <a:pt x="129" y="146"/>
                  <a:pt x="129" y="146"/>
                  <a:pt x="129" y="146"/>
                </a:cubicBezTo>
                <a:cubicBezTo>
                  <a:pt x="128" y="146"/>
                  <a:pt x="128" y="146"/>
                  <a:pt x="128" y="146"/>
                </a:cubicBezTo>
                <a:cubicBezTo>
                  <a:pt x="78" y="196"/>
                  <a:pt x="78" y="196"/>
                  <a:pt x="78" y="196"/>
                </a:cubicBezTo>
                <a:cubicBezTo>
                  <a:pt x="69" y="205"/>
                  <a:pt x="58" y="210"/>
                  <a:pt x="46" y="210"/>
                </a:cubicBezTo>
                <a:cubicBezTo>
                  <a:pt x="34" y="210"/>
                  <a:pt x="23" y="205"/>
                  <a:pt x="14" y="197"/>
                </a:cubicBezTo>
                <a:cubicBezTo>
                  <a:pt x="13" y="196"/>
                  <a:pt x="13" y="196"/>
                  <a:pt x="13" y="196"/>
                </a:cubicBezTo>
                <a:cubicBezTo>
                  <a:pt x="13" y="196"/>
                  <a:pt x="13" y="196"/>
                  <a:pt x="13" y="196"/>
                </a:cubicBezTo>
                <a:cubicBezTo>
                  <a:pt x="4" y="187"/>
                  <a:pt x="0" y="175"/>
                  <a:pt x="0" y="164"/>
                </a:cubicBezTo>
                <a:cubicBezTo>
                  <a:pt x="0" y="152"/>
                  <a:pt x="4" y="140"/>
                  <a:pt x="13" y="131"/>
                </a:cubicBezTo>
                <a:cubicBezTo>
                  <a:pt x="63" y="81"/>
                  <a:pt x="63" y="81"/>
                  <a:pt x="63" y="81"/>
                </a:cubicBezTo>
                <a:cubicBezTo>
                  <a:pt x="64" y="81"/>
                  <a:pt x="64" y="81"/>
                  <a:pt x="64" y="81"/>
                </a:cubicBezTo>
                <a:cubicBezTo>
                  <a:pt x="127" y="18"/>
                  <a:pt x="127" y="18"/>
                  <a:pt x="127" y="18"/>
                </a:cubicBezTo>
                <a:cubicBezTo>
                  <a:pt x="139" y="6"/>
                  <a:pt x="154" y="0"/>
                  <a:pt x="169" y="0"/>
                </a:cubicBezTo>
                <a:cubicBezTo>
                  <a:pt x="185" y="0"/>
                  <a:pt x="200" y="6"/>
                  <a:pt x="212" y="18"/>
                </a:cubicBezTo>
                <a:cubicBezTo>
                  <a:pt x="223" y="29"/>
                  <a:pt x="229" y="45"/>
                  <a:pt x="229" y="60"/>
                </a:cubicBezTo>
                <a:cubicBezTo>
                  <a:pt x="229" y="75"/>
                  <a:pt x="223" y="91"/>
                  <a:pt x="212" y="102"/>
                </a:cubicBezTo>
                <a:cubicBezTo>
                  <a:pt x="125" y="189"/>
                  <a:pt x="125" y="189"/>
                  <a:pt x="125" y="189"/>
                </a:cubicBezTo>
                <a:cubicBezTo>
                  <a:pt x="121" y="193"/>
                  <a:pt x="116" y="193"/>
                  <a:pt x="112" y="189"/>
                </a:cubicBezTo>
                <a:cubicBezTo>
                  <a:pt x="109" y="186"/>
                  <a:pt x="109" y="180"/>
                  <a:pt x="112" y="177"/>
                </a:cubicBezTo>
                <a:cubicBezTo>
                  <a:pt x="199" y="90"/>
                  <a:pt x="199" y="90"/>
                  <a:pt x="199" y="90"/>
                </a:cubicBezTo>
                <a:cubicBezTo>
                  <a:pt x="207" y="82"/>
                  <a:pt x="212" y="71"/>
                  <a:pt x="212" y="60"/>
                </a:cubicBezTo>
                <a:cubicBezTo>
                  <a:pt x="212" y="49"/>
                  <a:pt x="207" y="38"/>
                  <a:pt x="199" y="30"/>
                </a:cubicBezTo>
                <a:cubicBezTo>
                  <a:pt x="191" y="22"/>
                  <a:pt x="180" y="18"/>
                  <a:pt x="169" y="18"/>
                </a:cubicBezTo>
                <a:cubicBezTo>
                  <a:pt x="158" y="18"/>
                  <a:pt x="148" y="22"/>
                  <a:pt x="139" y="30"/>
                </a:cubicBezTo>
                <a:cubicBezTo>
                  <a:pt x="70" y="99"/>
                  <a:pt x="70" y="99"/>
                  <a:pt x="70" y="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3" name="Freeform 31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7113993" y="2138938"/>
            <a:ext cx="437455" cy="437453"/>
          </a:xfrm>
          <a:custGeom>
            <a:avLst/>
            <a:gdLst>
              <a:gd name="T0" fmla="*/ 185 w 217"/>
              <a:gd name="T1" fmla="*/ 77 h 217"/>
              <a:gd name="T2" fmla="*/ 197 w 217"/>
              <a:gd name="T3" fmla="*/ 56 h 217"/>
              <a:gd name="T4" fmla="*/ 174 w 217"/>
              <a:gd name="T5" fmla="*/ 20 h 217"/>
              <a:gd name="T6" fmla="*/ 146 w 217"/>
              <a:gd name="T7" fmla="*/ 35 h 217"/>
              <a:gd name="T8" fmla="*/ 134 w 217"/>
              <a:gd name="T9" fmla="*/ 9 h 217"/>
              <a:gd name="T10" fmla="*/ 83 w 217"/>
              <a:gd name="T11" fmla="*/ 9 h 217"/>
              <a:gd name="T12" fmla="*/ 71 w 217"/>
              <a:gd name="T13" fmla="*/ 35 h 217"/>
              <a:gd name="T14" fmla="*/ 44 w 217"/>
              <a:gd name="T15" fmla="*/ 20 h 217"/>
              <a:gd name="T16" fmla="*/ 20 w 217"/>
              <a:gd name="T17" fmla="*/ 56 h 217"/>
              <a:gd name="T18" fmla="*/ 32 w 217"/>
              <a:gd name="T19" fmla="*/ 77 h 217"/>
              <a:gd name="T20" fmla="*/ 0 w 217"/>
              <a:gd name="T21" fmla="*/ 92 h 217"/>
              <a:gd name="T22" fmla="*/ 30 w 217"/>
              <a:gd name="T23" fmla="*/ 134 h 217"/>
              <a:gd name="T24" fmla="*/ 35 w 217"/>
              <a:gd name="T25" fmla="*/ 146 h 217"/>
              <a:gd name="T26" fmla="*/ 20 w 217"/>
              <a:gd name="T27" fmla="*/ 173 h 217"/>
              <a:gd name="T28" fmla="*/ 56 w 217"/>
              <a:gd name="T29" fmla="*/ 197 h 217"/>
              <a:gd name="T30" fmla="*/ 77 w 217"/>
              <a:gd name="T31" fmla="*/ 185 h 217"/>
              <a:gd name="T32" fmla="*/ 92 w 217"/>
              <a:gd name="T33" fmla="*/ 217 h 217"/>
              <a:gd name="T34" fmla="*/ 134 w 217"/>
              <a:gd name="T35" fmla="*/ 187 h 217"/>
              <a:gd name="T36" fmla="*/ 161 w 217"/>
              <a:gd name="T37" fmla="*/ 197 h 217"/>
              <a:gd name="T38" fmla="*/ 197 w 217"/>
              <a:gd name="T39" fmla="*/ 174 h 217"/>
              <a:gd name="T40" fmla="*/ 182 w 217"/>
              <a:gd name="T41" fmla="*/ 146 h 217"/>
              <a:gd name="T42" fmla="*/ 208 w 217"/>
              <a:gd name="T43" fmla="*/ 134 h 217"/>
              <a:gd name="T44" fmla="*/ 217 w 217"/>
              <a:gd name="T45" fmla="*/ 92 h 217"/>
              <a:gd name="T46" fmla="*/ 200 w 217"/>
              <a:gd name="T47" fmla="*/ 116 h 217"/>
              <a:gd name="T48" fmla="*/ 169 w 217"/>
              <a:gd name="T49" fmla="*/ 133 h 217"/>
              <a:gd name="T50" fmla="*/ 165 w 217"/>
              <a:gd name="T51" fmla="*/ 154 h 217"/>
              <a:gd name="T52" fmla="*/ 154 w 217"/>
              <a:gd name="T53" fmla="*/ 165 h 217"/>
              <a:gd name="T54" fmla="*/ 123 w 217"/>
              <a:gd name="T55" fmla="*/ 172 h 217"/>
              <a:gd name="T56" fmla="*/ 101 w 217"/>
              <a:gd name="T57" fmla="*/ 199 h 217"/>
              <a:gd name="T58" fmla="*/ 84 w 217"/>
              <a:gd name="T59" fmla="*/ 169 h 217"/>
              <a:gd name="T60" fmla="*/ 63 w 217"/>
              <a:gd name="T61" fmla="*/ 165 h 217"/>
              <a:gd name="T62" fmla="*/ 39 w 217"/>
              <a:gd name="T63" fmla="*/ 167 h 217"/>
              <a:gd name="T64" fmla="*/ 48 w 217"/>
              <a:gd name="T65" fmla="*/ 133 h 217"/>
              <a:gd name="T66" fmla="*/ 36 w 217"/>
              <a:gd name="T67" fmla="*/ 116 h 217"/>
              <a:gd name="T68" fmla="*/ 36 w 217"/>
              <a:gd name="T69" fmla="*/ 101 h 217"/>
              <a:gd name="T70" fmla="*/ 48 w 217"/>
              <a:gd name="T71" fmla="*/ 83 h 217"/>
              <a:gd name="T72" fmla="*/ 52 w 217"/>
              <a:gd name="T73" fmla="*/ 63 h 217"/>
              <a:gd name="T74" fmla="*/ 63 w 217"/>
              <a:gd name="T75" fmla="*/ 52 h 217"/>
              <a:gd name="T76" fmla="*/ 94 w 217"/>
              <a:gd name="T77" fmla="*/ 45 h 217"/>
              <a:gd name="T78" fmla="*/ 101 w 217"/>
              <a:gd name="T79" fmla="*/ 18 h 217"/>
              <a:gd name="T80" fmla="*/ 124 w 217"/>
              <a:gd name="T81" fmla="*/ 45 h 217"/>
              <a:gd name="T82" fmla="*/ 154 w 217"/>
              <a:gd name="T83" fmla="*/ 51 h 217"/>
              <a:gd name="T84" fmla="*/ 165 w 217"/>
              <a:gd name="T85" fmla="*/ 63 h 217"/>
              <a:gd name="T86" fmla="*/ 169 w 217"/>
              <a:gd name="T87" fmla="*/ 84 h 217"/>
              <a:gd name="T88" fmla="*/ 181 w 217"/>
              <a:gd name="T89" fmla="*/ 101 h 217"/>
              <a:gd name="T90" fmla="*/ 109 w 217"/>
              <a:gd name="T91" fmla="*/ 71 h 217"/>
              <a:gd name="T92" fmla="*/ 71 w 217"/>
              <a:gd name="T93" fmla="*/ 108 h 217"/>
              <a:gd name="T94" fmla="*/ 135 w 217"/>
              <a:gd name="T95" fmla="*/ 135 h 217"/>
              <a:gd name="T96" fmla="*/ 109 w 217"/>
              <a:gd name="T97" fmla="*/ 71 h 217"/>
              <a:gd name="T98" fmla="*/ 109 w 217"/>
              <a:gd name="T99" fmla="*/ 135 h 217"/>
              <a:gd name="T100" fmla="*/ 90 w 217"/>
              <a:gd name="T101" fmla="*/ 90 h 217"/>
              <a:gd name="T102" fmla="*/ 135 w 217"/>
              <a:gd name="T103" fmla="*/ 108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7" h="217">
                <a:moveTo>
                  <a:pt x="208" y="83"/>
                </a:moveTo>
                <a:cubicBezTo>
                  <a:pt x="187" y="83"/>
                  <a:pt x="187" y="83"/>
                  <a:pt x="187" y="83"/>
                </a:cubicBezTo>
                <a:cubicBezTo>
                  <a:pt x="187" y="81"/>
                  <a:pt x="186" y="79"/>
                  <a:pt x="185" y="77"/>
                </a:cubicBezTo>
                <a:cubicBezTo>
                  <a:pt x="185" y="77"/>
                  <a:pt x="185" y="77"/>
                  <a:pt x="185" y="77"/>
                </a:cubicBezTo>
                <a:cubicBezTo>
                  <a:pt x="184" y="75"/>
                  <a:pt x="183" y="73"/>
                  <a:pt x="182" y="71"/>
                </a:cubicBezTo>
                <a:cubicBezTo>
                  <a:pt x="197" y="56"/>
                  <a:pt x="197" y="56"/>
                  <a:pt x="197" y="56"/>
                </a:cubicBezTo>
                <a:cubicBezTo>
                  <a:pt x="197" y="56"/>
                  <a:pt x="197" y="56"/>
                  <a:pt x="197" y="56"/>
                </a:cubicBezTo>
                <a:cubicBezTo>
                  <a:pt x="201" y="52"/>
                  <a:pt x="201" y="47"/>
                  <a:pt x="197" y="43"/>
                </a:cubicBezTo>
                <a:cubicBezTo>
                  <a:pt x="174" y="20"/>
                  <a:pt x="174" y="20"/>
                  <a:pt x="174" y="20"/>
                </a:cubicBezTo>
                <a:cubicBezTo>
                  <a:pt x="174" y="20"/>
                  <a:pt x="174" y="20"/>
                  <a:pt x="174" y="20"/>
                </a:cubicBezTo>
                <a:cubicBezTo>
                  <a:pt x="170" y="16"/>
                  <a:pt x="165" y="16"/>
                  <a:pt x="161" y="20"/>
                </a:cubicBezTo>
                <a:cubicBezTo>
                  <a:pt x="146" y="35"/>
                  <a:pt x="146" y="35"/>
                  <a:pt x="146" y="35"/>
                </a:cubicBezTo>
                <a:cubicBezTo>
                  <a:pt x="144" y="34"/>
                  <a:pt x="142" y="33"/>
                  <a:pt x="140" y="32"/>
                </a:cubicBezTo>
                <a:cubicBezTo>
                  <a:pt x="138" y="31"/>
                  <a:pt x="136" y="30"/>
                  <a:pt x="134" y="30"/>
                </a:cubicBezTo>
                <a:cubicBezTo>
                  <a:pt x="134" y="9"/>
                  <a:pt x="134" y="9"/>
                  <a:pt x="134" y="9"/>
                </a:cubicBezTo>
                <a:cubicBezTo>
                  <a:pt x="134" y="4"/>
                  <a:pt x="130" y="0"/>
                  <a:pt x="125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87" y="0"/>
                  <a:pt x="83" y="4"/>
                  <a:pt x="83" y="9"/>
                </a:cubicBezTo>
                <a:cubicBezTo>
                  <a:pt x="83" y="30"/>
                  <a:pt x="83" y="30"/>
                  <a:pt x="83" y="30"/>
                </a:cubicBezTo>
                <a:cubicBezTo>
                  <a:pt x="81" y="30"/>
                  <a:pt x="79" y="31"/>
                  <a:pt x="77" y="32"/>
                </a:cubicBezTo>
                <a:cubicBezTo>
                  <a:pt x="75" y="33"/>
                  <a:pt x="73" y="34"/>
                  <a:pt x="71" y="35"/>
                </a:cubicBezTo>
                <a:cubicBezTo>
                  <a:pt x="57" y="20"/>
                  <a:pt x="57" y="20"/>
                  <a:pt x="57" y="20"/>
                </a:cubicBezTo>
                <a:cubicBezTo>
                  <a:pt x="56" y="20"/>
                  <a:pt x="56" y="20"/>
                  <a:pt x="56" y="20"/>
                </a:cubicBezTo>
                <a:cubicBezTo>
                  <a:pt x="53" y="16"/>
                  <a:pt x="47" y="16"/>
                  <a:pt x="44" y="20"/>
                </a:cubicBezTo>
                <a:cubicBezTo>
                  <a:pt x="20" y="43"/>
                  <a:pt x="20" y="43"/>
                  <a:pt x="20" y="43"/>
                </a:cubicBezTo>
                <a:cubicBezTo>
                  <a:pt x="20" y="43"/>
                  <a:pt x="20" y="43"/>
                  <a:pt x="20" y="43"/>
                </a:cubicBezTo>
                <a:cubicBezTo>
                  <a:pt x="17" y="47"/>
                  <a:pt x="17" y="52"/>
                  <a:pt x="20" y="56"/>
                </a:cubicBezTo>
                <a:cubicBezTo>
                  <a:pt x="35" y="71"/>
                  <a:pt x="35" y="71"/>
                  <a:pt x="35" y="71"/>
                </a:cubicBezTo>
                <a:cubicBezTo>
                  <a:pt x="34" y="73"/>
                  <a:pt x="33" y="74"/>
                  <a:pt x="32" y="76"/>
                </a:cubicBezTo>
                <a:cubicBezTo>
                  <a:pt x="32" y="77"/>
                  <a:pt x="32" y="77"/>
                  <a:pt x="32" y="77"/>
                </a:cubicBezTo>
                <a:cubicBezTo>
                  <a:pt x="31" y="79"/>
                  <a:pt x="30" y="81"/>
                  <a:pt x="30" y="83"/>
                </a:cubicBezTo>
                <a:cubicBezTo>
                  <a:pt x="9" y="83"/>
                  <a:pt x="9" y="83"/>
                  <a:pt x="9" y="83"/>
                </a:cubicBezTo>
                <a:cubicBezTo>
                  <a:pt x="4" y="83"/>
                  <a:pt x="0" y="87"/>
                  <a:pt x="0" y="92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130"/>
                  <a:pt x="4" y="134"/>
                  <a:pt x="9" y="134"/>
                </a:cubicBezTo>
                <a:cubicBezTo>
                  <a:pt x="30" y="134"/>
                  <a:pt x="30" y="134"/>
                  <a:pt x="30" y="134"/>
                </a:cubicBezTo>
                <a:cubicBezTo>
                  <a:pt x="30" y="136"/>
                  <a:pt x="31" y="138"/>
                  <a:pt x="32" y="140"/>
                </a:cubicBezTo>
                <a:cubicBezTo>
                  <a:pt x="32" y="140"/>
                  <a:pt x="32" y="140"/>
                  <a:pt x="32" y="140"/>
                </a:cubicBezTo>
                <a:cubicBezTo>
                  <a:pt x="33" y="142"/>
                  <a:pt x="34" y="144"/>
                  <a:pt x="35" y="146"/>
                </a:cubicBezTo>
                <a:cubicBezTo>
                  <a:pt x="20" y="160"/>
                  <a:pt x="20" y="160"/>
                  <a:pt x="20" y="160"/>
                </a:cubicBezTo>
                <a:cubicBezTo>
                  <a:pt x="20" y="161"/>
                  <a:pt x="20" y="161"/>
                  <a:pt x="20" y="161"/>
                </a:cubicBezTo>
                <a:cubicBezTo>
                  <a:pt x="17" y="164"/>
                  <a:pt x="17" y="170"/>
                  <a:pt x="20" y="173"/>
                </a:cubicBezTo>
                <a:cubicBezTo>
                  <a:pt x="43" y="197"/>
                  <a:pt x="43" y="197"/>
                  <a:pt x="43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7" y="200"/>
                  <a:pt x="53" y="200"/>
                  <a:pt x="56" y="197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73" y="183"/>
                  <a:pt x="75" y="184"/>
                  <a:pt x="76" y="185"/>
                </a:cubicBezTo>
                <a:cubicBezTo>
                  <a:pt x="77" y="185"/>
                  <a:pt x="77" y="185"/>
                  <a:pt x="77" y="185"/>
                </a:cubicBezTo>
                <a:cubicBezTo>
                  <a:pt x="79" y="186"/>
                  <a:pt x="81" y="187"/>
                  <a:pt x="83" y="187"/>
                </a:cubicBezTo>
                <a:cubicBezTo>
                  <a:pt x="83" y="208"/>
                  <a:pt x="83" y="208"/>
                  <a:pt x="83" y="208"/>
                </a:cubicBezTo>
                <a:cubicBezTo>
                  <a:pt x="83" y="213"/>
                  <a:pt x="87" y="217"/>
                  <a:pt x="92" y="217"/>
                </a:cubicBezTo>
                <a:cubicBezTo>
                  <a:pt x="125" y="217"/>
                  <a:pt x="125" y="217"/>
                  <a:pt x="125" y="217"/>
                </a:cubicBezTo>
                <a:cubicBezTo>
                  <a:pt x="130" y="217"/>
                  <a:pt x="134" y="213"/>
                  <a:pt x="134" y="208"/>
                </a:cubicBezTo>
                <a:cubicBezTo>
                  <a:pt x="134" y="187"/>
                  <a:pt x="134" y="187"/>
                  <a:pt x="134" y="187"/>
                </a:cubicBezTo>
                <a:cubicBezTo>
                  <a:pt x="136" y="187"/>
                  <a:pt x="138" y="186"/>
                  <a:pt x="140" y="185"/>
                </a:cubicBezTo>
                <a:cubicBezTo>
                  <a:pt x="142" y="184"/>
                  <a:pt x="144" y="183"/>
                  <a:pt x="146" y="182"/>
                </a:cubicBezTo>
                <a:cubicBezTo>
                  <a:pt x="161" y="197"/>
                  <a:pt x="161" y="197"/>
                  <a:pt x="161" y="197"/>
                </a:cubicBezTo>
                <a:cubicBezTo>
                  <a:pt x="161" y="197"/>
                  <a:pt x="161" y="197"/>
                  <a:pt x="161" y="197"/>
                </a:cubicBezTo>
                <a:cubicBezTo>
                  <a:pt x="165" y="200"/>
                  <a:pt x="170" y="200"/>
                  <a:pt x="174" y="197"/>
                </a:cubicBezTo>
                <a:cubicBezTo>
                  <a:pt x="197" y="174"/>
                  <a:pt x="197" y="174"/>
                  <a:pt x="197" y="174"/>
                </a:cubicBezTo>
                <a:cubicBezTo>
                  <a:pt x="197" y="173"/>
                  <a:pt x="197" y="173"/>
                  <a:pt x="197" y="173"/>
                </a:cubicBezTo>
                <a:cubicBezTo>
                  <a:pt x="201" y="170"/>
                  <a:pt x="201" y="164"/>
                  <a:pt x="197" y="161"/>
                </a:cubicBezTo>
                <a:cubicBezTo>
                  <a:pt x="182" y="146"/>
                  <a:pt x="182" y="146"/>
                  <a:pt x="182" y="146"/>
                </a:cubicBezTo>
                <a:cubicBezTo>
                  <a:pt x="183" y="144"/>
                  <a:pt x="184" y="142"/>
                  <a:pt x="185" y="140"/>
                </a:cubicBezTo>
                <a:cubicBezTo>
                  <a:pt x="186" y="138"/>
                  <a:pt x="187" y="136"/>
                  <a:pt x="187" y="134"/>
                </a:cubicBezTo>
                <a:cubicBezTo>
                  <a:pt x="208" y="134"/>
                  <a:pt x="208" y="134"/>
                  <a:pt x="208" y="134"/>
                </a:cubicBezTo>
                <a:cubicBezTo>
                  <a:pt x="213" y="134"/>
                  <a:pt x="217" y="130"/>
                  <a:pt x="217" y="125"/>
                </a:cubicBezTo>
                <a:cubicBezTo>
                  <a:pt x="217" y="93"/>
                  <a:pt x="217" y="93"/>
                  <a:pt x="217" y="93"/>
                </a:cubicBezTo>
                <a:cubicBezTo>
                  <a:pt x="217" y="92"/>
                  <a:pt x="217" y="92"/>
                  <a:pt x="217" y="92"/>
                </a:cubicBezTo>
                <a:cubicBezTo>
                  <a:pt x="217" y="87"/>
                  <a:pt x="213" y="83"/>
                  <a:pt x="208" y="83"/>
                </a:cubicBezTo>
                <a:close/>
                <a:moveTo>
                  <a:pt x="200" y="116"/>
                </a:moveTo>
                <a:cubicBezTo>
                  <a:pt x="200" y="116"/>
                  <a:pt x="200" y="116"/>
                  <a:pt x="200" y="116"/>
                </a:cubicBezTo>
                <a:cubicBezTo>
                  <a:pt x="181" y="116"/>
                  <a:pt x="181" y="116"/>
                  <a:pt x="181" y="116"/>
                </a:cubicBezTo>
                <a:cubicBezTo>
                  <a:pt x="176" y="116"/>
                  <a:pt x="173" y="120"/>
                  <a:pt x="172" y="124"/>
                </a:cubicBezTo>
                <a:cubicBezTo>
                  <a:pt x="171" y="127"/>
                  <a:pt x="170" y="130"/>
                  <a:pt x="169" y="133"/>
                </a:cubicBezTo>
                <a:cubicBezTo>
                  <a:pt x="168" y="137"/>
                  <a:pt x="166" y="140"/>
                  <a:pt x="164" y="143"/>
                </a:cubicBezTo>
                <a:cubicBezTo>
                  <a:pt x="162" y="147"/>
                  <a:pt x="162" y="151"/>
                  <a:pt x="165" y="154"/>
                </a:cubicBezTo>
                <a:cubicBezTo>
                  <a:pt x="165" y="154"/>
                  <a:pt x="165" y="154"/>
                  <a:pt x="165" y="154"/>
                </a:cubicBezTo>
                <a:cubicBezTo>
                  <a:pt x="178" y="167"/>
                  <a:pt x="178" y="167"/>
                  <a:pt x="178" y="167"/>
                </a:cubicBezTo>
                <a:cubicBezTo>
                  <a:pt x="167" y="178"/>
                  <a:pt x="167" y="178"/>
                  <a:pt x="167" y="178"/>
                </a:cubicBezTo>
                <a:cubicBezTo>
                  <a:pt x="154" y="165"/>
                  <a:pt x="154" y="165"/>
                  <a:pt x="154" y="165"/>
                </a:cubicBezTo>
                <a:cubicBezTo>
                  <a:pt x="151" y="162"/>
                  <a:pt x="146" y="162"/>
                  <a:pt x="143" y="164"/>
                </a:cubicBezTo>
                <a:cubicBezTo>
                  <a:pt x="140" y="166"/>
                  <a:pt x="137" y="167"/>
                  <a:pt x="134" y="169"/>
                </a:cubicBezTo>
                <a:cubicBezTo>
                  <a:pt x="130" y="170"/>
                  <a:pt x="127" y="171"/>
                  <a:pt x="123" y="172"/>
                </a:cubicBezTo>
                <a:cubicBezTo>
                  <a:pt x="119" y="173"/>
                  <a:pt x="116" y="177"/>
                  <a:pt x="116" y="181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01" y="199"/>
                  <a:pt x="101" y="199"/>
                  <a:pt x="101" y="199"/>
                </a:cubicBezTo>
                <a:cubicBezTo>
                  <a:pt x="101" y="181"/>
                  <a:pt x="101" y="181"/>
                  <a:pt x="101" y="181"/>
                </a:cubicBezTo>
                <a:cubicBezTo>
                  <a:pt x="101" y="176"/>
                  <a:pt x="98" y="173"/>
                  <a:pt x="93" y="172"/>
                </a:cubicBezTo>
                <a:cubicBezTo>
                  <a:pt x="90" y="171"/>
                  <a:pt x="87" y="170"/>
                  <a:pt x="84" y="169"/>
                </a:cubicBezTo>
                <a:cubicBezTo>
                  <a:pt x="83" y="168"/>
                  <a:pt x="83" y="168"/>
                  <a:pt x="83" y="168"/>
                </a:cubicBezTo>
                <a:cubicBezTo>
                  <a:pt x="80" y="167"/>
                  <a:pt x="77" y="166"/>
                  <a:pt x="74" y="164"/>
                </a:cubicBezTo>
                <a:cubicBezTo>
                  <a:pt x="71" y="162"/>
                  <a:pt x="66" y="162"/>
                  <a:pt x="63" y="165"/>
                </a:cubicBezTo>
                <a:cubicBezTo>
                  <a:pt x="63" y="165"/>
                  <a:pt x="63" y="165"/>
                  <a:pt x="63" y="165"/>
                </a:cubicBezTo>
                <a:cubicBezTo>
                  <a:pt x="50" y="178"/>
                  <a:pt x="50" y="178"/>
                  <a:pt x="50" y="178"/>
                </a:cubicBezTo>
                <a:cubicBezTo>
                  <a:pt x="39" y="167"/>
                  <a:pt x="39" y="167"/>
                  <a:pt x="39" y="167"/>
                </a:cubicBezTo>
                <a:cubicBezTo>
                  <a:pt x="52" y="154"/>
                  <a:pt x="52" y="154"/>
                  <a:pt x="52" y="154"/>
                </a:cubicBezTo>
                <a:cubicBezTo>
                  <a:pt x="55" y="151"/>
                  <a:pt x="55" y="146"/>
                  <a:pt x="53" y="143"/>
                </a:cubicBezTo>
                <a:cubicBezTo>
                  <a:pt x="51" y="140"/>
                  <a:pt x="50" y="137"/>
                  <a:pt x="48" y="133"/>
                </a:cubicBezTo>
                <a:cubicBezTo>
                  <a:pt x="48" y="133"/>
                  <a:pt x="48" y="133"/>
                  <a:pt x="48" y="133"/>
                </a:cubicBezTo>
                <a:cubicBezTo>
                  <a:pt x="47" y="130"/>
                  <a:pt x="46" y="127"/>
                  <a:pt x="45" y="123"/>
                </a:cubicBezTo>
                <a:cubicBezTo>
                  <a:pt x="44" y="119"/>
                  <a:pt x="40" y="116"/>
                  <a:pt x="36" y="116"/>
                </a:cubicBezTo>
                <a:cubicBezTo>
                  <a:pt x="18" y="116"/>
                  <a:pt x="18" y="116"/>
                  <a:pt x="18" y="116"/>
                </a:cubicBezTo>
                <a:cubicBezTo>
                  <a:pt x="18" y="101"/>
                  <a:pt x="18" y="101"/>
                  <a:pt x="18" y="101"/>
                </a:cubicBezTo>
                <a:cubicBezTo>
                  <a:pt x="36" y="101"/>
                  <a:pt x="36" y="101"/>
                  <a:pt x="36" y="101"/>
                </a:cubicBezTo>
                <a:cubicBezTo>
                  <a:pt x="41" y="101"/>
                  <a:pt x="44" y="97"/>
                  <a:pt x="45" y="93"/>
                </a:cubicBezTo>
                <a:cubicBezTo>
                  <a:pt x="46" y="90"/>
                  <a:pt x="47" y="87"/>
                  <a:pt x="48" y="84"/>
                </a:cubicBezTo>
                <a:cubicBezTo>
                  <a:pt x="48" y="83"/>
                  <a:pt x="48" y="83"/>
                  <a:pt x="48" y="83"/>
                </a:cubicBezTo>
                <a:cubicBezTo>
                  <a:pt x="50" y="80"/>
                  <a:pt x="51" y="77"/>
                  <a:pt x="53" y="74"/>
                </a:cubicBezTo>
                <a:cubicBezTo>
                  <a:pt x="55" y="70"/>
                  <a:pt x="55" y="66"/>
                  <a:pt x="52" y="63"/>
                </a:cubicBezTo>
                <a:cubicBezTo>
                  <a:pt x="52" y="63"/>
                  <a:pt x="52" y="63"/>
                  <a:pt x="52" y="63"/>
                </a:cubicBezTo>
                <a:cubicBezTo>
                  <a:pt x="39" y="50"/>
                  <a:pt x="39" y="50"/>
                  <a:pt x="39" y="50"/>
                </a:cubicBezTo>
                <a:cubicBezTo>
                  <a:pt x="50" y="39"/>
                  <a:pt x="50" y="39"/>
                  <a:pt x="50" y="39"/>
                </a:cubicBezTo>
                <a:cubicBezTo>
                  <a:pt x="63" y="52"/>
                  <a:pt x="63" y="52"/>
                  <a:pt x="63" y="52"/>
                </a:cubicBezTo>
                <a:cubicBezTo>
                  <a:pt x="66" y="55"/>
                  <a:pt x="71" y="55"/>
                  <a:pt x="74" y="53"/>
                </a:cubicBezTo>
                <a:cubicBezTo>
                  <a:pt x="77" y="51"/>
                  <a:pt x="80" y="49"/>
                  <a:pt x="84" y="48"/>
                </a:cubicBezTo>
                <a:cubicBezTo>
                  <a:pt x="87" y="47"/>
                  <a:pt x="90" y="46"/>
                  <a:pt x="94" y="45"/>
                </a:cubicBezTo>
                <a:cubicBezTo>
                  <a:pt x="98" y="44"/>
                  <a:pt x="101" y="40"/>
                  <a:pt x="101" y="36"/>
                </a:cubicBezTo>
                <a:cubicBezTo>
                  <a:pt x="101" y="36"/>
                  <a:pt x="101" y="36"/>
                  <a:pt x="101" y="36"/>
                </a:cubicBezTo>
                <a:cubicBezTo>
                  <a:pt x="101" y="18"/>
                  <a:pt x="101" y="18"/>
                  <a:pt x="101" y="18"/>
                </a:cubicBezTo>
                <a:cubicBezTo>
                  <a:pt x="116" y="18"/>
                  <a:pt x="116" y="18"/>
                  <a:pt x="116" y="18"/>
                </a:cubicBezTo>
                <a:cubicBezTo>
                  <a:pt x="116" y="36"/>
                  <a:pt x="116" y="36"/>
                  <a:pt x="116" y="36"/>
                </a:cubicBezTo>
                <a:cubicBezTo>
                  <a:pt x="116" y="41"/>
                  <a:pt x="120" y="44"/>
                  <a:pt x="124" y="45"/>
                </a:cubicBezTo>
                <a:cubicBezTo>
                  <a:pt x="127" y="46"/>
                  <a:pt x="130" y="47"/>
                  <a:pt x="133" y="48"/>
                </a:cubicBezTo>
                <a:cubicBezTo>
                  <a:pt x="137" y="49"/>
                  <a:pt x="140" y="51"/>
                  <a:pt x="143" y="53"/>
                </a:cubicBezTo>
                <a:cubicBezTo>
                  <a:pt x="147" y="55"/>
                  <a:pt x="152" y="55"/>
                  <a:pt x="154" y="51"/>
                </a:cubicBezTo>
                <a:cubicBezTo>
                  <a:pt x="167" y="39"/>
                  <a:pt x="167" y="39"/>
                  <a:pt x="167" y="39"/>
                </a:cubicBezTo>
                <a:cubicBezTo>
                  <a:pt x="178" y="50"/>
                  <a:pt x="178" y="50"/>
                  <a:pt x="178" y="50"/>
                </a:cubicBezTo>
                <a:cubicBezTo>
                  <a:pt x="165" y="63"/>
                  <a:pt x="165" y="63"/>
                  <a:pt x="165" y="63"/>
                </a:cubicBezTo>
                <a:cubicBezTo>
                  <a:pt x="162" y="66"/>
                  <a:pt x="162" y="71"/>
                  <a:pt x="164" y="74"/>
                </a:cubicBezTo>
                <a:cubicBezTo>
                  <a:pt x="166" y="77"/>
                  <a:pt x="168" y="80"/>
                  <a:pt x="169" y="84"/>
                </a:cubicBezTo>
                <a:cubicBezTo>
                  <a:pt x="169" y="84"/>
                  <a:pt x="169" y="84"/>
                  <a:pt x="169" y="84"/>
                </a:cubicBezTo>
                <a:cubicBezTo>
                  <a:pt x="170" y="87"/>
                  <a:pt x="171" y="90"/>
                  <a:pt x="172" y="94"/>
                </a:cubicBezTo>
                <a:cubicBezTo>
                  <a:pt x="173" y="98"/>
                  <a:pt x="177" y="101"/>
                  <a:pt x="181" y="101"/>
                </a:cubicBezTo>
                <a:cubicBezTo>
                  <a:pt x="181" y="101"/>
                  <a:pt x="181" y="101"/>
                  <a:pt x="181" y="101"/>
                </a:cubicBezTo>
                <a:cubicBezTo>
                  <a:pt x="200" y="101"/>
                  <a:pt x="200" y="101"/>
                  <a:pt x="200" y="101"/>
                </a:cubicBezTo>
                <a:cubicBezTo>
                  <a:pt x="200" y="116"/>
                  <a:pt x="200" y="116"/>
                  <a:pt x="200" y="116"/>
                </a:cubicBezTo>
                <a:close/>
                <a:moveTo>
                  <a:pt x="109" y="71"/>
                </a:moveTo>
                <a:cubicBezTo>
                  <a:pt x="109" y="71"/>
                  <a:pt x="109" y="71"/>
                  <a:pt x="109" y="71"/>
                </a:cubicBezTo>
                <a:cubicBezTo>
                  <a:pt x="98" y="71"/>
                  <a:pt x="89" y="75"/>
                  <a:pt x="82" y="82"/>
                </a:cubicBezTo>
                <a:cubicBezTo>
                  <a:pt x="76" y="89"/>
                  <a:pt x="71" y="98"/>
                  <a:pt x="71" y="108"/>
                </a:cubicBezTo>
                <a:cubicBezTo>
                  <a:pt x="71" y="119"/>
                  <a:pt x="76" y="128"/>
                  <a:pt x="82" y="135"/>
                </a:cubicBezTo>
                <a:cubicBezTo>
                  <a:pt x="89" y="141"/>
                  <a:pt x="98" y="146"/>
                  <a:pt x="109" y="146"/>
                </a:cubicBezTo>
                <a:cubicBezTo>
                  <a:pt x="119" y="146"/>
                  <a:pt x="128" y="141"/>
                  <a:pt x="135" y="135"/>
                </a:cubicBezTo>
                <a:cubicBezTo>
                  <a:pt x="142" y="128"/>
                  <a:pt x="146" y="119"/>
                  <a:pt x="146" y="108"/>
                </a:cubicBezTo>
                <a:cubicBezTo>
                  <a:pt x="146" y="98"/>
                  <a:pt x="142" y="89"/>
                  <a:pt x="135" y="82"/>
                </a:cubicBezTo>
                <a:cubicBezTo>
                  <a:pt x="128" y="75"/>
                  <a:pt x="119" y="71"/>
                  <a:pt x="109" y="71"/>
                </a:cubicBezTo>
                <a:close/>
                <a:moveTo>
                  <a:pt x="127" y="127"/>
                </a:moveTo>
                <a:cubicBezTo>
                  <a:pt x="127" y="127"/>
                  <a:pt x="127" y="127"/>
                  <a:pt x="127" y="127"/>
                </a:cubicBezTo>
                <a:cubicBezTo>
                  <a:pt x="123" y="132"/>
                  <a:pt x="116" y="135"/>
                  <a:pt x="109" y="135"/>
                </a:cubicBezTo>
                <a:cubicBezTo>
                  <a:pt x="101" y="135"/>
                  <a:pt x="95" y="132"/>
                  <a:pt x="90" y="127"/>
                </a:cubicBezTo>
                <a:cubicBezTo>
                  <a:pt x="85" y="122"/>
                  <a:pt x="82" y="116"/>
                  <a:pt x="82" y="108"/>
                </a:cubicBezTo>
                <a:cubicBezTo>
                  <a:pt x="82" y="101"/>
                  <a:pt x="85" y="94"/>
                  <a:pt x="90" y="90"/>
                </a:cubicBezTo>
                <a:cubicBezTo>
                  <a:pt x="95" y="85"/>
                  <a:pt x="101" y="82"/>
                  <a:pt x="109" y="82"/>
                </a:cubicBezTo>
                <a:cubicBezTo>
                  <a:pt x="116" y="82"/>
                  <a:pt x="123" y="85"/>
                  <a:pt x="127" y="90"/>
                </a:cubicBezTo>
                <a:cubicBezTo>
                  <a:pt x="132" y="94"/>
                  <a:pt x="135" y="101"/>
                  <a:pt x="135" y="108"/>
                </a:cubicBezTo>
                <a:cubicBezTo>
                  <a:pt x="135" y="116"/>
                  <a:pt x="132" y="122"/>
                  <a:pt x="127" y="1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4" name="Freeform 32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9061004" y="2061873"/>
            <a:ext cx="466920" cy="462386"/>
          </a:xfrm>
          <a:custGeom>
            <a:avLst/>
            <a:gdLst>
              <a:gd name="T0" fmla="*/ 64 w 232"/>
              <a:gd name="T1" fmla="*/ 72 h 230"/>
              <a:gd name="T2" fmla="*/ 64 w 232"/>
              <a:gd name="T3" fmla="*/ 157 h 230"/>
              <a:gd name="T4" fmla="*/ 64 w 232"/>
              <a:gd name="T5" fmla="*/ 157 h 230"/>
              <a:gd name="T6" fmla="*/ 123 w 232"/>
              <a:gd name="T7" fmla="*/ 202 h 230"/>
              <a:gd name="T8" fmla="*/ 123 w 232"/>
              <a:gd name="T9" fmla="*/ 164 h 230"/>
              <a:gd name="T10" fmla="*/ 123 w 232"/>
              <a:gd name="T11" fmla="*/ 65 h 230"/>
              <a:gd name="T12" fmla="*/ 123 w 232"/>
              <a:gd name="T13" fmla="*/ 26 h 230"/>
              <a:gd name="T14" fmla="*/ 64 w 232"/>
              <a:gd name="T15" fmla="*/ 72 h 230"/>
              <a:gd name="T16" fmla="*/ 64 w 232"/>
              <a:gd name="T17" fmla="*/ 72 h 230"/>
              <a:gd name="T18" fmla="*/ 171 w 232"/>
              <a:gd name="T19" fmla="*/ 38 h 230"/>
              <a:gd name="T20" fmla="*/ 171 w 232"/>
              <a:gd name="T21" fmla="*/ 38 h 230"/>
              <a:gd name="T22" fmla="*/ 168 w 232"/>
              <a:gd name="T23" fmla="*/ 26 h 230"/>
              <a:gd name="T24" fmla="*/ 180 w 232"/>
              <a:gd name="T25" fmla="*/ 23 h 230"/>
              <a:gd name="T26" fmla="*/ 218 w 232"/>
              <a:gd name="T27" fmla="*/ 62 h 230"/>
              <a:gd name="T28" fmla="*/ 232 w 232"/>
              <a:gd name="T29" fmla="*/ 114 h 230"/>
              <a:gd name="T30" fmla="*/ 218 w 232"/>
              <a:gd name="T31" fmla="*/ 167 h 230"/>
              <a:gd name="T32" fmla="*/ 180 w 232"/>
              <a:gd name="T33" fmla="*/ 206 h 230"/>
              <a:gd name="T34" fmla="*/ 168 w 232"/>
              <a:gd name="T35" fmla="*/ 203 h 230"/>
              <a:gd name="T36" fmla="*/ 171 w 232"/>
              <a:gd name="T37" fmla="*/ 191 h 230"/>
              <a:gd name="T38" fmla="*/ 203 w 232"/>
              <a:gd name="T39" fmla="*/ 158 h 230"/>
              <a:gd name="T40" fmla="*/ 214 w 232"/>
              <a:gd name="T41" fmla="*/ 114 h 230"/>
              <a:gd name="T42" fmla="*/ 203 w 232"/>
              <a:gd name="T43" fmla="*/ 71 h 230"/>
              <a:gd name="T44" fmla="*/ 171 w 232"/>
              <a:gd name="T45" fmla="*/ 38 h 230"/>
              <a:gd name="T46" fmla="*/ 53 w 232"/>
              <a:gd name="T47" fmla="*/ 74 h 230"/>
              <a:gd name="T48" fmla="*/ 53 w 232"/>
              <a:gd name="T49" fmla="*/ 74 h 230"/>
              <a:gd name="T50" fmla="*/ 17 w 232"/>
              <a:gd name="T51" fmla="*/ 74 h 230"/>
              <a:gd name="T52" fmla="*/ 17 w 232"/>
              <a:gd name="T53" fmla="*/ 155 h 230"/>
              <a:gd name="T54" fmla="*/ 53 w 232"/>
              <a:gd name="T55" fmla="*/ 155 h 230"/>
              <a:gd name="T56" fmla="*/ 53 w 232"/>
              <a:gd name="T57" fmla="*/ 74 h 230"/>
              <a:gd name="T58" fmla="*/ 56 w 232"/>
              <a:gd name="T59" fmla="*/ 56 h 230"/>
              <a:gd name="T60" fmla="*/ 56 w 232"/>
              <a:gd name="T61" fmla="*/ 56 h 230"/>
              <a:gd name="T62" fmla="*/ 127 w 232"/>
              <a:gd name="T63" fmla="*/ 2 h 230"/>
              <a:gd name="T64" fmla="*/ 132 w 232"/>
              <a:gd name="T65" fmla="*/ 0 h 230"/>
              <a:gd name="T66" fmla="*/ 141 w 232"/>
              <a:gd name="T67" fmla="*/ 9 h 230"/>
              <a:gd name="T68" fmla="*/ 141 w 232"/>
              <a:gd name="T69" fmla="*/ 65 h 230"/>
              <a:gd name="T70" fmla="*/ 141 w 232"/>
              <a:gd name="T71" fmla="*/ 67 h 230"/>
              <a:gd name="T72" fmla="*/ 162 w 232"/>
              <a:gd name="T73" fmla="*/ 83 h 230"/>
              <a:gd name="T74" fmla="*/ 173 w 232"/>
              <a:gd name="T75" fmla="*/ 114 h 230"/>
              <a:gd name="T76" fmla="*/ 162 w 232"/>
              <a:gd name="T77" fmla="*/ 146 h 230"/>
              <a:gd name="T78" fmla="*/ 141 w 232"/>
              <a:gd name="T79" fmla="*/ 162 h 230"/>
              <a:gd name="T80" fmla="*/ 141 w 232"/>
              <a:gd name="T81" fmla="*/ 164 h 230"/>
              <a:gd name="T82" fmla="*/ 141 w 232"/>
              <a:gd name="T83" fmla="*/ 220 h 230"/>
              <a:gd name="T84" fmla="*/ 139 w 232"/>
              <a:gd name="T85" fmla="*/ 226 h 230"/>
              <a:gd name="T86" fmla="*/ 127 w 232"/>
              <a:gd name="T87" fmla="*/ 227 h 230"/>
              <a:gd name="T88" fmla="*/ 56 w 232"/>
              <a:gd name="T89" fmla="*/ 173 h 230"/>
              <a:gd name="T90" fmla="*/ 9 w 232"/>
              <a:gd name="T91" fmla="*/ 173 h 230"/>
              <a:gd name="T92" fmla="*/ 9 w 232"/>
              <a:gd name="T93" fmla="*/ 173 h 230"/>
              <a:gd name="T94" fmla="*/ 0 w 232"/>
              <a:gd name="T95" fmla="*/ 164 h 230"/>
              <a:gd name="T96" fmla="*/ 0 w 232"/>
              <a:gd name="T97" fmla="*/ 65 h 230"/>
              <a:gd name="T98" fmla="*/ 0 w 232"/>
              <a:gd name="T99" fmla="*/ 65 h 230"/>
              <a:gd name="T100" fmla="*/ 9 w 232"/>
              <a:gd name="T101" fmla="*/ 56 h 230"/>
              <a:gd name="T102" fmla="*/ 56 w 232"/>
              <a:gd name="T103" fmla="*/ 56 h 230"/>
              <a:gd name="T104" fmla="*/ 141 w 232"/>
              <a:gd name="T105" fmla="*/ 79 h 230"/>
              <a:gd name="T106" fmla="*/ 141 w 232"/>
              <a:gd name="T107" fmla="*/ 79 h 230"/>
              <a:gd name="T108" fmla="*/ 141 w 232"/>
              <a:gd name="T109" fmla="*/ 150 h 230"/>
              <a:gd name="T110" fmla="*/ 154 w 232"/>
              <a:gd name="T111" fmla="*/ 140 h 230"/>
              <a:gd name="T112" fmla="*/ 162 w 232"/>
              <a:gd name="T113" fmla="*/ 114 h 230"/>
              <a:gd name="T114" fmla="*/ 154 w 232"/>
              <a:gd name="T115" fmla="*/ 89 h 230"/>
              <a:gd name="T116" fmla="*/ 141 w 232"/>
              <a:gd name="T117" fmla="*/ 7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2" h="230">
                <a:moveTo>
                  <a:pt x="64" y="72"/>
                </a:moveTo>
                <a:cubicBezTo>
                  <a:pt x="64" y="157"/>
                  <a:pt x="64" y="157"/>
                  <a:pt x="64" y="157"/>
                </a:cubicBezTo>
                <a:cubicBezTo>
                  <a:pt x="64" y="157"/>
                  <a:pt x="64" y="157"/>
                  <a:pt x="64" y="157"/>
                </a:cubicBezTo>
                <a:cubicBezTo>
                  <a:pt x="123" y="202"/>
                  <a:pt x="123" y="202"/>
                  <a:pt x="123" y="202"/>
                </a:cubicBezTo>
                <a:cubicBezTo>
                  <a:pt x="123" y="164"/>
                  <a:pt x="123" y="164"/>
                  <a:pt x="123" y="164"/>
                </a:cubicBezTo>
                <a:cubicBezTo>
                  <a:pt x="123" y="65"/>
                  <a:pt x="123" y="65"/>
                  <a:pt x="123" y="65"/>
                </a:cubicBezTo>
                <a:cubicBezTo>
                  <a:pt x="123" y="26"/>
                  <a:pt x="123" y="26"/>
                  <a:pt x="123" y="26"/>
                </a:cubicBezTo>
                <a:cubicBezTo>
                  <a:pt x="64" y="72"/>
                  <a:pt x="64" y="72"/>
                  <a:pt x="64" y="72"/>
                </a:cubicBezTo>
                <a:cubicBezTo>
                  <a:pt x="64" y="72"/>
                  <a:pt x="64" y="72"/>
                  <a:pt x="64" y="72"/>
                </a:cubicBezTo>
                <a:close/>
                <a:moveTo>
                  <a:pt x="171" y="38"/>
                </a:moveTo>
                <a:cubicBezTo>
                  <a:pt x="171" y="38"/>
                  <a:pt x="171" y="38"/>
                  <a:pt x="171" y="38"/>
                </a:cubicBezTo>
                <a:cubicBezTo>
                  <a:pt x="167" y="36"/>
                  <a:pt x="165" y="30"/>
                  <a:pt x="168" y="26"/>
                </a:cubicBezTo>
                <a:cubicBezTo>
                  <a:pt x="170" y="22"/>
                  <a:pt x="176" y="21"/>
                  <a:pt x="180" y="23"/>
                </a:cubicBezTo>
                <a:cubicBezTo>
                  <a:pt x="196" y="33"/>
                  <a:pt x="209" y="46"/>
                  <a:pt x="218" y="62"/>
                </a:cubicBezTo>
                <a:cubicBezTo>
                  <a:pt x="227" y="77"/>
                  <a:pt x="232" y="95"/>
                  <a:pt x="232" y="114"/>
                </a:cubicBezTo>
                <a:cubicBezTo>
                  <a:pt x="232" y="133"/>
                  <a:pt x="227" y="151"/>
                  <a:pt x="218" y="167"/>
                </a:cubicBezTo>
                <a:cubicBezTo>
                  <a:pt x="209" y="183"/>
                  <a:pt x="196" y="196"/>
                  <a:pt x="180" y="206"/>
                </a:cubicBezTo>
                <a:cubicBezTo>
                  <a:pt x="176" y="208"/>
                  <a:pt x="170" y="207"/>
                  <a:pt x="168" y="203"/>
                </a:cubicBezTo>
                <a:cubicBezTo>
                  <a:pt x="165" y="199"/>
                  <a:pt x="167" y="193"/>
                  <a:pt x="171" y="191"/>
                </a:cubicBezTo>
                <a:cubicBezTo>
                  <a:pt x="184" y="183"/>
                  <a:pt x="195" y="172"/>
                  <a:pt x="203" y="158"/>
                </a:cubicBezTo>
                <a:cubicBezTo>
                  <a:pt x="210" y="145"/>
                  <a:pt x="214" y="130"/>
                  <a:pt x="214" y="114"/>
                </a:cubicBezTo>
                <a:cubicBezTo>
                  <a:pt x="214" y="98"/>
                  <a:pt x="210" y="84"/>
                  <a:pt x="203" y="71"/>
                </a:cubicBezTo>
                <a:cubicBezTo>
                  <a:pt x="195" y="57"/>
                  <a:pt x="184" y="46"/>
                  <a:pt x="171" y="38"/>
                </a:cubicBezTo>
                <a:close/>
                <a:moveTo>
                  <a:pt x="53" y="74"/>
                </a:moveTo>
                <a:cubicBezTo>
                  <a:pt x="53" y="74"/>
                  <a:pt x="53" y="74"/>
                  <a:pt x="53" y="74"/>
                </a:cubicBezTo>
                <a:cubicBezTo>
                  <a:pt x="17" y="74"/>
                  <a:pt x="17" y="74"/>
                  <a:pt x="17" y="74"/>
                </a:cubicBezTo>
                <a:cubicBezTo>
                  <a:pt x="17" y="155"/>
                  <a:pt x="17" y="155"/>
                  <a:pt x="17" y="155"/>
                </a:cubicBezTo>
                <a:cubicBezTo>
                  <a:pt x="53" y="155"/>
                  <a:pt x="53" y="155"/>
                  <a:pt x="53" y="155"/>
                </a:cubicBezTo>
                <a:cubicBezTo>
                  <a:pt x="53" y="74"/>
                  <a:pt x="53" y="74"/>
                  <a:pt x="53" y="74"/>
                </a:cubicBezTo>
                <a:close/>
                <a:moveTo>
                  <a:pt x="56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127" y="2"/>
                  <a:pt x="127" y="2"/>
                  <a:pt x="127" y="2"/>
                </a:cubicBezTo>
                <a:cubicBezTo>
                  <a:pt x="128" y="1"/>
                  <a:pt x="130" y="0"/>
                  <a:pt x="132" y="0"/>
                </a:cubicBezTo>
                <a:cubicBezTo>
                  <a:pt x="137" y="0"/>
                  <a:pt x="141" y="4"/>
                  <a:pt x="141" y="9"/>
                </a:cubicBezTo>
                <a:cubicBezTo>
                  <a:pt x="141" y="65"/>
                  <a:pt x="141" y="65"/>
                  <a:pt x="141" y="65"/>
                </a:cubicBezTo>
                <a:cubicBezTo>
                  <a:pt x="141" y="67"/>
                  <a:pt x="141" y="67"/>
                  <a:pt x="141" y="67"/>
                </a:cubicBezTo>
                <a:cubicBezTo>
                  <a:pt x="149" y="71"/>
                  <a:pt x="156" y="76"/>
                  <a:pt x="162" y="83"/>
                </a:cubicBezTo>
                <a:cubicBezTo>
                  <a:pt x="169" y="92"/>
                  <a:pt x="173" y="103"/>
                  <a:pt x="173" y="114"/>
                </a:cubicBezTo>
                <a:cubicBezTo>
                  <a:pt x="173" y="126"/>
                  <a:pt x="169" y="137"/>
                  <a:pt x="162" y="146"/>
                </a:cubicBezTo>
                <a:cubicBezTo>
                  <a:pt x="157" y="153"/>
                  <a:pt x="149" y="158"/>
                  <a:pt x="141" y="162"/>
                </a:cubicBezTo>
                <a:cubicBezTo>
                  <a:pt x="141" y="164"/>
                  <a:pt x="141" y="164"/>
                  <a:pt x="141" y="164"/>
                </a:cubicBezTo>
                <a:cubicBezTo>
                  <a:pt x="141" y="220"/>
                  <a:pt x="141" y="220"/>
                  <a:pt x="141" y="220"/>
                </a:cubicBezTo>
                <a:cubicBezTo>
                  <a:pt x="141" y="222"/>
                  <a:pt x="141" y="224"/>
                  <a:pt x="139" y="226"/>
                </a:cubicBezTo>
                <a:cubicBezTo>
                  <a:pt x="136" y="230"/>
                  <a:pt x="131" y="230"/>
                  <a:pt x="127" y="227"/>
                </a:cubicBezTo>
                <a:cubicBezTo>
                  <a:pt x="56" y="173"/>
                  <a:pt x="56" y="173"/>
                  <a:pt x="56" y="173"/>
                </a:cubicBezTo>
                <a:cubicBezTo>
                  <a:pt x="9" y="173"/>
                  <a:pt x="9" y="173"/>
                  <a:pt x="9" y="173"/>
                </a:cubicBezTo>
                <a:cubicBezTo>
                  <a:pt x="9" y="173"/>
                  <a:pt x="9" y="173"/>
                  <a:pt x="9" y="173"/>
                </a:cubicBezTo>
                <a:cubicBezTo>
                  <a:pt x="4" y="173"/>
                  <a:pt x="0" y="169"/>
                  <a:pt x="0" y="164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0"/>
                  <a:pt x="4" y="56"/>
                  <a:pt x="9" y="56"/>
                </a:cubicBezTo>
                <a:cubicBezTo>
                  <a:pt x="56" y="56"/>
                  <a:pt x="56" y="56"/>
                  <a:pt x="56" y="56"/>
                </a:cubicBezTo>
                <a:close/>
                <a:moveTo>
                  <a:pt x="141" y="79"/>
                </a:moveTo>
                <a:cubicBezTo>
                  <a:pt x="141" y="79"/>
                  <a:pt x="141" y="79"/>
                  <a:pt x="141" y="79"/>
                </a:cubicBezTo>
                <a:cubicBezTo>
                  <a:pt x="141" y="150"/>
                  <a:pt x="141" y="150"/>
                  <a:pt x="141" y="150"/>
                </a:cubicBezTo>
                <a:cubicBezTo>
                  <a:pt x="146" y="147"/>
                  <a:pt x="150" y="144"/>
                  <a:pt x="154" y="140"/>
                </a:cubicBezTo>
                <a:cubicBezTo>
                  <a:pt x="159" y="133"/>
                  <a:pt x="162" y="124"/>
                  <a:pt x="162" y="114"/>
                </a:cubicBezTo>
                <a:cubicBezTo>
                  <a:pt x="162" y="105"/>
                  <a:pt x="159" y="96"/>
                  <a:pt x="154" y="89"/>
                </a:cubicBezTo>
                <a:cubicBezTo>
                  <a:pt x="150" y="85"/>
                  <a:pt x="146" y="81"/>
                  <a:pt x="141" y="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6" name="Freeform 34"/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>
            <a:off x="6538277" y="4122213"/>
            <a:ext cx="564384" cy="367189"/>
          </a:xfrm>
          <a:custGeom>
            <a:avLst/>
            <a:gdLst>
              <a:gd name="T0" fmla="*/ 35 w 281"/>
              <a:gd name="T1" fmla="*/ 0 h 183"/>
              <a:gd name="T2" fmla="*/ 35 w 281"/>
              <a:gd name="T3" fmla="*/ 0 h 183"/>
              <a:gd name="T4" fmla="*/ 246 w 281"/>
              <a:gd name="T5" fmla="*/ 0 h 183"/>
              <a:gd name="T6" fmla="*/ 255 w 281"/>
              <a:gd name="T7" fmla="*/ 8 h 183"/>
              <a:gd name="T8" fmla="*/ 255 w 281"/>
              <a:gd name="T9" fmla="*/ 9 h 183"/>
              <a:gd name="T10" fmla="*/ 255 w 281"/>
              <a:gd name="T11" fmla="*/ 149 h 183"/>
              <a:gd name="T12" fmla="*/ 246 w 281"/>
              <a:gd name="T13" fmla="*/ 157 h 183"/>
              <a:gd name="T14" fmla="*/ 246 w 281"/>
              <a:gd name="T15" fmla="*/ 157 h 183"/>
              <a:gd name="T16" fmla="*/ 35 w 281"/>
              <a:gd name="T17" fmla="*/ 157 h 183"/>
              <a:gd name="T18" fmla="*/ 26 w 281"/>
              <a:gd name="T19" fmla="*/ 149 h 183"/>
              <a:gd name="T20" fmla="*/ 26 w 281"/>
              <a:gd name="T21" fmla="*/ 148 h 183"/>
              <a:gd name="T22" fmla="*/ 26 w 281"/>
              <a:gd name="T23" fmla="*/ 8 h 183"/>
              <a:gd name="T24" fmla="*/ 35 w 281"/>
              <a:gd name="T25" fmla="*/ 0 h 183"/>
              <a:gd name="T26" fmla="*/ 9 w 281"/>
              <a:gd name="T27" fmla="*/ 183 h 183"/>
              <a:gd name="T28" fmla="*/ 9 w 281"/>
              <a:gd name="T29" fmla="*/ 183 h 183"/>
              <a:gd name="T30" fmla="*/ 0 w 281"/>
              <a:gd name="T31" fmla="*/ 174 h 183"/>
              <a:gd name="T32" fmla="*/ 9 w 281"/>
              <a:gd name="T33" fmla="*/ 165 h 183"/>
              <a:gd name="T34" fmla="*/ 272 w 281"/>
              <a:gd name="T35" fmla="*/ 165 h 183"/>
              <a:gd name="T36" fmla="*/ 281 w 281"/>
              <a:gd name="T37" fmla="*/ 174 h 183"/>
              <a:gd name="T38" fmla="*/ 272 w 281"/>
              <a:gd name="T39" fmla="*/ 183 h 183"/>
              <a:gd name="T40" fmla="*/ 9 w 281"/>
              <a:gd name="T41" fmla="*/ 183 h 183"/>
              <a:gd name="T42" fmla="*/ 238 w 281"/>
              <a:gd name="T43" fmla="*/ 17 h 183"/>
              <a:gd name="T44" fmla="*/ 238 w 281"/>
              <a:gd name="T45" fmla="*/ 17 h 183"/>
              <a:gd name="T46" fmla="*/ 43 w 281"/>
              <a:gd name="T47" fmla="*/ 17 h 183"/>
              <a:gd name="T48" fmla="*/ 43 w 281"/>
              <a:gd name="T49" fmla="*/ 140 h 183"/>
              <a:gd name="T50" fmla="*/ 238 w 281"/>
              <a:gd name="T51" fmla="*/ 140 h 183"/>
              <a:gd name="T52" fmla="*/ 238 w 281"/>
              <a:gd name="T53" fmla="*/ 1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81" h="183">
                <a:moveTo>
                  <a:pt x="35" y="0"/>
                </a:moveTo>
                <a:cubicBezTo>
                  <a:pt x="35" y="0"/>
                  <a:pt x="35" y="0"/>
                  <a:pt x="35" y="0"/>
                </a:cubicBezTo>
                <a:cubicBezTo>
                  <a:pt x="246" y="0"/>
                  <a:pt x="246" y="0"/>
                  <a:pt x="246" y="0"/>
                </a:cubicBezTo>
                <a:cubicBezTo>
                  <a:pt x="251" y="0"/>
                  <a:pt x="255" y="4"/>
                  <a:pt x="255" y="8"/>
                </a:cubicBezTo>
                <a:cubicBezTo>
                  <a:pt x="255" y="9"/>
                  <a:pt x="255" y="9"/>
                  <a:pt x="255" y="9"/>
                </a:cubicBezTo>
                <a:cubicBezTo>
                  <a:pt x="255" y="149"/>
                  <a:pt x="255" y="149"/>
                  <a:pt x="255" y="149"/>
                </a:cubicBezTo>
                <a:cubicBezTo>
                  <a:pt x="255" y="153"/>
                  <a:pt x="251" y="157"/>
                  <a:pt x="246" y="157"/>
                </a:cubicBezTo>
                <a:cubicBezTo>
                  <a:pt x="246" y="157"/>
                  <a:pt x="246" y="157"/>
                  <a:pt x="246" y="157"/>
                </a:cubicBezTo>
                <a:cubicBezTo>
                  <a:pt x="35" y="157"/>
                  <a:pt x="35" y="157"/>
                  <a:pt x="35" y="157"/>
                </a:cubicBezTo>
                <a:cubicBezTo>
                  <a:pt x="30" y="157"/>
                  <a:pt x="26" y="153"/>
                  <a:pt x="26" y="149"/>
                </a:cubicBezTo>
                <a:cubicBezTo>
                  <a:pt x="26" y="148"/>
                  <a:pt x="26" y="148"/>
                  <a:pt x="26" y="14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9" y="183"/>
                </a:moveTo>
                <a:cubicBezTo>
                  <a:pt x="9" y="183"/>
                  <a:pt x="9" y="183"/>
                  <a:pt x="9" y="183"/>
                </a:cubicBezTo>
                <a:cubicBezTo>
                  <a:pt x="4" y="183"/>
                  <a:pt x="0" y="179"/>
                  <a:pt x="0" y="174"/>
                </a:cubicBezTo>
                <a:cubicBezTo>
                  <a:pt x="0" y="169"/>
                  <a:pt x="4" y="165"/>
                  <a:pt x="9" y="165"/>
                </a:cubicBezTo>
                <a:cubicBezTo>
                  <a:pt x="272" y="165"/>
                  <a:pt x="272" y="165"/>
                  <a:pt x="272" y="165"/>
                </a:cubicBezTo>
                <a:cubicBezTo>
                  <a:pt x="277" y="165"/>
                  <a:pt x="281" y="169"/>
                  <a:pt x="281" y="174"/>
                </a:cubicBezTo>
                <a:cubicBezTo>
                  <a:pt x="281" y="179"/>
                  <a:pt x="277" y="183"/>
                  <a:pt x="272" y="183"/>
                </a:cubicBezTo>
                <a:cubicBezTo>
                  <a:pt x="9" y="183"/>
                  <a:pt x="9" y="183"/>
                  <a:pt x="9" y="183"/>
                </a:cubicBezTo>
                <a:close/>
                <a:moveTo>
                  <a:pt x="238" y="17"/>
                </a:moveTo>
                <a:cubicBezTo>
                  <a:pt x="238" y="17"/>
                  <a:pt x="238" y="17"/>
                  <a:pt x="238" y="17"/>
                </a:cubicBezTo>
                <a:cubicBezTo>
                  <a:pt x="43" y="17"/>
                  <a:pt x="43" y="17"/>
                  <a:pt x="43" y="17"/>
                </a:cubicBezTo>
                <a:cubicBezTo>
                  <a:pt x="43" y="140"/>
                  <a:pt x="43" y="140"/>
                  <a:pt x="43" y="140"/>
                </a:cubicBezTo>
                <a:cubicBezTo>
                  <a:pt x="238" y="140"/>
                  <a:pt x="238" y="140"/>
                  <a:pt x="238" y="140"/>
                </a:cubicBezTo>
                <a:cubicBezTo>
                  <a:pt x="238" y="17"/>
                  <a:pt x="238" y="17"/>
                  <a:pt x="238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7" name="Rectangle 35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656140" y="2741854"/>
            <a:ext cx="1337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Why</a:t>
            </a:r>
            <a:endParaRPr lang="en-US" altLang="zh-CN" sz="1800" b="1">
              <a:solidFill>
                <a:srgbClr val="FFFFFF"/>
              </a:solidFill>
            </a:endParaRPr>
          </a:p>
        </p:txBody>
      </p:sp>
      <p:sp>
        <p:nvSpPr>
          <p:cNvPr id="38" name="Rectangle 36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89220" y="4661663"/>
            <a:ext cx="1337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What</a:t>
            </a:r>
            <a:endParaRPr lang="en-US" altLang="zh-CN" sz="1800" b="1">
              <a:solidFill>
                <a:srgbClr val="FFFFFF"/>
              </a:solidFill>
            </a:endParaRPr>
          </a:p>
        </p:txBody>
      </p:sp>
      <p:sp>
        <p:nvSpPr>
          <p:cNvPr id="39" name="Rectangle 37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607684" y="2741854"/>
            <a:ext cx="1337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When</a:t>
            </a:r>
            <a:endParaRPr lang="en-US" altLang="zh-CN" sz="1800" b="1">
              <a:solidFill>
                <a:srgbClr val="FFFFFF"/>
              </a:solidFill>
            </a:endParaRPr>
          </a:p>
        </p:txBody>
      </p:sp>
      <p:sp>
        <p:nvSpPr>
          <p:cNvPr id="40" name="Rectangle 38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994843" y="3677959"/>
            <a:ext cx="1337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How</a:t>
            </a:r>
            <a:endParaRPr lang="en-US" altLang="zh-CN" sz="1800" b="1">
              <a:solidFill>
                <a:srgbClr val="FFFFFF"/>
              </a:solidFill>
            </a:endParaRPr>
          </a:p>
        </p:txBody>
      </p:sp>
      <p:sp>
        <p:nvSpPr>
          <p:cNvPr id="42" name="Rectangle 40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979488" y="1636110"/>
            <a:ext cx="41138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7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kubernetes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是容器编排平台，当下俨然成为了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容器编排的行业标准</a:t>
            </a:r>
            <a:endParaRPr lang="zh-CN" altLang="en-US" sz="1800">
              <a:solidFill>
                <a:srgbClr val="4D4D4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3" name="Line 41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979488" y="2405934"/>
            <a:ext cx="4113879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45" name="Rectangle 40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79488" y="1350532"/>
            <a:ext cx="41138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44405E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What</a:t>
            </a:r>
            <a:endParaRPr lang="en-US" altLang="zh-CN" sz="1800" b="1">
              <a:solidFill>
                <a:srgbClr val="44405E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46" name="Rectangle 40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79488" y="2862299"/>
            <a:ext cx="41138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7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IaC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，自动化，服务自治理，大规模编排快速环境构建，微服务需求</a:t>
            </a:r>
            <a:endParaRPr lang="zh-CN" altLang="en-US" sz="1800">
              <a:solidFill>
                <a:srgbClr val="4D4D4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7" name="Rectangle 40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79488" y="2576721"/>
            <a:ext cx="41138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Why</a:t>
            </a:r>
            <a:endParaRPr lang="en-US" altLang="zh-CN" sz="1800" b="1">
              <a:solidFill>
                <a:srgbClr val="F2AB21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48" name="Rectangle 40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979488" y="4088488"/>
            <a:ext cx="41138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7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成熟的开发模式，成熟的持续集成管理，成熟的发布流程，成熟的产品价值流</a:t>
            </a:r>
            <a:endParaRPr lang="zh-CN" altLang="en-US" sz="1800">
              <a:solidFill>
                <a:srgbClr val="4D4D4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9" name="Rectangle 40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979488" y="3802910"/>
            <a:ext cx="41138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44405E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When</a:t>
            </a:r>
            <a:endParaRPr lang="en-US" altLang="zh-CN" sz="1800" b="1">
              <a:solidFill>
                <a:srgbClr val="44405E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50" name="Rectangle 40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979488" y="5292072"/>
            <a:ext cx="41138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7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原生</a:t>
            </a:r>
            <a:r>
              <a:rPr lang="en-US" altLang="zh-CN" sz="1800">
                <a:solidFill>
                  <a:srgbClr val="4D4D4D">
                    <a:lumMod val="60000"/>
                    <a:lumOff val="40000"/>
                  </a:srgbClr>
                </a:solidFill>
              </a:rPr>
              <a:t>kubernetes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，</a:t>
            </a:r>
            <a:r>
              <a:rPr lang="en-US" altLang="zh-CN" sz="1800">
                <a:solidFill>
                  <a:srgbClr val="4D4D4D">
                    <a:lumMod val="60000"/>
                    <a:lumOff val="40000"/>
                  </a:srgbClr>
                </a:solidFill>
              </a:rPr>
              <a:t>Rancher--Kubernetes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容器云平台，敏捷开发，</a:t>
            </a:r>
            <a:r>
              <a:rPr lang="en-US" altLang="zh-CN" sz="1800">
                <a:solidFill>
                  <a:srgbClr val="4D4D4D">
                    <a:lumMod val="60000"/>
                    <a:lumOff val="40000"/>
                  </a:srgbClr>
                </a:solidFill>
              </a:rPr>
              <a:t>DevOps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实践</a:t>
            </a:r>
            <a:endParaRPr lang="zh-CN" altLang="en-US" sz="1800">
              <a:solidFill>
                <a:srgbClr val="4D4D4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1" name="Rectangle 40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979488" y="5006494"/>
            <a:ext cx="41138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How</a:t>
            </a:r>
            <a:endParaRPr lang="en-US" altLang="zh-CN" sz="1800" b="1">
              <a:solidFill>
                <a:srgbClr val="F2AB21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23"/>
            </p:custDataLst>
          </p:nvPr>
        </p:nvSpPr>
        <p:spPr>
          <a:xfrm>
            <a:off x="754063" y="261258"/>
            <a:ext cx="10680700" cy="85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lang="en-US" altLang="zh-CN"/>
              <a:t>Kubernetes</a:t>
            </a:r>
            <a:r>
              <a:rPr lang="zh-CN" altLang="en-US"/>
              <a:t>的</a:t>
            </a:r>
            <a:r>
              <a:rPr lang="en-US" altLang="zh-CN"/>
              <a:t>3W1H</a:t>
            </a:r>
            <a:endParaRPr lang="en-US" altLang="zh-CN"/>
          </a:p>
        </p:txBody>
      </p:sp>
      <p:sp>
        <p:nvSpPr>
          <p:cNvPr id="44" name="Line 41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979488" y="3637433"/>
            <a:ext cx="4113879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52" name="Line 41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979488" y="4855949"/>
            <a:ext cx="4113879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54" name="Line 41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979488" y="6046120"/>
            <a:ext cx="4113879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81355" y="830580"/>
            <a:ext cx="10055225" cy="4939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API SERVER</a:t>
            </a: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</a:t>
            </a:r>
            <a:endParaRPr lang="zh-CN" altLang="en-US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控制平面核心，使用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http API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让终端用户、集群组件和扩展组件之间可以互相通信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Api Server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用以查询和管理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Kubernetes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中的对象（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object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）状态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Api groups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定义了当前组下所能管理资源对象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vX		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可用，稳定版本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v1beta1		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预发布版本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v1alpha1	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实验性版本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API Server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健康检查点：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curl -k https://localhost:6443/livez?verbose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or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kubectl get --raw='/readyz?verbose'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1507490" y="1365250"/>
            <a:ext cx="2622550" cy="39636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804035" y="1849120"/>
            <a:ext cx="2029460" cy="13322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spec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1804035" y="3597275"/>
            <a:ext cx="2029460" cy="13322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status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704975" y="1365250"/>
            <a:ext cx="7651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object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713730" y="1365250"/>
            <a:ext cx="3508375" cy="31635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object</a:t>
            </a:r>
            <a:r>
              <a:rPr lang="zh-CN" altLang="en-US"/>
              <a:t>的集合，表示了集群的状态</a:t>
            </a:r>
            <a:endParaRPr lang="zh-CN" altLang="en-US"/>
          </a:p>
          <a:p>
            <a:pPr>
              <a:lnSpc>
                <a:spcPct val="130000"/>
              </a:lnSpc>
            </a:pPr>
            <a:endParaRPr lang="zh-CN" altLang="en-US" sz="14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容器运行的应用</a:t>
            </a:r>
            <a:endParaRPr lang="zh-CN" altLang="en-US" sz="14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应用可用的资源</a:t>
            </a:r>
            <a:endParaRPr lang="zh-CN" altLang="en-US" sz="14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应用运行的行为、策略</a:t>
            </a:r>
            <a:endParaRPr lang="zh-CN" altLang="en-US" sz="14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4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400"/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1400"/>
              <a:t>spec</a:t>
            </a:r>
            <a:r>
              <a:rPr lang="zh-CN" altLang="en-US" sz="1400"/>
              <a:t>：定义了用户对</a:t>
            </a:r>
            <a:r>
              <a:rPr lang="en-US" altLang="zh-CN" sz="1400"/>
              <a:t>object</a:t>
            </a:r>
            <a:r>
              <a:rPr lang="zh-CN" altLang="en-US" sz="1400"/>
              <a:t>的期望状态</a:t>
            </a:r>
            <a:endParaRPr lang="zh-CN" altLang="en-US" sz="1400"/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1400"/>
              <a:t>status</a:t>
            </a:r>
            <a:r>
              <a:rPr lang="zh-CN" altLang="en-US" sz="1400"/>
              <a:t>：描述了</a:t>
            </a:r>
            <a:r>
              <a:rPr lang="en-US" altLang="zh-CN" sz="1400"/>
              <a:t>object</a:t>
            </a:r>
            <a:r>
              <a:rPr lang="zh-CN" altLang="en-US" sz="1400"/>
              <a:t>的当前状态</a:t>
            </a:r>
            <a:endParaRPr lang="zh-CN" altLang="en-US" sz="1400"/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1400"/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400"/>
              <a:t>多数情况卡使用</a:t>
            </a:r>
            <a:r>
              <a:rPr lang="en-US" altLang="zh-CN" sz="1400"/>
              <a:t>.yaml</a:t>
            </a:r>
            <a:r>
              <a:rPr lang="zh-CN" altLang="en-US" sz="1400"/>
              <a:t>文件描述一个</a:t>
            </a:r>
            <a:r>
              <a:rPr lang="en-US" altLang="zh-CN" sz="1400"/>
              <a:t>object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11785" y="890270"/>
            <a:ext cx="518414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apiVersion: apps/v1 kind: Deployment</a:t>
            </a:r>
            <a:endParaRPr lang="zh-CN" altLang="en-US"/>
          </a:p>
          <a:p>
            <a:r>
              <a:rPr lang="zh-CN" altLang="en-US"/>
              <a:t>metadata:</a:t>
            </a:r>
            <a:endParaRPr lang="zh-CN" altLang="en-US"/>
          </a:p>
          <a:p>
            <a:r>
              <a:rPr lang="zh-CN" altLang="en-US"/>
              <a:t>  name: nginx-deployment</a:t>
            </a:r>
            <a:endParaRPr lang="zh-CN" altLang="en-US"/>
          </a:p>
          <a:p>
            <a:r>
              <a:rPr lang="zh-CN" altLang="en-US"/>
              <a:t>spec:</a:t>
            </a:r>
            <a:endParaRPr lang="zh-CN" altLang="en-US"/>
          </a:p>
          <a:p>
            <a:r>
              <a:rPr lang="zh-CN" altLang="en-US"/>
              <a:t>  selector:</a:t>
            </a:r>
            <a:endParaRPr lang="zh-CN" altLang="en-US"/>
          </a:p>
          <a:p>
            <a:r>
              <a:rPr lang="zh-CN" altLang="en-US"/>
              <a:t>    matchLabels:</a:t>
            </a:r>
            <a:endParaRPr lang="zh-CN" altLang="en-US"/>
          </a:p>
          <a:p>
            <a:r>
              <a:rPr lang="zh-CN" altLang="en-US"/>
              <a:t>      app: nginx</a:t>
            </a:r>
            <a:endParaRPr lang="zh-CN" altLang="en-US"/>
          </a:p>
          <a:p>
            <a:r>
              <a:rPr lang="zh-CN" altLang="en-US"/>
              <a:t>  replicas: 2 </a:t>
            </a:r>
            <a:endParaRPr lang="zh-CN" altLang="en-US"/>
          </a:p>
          <a:p>
            <a:r>
              <a:rPr lang="zh-CN" altLang="en-US"/>
              <a:t>  template:</a:t>
            </a:r>
            <a:endParaRPr lang="zh-CN" altLang="en-US"/>
          </a:p>
          <a:p>
            <a:r>
              <a:rPr lang="zh-CN" altLang="en-US"/>
              <a:t>    metadata:</a:t>
            </a:r>
            <a:endParaRPr lang="zh-CN" altLang="en-US"/>
          </a:p>
          <a:p>
            <a:r>
              <a:rPr lang="zh-CN" altLang="en-US"/>
              <a:t>      labels:</a:t>
            </a:r>
            <a:endParaRPr lang="zh-CN" altLang="en-US"/>
          </a:p>
          <a:p>
            <a:r>
              <a:rPr lang="zh-CN" altLang="en-US"/>
              <a:t>        app: nginx</a:t>
            </a:r>
            <a:endParaRPr lang="zh-CN" altLang="en-US"/>
          </a:p>
          <a:p>
            <a:r>
              <a:rPr lang="zh-CN" altLang="en-US"/>
              <a:t>    spec:</a:t>
            </a:r>
            <a:endParaRPr lang="zh-CN" altLang="en-US"/>
          </a:p>
          <a:p>
            <a:r>
              <a:rPr lang="zh-CN" altLang="en-US"/>
              <a:t>      containers:</a:t>
            </a:r>
            <a:endParaRPr lang="zh-CN" altLang="en-US"/>
          </a:p>
          <a:p>
            <a:r>
              <a:rPr lang="zh-CN" altLang="en-US"/>
              <a:t>      - name: nginx</a:t>
            </a:r>
            <a:endParaRPr lang="zh-CN" altLang="en-US"/>
          </a:p>
          <a:p>
            <a:r>
              <a:rPr lang="zh-CN" altLang="en-US"/>
              <a:t>        image: nginx:1.14.2</a:t>
            </a:r>
            <a:endParaRPr lang="zh-CN" altLang="en-US"/>
          </a:p>
          <a:p>
            <a:r>
              <a:rPr lang="zh-CN" altLang="en-US"/>
              <a:t>        ports:</a:t>
            </a:r>
            <a:endParaRPr lang="zh-CN" altLang="en-US"/>
          </a:p>
          <a:p>
            <a:r>
              <a:rPr lang="zh-CN" altLang="en-US"/>
              <a:t>        - containerPort: 80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077585" y="890270"/>
            <a:ext cx="2656205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资源对象必要域：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apiVersion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kind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metadata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spec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08635" y="1282700"/>
            <a:ext cx="6231255" cy="4292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</a:t>
            </a: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</a:t>
            </a:r>
            <a:endParaRPr lang="zh-CN" altLang="en-US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是可以创建管理的最小的可部署单元，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是一个或多个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container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的组合，共享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storage/network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，指定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container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如何运行。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使用</a:t>
            </a:r>
            <a:r>
              <a:rPr lang="en-US" altLang="zh-CN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</a:t>
            </a: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</a:t>
            </a:r>
            <a:endParaRPr lang="zh-CN" altLang="en-US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一般情况下不会直接定义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，而是通过工作负载对象来管理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 that run a single container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 that run multiple containers that need to work together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当应用需要横向扩展应用程序，应该使用多个副本（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replication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），通常使用一种工作负载来创建和管理一组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副本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中的容器被同步调动，拥有相同的生命周期，本地通信，可通过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volme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进行资源共享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0465" y="1443355"/>
            <a:ext cx="3724275" cy="39719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08635" y="1282700"/>
            <a:ext cx="10908665" cy="3646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服务的有状态与无状态：</a:t>
            </a:r>
            <a:endParaRPr lang="zh-CN" altLang="en-US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对服务器程序来说，究竟是有状态服务，还是无状态服务，其判断依旧——两个来自相同发起者的请求在服务器端是否具备上下文关系。</a:t>
            </a:r>
            <a:endParaRPr 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状态化请求，服务器端一般都要保存请求的相关信息，每个请求可以默认地使用以前的请求信息。</a:t>
            </a:r>
            <a:endParaRPr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无状态请求，服务器端所能够处理的过程必须全部来自于请求所携带的信息，以及其他服务器端自身所保存的、并且可以被所有请求所使用的公共信息。</a:t>
            </a:r>
            <a:endParaRPr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有状态重</a:t>
            </a: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事务，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无状态重</a:t>
            </a: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伸缩</a:t>
            </a:r>
            <a:endParaRPr lang="zh-CN" altLang="en-US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有状态：</a:t>
            </a:r>
            <a:r>
              <a:rPr lang="en-US" altLang="zh-CN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statfullSet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无状态：</a:t>
            </a:r>
            <a:r>
              <a:rPr lang="en-US" altLang="zh-CN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deployment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7024370" y="906780"/>
            <a:ext cx="1753870" cy="479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kubectl</a:t>
            </a:r>
            <a:endParaRPr lang="en-US" altLang="zh-CN"/>
          </a:p>
        </p:txBody>
      </p:sp>
      <p:sp>
        <p:nvSpPr>
          <p:cNvPr id="3" name="椭圆 2"/>
          <p:cNvSpPr/>
          <p:nvPr/>
        </p:nvSpPr>
        <p:spPr>
          <a:xfrm>
            <a:off x="6928485" y="1884045"/>
            <a:ext cx="1945005" cy="854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deployment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6928485" y="2921635"/>
            <a:ext cx="1945005" cy="854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generator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9641205" y="2127250"/>
            <a:ext cx="679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641205" y="3164840"/>
            <a:ext cx="19050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nginx-1288857362</a:t>
            </a:r>
            <a:endParaRPr lang="en-US" altLang="zh-CN"/>
          </a:p>
        </p:txBody>
      </p:sp>
      <p:sp>
        <p:nvSpPr>
          <p:cNvPr id="8" name="六边形 7"/>
          <p:cNvSpPr/>
          <p:nvPr/>
        </p:nvSpPr>
        <p:spPr>
          <a:xfrm>
            <a:off x="6190615" y="4491355"/>
            <a:ext cx="833755" cy="748030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pod</a:t>
            </a:r>
            <a:endParaRPr lang="en-US" altLang="zh-CN"/>
          </a:p>
        </p:txBody>
      </p:sp>
      <p:sp>
        <p:nvSpPr>
          <p:cNvPr id="10" name="六边形 9"/>
          <p:cNvSpPr/>
          <p:nvPr/>
        </p:nvSpPr>
        <p:spPr>
          <a:xfrm>
            <a:off x="8873490" y="4491355"/>
            <a:ext cx="833755" cy="748030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pod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2" idx="2"/>
            <a:endCxn id="3" idx="0"/>
          </p:cNvCxnSpPr>
          <p:nvPr/>
        </p:nvCxnSpPr>
        <p:spPr>
          <a:xfrm>
            <a:off x="7901305" y="1386205"/>
            <a:ext cx="0" cy="497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" idx="4"/>
            <a:endCxn id="4" idx="0"/>
          </p:cNvCxnSpPr>
          <p:nvPr/>
        </p:nvCxnSpPr>
        <p:spPr>
          <a:xfrm>
            <a:off x="7901305" y="2738755"/>
            <a:ext cx="0" cy="182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3"/>
            <a:endCxn id="8" idx="5"/>
          </p:cNvCxnSpPr>
          <p:nvPr/>
        </p:nvCxnSpPr>
        <p:spPr>
          <a:xfrm flipH="1">
            <a:off x="6837680" y="3651250"/>
            <a:ext cx="375920" cy="840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5"/>
            <a:endCxn id="10" idx="4"/>
          </p:cNvCxnSpPr>
          <p:nvPr/>
        </p:nvCxnSpPr>
        <p:spPr>
          <a:xfrm>
            <a:off x="8588375" y="3651250"/>
            <a:ext cx="472440" cy="840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401310" y="5343525"/>
            <a:ext cx="24123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nginx-1288857362-kskis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8118475" y="5343525"/>
            <a:ext cx="2344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nginx-1288857362-jsild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408430" y="3164840"/>
            <a:ext cx="2501900" cy="421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service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3910330" y="3218180"/>
            <a:ext cx="14008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nginx-service</a:t>
            </a:r>
            <a:endParaRPr lang="en-US" altLang="zh-CN"/>
          </a:p>
        </p:txBody>
      </p:sp>
      <p:cxnSp>
        <p:nvCxnSpPr>
          <p:cNvPr id="19" name="直接箭头连接符 18"/>
          <p:cNvCxnSpPr>
            <a:stCxn id="17" idx="2"/>
            <a:endCxn id="8" idx="3"/>
          </p:cNvCxnSpPr>
          <p:nvPr/>
        </p:nvCxnSpPr>
        <p:spPr>
          <a:xfrm>
            <a:off x="2659380" y="3586480"/>
            <a:ext cx="3531235" cy="127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0" idx="3"/>
          </p:cNvCxnSpPr>
          <p:nvPr/>
        </p:nvCxnSpPr>
        <p:spPr>
          <a:xfrm>
            <a:off x="2682875" y="3581400"/>
            <a:ext cx="6190615" cy="1283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956435" y="3886835"/>
            <a:ext cx="14058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Load Balance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6458585" y="236220"/>
            <a:ext cx="1753870" cy="479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kubectl</a:t>
            </a:r>
            <a:endParaRPr lang="en-US" altLang="zh-CN"/>
          </a:p>
        </p:txBody>
      </p:sp>
      <p:sp>
        <p:nvSpPr>
          <p:cNvPr id="3" name="椭圆 2"/>
          <p:cNvSpPr/>
          <p:nvPr/>
        </p:nvSpPr>
        <p:spPr>
          <a:xfrm>
            <a:off x="6362700" y="1213485"/>
            <a:ext cx="1945005" cy="854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statfulSet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9075420" y="1456690"/>
            <a:ext cx="724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8" name="六边形 7"/>
          <p:cNvSpPr/>
          <p:nvPr/>
        </p:nvSpPr>
        <p:spPr>
          <a:xfrm>
            <a:off x="5001895" y="2068195"/>
            <a:ext cx="833755" cy="748030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pod</a:t>
            </a:r>
            <a:endParaRPr lang="en-US" altLang="zh-CN"/>
          </a:p>
        </p:txBody>
      </p:sp>
      <p:sp>
        <p:nvSpPr>
          <p:cNvPr id="10" name="六边形 9"/>
          <p:cNvSpPr/>
          <p:nvPr/>
        </p:nvSpPr>
        <p:spPr>
          <a:xfrm>
            <a:off x="8307705" y="3246120"/>
            <a:ext cx="833755" cy="748030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pod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2" idx="2"/>
            <a:endCxn id="3" idx="0"/>
          </p:cNvCxnSpPr>
          <p:nvPr/>
        </p:nvCxnSpPr>
        <p:spPr>
          <a:xfrm>
            <a:off x="7335520" y="715645"/>
            <a:ext cx="0" cy="497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3"/>
            <a:endCxn id="8" idx="5"/>
          </p:cNvCxnSpPr>
          <p:nvPr/>
        </p:nvCxnSpPr>
        <p:spPr>
          <a:xfrm flipH="1">
            <a:off x="5648960" y="1943100"/>
            <a:ext cx="998855" cy="125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3" idx="5"/>
            <a:endCxn id="10" idx="4"/>
          </p:cNvCxnSpPr>
          <p:nvPr/>
        </p:nvCxnSpPr>
        <p:spPr>
          <a:xfrm>
            <a:off x="8022590" y="1943100"/>
            <a:ext cx="472440" cy="1303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970145" y="2877820"/>
            <a:ext cx="8978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mysql.1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8307705" y="4098290"/>
            <a:ext cx="8978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mysql.2</a:t>
            </a:r>
            <a:endParaRPr lang="en-US" altLang="zh-CN"/>
          </a:p>
        </p:txBody>
      </p:sp>
      <p:sp>
        <p:nvSpPr>
          <p:cNvPr id="7" name="圆柱形 6"/>
          <p:cNvSpPr/>
          <p:nvPr/>
        </p:nvSpPr>
        <p:spPr>
          <a:xfrm>
            <a:off x="2854960" y="3053715"/>
            <a:ext cx="824230" cy="82423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柱形 8"/>
          <p:cNvSpPr/>
          <p:nvPr/>
        </p:nvSpPr>
        <p:spPr>
          <a:xfrm>
            <a:off x="5823585" y="4638675"/>
            <a:ext cx="824230" cy="82423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>
            <a:stCxn id="8" idx="3"/>
            <a:endCxn id="7" idx="4"/>
          </p:cNvCxnSpPr>
          <p:nvPr/>
        </p:nvCxnSpPr>
        <p:spPr>
          <a:xfrm flipH="1">
            <a:off x="3679190" y="2442210"/>
            <a:ext cx="1322705" cy="1023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3"/>
            <a:endCxn id="9" idx="4"/>
          </p:cNvCxnSpPr>
          <p:nvPr/>
        </p:nvCxnSpPr>
        <p:spPr>
          <a:xfrm flipH="1">
            <a:off x="6647815" y="3620135"/>
            <a:ext cx="1659890" cy="1430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 rot="2220000">
            <a:off x="2337435" y="3430270"/>
            <a:ext cx="4780280" cy="188341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 rot="2280000">
            <a:off x="3638550" y="4685665"/>
            <a:ext cx="14547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PVC Template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4149090" y="1827530"/>
            <a:ext cx="3632835" cy="1265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JOB/CronJob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4149090" y="3438525"/>
            <a:ext cx="3632835" cy="1265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DeamonSet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420745" y="2824480"/>
            <a:ext cx="3613785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service</a:t>
            </a:r>
            <a:endParaRPr lang="en-US" altLang="zh-CN"/>
          </a:p>
        </p:txBody>
      </p:sp>
      <p:sp>
        <p:nvSpPr>
          <p:cNvPr id="8" name="六边形 7"/>
          <p:cNvSpPr/>
          <p:nvPr/>
        </p:nvSpPr>
        <p:spPr>
          <a:xfrm>
            <a:off x="3477895" y="3803650"/>
            <a:ext cx="833755" cy="748030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pod</a:t>
            </a:r>
            <a:endParaRPr lang="en-US" altLang="zh-CN"/>
          </a:p>
        </p:txBody>
      </p:sp>
      <p:sp>
        <p:nvSpPr>
          <p:cNvPr id="10" name="六边形 9"/>
          <p:cNvSpPr/>
          <p:nvPr/>
        </p:nvSpPr>
        <p:spPr>
          <a:xfrm>
            <a:off x="4810760" y="3803650"/>
            <a:ext cx="833755" cy="748030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pod</a:t>
            </a:r>
            <a:endParaRPr lang="en-US" altLang="zh-CN"/>
          </a:p>
        </p:txBody>
      </p:sp>
      <p:sp>
        <p:nvSpPr>
          <p:cNvPr id="3" name="六边形 2"/>
          <p:cNvSpPr/>
          <p:nvPr/>
        </p:nvSpPr>
        <p:spPr>
          <a:xfrm>
            <a:off x="6200775" y="3803650"/>
            <a:ext cx="833755" cy="748030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pod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3477895" y="4551680"/>
            <a:ext cx="3613785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endpoints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8174990" y="3993515"/>
            <a:ext cx="1087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POD CIDR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477895" y="5288915"/>
            <a:ext cx="6861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servicename.namespace.svc.cluster.local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2011680" y="1454150"/>
            <a:ext cx="1409065" cy="508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NodePort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4427855" y="1454150"/>
            <a:ext cx="1599565" cy="508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LoadBalancer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7034530" y="1454150"/>
            <a:ext cx="1599565" cy="508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ClusterIP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0" y="0"/>
            <a:ext cx="1005522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工作流概览</a:t>
            </a:r>
            <a:endParaRPr lang="zh-CN" altLang="en-US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16025" y="1971040"/>
            <a:ext cx="4035425" cy="423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106795" y="1971040"/>
            <a:ext cx="4035425" cy="4237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16025" y="1971040"/>
            <a:ext cx="7321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node01</a:t>
            </a:r>
            <a:endParaRPr lang="en-US" altLang="zh-CN" sz="1400"/>
          </a:p>
        </p:txBody>
      </p:sp>
      <p:sp>
        <p:nvSpPr>
          <p:cNvPr id="6" name="文本框 5"/>
          <p:cNvSpPr txBox="1"/>
          <p:nvPr/>
        </p:nvSpPr>
        <p:spPr>
          <a:xfrm>
            <a:off x="6106795" y="1971040"/>
            <a:ext cx="7321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node02</a:t>
            </a:r>
            <a:endParaRPr lang="en-US" altLang="zh-CN" sz="1400"/>
          </a:p>
        </p:txBody>
      </p:sp>
      <p:sp>
        <p:nvSpPr>
          <p:cNvPr id="7" name="六边形 6"/>
          <p:cNvSpPr/>
          <p:nvPr/>
        </p:nvSpPr>
        <p:spPr>
          <a:xfrm>
            <a:off x="4110355" y="4631690"/>
            <a:ext cx="1016000" cy="83248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Pod-xx1</a:t>
            </a:r>
            <a:endParaRPr lang="zh-CN" altLang="en-US" sz="1000"/>
          </a:p>
        </p:txBody>
      </p:sp>
      <p:sp>
        <p:nvSpPr>
          <p:cNvPr id="8" name="六边形 7"/>
          <p:cNvSpPr/>
          <p:nvPr/>
        </p:nvSpPr>
        <p:spPr>
          <a:xfrm>
            <a:off x="6336665" y="4631690"/>
            <a:ext cx="1016000" cy="83248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Pod-xx</a:t>
            </a:r>
            <a:r>
              <a:rPr lang="en-US" sz="1000"/>
              <a:t>2</a:t>
            </a:r>
            <a:endParaRPr lang="en-US" sz="1000"/>
          </a:p>
        </p:txBody>
      </p:sp>
      <p:sp>
        <p:nvSpPr>
          <p:cNvPr id="9" name="矩形 8"/>
          <p:cNvSpPr/>
          <p:nvPr/>
        </p:nvSpPr>
        <p:spPr>
          <a:xfrm>
            <a:off x="3478530" y="4209415"/>
            <a:ext cx="4504690" cy="1677670"/>
          </a:xfrm>
          <a:prstGeom prst="rect">
            <a:avLst/>
          </a:prstGeom>
          <a:noFill/>
          <a:ln>
            <a:solidFill>
              <a:schemeClr val="accent2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478530" y="4209415"/>
            <a:ext cx="10534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deployment</a:t>
            </a:r>
            <a:endParaRPr lang="en-US" altLang="zh-CN" sz="1400"/>
          </a:p>
        </p:txBody>
      </p:sp>
      <p:sp>
        <p:nvSpPr>
          <p:cNvPr id="11" name="矩形 10"/>
          <p:cNvSpPr/>
          <p:nvPr/>
        </p:nvSpPr>
        <p:spPr>
          <a:xfrm>
            <a:off x="2601595" y="1971040"/>
            <a:ext cx="1264920" cy="39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kube-proxy</a:t>
            </a:r>
            <a:endParaRPr lang="en-US" altLang="zh-CN" sz="1400"/>
          </a:p>
        </p:txBody>
      </p:sp>
      <p:sp>
        <p:nvSpPr>
          <p:cNvPr id="12" name="矩形 11"/>
          <p:cNvSpPr/>
          <p:nvPr/>
        </p:nvSpPr>
        <p:spPr>
          <a:xfrm>
            <a:off x="8383905" y="1971040"/>
            <a:ext cx="1264920" cy="39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kube-proxy</a:t>
            </a:r>
            <a:endParaRPr lang="en-US" altLang="zh-CN" sz="140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78530" y="3549650"/>
            <a:ext cx="4504055" cy="520065"/>
          </a:xfrm>
          <a:prstGeom prst="rect">
            <a:avLst/>
          </a:prstGeom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service</a:t>
            </a:r>
            <a:endParaRPr lang="en-US" altLang="zh-CN"/>
          </a:p>
          <a:p>
            <a:pPr algn="ctr"/>
            <a:r>
              <a:rPr lang="en-US" altLang="zh-CN"/>
              <a:t>endpoint</a:t>
            </a:r>
            <a:endParaRPr lang="en-US" altLang="zh-CN"/>
          </a:p>
        </p:txBody>
      </p:sp>
      <p:cxnSp>
        <p:nvCxnSpPr>
          <p:cNvPr id="14" name="直接箭头连接符 13"/>
          <p:cNvCxnSpPr>
            <a:stCxn id="11" idx="2"/>
            <a:endCxn id="13" idx="1"/>
          </p:cNvCxnSpPr>
          <p:nvPr/>
        </p:nvCxnSpPr>
        <p:spPr>
          <a:xfrm>
            <a:off x="3234055" y="2364105"/>
            <a:ext cx="244475" cy="14458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2" idx="2"/>
            <a:endCxn id="13" idx="3"/>
          </p:cNvCxnSpPr>
          <p:nvPr/>
        </p:nvCxnSpPr>
        <p:spPr>
          <a:xfrm flipH="1">
            <a:off x="7982585" y="2364105"/>
            <a:ext cx="1033780" cy="14458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2"/>
            <a:endCxn id="7" idx="5"/>
          </p:cNvCxnSpPr>
          <p:nvPr/>
        </p:nvCxnSpPr>
        <p:spPr>
          <a:xfrm flipH="1">
            <a:off x="4918075" y="4069715"/>
            <a:ext cx="812800" cy="5619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3" idx="2"/>
            <a:endCxn id="8" idx="4"/>
          </p:cNvCxnSpPr>
          <p:nvPr/>
        </p:nvCxnSpPr>
        <p:spPr>
          <a:xfrm>
            <a:off x="5730875" y="4069715"/>
            <a:ext cx="814070" cy="5619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986530" y="1971040"/>
            <a:ext cx="1264920" cy="39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ingress</a:t>
            </a:r>
            <a:endParaRPr lang="en-US" altLang="zh-CN" sz="1400"/>
          </a:p>
          <a:p>
            <a:pPr algn="ctr"/>
            <a:r>
              <a:rPr lang="en-US" altLang="zh-CN" sz="1400"/>
              <a:t>controller</a:t>
            </a:r>
            <a:endParaRPr lang="en-US" altLang="zh-CN" sz="1400"/>
          </a:p>
        </p:txBody>
      </p:sp>
      <p:sp>
        <p:nvSpPr>
          <p:cNvPr id="19" name="矩形 18"/>
          <p:cNvSpPr/>
          <p:nvPr/>
        </p:nvSpPr>
        <p:spPr>
          <a:xfrm>
            <a:off x="6936740" y="1971040"/>
            <a:ext cx="1264920" cy="39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ingress</a:t>
            </a:r>
            <a:endParaRPr lang="en-US" altLang="zh-CN" sz="1400"/>
          </a:p>
          <a:p>
            <a:pPr algn="ctr"/>
            <a:r>
              <a:rPr lang="en-US" altLang="zh-CN" sz="1400"/>
              <a:t>controller</a:t>
            </a:r>
            <a:endParaRPr lang="en-US" altLang="zh-CN" sz="1400"/>
          </a:p>
        </p:txBody>
      </p:sp>
      <p:sp>
        <p:nvSpPr>
          <p:cNvPr id="20" name="矩形 19"/>
          <p:cNvSpPr/>
          <p:nvPr/>
        </p:nvSpPr>
        <p:spPr>
          <a:xfrm>
            <a:off x="3479165" y="2956560"/>
            <a:ext cx="4504055" cy="520065"/>
          </a:xfrm>
          <a:prstGeom prst="rect">
            <a:avLst/>
          </a:prstGeom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ingress</a:t>
            </a:r>
            <a:endParaRPr lang="en-US" altLang="zh-CN"/>
          </a:p>
        </p:txBody>
      </p:sp>
      <p:cxnSp>
        <p:nvCxnSpPr>
          <p:cNvPr id="21" name="直接箭头连接符 20"/>
          <p:cNvCxnSpPr>
            <a:stCxn id="18" idx="2"/>
            <a:endCxn id="20" idx="0"/>
          </p:cNvCxnSpPr>
          <p:nvPr/>
        </p:nvCxnSpPr>
        <p:spPr>
          <a:xfrm>
            <a:off x="4618990" y="2364105"/>
            <a:ext cx="1112520" cy="5924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9" idx="2"/>
            <a:endCxn id="20" idx="0"/>
          </p:cNvCxnSpPr>
          <p:nvPr/>
        </p:nvCxnSpPr>
        <p:spPr>
          <a:xfrm flipH="1">
            <a:off x="5731510" y="2364105"/>
            <a:ext cx="1837690" cy="5924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笑脸 22"/>
          <p:cNvSpPr/>
          <p:nvPr/>
        </p:nvSpPr>
        <p:spPr>
          <a:xfrm>
            <a:off x="3234055" y="734695"/>
            <a:ext cx="469900" cy="4787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stCxn id="23" idx="5"/>
            <a:endCxn id="18" idx="0"/>
          </p:cNvCxnSpPr>
          <p:nvPr/>
        </p:nvCxnSpPr>
        <p:spPr>
          <a:xfrm>
            <a:off x="3635375" y="1143635"/>
            <a:ext cx="983615" cy="827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142105" y="1338580"/>
            <a:ext cx="4768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4-7</a:t>
            </a:r>
            <a:r>
              <a:rPr lang="zh-CN" altLang="en-US" sz="1000"/>
              <a:t>层</a:t>
            </a:r>
            <a:endParaRPr lang="zh-CN" altLang="en-US" sz="1000"/>
          </a:p>
        </p:txBody>
      </p:sp>
      <p:sp>
        <p:nvSpPr>
          <p:cNvPr id="27" name="文本框 26"/>
          <p:cNvSpPr txBox="1"/>
          <p:nvPr/>
        </p:nvSpPr>
        <p:spPr>
          <a:xfrm>
            <a:off x="1216025" y="3549650"/>
            <a:ext cx="5099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/>
              <a:t>CNI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9648825" y="3625850"/>
            <a:ext cx="5099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/>
              <a:t>CNI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C:/Users/liuzh/AppData/Local/Temp/kaimatting/20201204141936/output_aiMatting_20201204142018.pngoutput_aiMatting_202012041420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03715" y="2945765"/>
            <a:ext cx="616585" cy="5930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335" y="1453515"/>
            <a:ext cx="968375" cy="5086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195" y="2358390"/>
            <a:ext cx="561975" cy="715010"/>
          </a:xfrm>
          <a:prstGeom prst="rect">
            <a:avLst/>
          </a:prstGeom>
        </p:spPr>
      </p:pic>
      <p:pic>
        <p:nvPicPr>
          <p:cNvPr id="5" name="图片 4" descr="C:/Users/liuzh/AppData/Local/Temp/kaimatting/20201204142216/output_aiMatting_20201204142226.pngoutput_aiMatting_202012041422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" y="2388870"/>
            <a:ext cx="513080" cy="6534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0765" y="2298700"/>
            <a:ext cx="1148715" cy="833755"/>
          </a:xfrm>
          <a:prstGeom prst="rect">
            <a:avLst/>
          </a:prstGeom>
        </p:spPr>
      </p:pic>
      <p:cxnSp>
        <p:nvCxnSpPr>
          <p:cNvPr id="7" name="直接箭头连接符 6"/>
          <p:cNvCxnSpPr>
            <a:stCxn id="5" idx="3"/>
            <a:endCxn id="6" idx="1"/>
          </p:cNvCxnSpPr>
          <p:nvPr/>
        </p:nvCxnSpPr>
        <p:spPr>
          <a:xfrm>
            <a:off x="1363980" y="2715895"/>
            <a:ext cx="9467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617980" y="2470785"/>
            <a:ext cx="4381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需求</a:t>
            </a:r>
            <a:endParaRPr lang="zh-CN" altLang="en-US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10" name="图片 9" descr="C:/Users/liuzh/AppData/Local/Temp/kaimatting/20201204142505/output_aiMatting_20201204142520.pngoutput_aiMatting_202012041425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6795" y="3538855"/>
            <a:ext cx="680085" cy="677545"/>
          </a:xfrm>
          <a:prstGeom prst="rect">
            <a:avLst/>
          </a:prstGeom>
        </p:spPr>
      </p:pic>
      <p:cxnSp>
        <p:nvCxnSpPr>
          <p:cNvPr id="12" name="直接箭头连接符 11"/>
          <p:cNvCxnSpPr>
            <a:stCxn id="10" idx="3"/>
            <a:endCxn id="4" idx="2"/>
          </p:cNvCxnSpPr>
          <p:nvPr/>
        </p:nvCxnSpPr>
        <p:spPr>
          <a:xfrm flipV="1">
            <a:off x="4246880" y="3073400"/>
            <a:ext cx="388620" cy="80454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3"/>
            <a:endCxn id="4" idx="1"/>
          </p:cNvCxnSpPr>
          <p:nvPr/>
        </p:nvCxnSpPr>
        <p:spPr>
          <a:xfrm>
            <a:off x="3459480" y="2715895"/>
            <a:ext cx="89471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2"/>
            <a:endCxn id="10" idx="1"/>
          </p:cNvCxnSpPr>
          <p:nvPr/>
        </p:nvCxnSpPr>
        <p:spPr>
          <a:xfrm>
            <a:off x="2885440" y="3132455"/>
            <a:ext cx="681355" cy="74549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695065" y="2945765"/>
            <a:ext cx="3752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DDD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17" name="图片 16" descr="resource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99260" y="1685925"/>
            <a:ext cx="356870" cy="35687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056130" y="1741805"/>
            <a:ext cx="75882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agile需求</a:t>
            </a:r>
            <a:endParaRPr lang="zh-CN" altLang="en-US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187700" y="640715"/>
            <a:ext cx="1447800" cy="1103630"/>
            <a:chOff x="8388" y="3228"/>
            <a:chExt cx="2280" cy="1738"/>
          </a:xfrm>
        </p:grpSpPr>
        <p:sp>
          <p:nvSpPr>
            <p:cNvPr id="19" name="六边形 18"/>
            <p:cNvSpPr/>
            <p:nvPr/>
          </p:nvSpPr>
          <p:spPr>
            <a:xfrm>
              <a:off x="8927" y="3228"/>
              <a:ext cx="649" cy="6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六边形 19"/>
            <p:cNvSpPr/>
            <p:nvPr/>
          </p:nvSpPr>
          <p:spPr>
            <a:xfrm>
              <a:off x="8388" y="3597"/>
              <a:ext cx="649" cy="6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六边形 20"/>
            <p:cNvSpPr/>
            <p:nvPr/>
          </p:nvSpPr>
          <p:spPr>
            <a:xfrm>
              <a:off x="8927" y="3952"/>
              <a:ext cx="649" cy="6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六边形 21"/>
            <p:cNvSpPr/>
            <p:nvPr/>
          </p:nvSpPr>
          <p:spPr>
            <a:xfrm>
              <a:off x="9476" y="3600"/>
              <a:ext cx="649" cy="6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六边形 22"/>
            <p:cNvSpPr/>
            <p:nvPr/>
          </p:nvSpPr>
          <p:spPr>
            <a:xfrm>
              <a:off x="9461" y="4318"/>
              <a:ext cx="649" cy="6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六边形 23"/>
            <p:cNvSpPr/>
            <p:nvPr/>
          </p:nvSpPr>
          <p:spPr>
            <a:xfrm>
              <a:off x="10020" y="3976"/>
              <a:ext cx="649" cy="6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3599815" y="332740"/>
            <a:ext cx="133540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微服务</a:t>
            </a:r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Miro Service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7" name="上下箭头 26"/>
          <p:cNvSpPr/>
          <p:nvPr/>
        </p:nvSpPr>
        <p:spPr>
          <a:xfrm>
            <a:off x="3730625" y="1872615"/>
            <a:ext cx="353060" cy="716280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>
            <a:stCxn id="4" idx="3"/>
            <a:endCxn id="3" idx="2"/>
          </p:cNvCxnSpPr>
          <p:nvPr/>
        </p:nvCxnSpPr>
        <p:spPr>
          <a:xfrm flipV="1">
            <a:off x="4916170" y="1962150"/>
            <a:ext cx="1042670" cy="7537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 rot="19380000">
            <a:off x="5067300" y="2108200"/>
            <a:ext cx="5676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Commit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30" name="图片 29" descr="C:/Users/liuzh/AppData/Local/Temp/kaimatting/20201204143249/output_aiMatting_20201204143259.pngoutput_aiMatting_2020120414325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44740" y="661035"/>
            <a:ext cx="485140" cy="671830"/>
          </a:xfrm>
          <a:prstGeom prst="rect">
            <a:avLst/>
          </a:prstGeom>
        </p:spPr>
      </p:pic>
      <p:cxnSp>
        <p:nvCxnSpPr>
          <p:cNvPr id="31" name="曲线连接符 30"/>
          <p:cNvCxnSpPr>
            <a:stCxn id="30" idx="1"/>
            <a:endCxn id="3" idx="0"/>
          </p:cNvCxnSpPr>
          <p:nvPr/>
        </p:nvCxnSpPr>
        <p:spPr>
          <a:xfrm rot="10800000" flipV="1">
            <a:off x="5958840" y="996315"/>
            <a:ext cx="1485900" cy="456565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 rot="20820000">
            <a:off x="6386195" y="802640"/>
            <a:ext cx="63182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Monitor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34" name="曲线连接符 33"/>
          <p:cNvCxnSpPr>
            <a:stCxn id="3" idx="3"/>
            <a:endCxn id="30" idx="2"/>
          </p:cNvCxnSpPr>
          <p:nvPr/>
        </p:nvCxnSpPr>
        <p:spPr>
          <a:xfrm flipV="1">
            <a:off x="6442710" y="1332865"/>
            <a:ext cx="1244600" cy="375285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 rot="20820000">
            <a:off x="6793865" y="1649095"/>
            <a:ext cx="63182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Trigger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29880" y="863600"/>
            <a:ext cx="1375410" cy="589280"/>
          </a:xfrm>
          <a:prstGeom prst="rect">
            <a:avLst/>
          </a:prstGeom>
        </p:spPr>
      </p:pic>
      <p:pic>
        <p:nvPicPr>
          <p:cNvPr id="38" name="图片 37" descr="C:/Users/liuzh/AppData/Local/Temp/kaimatting/20201204141936/output_aiMatting_20201204142018.pngoutput_aiMatting_202012041420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22335" y="2945765"/>
            <a:ext cx="616585" cy="593090"/>
          </a:xfrm>
          <a:prstGeom prst="rect">
            <a:avLst/>
          </a:prstGeom>
        </p:spPr>
      </p:pic>
      <p:pic>
        <p:nvPicPr>
          <p:cNvPr id="39" name="图片 38" descr="C:/Users/liuzh/AppData/Local/Temp/kaimatting/20201204141936/output_aiMatting_20201204142018.pngoutput_aiMatting_202012041420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8250" y="2945765"/>
            <a:ext cx="616585" cy="593090"/>
          </a:xfrm>
          <a:prstGeom prst="rect">
            <a:avLst/>
          </a:prstGeom>
        </p:spPr>
      </p:pic>
      <p:cxnSp>
        <p:nvCxnSpPr>
          <p:cNvPr id="40" name="曲线连接符 39"/>
          <p:cNvCxnSpPr>
            <a:stCxn id="37" idx="2"/>
            <a:endCxn id="2" idx="0"/>
          </p:cNvCxnSpPr>
          <p:nvPr/>
        </p:nvCxnSpPr>
        <p:spPr>
          <a:xfrm rot="5400000" flipV="1">
            <a:off x="8418830" y="1651635"/>
            <a:ext cx="1492885" cy="1094740"/>
          </a:xfrm>
          <a:prstGeom prst="curved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9492615" y="3538855"/>
            <a:ext cx="43942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Test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610600" y="3538855"/>
            <a:ext cx="3752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PRE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43" name="曲线连接符 42"/>
          <p:cNvCxnSpPr>
            <a:stCxn id="2" idx="1"/>
            <a:endCxn id="38" idx="0"/>
          </p:cNvCxnSpPr>
          <p:nvPr/>
        </p:nvCxnSpPr>
        <p:spPr>
          <a:xfrm rot="10800000">
            <a:off x="8830945" y="2945130"/>
            <a:ext cx="572770" cy="296545"/>
          </a:xfrm>
          <a:prstGeom prst="curvedConnector4">
            <a:avLst>
              <a:gd name="adj1" fmla="val 23060"/>
              <a:gd name="adj2" fmla="val 1803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8515350" y="2317115"/>
            <a:ext cx="8883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Pre Release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canary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45" name="曲线连接符 44"/>
          <p:cNvCxnSpPr>
            <a:stCxn id="38" idx="1"/>
            <a:endCxn id="39" idx="0"/>
          </p:cNvCxnSpPr>
          <p:nvPr/>
        </p:nvCxnSpPr>
        <p:spPr>
          <a:xfrm rot="10800000">
            <a:off x="7896225" y="2945130"/>
            <a:ext cx="625475" cy="296545"/>
          </a:xfrm>
          <a:prstGeom prst="curvedConnector4">
            <a:avLst>
              <a:gd name="adj1" fmla="val 25381"/>
              <a:gd name="adj2" fmla="val 1803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7633970" y="2470785"/>
            <a:ext cx="8883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Pro Release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880225" y="3132455"/>
            <a:ext cx="63182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AB Test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48" name="曲线连接符 47"/>
          <p:cNvCxnSpPr>
            <a:stCxn id="47" idx="1"/>
            <a:endCxn id="6" idx="2"/>
          </p:cNvCxnSpPr>
          <p:nvPr/>
        </p:nvCxnSpPr>
        <p:spPr>
          <a:xfrm rot="10800000">
            <a:off x="2884805" y="3131820"/>
            <a:ext cx="3994785" cy="122555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7708900" y="3538855"/>
            <a:ext cx="3752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PRO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50" name="曲线连接符 49"/>
          <p:cNvCxnSpPr>
            <a:stCxn id="49" idx="2"/>
            <a:endCxn id="42" idx="2"/>
          </p:cNvCxnSpPr>
          <p:nvPr/>
        </p:nvCxnSpPr>
        <p:spPr>
          <a:xfrm rot="5400000" flipV="1">
            <a:off x="8347710" y="3333115"/>
            <a:ext cx="3175" cy="901700"/>
          </a:xfrm>
          <a:prstGeom prst="curvedConnector3">
            <a:avLst>
              <a:gd name="adj1" fmla="val 755000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7929880" y="4048760"/>
            <a:ext cx="95250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Flow Routing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893175" y="1872615"/>
            <a:ext cx="3111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CD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3" name="图片 52" descr="C:/Users/liuzh/AppData/Local/Temp/kaimatting/20201204144322/output_aiMatting_20201204144331.pngoutput_aiMatting_202012041443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63505" y="386715"/>
            <a:ext cx="490220" cy="490220"/>
          </a:xfrm>
          <a:prstGeom prst="rect">
            <a:avLst/>
          </a:prstGeom>
        </p:spPr>
      </p:pic>
      <p:sp>
        <p:nvSpPr>
          <p:cNvPr id="54" name="文本框 53"/>
          <p:cNvSpPr txBox="1"/>
          <p:nvPr/>
        </p:nvSpPr>
        <p:spPr>
          <a:xfrm>
            <a:off x="9709150" y="1035685"/>
            <a:ext cx="3111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CI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55" name="曲线连接符 54"/>
          <p:cNvCxnSpPr>
            <a:stCxn id="37" idx="3"/>
            <a:endCxn id="53" idx="1"/>
          </p:cNvCxnSpPr>
          <p:nvPr/>
        </p:nvCxnSpPr>
        <p:spPr>
          <a:xfrm flipV="1">
            <a:off x="9305290" y="631825"/>
            <a:ext cx="958215" cy="526415"/>
          </a:xfrm>
          <a:prstGeom prst="curvedConnector3">
            <a:avLst>
              <a:gd name="adj1" fmla="val 50033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0146665" y="913130"/>
            <a:ext cx="7239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Registry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1" name="上下箭头 60"/>
          <p:cNvSpPr/>
          <p:nvPr/>
        </p:nvSpPr>
        <p:spPr>
          <a:xfrm rot="1980000">
            <a:off x="9919970" y="1284605"/>
            <a:ext cx="97790" cy="93154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10146665" y="1664970"/>
            <a:ext cx="14198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Build Once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Run anywhere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7981315" y="4800600"/>
            <a:ext cx="631190" cy="673735"/>
            <a:chOff x="11860" y="8024"/>
            <a:chExt cx="994" cy="1061"/>
          </a:xfrm>
        </p:grpSpPr>
        <p:pic>
          <p:nvPicPr>
            <p:cNvPr id="63" name="图片 62" descr="C:/Users/liuzh/AppData/Local/Temp/kaimatting/20201204144734/output_aiMatting_20201204144744.pngoutput_aiMatting_20201204144744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2022" y="8024"/>
              <a:ext cx="671" cy="675"/>
            </a:xfrm>
            <a:prstGeom prst="rect">
              <a:avLst/>
            </a:prstGeom>
          </p:spPr>
        </p:pic>
        <p:sp>
          <p:nvSpPr>
            <p:cNvPr id="65" name="文本框 64"/>
            <p:cNvSpPr txBox="1"/>
            <p:nvPr/>
          </p:nvSpPr>
          <p:spPr>
            <a:xfrm>
              <a:off x="11860" y="8699"/>
              <a:ext cx="995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Metrics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9113520" y="4825365"/>
            <a:ext cx="567690" cy="623570"/>
            <a:chOff x="14059" y="8103"/>
            <a:chExt cx="894" cy="982"/>
          </a:xfrm>
        </p:grpSpPr>
        <p:pic>
          <p:nvPicPr>
            <p:cNvPr id="64" name="图片 63" descr="C:/Users/liuzh/AppData/Local/Temp/kaimatting/20201204144817/output_aiMatting_20201204144836.pngoutput_aiMatting_20201204144836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4202" y="8103"/>
              <a:ext cx="607" cy="596"/>
            </a:xfrm>
            <a:prstGeom prst="rect">
              <a:avLst/>
            </a:prstGeom>
          </p:spPr>
        </p:pic>
        <p:sp>
          <p:nvSpPr>
            <p:cNvPr id="66" name="文本框 65"/>
            <p:cNvSpPr txBox="1"/>
            <p:nvPr/>
          </p:nvSpPr>
          <p:spPr>
            <a:xfrm>
              <a:off x="14059" y="8699"/>
              <a:ext cx="894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Events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sp>
        <p:nvSpPr>
          <p:cNvPr id="69" name="右大括号 68"/>
          <p:cNvSpPr/>
          <p:nvPr/>
        </p:nvSpPr>
        <p:spPr>
          <a:xfrm rot="5400000">
            <a:off x="8726805" y="3281045"/>
            <a:ext cx="156210" cy="24314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0" name="图片 69" descr="resource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38540" y="5934075"/>
            <a:ext cx="384810" cy="384810"/>
          </a:xfrm>
          <a:prstGeom prst="rect">
            <a:avLst/>
          </a:prstGeom>
        </p:spPr>
      </p:pic>
      <p:sp>
        <p:nvSpPr>
          <p:cNvPr id="71" name="文本框 70"/>
          <p:cNvSpPr txBox="1"/>
          <p:nvPr/>
        </p:nvSpPr>
        <p:spPr>
          <a:xfrm>
            <a:off x="9023350" y="5934075"/>
            <a:ext cx="133731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Policy Center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Center of Analysor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Alert Router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72" name="曲线连接符 71"/>
          <p:cNvCxnSpPr>
            <a:stCxn id="65" idx="2"/>
            <a:endCxn id="70" idx="0"/>
          </p:cNvCxnSpPr>
          <p:nvPr/>
        </p:nvCxnSpPr>
        <p:spPr>
          <a:xfrm rot="5400000" flipV="1">
            <a:off x="8334375" y="5437505"/>
            <a:ext cx="459740" cy="533400"/>
          </a:xfrm>
          <a:prstGeom prst="curved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曲线连接符 72"/>
          <p:cNvCxnSpPr>
            <a:stCxn id="66" idx="2"/>
            <a:endCxn id="70" idx="0"/>
          </p:cNvCxnSpPr>
          <p:nvPr/>
        </p:nvCxnSpPr>
        <p:spPr>
          <a:xfrm rot="5400000">
            <a:off x="8871585" y="5408295"/>
            <a:ext cx="485140" cy="566420"/>
          </a:xfrm>
          <a:prstGeom prst="curved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4" name="图片 73" descr="C:/Users/liuzh/AppData/Local/Temp/kaimatting/20201204145417/output_aiMatting_20201204145430.pngoutput_aiMatting_2020120414543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169660" y="4825365"/>
            <a:ext cx="518795" cy="518795"/>
          </a:xfrm>
          <a:prstGeom prst="rect">
            <a:avLst/>
          </a:prstGeom>
        </p:spPr>
      </p:pic>
      <p:sp>
        <p:nvSpPr>
          <p:cNvPr id="75" name="文本框 74"/>
          <p:cNvSpPr txBox="1"/>
          <p:nvPr/>
        </p:nvSpPr>
        <p:spPr>
          <a:xfrm>
            <a:off x="5927090" y="5344160"/>
            <a:ext cx="95250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AlertManager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76" name="曲线连接符 75"/>
          <p:cNvCxnSpPr>
            <a:stCxn id="70" idx="1"/>
            <a:endCxn id="74" idx="3"/>
          </p:cNvCxnSpPr>
          <p:nvPr/>
        </p:nvCxnSpPr>
        <p:spPr>
          <a:xfrm rot="10800000">
            <a:off x="6688455" y="5085080"/>
            <a:ext cx="1950085" cy="1041400"/>
          </a:xfrm>
          <a:prstGeom prst="curvedConnector3">
            <a:avLst>
              <a:gd name="adj1" fmla="val 4998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燕尾形 76"/>
          <p:cNvSpPr/>
          <p:nvPr/>
        </p:nvSpPr>
        <p:spPr>
          <a:xfrm rot="12180000">
            <a:off x="4381500" y="4448175"/>
            <a:ext cx="1657985" cy="9779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 rot="1440000">
            <a:off x="4925060" y="4231640"/>
            <a:ext cx="8210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价值流反馈</a:t>
            </a:r>
            <a:endParaRPr lang="zh-CN" altLang="en-US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95325" y="5673725"/>
            <a:ext cx="31737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b="1">
                <a:latin typeface="楷体" panose="02010609060101010101" charset="-122"/>
                <a:ea typeface="楷体" panose="02010609060101010101" charset="-122"/>
              </a:rPr>
              <a:t>DEVOPS </a:t>
            </a:r>
            <a:r>
              <a:rPr lang="zh-CN" altLang="en-US" sz="3600" b="1">
                <a:latin typeface="楷体" panose="02010609060101010101" charset="-122"/>
                <a:ea typeface="楷体" panose="02010609060101010101" charset="-122"/>
              </a:rPr>
              <a:t>价值流</a:t>
            </a:r>
            <a:endParaRPr lang="zh-CN" altLang="en-US" sz="36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0" name="右箭头 79"/>
          <p:cNvSpPr/>
          <p:nvPr/>
        </p:nvSpPr>
        <p:spPr>
          <a:xfrm rot="18840000">
            <a:off x="2060575" y="4674870"/>
            <a:ext cx="1649095" cy="379095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文本框 80"/>
          <p:cNvSpPr txBox="1"/>
          <p:nvPr/>
        </p:nvSpPr>
        <p:spPr>
          <a:xfrm>
            <a:off x="888365" y="3073400"/>
            <a:ext cx="43942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User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 descr="C:/Users/liuzh/AppData/Local/Temp/kaimatting/20201204141936/output_aiMatting_20201204142018.pngoutput_aiMatting_202012041420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34150" y="3344545"/>
            <a:ext cx="1243330" cy="1195705"/>
          </a:xfrm>
          <a:prstGeom prst="rect">
            <a:avLst/>
          </a:prstGeom>
        </p:spPr>
      </p:pic>
      <p:pic>
        <p:nvPicPr>
          <p:cNvPr id="16" name="图片 15" descr="resour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4335" y="2795905"/>
            <a:ext cx="983615" cy="983615"/>
          </a:xfrm>
          <a:prstGeom prst="rect">
            <a:avLst/>
          </a:prstGeom>
        </p:spPr>
      </p:pic>
      <p:pic>
        <p:nvPicPr>
          <p:cNvPr id="32" name="图片 31" descr="resour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9925" y="3201035"/>
            <a:ext cx="983615" cy="983615"/>
          </a:xfrm>
          <a:prstGeom prst="rect">
            <a:avLst/>
          </a:prstGeom>
        </p:spPr>
      </p:pic>
      <p:pic>
        <p:nvPicPr>
          <p:cNvPr id="36" name="图片 35" descr="resour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7155" y="3344545"/>
            <a:ext cx="983615" cy="983615"/>
          </a:xfrm>
          <a:prstGeom prst="rect">
            <a:avLst/>
          </a:prstGeom>
        </p:spPr>
      </p:pic>
      <p:pic>
        <p:nvPicPr>
          <p:cNvPr id="57" name="图片 56" descr="resour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82085" y="3887470"/>
            <a:ext cx="983615" cy="983615"/>
          </a:xfrm>
          <a:prstGeom prst="rect">
            <a:avLst/>
          </a:prstGeom>
        </p:spPr>
      </p:pic>
      <p:pic>
        <p:nvPicPr>
          <p:cNvPr id="58" name="图片 57" descr="resour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3540" y="3887470"/>
            <a:ext cx="983615" cy="983615"/>
          </a:xfrm>
          <a:prstGeom prst="rect">
            <a:avLst/>
          </a:prstGeom>
        </p:spPr>
      </p:pic>
      <p:pic>
        <p:nvPicPr>
          <p:cNvPr id="59" name="图片 58" descr="resource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23540" y="3344545"/>
            <a:ext cx="983615" cy="983615"/>
          </a:xfrm>
          <a:prstGeom prst="rect">
            <a:avLst/>
          </a:prstGeom>
        </p:spPr>
      </p:pic>
      <p:pic>
        <p:nvPicPr>
          <p:cNvPr id="60" name="图片 59" descr="resource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50720" y="3779520"/>
            <a:ext cx="983615" cy="983615"/>
          </a:xfrm>
          <a:prstGeom prst="rect">
            <a:avLst/>
          </a:prstGeom>
        </p:spPr>
      </p:pic>
      <p:pic>
        <p:nvPicPr>
          <p:cNvPr id="82" name="图片 81" descr="resource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61585" y="3887470"/>
            <a:ext cx="983615" cy="983615"/>
          </a:xfrm>
          <a:prstGeom prst="rect">
            <a:avLst/>
          </a:prstGeom>
        </p:spPr>
      </p:pic>
      <p:grpSp>
        <p:nvGrpSpPr>
          <p:cNvPr id="83" name="组合 82"/>
          <p:cNvGrpSpPr/>
          <p:nvPr/>
        </p:nvGrpSpPr>
        <p:grpSpPr>
          <a:xfrm>
            <a:off x="1608455" y="817245"/>
            <a:ext cx="1447800" cy="1103630"/>
            <a:chOff x="8388" y="3228"/>
            <a:chExt cx="2280" cy="1738"/>
          </a:xfrm>
        </p:grpSpPr>
        <p:sp>
          <p:nvSpPr>
            <p:cNvPr id="84" name="六边形 83"/>
            <p:cNvSpPr/>
            <p:nvPr/>
          </p:nvSpPr>
          <p:spPr>
            <a:xfrm>
              <a:off x="8927" y="3228"/>
              <a:ext cx="649" cy="6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六边形 84"/>
            <p:cNvSpPr/>
            <p:nvPr/>
          </p:nvSpPr>
          <p:spPr>
            <a:xfrm>
              <a:off x="8388" y="3597"/>
              <a:ext cx="649" cy="6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六边形 85"/>
            <p:cNvSpPr/>
            <p:nvPr/>
          </p:nvSpPr>
          <p:spPr>
            <a:xfrm>
              <a:off x="8927" y="3952"/>
              <a:ext cx="649" cy="6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" name="六边形 86"/>
            <p:cNvSpPr/>
            <p:nvPr/>
          </p:nvSpPr>
          <p:spPr>
            <a:xfrm>
              <a:off x="9476" y="3600"/>
              <a:ext cx="649" cy="6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" name="六边形 87"/>
            <p:cNvSpPr/>
            <p:nvPr/>
          </p:nvSpPr>
          <p:spPr>
            <a:xfrm>
              <a:off x="9461" y="4318"/>
              <a:ext cx="649" cy="6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" name="六边形 88"/>
            <p:cNvSpPr/>
            <p:nvPr/>
          </p:nvSpPr>
          <p:spPr>
            <a:xfrm>
              <a:off x="10020" y="3976"/>
              <a:ext cx="649" cy="6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2020570" y="509270"/>
            <a:ext cx="133540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微服务</a:t>
            </a:r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Miro Service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91" name="图片 90" descr="C:/Users/liuzh/AppData/Local/Temp/kaimatting/20201204150428/output_aiMatting_20201204150455.pngoutput_aiMatting_2020120415045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7385" y="1689100"/>
            <a:ext cx="624205" cy="868680"/>
          </a:xfrm>
          <a:prstGeom prst="rect">
            <a:avLst/>
          </a:prstGeom>
        </p:spPr>
      </p:pic>
      <p:sp>
        <p:nvSpPr>
          <p:cNvPr id="92" name="文本框 91"/>
          <p:cNvSpPr txBox="1"/>
          <p:nvPr/>
        </p:nvSpPr>
        <p:spPr>
          <a:xfrm>
            <a:off x="3831590" y="1921510"/>
            <a:ext cx="17157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我们不生产服务</a:t>
            </a:r>
            <a:endParaRPr lang="zh-CN" altLang="en-US" sz="1000" b="1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我们只是服务的搬运工</a:t>
            </a:r>
            <a:endParaRPr lang="zh-CN" altLang="en-US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93" name="曲线连接符 92"/>
          <p:cNvCxnSpPr>
            <a:stCxn id="88" idx="1"/>
            <a:endCxn id="16" idx="0"/>
          </p:cNvCxnSpPr>
          <p:nvPr/>
        </p:nvCxnSpPr>
        <p:spPr>
          <a:xfrm rot="5400000" flipV="1">
            <a:off x="2575560" y="1945005"/>
            <a:ext cx="874395" cy="827405"/>
          </a:xfrm>
          <a:prstGeom prst="curvedConnector3">
            <a:avLst>
              <a:gd name="adj1" fmla="val 5003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3355975" y="4871085"/>
            <a:ext cx="8210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混乱的码头</a:t>
            </a:r>
            <a:endParaRPr lang="zh-CN" altLang="en-US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95" name="图片 94" descr="resour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6430" y="3427095"/>
            <a:ext cx="983615" cy="983615"/>
          </a:xfrm>
          <a:prstGeom prst="rect">
            <a:avLst/>
          </a:prstGeom>
        </p:spPr>
      </p:pic>
      <p:pic>
        <p:nvPicPr>
          <p:cNvPr id="96" name="图片 95" descr="resour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6430" y="2936875"/>
            <a:ext cx="983615" cy="983615"/>
          </a:xfrm>
          <a:prstGeom prst="rect">
            <a:avLst/>
          </a:prstGeom>
        </p:spPr>
      </p:pic>
      <p:pic>
        <p:nvPicPr>
          <p:cNvPr id="97" name="图片 96" descr="resour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6430" y="3920490"/>
            <a:ext cx="983615" cy="983615"/>
          </a:xfrm>
          <a:prstGeom prst="rect">
            <a:avLst/>
          </a:prstGeom>
        </p:spPr>
      </p:pic>
      <p:pic>
        <p:nvPicPr>
          <p:cNvPr id="98" name="图片 97" descr="resour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22865" y="3920490"/>
            <a:ext cx="983615" cy="983615"/>
          </a:xfrm>
          <a:prstGeom prst="rect">
            <a:avLst/>
          </a:prstGeom>
        </p:spPr>
      </p:pic>
      <p:pic>
        <p:nvPicPr>
          <p:cNvPr id="99" name="图片 98" descr="resour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22865" y="3427095"/>
            <a:ext cx="983615" cy="983615"/>
          </a:xfrm>
          <a:prstGeom prst="rect">
            <a:avLst/>
          </a:prstGeom>
        </p:spPr>
      </p:pic>
      <p:pic>
        <p:nvPicPr>
          <p:cNvPr id="100" name="图片 99" descr="resource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39250" y="2936875"/>
            <a:ext cx="983615" cy="983615"/>
          </a:xfrm>
          <a:prstGeom prst="rect">
            <a:avLst/>
          </a:prstGeom>
        </p:spPr>
      </p:pic>
      <p:pic>
        <p:nvPicPr>
          <p:cNvPr id="101" name="图片 100" descr="resource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50045" y="3920490"/>
            <a:ext cx="983615" cy="983615"/>
          </a:xfrm>
          <a:prstGeom prst="rect">
            <a:avLst/>
          </a:prstGeom>
        </p:spPr>
      </p:pic>
      <p:pic>
        <p:nvPicPr>
          <p:cNvPr id="102" name="图片 101" descr="resource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39250" y="3427095"/>
            <a:ext cx="983615" cy="983615"/>
          </a:xfrm>
          <a:prstGeom prst="rect">
            <a:avLst/>
          </a:prstGeom>
        </p:spPr>
      </p:pic>
      <p:sp>
        <p:nvSpPr>
          <p:cNvPr id="103" name="文本框 102"/>
          <p:cNvSpPr txBox="1"/>
          <p:nvPr/>
        </p:nvSpPr>
        <p:spPr>
          <a:xfrm>
            <a:off x="9320530" y="4871085"/>
            <a:ext cx="69342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井然有序</a:t>
            </a:r>
            <a:endParaRPr lang="zh-CN" altLang="en-US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6809105" y="4625975"/>
            <a:ext cx="69342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服务编排</a:t>
            </a:r>
            <a:endParaRPr lang="zh-CN" altLang="en-US" sz="1000" b="1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" name="文本框 89"/>
          <p:cNvSpPr txBox="1"/>
          <p:nvPr/>
        </p:nvSpPr>
        <p:spPr>
          <a:xfrm>
            <a:off x="706120" y="626745"/>
            <a:ext cx="4570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latin typeface="楷体" panose="02010609060101010101" charset="-122"/>
                <a:ea typeface="楷体" panose="02010609060101010101" charset="-122"/>
              </a:rPr>
              <a:t>K8S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是什么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</a:rPr>
              <a:t>--&gt; K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ubernete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</a:rPr>
              <a:t>s --&gt; K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12345678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</a:rPr>
              <a:t>S</a:t>
            </a:r>
            <a:endParaRPr lang="en-US" altLang="zh-CN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71420" y="4682490"/>
            <a:ext cx="402590" cy="392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APP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941955" y="4682490"/>
            <a:ext cx="402590" cy="392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APP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411855" y="4682490"/>
            <a:ext cx="402590" cy="392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APP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471420" y="5113020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Operating System</a:t>
            </a:r>
            <a:endParaRPr lang="en-US" altLang="zh-CN" sz="1000"/>
          </a:p>
        </p:txBody>
      </p:sp>
      <p:sp>
        <p:nvSpPr>
          <p:cNvPr id="9" name="矩形 8"/>
          <p:cNvSpPr/>
          <p:nvPr/>
        </p:nvSpPr>
        <p:spPr>
          <a:xfrm>
            <a:off x="2471420" y="5456555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Hardware</a:t>
            </a:r>
            <a:endParaRPr lang="en-US" altLang="zh-CN" sz="1000"/>
          </a:p>
        </p:txBody>
      </p:sp>
      <p:sp>
        <p:nvSpPr>
          <p:cNvPr id="10" name="文本框 9"/>
          <p:cNvSpPr txBox="1"/>
          <p:nvPr/>
        </p:nvSpPr>
        <p:spPr>
          <a:xfrm>
            <a:off x="2874010" y="5811520"/>
            <a:ext cx="4381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传统</a:t>
            </a:r>
            <a:endParaRPr lang="zh-CN" altLang="en-US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982210" y="5161915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Operating System</a:t>
            </a:r>
            <a:endParaRPr lang="en-US" altLang="zh-CN" sz="1000"/>
          </a:p>
        </p:txBody>
      </p:sp>
      <p:sp>
        <p:nvSpPr>
          <p:cNvPr id="15" name="矩形 14"/>
          <p:cNvSpPr/>
          <p:nvPr/>
        </p:nvSpPr>
        <p:spPr>
          <a:xfrm>
            <a:off x="4982210" y="5505450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Hardware</a:t>
            </a:r>
            <a:endParaRPr lang="en-US" altLang="zh-CN" sz="1000"/>
          </a:p>
        </p:txBody>
      </p:sp>
      <p:sp>
        <p:nvSpPr>
          <p:cNvPr id="16" name="文本框 15"/>
          <p:cNvSpPr txBox="1"/>
          <p:nvPr/>
        </p:nvSpPr>
        <p:spPr>
          <a:xfrm>
            <a:off x="5364798" y="5811520"/>
            <a:ext cx="5657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虚拟化</a:t>
            </a:r>
            <a:endParaRPr lang="zh-CN" altLang="en-US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82210" y="4818380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Hypervisor</a:t>
            </a:r>
            <a:endParaRPr lang="en-US" altLang="zh-CN" sz="1000"/>
          </a:p>
        </p:txBody>
      </p:sp>
      <p:sp>
        <p:nvSpPr>
          <p:cNvPr id="18" name="矩形 17"/>
          <p:cNvSpPr/>
          <p:nvPr/>
        </p:nvSpPr>
        <p:spPr>
          <a:xfrm>
            <a:off x="4982210" y="3515360"/>
            <a:ext cx="480695" cy="1167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VM</a:t>
            </a:r>
            <a:endParaRPr lang="en-US" altLang="zh-CN" sz="1000"/>
          </a:p>
        </p:txBody>
      </p:sp>
      <p:sp>
        <p:nvSpPr>
          <p:cNvPr id="11" name="矩形 10"/>
          <p:cNvSpPr/>
          <p:nvPr/>
        </p:nvSpPr>
        <p:spPr>
          <a:xfrm>
            <a:off x="5041265" y="3587115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29" name="矩形 28"/>
          <p:cNvSpPr/>
          <p:nvPr/>
        </p:nvSpPr>
        <p:spPr>
          <a:xfrm>
            <a:off x="5599430" y="3515360"/>
            <a:ext cx="480695" cy="1167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VM</a:t>
            </a:r>
            <a:endParaRPr lang="en-US" altLang="zh-CN" sz="1000"/>
          </a:p>
        </p:txBody>
      </p:sp>
      <p:sp>
        <p:nvSpPr>
          <p:cNvPr id="30" name="矩形 29"/>
          <p:cNvSpPr/>
          <p:nvPr/>
        </p:nvSpPr>
        <p:spPr>
          <a:xfrm>
            <a:off x="5041265" y="423418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31" name="矩形 30"/>
          <p:cNvSpPr/>
          <p:nvPr/>
        </p:nvSpPr>
        <p:spPr>
          <a:xfrm>
            <a:off x="5677535" y="3587115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32" name="矩形 31"/>
          <p:cNvSpPr/>
          <p:nvPr/>
        </p:nvSpPr>
        <p:spPr>
          <a:xfrm>
            <a:off x="5677535" y="423418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33" name="矩形 32"/>
          <p:cNvSpPr/>
          <p:nvPr/>
        </p:nvSpPr>
        <p:spPr>
          <a:xfrm>
            <a:off x="7374890" y="5210810"/>
            <a:ext cx="217551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Operating System</a:t>
            </a:r>
            <a:endParaRPr lang="en-US" altLang="zh-CN" sz="1000"/>
          </a:p>
        </p:txBody>
      </p:sp>
      <p:sp>
        <p:nvSpPr>
          <p:cNvPr id="34" name="矩形 33"/>
          <p:cNvSpPr/>
          <p:nvPr/>
        </p:nvSpPr>
        <p:spPr>
          <a:xfrm>
            <a:off x="7374890" y="5554345"/>
            <a:ext cx="217551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Hardware</a:t>
            </a:r>
            <a:endParaRPr lang="en-US" altLang="zh-CN" sz="1000"/>
          </a:p>
        </p:txBody>
      </p:sp>
      <p:sp>
        <p:nvSpPr>
          <p:cNvPr id="35" name="文本框 34"/>
          <p:cNvSpPr txBox="1"/>
          <p:nvPr/>
        </p:nvSpPr>
        <p:spPr>
          <a:xfrm>
            <a:off x="7757478" y="5860415"/>
            <a:ext cx="5657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虚拟化</a:t>
            </a:r>
            <a:endParaRPr lang="zh-CN" altLang="en-US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74890" y="4867275"/>
            <a:ext cx="217551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Container Runtime</a:t>
            </a:r>
            <a:endParaRPr lang="en-US" altLang="zh-CN" sz="1000"/>
          </a:p>
        </p:txBody>
      </p:sp>
      <p:sp>
        <p:nvSpPr>
          <p:cNvPr id="37" name="矩形 36"/>
          <p:cNvSpPr/>
          <p:nvPr/>
        </p:nvSpPr>
        <p:spPr>
          <a:xfrm>
            <a:off x="7374890" y="4180205"/>
            <a:ext cx="706120" cy="6381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/>
          </a:p>
          <a:p>
            <a:pPr algn="ctr"/>
            <a:endParaRPr lang="en-US" altLang="zh-CN" sz="1000"/>
          </a:p>
          <a:p>
            <a:pPr algn="ctr"/>
            <a:r>
              <a:rPr lang="en-US" altLang="zh-CN" sz="1000"/>
              <a:t>Container</a:t>
            </a:r>
            <a:endParaRPr lang="en-US" altLang="zh-CN" sz="1000"/>
          </a:p>
        </p:txBody>
      </p:sp>
      <p:sp>
        <p:nvSpPr>
          <p:cNvPr id="38" name="矩形 37"/>
          <p:cNvSpPr/>
          <p:nvPr/>
        </p:nvSpPr>
        <p:spPr>
          <a:xfrm>
            <a:off x="7566025" y="424307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43" name="矩形 42"/>
          <p:cNvSpPr/>
          <p:nvPr/>
        </p:nvSpPr>
        <p:spPr>
          <a:xfrm>
            <a:off x="8081010" y="4180205"/>
            <a:ext cx="706120" cy="6381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/>
          </a:p>
          <a:p>
            <a:pPr algn="ctr"/>
            <a:endParaRPr lang="en-US" altLang="zh-CN" sz="1000"/>
          </a:p>
          <a:p>
            <a:pPr algn="ctr"/>
            <a:r>
              <a:rPr lang="en-US" altLang="zh-CN" sz="1000"/>
              <a:t>Container</a:t>
            </a:r>
            <a:endParaRPr lang="en-US" altLang="zh-CN" sz="1000"/>
          </a:p>
        </p:txBody>
      </p:sp>
      <p:sp>
        <p:nvSpPr>
          <p:cNvPr id="44" name="矩形 43"/>
          <p:cNvSpPr/>
          <p:nvPr/>
        </p:nvSpPr>
        <p:spPr>
          <a:xfrm>
            <a:off x="8272145" y="424307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45" name="矩形 44"/>
          <p:cNvSpPr/>
          <p:nvPr/>
        </p:nvSpPr>
        <p:spPr>
          <a:xfrm>
            <a:off x="8787130" y="4180205"/>
            <a:ext cx="706120" cy="6381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/>
          </a:p>
          <a:p>
            <a:pPr algn="ctr"/>
            <a:endParaRPr lang="en-US" altLang="zh-CN" sz="1000"/>
          </a:p>
          <a:p>
            <a:pPr algn="ctr"/>
            <a:r>
              <a:rPr lang="en-US" altLang="zh-CN" sz="1000"/>
              <a:t>Container</a:t>
            </a:r>
            <a:endParaRPr lang="en-US" altLang="zh-CN" sz="1000"/>
          </a:p>
        </p:txBody>
      </p:sp>
      <p:sp>
        <p:nvSpPr>
          <p:cNvPr id="46" name="矩形 45"/>
          <p:cNvSpPr/>
          <p:nvPr/>
        </p:nvSpPr>
        <p:spPr>
          <a:xfrm>
            <a:off x="8978265" y="424307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47" name="燕尾形箭头 46"/>
          <p:cNvSpPr/>
          <p:nvPr/>
        </p:nvSpPr>
        <p:spPr>
          <a:xfrm rot="16200000">
            <a:off x="-440055" y="3346450"/>
            <a:ext cx="3766185" cy="793750"/>
          </a:xfrm>
          <a:prstGeom prst="notched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演化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3"/>
          <p:cNvSpPr/>
          <p:nvPr>
            <p:custDataLst>
              <p:tags r:id="rId1"/>
            </p:custDataLst>
          </p:nvPr>
        </p:nvSpPr>
        <p:spPr>
          <a:xfrm>
            <a:off x="4076700" y="914518"/>
            <a:ext cx="7505700" cy="502896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159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4"/>
          <p:cNvSpPr/>
          <p:nvPr>
            <p:custDataLst>
              <p:tags r:id="rId2"/>
            </p:custDataLst>
          </p:nvPr>
        </p:nvSpPr>
        <p:spPr>
          <a:xfrm>
            <a:off x="4076789" y="5882490"/>
            <a:ext cx="6705653" cy="61595"/>
          </a:xfrm>
          <a:prstGeom prst="rect">
            <a:avLst/>
          </a:prstGeom>
          <a:solidFill>
            <a:srgbClr val="44537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609605" y="2560326"/>
            <a:ext cx="3009925" cy="1737347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容器优势</a:t>
            </a:r>
            <a:endParaRPr lang="zh-CN" altLang="en-US" sz="4400" b="1" spc="16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4381500" y="1219321"/>
            <a:ext cx="6896138" cy="441935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敏捷应用程序的创建和部署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持续开发、集成和部署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关注开发和运维的分离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可观测性强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环境一致性，一次构建，哪儿哪儿运行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超强可移植性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以应用服务为中心，管理聚焦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松耦合、分布式、弹性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可预测的应用程序性能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高效率和高密度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3"/>
          <p:cNvSpPr/>
          <p:nvPr>
            <p:custDataLst>
              <p:tags r:id="rId1"/>
            </p:custDataLst>
          </p:nvPr>
        </p:nvSpPr>
        <p:spPr>
          <a:xfrm>
            <a:off x="4076700" y="914518"/>
            <a:ext cx="7505700" cy="502896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159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4"/>
          <p:cNvSpPr/>
          <p:nvPr>
            <p:custDataLst>
              <p:tags r:id="rId2"/>
            </p:custDataLst>
          </p:nvPr>
        </p:nvSpPr>
        <p:spPr>
          <a:xfrm>
            <a:off x="4076789" y="5882490"/>
            <a:ext cx="6705653" cy="61595"/>
          </a:xfrm>
          <a:prstGeom prst="rect">
            <a:avLst/>
          </a:prstGeom>
          <a:solidFill>
            <a:srgbClr val="44537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609605" y="2560326"/>
            <a:ext cx="3009925" cy="1737347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K8S</a:t>
            </a:r>
            <a:r>
              <a:rPr lang="zh-CN" altLang="en-US" sz="44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优势</a:t>
            </a:r>
            <a:endParaRPr lang="zh-CN" altLang="en-US" sz="4400" b="1" spc="16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4381500" y="1219321"/>
            <a:ext cx="6896138" cy="441935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服务发现和负载均衡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存储编排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自动部署和回滚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自动完成资源分配和调度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自我修复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密钥和配置管理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大规模服务编排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自动伸缩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410" y="918845"/>
            <a:ext cx="10965180" cy="50203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37385" y="1757045"/>
            <a:ext cx="4598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API SERVER</a:t>
            </a: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</a:t>
            </a:r>
            <a:endParaRPr lang="zh-CN" altLang="en-US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提供集群控制平面的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API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37385" y="2665095"/>
            <a:ext cx="459803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CONTROLLER MANAGER</a:t>
            </a: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</a:t>
            </a:r>
            <a:endParaRPr lang="zh-CN" altLang="en-US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node controller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replicaton controller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endpoints  controller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service account &amp; token controller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37385" y="4344035"/>
            <a:ext cx="4598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ETCD</a:t>
            </a: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</a:t>
            </a:r>
            <a:endParaRPr lang="zh-CN" altLang="en-US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持久化存储，用以记录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cluster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状态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45555" y="2689860"/>
            <a:ext cx="4598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KUBE-PROXY</a:t>
            </a: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</a:t>
            </a:r>
            <a:endParaRPr lang="zh-CN" altLang="en-US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分布式负载均衡，服务发现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45555" y="3622675"/>
            <a:ext cx="4598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SCHEDULER</a:t>
            </a: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</a:t>
            </a:r>
            <a:endParaRPr lang="zh-CN" altLang="en-US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服务调度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56080" y="1132840"/>
            <a:ext cx="8879840" cy="423291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345555" y="1757045"/>
            <a:ext cx="4598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KUBELET</a:t>
            </a: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</a:t>
            </a:r>
            <a:endParaRPr lang="zh-CN" altLang="en-US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控制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node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节点的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CRI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259570" y="5059045"/>
            <a:ext cx="12763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Control Panel</a:t>
            </a:r>
            <a:endParaRPr 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75045" y="1470660"/>
            <a:ext cx="4093845" cy="1964055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545320" y="3128010"/>
            <a:ext cx="6235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Node</a:t>
            </a:r>
            <a:endParaRPr 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203450" y="1031240"/>
            <a:ext cx="3325495" cy="4716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03450" y="5143500"/>
            <a:ext cx="3316605" cy="584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ens33</a:t>
            </a:r>
            <a:endParaRPr lang="en-US" altLang="zh-CN"/>
          </a:p>
          <a:p>
            <a:pPr algn="l"/>
            <a:r>
              <a:rPr lang="en-US" altLang="zh-CN"/>
              <a:t>192.168.92.160(kube-master)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3176270" y="1896745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API Server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2330450" y="2480945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Scheduler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4029075" y="2480945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Controller</a:t>
            </a:r>
            <a:endParaRPr lang="en-US" altLang="zh-CN"/>
          </a:p>
          <a:p>
            <a:pPr algn="ctr"/>
            <a:r>
              <a:rPr lang="en-US" altLang="zh-CN"/>
              <a:t>Manager</a:t>
            </a:r>
            <a:endParaRPr lang="en-US" altLang="zh-CN"/>
          </a:p>
        </p:txBody>
      </p:sp>
      <p:grpSp>
        <p:nvGrpSpPr>
          <p:cNvPr id="12" name="组合 11"/>
          <p:cNvGrpSpPr/>
          <p:nvPr/>
        </p:nvGrpSpPr>
        <p:grpSpPr>
          <a:xfrm>
            <a:off x="3409315" y="3167380"/>
            <a:ext cx="914400" cy="914400"/>
            <a:chOff x="8086" y="5223"/>
            <a:chExt cx="1440" cy="1440"/>
          </a:xfrm>
        </p:grpSpPr>
        <p:pic>
          <p:nvPicPr>
            <p:cNvPr id="9" name="图片 8" descr="303b333634303538353bb3ddc2d6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8086" y="5223"/>
              <a:ext cx="1440" cy="144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8181" y="5653"/>
              <a:ext cx="125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etcd</a:t>
              </a:r>
              <a:endParaRPr lang="en-US" altLang="zh-CN"/>
            </a:p>
          </p:txBody>
        </p:sp>
      </p:grpSp>
      <p:sp>
        <p:nvSpPr>
          <p:cNvPr id="11" name="圆角矩形 10"/>
          <p:cNvSpPr/>
          <p:nvPr/>
        </p:nvSpPr>
        <p:spPr>
          <a:xfrm>
            <a:off x="2203450" y="4582795"/>
            <a:ext cx="3317240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Overlay Network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6155055" y="1031240"/>
            <a:ext cx="3325495" cy="4716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155055" y="5143500"/>
            <a:ext cx="3316605" cy="584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ens33</a:t>
            </a:r>
            <a:endParaRPr lang="en-US" altLang="zh-CN"/>
          </a:p>
          <a:p>
            <a:pPr algn="l"/>
            <a:r>
              <a:rPr lang="en-US" altLang="zh-CN"/>
              <a:t>192.168.92.161(kube-worker)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6377940" y="1896745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kubelet</a:t>
            </a:r>
            <a:endParaRPr lang="en-US" altLang="zh-CN"/>
          </a:p>
        </p:txBody>
      </p:sp>
      <p:sp>
        <p:nvSpPr>
          <p:cNvPr id="21" name="圆角矩形 20"/>
          <p:cNvSpPr/>
          <p:nvPr/>
        </p:nvSpPr>
        <p:spPr>
          <a:xfrm>
            <a:off x="6155055" y="4582795"/>
            <a:ext cx="3317240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Overlay Network</a:t>
            </a:r>
            <a:endParaRPr lang="en-US" altLang="zh-CN"/>
          </a:p>
        </p:txBody>
      </p:sp>
      <p:sp>
        <p:nvSpPr>
          <p:cNvPr id="22" name="圆角矩形 21"/>
          <p:cNvSpPr/>
          <p:nvPr/>
        </p:nvSpPr>
        <p:spPr>
          <a:xfrm>
            <a:off x="7940040" y="1896745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kube-proxy</a:t>
            </a:r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2330450" y="126111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kubelet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4029075" y="126111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kube-proxy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168681_4*l_h_i*1_1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0.xml><?xml version="1.0" encoding="utf-8"?>
<p:tagLst xmlns:p="http://schemas.openxmlformats.org/presentationml/2006/main">
  <p:tag name="KSO_WM_UNIT_RELATE_UNITID" val="diagram20168681_4*l_h_f*1_2_1"/>
  <p:tag name="KSO_WM_UNIT_PRESET_TEXT" val="Option 02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2_1"/>
  <p:tag name="KSO_WM_UNIT_ID" val="diagram20168681_4*l_h_g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1.xml><?xml version="1.0" encoding="utf-8"?>
<p:tagLst xmlns:p="http://schemas.openxmlformats.org/presentationml/2006/main">
  <p:tag name="KSO_WM_UNIT_RELATE_UNITID" val="diagram20168681_4*l_h_f*1_1_1"/>
  <p:tag name="KSO_WM_UNIT_PRESET_TEXT" val="Option 01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1_1"/>
  <p:tag name="KSO_WM_UNIT_ID" val="diagram20168681_4*l_h_g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2.xml><?xml version="1.0" encoding="utf-8"?>
<p:tagLst xmlns:p="http://schemas.openxmlformats.org/presentationml/2006/main">
  <p:tag name="KSO_WM_UNIT_RELATE_UNITID" val="diagram20168681_4*l_h_f*1_3_1"/>
  <p:tag name="KSO_WM_UNIT_PRESET_TEXT" val="Option 03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3_1"/>
  <p:tag name="KSO_WM_UNIT_ID" val="diagram20168681_4*l_h_g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3.xml><?xml version="1.0" encoding="utf-8"?>
<p:tagLst xmlns:p="http://schemas.openxmlformats.org/presentationml/2006/main">
  <p:tag name="KSO_WM_UNIT_RELATE_UNITID" val="diagram20168681_4*l_h_f*1_4_1"/>
  <p:tag name="KSO_WM_UNIT_PRESET_TEXT" val="Option 04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4_1"/>
  <p:tag name="KSO_WM_UNIT_ID" val="diagram20168681_4*l_h_g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4.xml><?xml version="1.0" encoding="utf-8"?>
<p:tagLst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68681_4*l_h_f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68681_4*l_h_i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UNIT_ISCONTENTSTITLE" val="0"/>
  <p:tag name="KSO_WM_UNIT_PRESET_TEXT" val="Option 01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68681_4*l_h_a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7"/>
  <p:tag name="KSO_WM_UNIT_TEXT_FILL_TYPE" val="1"/>
</p:tagLst>
</file>

<file path=ppt/tags/tag17.xml><?xml version="1.0" encoding="utf-8"?>
<p:tagLst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68681_4*l_h_f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ISCONTENTSTITLE" val="0"/>
  <p:tag name="KSO_WM_UNIT_PRESET_TEXT" val="Option 02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168681_4*l_h_a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19.xml><?xml version="1.0" encoding="utf-8"?>
<p:tagLst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68681_4*l_h_f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168681_4*l_h_i*1_2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ISCONTENTSTITLE" val="0"/>
  <p:tag name="KSO_WM_UNIT_PRESET_TEXT" val="Option 03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168681_4*l_h_a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7"/>
  <p:tag name="KSO_WM_UNIT_TEXT_FILL_TYPE" val="1"/>
</p:tagLst>
</file>

<file path=ppt/tags/tag21.xml><?xml version="1.0" encoding="utf-8"?>
<p:tagLst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168681_4*l_h_f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UNIT_ISCONTENTSTITLE" val="0"/>
  <p:tag name="KSO_WM_UNIT_PRESET_TEXT" val="Option 04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168681_4*l_h_a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23.xml><?xml version="1.0" encoding="utf-8"?>
<p:tagLst xmlns:p="http://schemas.openxmlformats.org/presentationml/2006/main">
  <p:tag name="KSO_WM_UNIT_ISCONTENTSTITLE" val="0"/>
  <p:tag name="KSO_WM_UNIT_PRESET_TEXT" val="LOREM IPSUM DOLOR"/>
  <p:tag name="KSO_WM_UNIT_NOCLEAR" val="0"/>
  <p:tag name="KSO_WM_UNIT_VALUE" val="6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a"/>
  <p:tag name="KSO_WM_UNIT_INDEX" val="1_1"/>
  <p:tag name="KSO_WM_UNIT_ID" val="diagram20168681_4*l_a*1_1"/>
  <p:tag name="KSO_WM_TEMPLATE_CATEGORY" val="diagram"/>
  <p:tag name="KSO_WM_TEMPLATE_INDEX" val="20168681"/>
  <p:tag name="KSO_WM_UNIT_LAYERLEVEL" val="1_1"/>
  <p:tag name="KSO_WM_TAG_VERSION" val="1.0"/>
  <p:tag name="KSO_WM_BEAUTIFY_FLAG" val="#wm#"/>
  <p:tag name="KSO_WM_UNIT_TEXT_FILL_FORE_SCHEMECOLOR_INDEX" val="5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68681_4*l_h_i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168681_4*l_h_i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168681_4*l_h_i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UNIT_BLOCK" val="0"/>
  <p:tag name="KSO_WM_UNIT_SM_LIMIT_TYPE" val="2"/>
  <p:tag name="KSO_WM_UNIT_DEC_AREA_ID" val="44103e8a5a1e450cb0dc3a4ebb67e08b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55_1*i*2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55a4d8f1a4554bec87a7e3521b249e93&quot;,&quot;X&quot;:{&quot;Pos&quot;:1},&quot;Y&quot;:{&quot;Pos&quot;:1}},&quot;whChangeMode&quot;:0}"/>
  <p:tag name="KSO_WM_CHIP_GROUPID" val="5eea1bf9fe790412426d1932"/>
  <p:tag name="KSO_WM_CHIP_XID" val="5eea1bf9fe790412426d1933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35"/>
  <p:tag name="KSO_WM_TEMPLATE_ASSEMBLE_XID" val="5f9fc90358547e5288196659"/>
  <p:tag name="KSO_WM_TEMPLATE_ASSEMBLE_GROUPID" val="5f9fc90358547e5288196659"/>
</p:tagLst>
</file>

<file path=ppt/tags/tag28.xml><?xml version="1.0" encoding="utf-8"?>
<p:tagLst xmlns:p="http://schemas.openxmlformats.org/presentationml/2006/main">
  <p:tag name="KSO_WM_UNIT_BLOCK" val="0"/>
  <p:tag name="KSO_WM_UNIT_SM_LIMIT_TYPE" val="0"/>
  <p:tag name="KSO_WM_UNIT_DEC_AREA_ID" val="acc30739ff57405495d20913e904f26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755_1*i*3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44103e8a5a1e450cb0dc3a4ebb67e08b&quot;,&quot;X&quot;:{&quot;Pos&quot;:0},&quot;Y&quot;:{&quot;Pos&quot;:2}},&quot;whChangeMode&quot;:0}"/>
  <p:tag name="KSO_WM_CHIP_GROUPID" val="5eea1bf9fe790412426d1932"/>
  <p:tag name="KSO_WM_CHIP_XID" val="5eea1bf9fe790412426d1933"/>
  <p:tag name="KSO_WM_UNIT_TEXT_FILL_FORE_SCHEMECOLOR_INDEX_BRIGHTNESS" val="0"/>
  <p:tag name="KSO_WM_UNIT_TEXT_FILL_FORE_SCHEMECOLOR_INDEX" val="2"/>
  <p:tag name="KSO_WM_UNIT_TEXT_FILL_TYPE" val="1"/>
  <p:tag name="KSO_WM_UNIT_VALUE" val="29"/>
  <p:tag name="KSO_WM_TEMPLATE_ASSEMBLE_XID" val="5f9fc90358547e5288196659"/>
  <p:tag name="KSO_WM_TEMPLATE_ASSEMBLE_GROUPID" val="5f9fc90358547e5288196659"/>
</p:tagLst>
</file>

<file path=ppt/tags/tag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55_1*a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436698444c5465bb77cc8ca0528f5b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254531fb52d49c8b8ed7abbac605b0e"/>
  <p:tag name="KSO_WM_UNIT_TEXT_FILL_FORE_SCHEMECOLOR_INDEX_BRIGHTNESS" val="0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168681_4*l_i*1_1"/>
  <p:tag name="KSO_WM_TEMPLATE_CATEGORY" val="diagram"/>
  <p:tag name="KSO_WM_TEMPLATE_INDEX" val="20168681"/>
  <p:tag name="KSO_WM_UNIT_LAYERLEVEL" val="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755_1*f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55a4d8f1a4554bec87a7e3521b249e9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64c68e44972b4373b4fa2a1c8f132a9e"/>
  <p:tag name="KSO_WM_UNIT_SUPPORT_UNIT_TYPE" val="[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1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5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frame&quot;}],&quot;direction&quot;:1,&quot;id&quot;:&quot;2020-11-02T16:53:27&quot;,&quot;maxSize&quot;:{&quot;size1&quot;:37.5},&quot;minSize&quot;:{&quot;size1&quot;:27.5},&quot;normalSize&quot;:{&quot;size1&quot;:30.9375},&quot;subLayout&quot;:[{&quot;id&quot;:&quot;2020-11-02T16:53:27&quot;,&quot;margin&quot;:{&quot;bottom&quot;:5.9270000457763672,&quot;left&quot;:1.6929999589920044,&quot;right&quot;:0.42300000786781311,&quot;top&quot;:5.9270000457763672},&quot;type&quot;:0},{&quot;id&quot;:&quot;2020-11-02T16:53:27&quot;,&quot;margin&quot;:{&quot;bottom&quot;:3.3870000839233398,&quot;left&quot;:1.6929999589920044,&quot;right&quot;:2.5399999618530273,&quot;top&quot;:3.3870000839233398},&quot;type&quot;:0}],&quot;type&quot;:0}"/>
  <p:tag name="KSO_WM_SLIDE_CAN_ADD_NAVIGATION" val="1"/>
  <p:tag name="KSO_WM_SLIDE_BACKGROUND" val="[&quot;frame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SLIDE_ID" val="diagram20214755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64*324"/>
  <p:tag name="KSO_WM_SLIDE_POSITION" val="48*108"/>
  <p:tag name="KSO_WM_TAG_VERSION" val="1.0"/>
  <p:tag name="KSO_WM_SLIDE_LAYOUT" val="a_f"/>
  <p:tag name="KSO_WM_SLIDE_LAYOUT_CNT" val="1_1"/>
  <p:tag name="KSO_WM_CHIP_FILLPROP" val="[[{&quot;fill_id&quot;:&quot;1225534b603643f5a414df89499311b9&quot;,&quot;fill_align&quot;:&quot;cm&quot;,&quot;text_align&quot;:&quot;lm&quot;,&quot;text_direction&quot;:&quot;horizontal&quot;,&quot;chip_types&quot;:[&quot;text&quot;,&quot;header&quot;]},{&quot;fill_id&quot;:&quot;a5cde0e7e9ca4a5fabf022e041870535&quot;,&quot;fill_align&quot;:&quot;cm&quot;,&quot;text_align&quot;:&quot;lm&quot;,&quot;text_direction&quot;:&quot;horizontal&quot;,&quot;chip_types&quot;:[&quot;pictext&quot;,&quot;text&quot;,&quot;picture&quot;,&quot;chart&quot;,&quot;table&quot;,&quot;video&quot;]}]]"/>
  <p:tag name="KSO_WM_CHIP_XID" val="5eea1bf9fe790412426d1933"/>
  <p:tag name="KSO_WM_CHIP_GROUPID" val="5eea1bf9fe790412426d1932"/>
  <p:tag name="KSO_WM_SLIDE_BK_DARK_LIGHT" val="2"/>
  <p:tag name="KSO_WM_SLIDE_BACKGROUND_TYPE" val="frame"/>
  <p:tag name="KSO_WM_SLIDE_SUPPORT_FEATURE_TYPE" val="0"/>
  <p:tag name="KSO_WM_TEMPLATE_ASSEMBLE_XID" val="5f9fc90358547e5288196659"/>
  <p:tag name="KSO_WM_TEMPLATE_ASSEMBLE_GROUPID" val="5f9fc90358547e5288196659"/>
</p:tagLst>
</file>

<file path=ppt/tags/tag32.xml><?xml version="1.0" encoding="utf-8"?>
<p:tagLst xmlns:p="http://schemas.openxmlformats.org/presentationml/2006/main">
  <p:tag name="KSO_WM_UNIT_BLOCK" val="0"/>
  <p:tag name="KSO_WM_UNIT_SM_LIMIT_TYPE" val="2"/>
  <p:tag name="KSO_WM_UNIT_DEC_AREA_ID" val="44103e8a5a1e450cb0dc3a4ebb67e08b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55_1*i*2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55a4d8f1a4554bec87a7e3521b249e93&quot;,&quot;X&quot;:{&quot;Pos&quot;:1},&quot;Y&quot;:{&quot;Pos&quot;:1}},&quot;whChangeMode&quot;:0}"/>
  <p:tag name="KSO_WM_CHIP_GROUPID" val="5eea1bf9fe790412426d1932"/>
  <p:tag name="KSO_WM_CHIP_XID" val="5eea1bf9fe790412426d1933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35"/>
  <p:tag name="KSO_WM_TEMPLATE_ASSEMBLE_XID" val="5f9fc90358547e5288196659"/>
  <p:tag name="KSO_WM_TEMPLATE_ASSEMBLE_GROUPID" val="5f9fc90358547e5288196659"/>
</p:tagLst>
</file>

<file path=ppt/tags/tag33.xml><?xml version="1.0" encoding="utf-8"?>
<p:tagLst xmlns:p="http://schemas.openxmlformats.org/presentationml/2006/main">
  <p:tag name="KSO_WM_UNIT_BLOCK" val="0"/>
  <p:tag name="KSO_WM_UNIT_SM_LIMIT_TYPE" val="0"/>
  <p:tag name="KSO_WM_UNIT_DEC_AREA_ID" val="acc30739ff57405495d20913e904f26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755_1*i*3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44103e8a5a1e450cb0dc3a4ebb67e08b&quot;,&quot;X&quot;:{&quot;Pos&quot;:0},&quot;Y&quot;:{&quot;Pos&quot;:2}},&quot;whChangeMode&quot;:0}"/>
  <p:tag name="KSO_WM_CHIP_GROUPID" val="5eea1bf9fe790412426d1932"/>
  <p:tag name="KSO_WM_CHIP_XID" val="5eea1bf9fe790412426d1933"/>
  <p:tag name="KSO_WM_UNIT_TEXT_FILL_FORE_SCHEMECOLOR_INDEX_BRIGHTNESS" val="0"/>
  <p:tag name="KSO_WM_UNIT_TEXT_FILL_FORE_SCHEMECOLOR_INDEX" val="2"/>
  <p:tag name="KSO_WM_UNIT_TEXT_FILL_TYPE" val="1"/>
  <p:tag name="KSO_WM_UNIT_VALUE" val="29"/>
  <p:tag name="KSO_WM_TEMPLATE_ASSEMBLE_XID" val="5f9fc90358547e5288196659"/>
  <p:tag name="KSO_WM_TEMPLATE_ASSEMBLE_GROUPID" val="5f9fc90358547e5288196659"/>
</p:tagLst>
</file>

<file path=ppt/tags/tag3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55_1*a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436698444c5465bb77cc8ca0528f5b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254531fb52d49c8b8ed7abbac605b0e"/>
  <p:tag name="KSO_WM_UNIT_TEXT_FILL_FORE_SCHEMECOLOR_INDEX_BRIGHTNESS" val="0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5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755_1*f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55a4d8f1a4554bec87a7e3521b249e9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64c68e44972b4373b4fa2a1c8f132a9e"/>
  <p:tag name="KSO_WM_UNIT_SUPPORT_UNIT_TYPE" val="[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6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5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frame&quot;}],&quot;direction&quot;:1,&quot;id&quot;:&quot;2020-11-02T16:53:27&quot;,&quot;maxSize&quot;:{&quot;size1&quot;:37.5},&quot;minSize&quot;:{&quot;size1&quot;:27.5},&quot;normalSize&quot;:{&quot;size1&quot;:30.9375},&quot;subLayout&quot;:[{&quot;id&quot;:&quot;2020-11-02T16:53:27&quot;,&quot;margin&quot;:{&quot;bottom&quot;:5.9270000457763672,&quot;left&quot;:1.6929999589920044,&quot;right&quot;:0.42300000786781311,&quot;top&quot;:5.9270000457763672},&quot;type&quot;:0},{&quot;id&quot;:&quot;2020-11-02T16:53:27&quot;,&quot;margin&quot;:{&quot;bottom&quot;:3.3870000839233398,&quot;left&quot;:1.6929999589920044,&quot;right&quot;:2.5399999618530273,&quot;top&quot;:3.3870000839233398},&quot;type&quot;:0}],&quot;type&quot;:0}"/>
  <p:tag name="KSO_WM_SLIDE_CAN_ADD_NAVIGATION" val="1"/>
  <p:tag name="KSO_WM_SLIDE_BACKGROUND" val="[&quot;frame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SLIDE_ID" val="diagram20214755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64*324"/>
  <p:tag name="KSO_WM_SLIDE_POSITION" val="48*108"/>
  <p:tag name="KSO_WM_TAG_VERSION" val="1.0"/>
  <p:tag name="KSO_WM_SLIDE_LAYOUT" val="a_f"/>
  <p:tag name="KSO_WM_SLIDE_LAYOUT_CNT" val="1_1"/>
  <p:tag name="KSO_WM_CHIP_FILLPROP" val="[[{&quot;fill_id&quot;:&quot;1225534b603643f5a414df89499311b9&quot;,&quot;fill_align&quot;:&quot;cm&quot;,&quot;text_align&quot;:&quot;lm&quot;,&quot;text_direction&quot;:&quot;horizontal&quot;,&quot;chip_types&quot;:[&quot;text&quot;,&quot;header&quot;]},{&quot;fill_id&quot;:&quot;a5cde0e7e9ca4a5fabf022e041870535&quot;,&quot;fill_align&quot;:&quot;cm&quot;,&quot;text_align&quot;:&quot;lm&quot;,&quot;text_direction&quot;:&quot;horizontal&quot;,&quot;chip_types&quot;:[&quot;pictext&quot;,&quot;text&quot;,&quot;picture&quot;,&quot;chart&quot;,&quot;table&quot;,&quot;video&quot;]}]]"/>
  <p:tag name="KSO_WM_CHIP_XID" val="5eea1bf9fe790412426d1933"/>
  <p:tag name="KSO_WM_CHIP_GROUPID" val="5eea1bf9fe790412426d1932"/>
  <p:tag name="KSO_WM_SLIDE_BK_DARK_LIGHT" val="2"/>
  <p:tag name="KSO_WM_SLIDE_BACKGROUND_TYPE" val="frame"/>
  <p:tag name="KSO_WM_SLIDE_SUPPORT_FEATURE_TYPE" val="0"/>
  <p:tag name="KSO_WM_TEMPLATE_ASSEMBLE_XID" val="5f9fc90358547e5288196659"/>
  <p:tag name="KSO_WM_TEMPLATE_ASSEMBLE_GROUPID" val="5f9fc90358547e5288196659"/>
</p:tagLst>
</file>

<file path=ppt/tags/tag37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5"/>
</p:tagLst>
</file>

<file path=ppt/tags/tag38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5"/>
</p:tagLst>
</file>

<file path=ppt/tags/tag39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5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168681_4*l_h_i*1_3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5"/>
</p:tagLst>
</file>

<file path=ppt/tags/tag41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5"/>
</p:tagLst>
</file>

<file path=ppt/tags/tag42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5"/>
</p:tagLst>
</file>

<file path=ppt/tags/tag43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5"/>
</p:tagLst>
</file>

<file path=ppt/tags/tag44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5"/>
</p:tagLst>
</file>

<file path=ppt/tags/tag45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5"/>
</p:tagLst>
</file>

<file path=ppt/tags/tag46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5"/>
</p:tagLst>
</file>

<file path=ppt/tags/tag47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5"/>
</p:tagLst>
</file>

<file path=ppt/tags/tag48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5"/>
</p:tagLst>
</file>

<file path=ppt/tags/tag49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5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168681_4*l_h_i*1_4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168681_4*l_h_i*1_4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168681_4*l_h_i*1_2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168681_4*l_h_i*1_3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168681_4*l_h_i*1_1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2917</Words>
  <Application>WPS 演示</Application>
  <PresentationFormat>宽屏</PresentationFormat>
  <Paragraphs>404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宋体</vt:lpstr>
      <vt:lpstr>Wingdings</vt:lpstr>
      <vt:lpstr>黑体</vt:lpstr>
      <vt:lpstr>Tempus Sans ITC</vt:lpstr>
      <vt:lpstr>幼圆</vt:lpstr>
      <vt:lpstr>楷体</vt:lpstr>
      <vt:lpstr>微软雅黑</vt:lpstr>
      <vt:lpstr>Segoe UI</vt:lpstr>
      <vt:lpstr>Wingdings</vt:lpstr>
      <vt:lpstr>Times New Roman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刘智</cp:lastModifiedBy>
  <cp:revision>10</cp:revision>
  <dcterms:created xsi:type="dcterms:W3CDTF">2020-12-04T02:59:00Z</dcterms:created>
  <dcterms:modified xsi:type="dcterms:W3CDTF">2020-12-10T06:37:52Z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