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840A2-F91D-4834-BDCD-0A5C3D87079C}" v="11" dt="2023-08-17T17:26:39.612"/>
    <p1510:client id="{8092E089-ED52-4E47-B645-589DF85D1EE6}" v="544" dt="2023-08-18T16:29:13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pobre/4484863605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maxembedded.com/2014/07/using-raspberry-pi-gpio-using-python/" TargetMode="External"/><Relationship Id="rId7" Type="http://schemas.openxmlformats.org/officeDocument/2006/relationships/hyperlink" Target="http://en.wikipedia.org/wiki/File:RBG-LED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hyperlink" Target="https://uelectronics.com/producto/fc-51-sensor-de-obstaculos-reflectivo-infrarojo/" TargetMode="External"/><Relationship Id="rId5" Type="http://schemas.openxmlformats.org/officeDocument/2006/relationships/hyperlink" Target="https://ressources.labomedia.org/esp8266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hyperlink" Target="http://ceca.uaeh.edu.mx/informatica/oas_final/OA4/buzze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khdecoded.com/home-smart-home-advancements-in-home-automation-technology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dhayes.com/iot-sensors-from-embedded-to-pervasive-complet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9722" y="309401"/>
            <a:ext cx="5835948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cs typeface="Calibri Light"/>
              </a:rPr>
              <a:t>Presence Detection using IR sensor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5530" y="4636008"/>
            <a:ext cx="4989388" cy="1759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b="1" dirty="0">
                <a:cs typeface="Calibri"/>
              </a:rPr>
              <a:t>Team: Electrotech</a:t>
            </a:r>
          </a:p>
          <a:p>
            <a:pPr algn="l">
              <a:spcBef>
                <a:spcPts val="500"/>
              </a:spcBef>
            </a:pPr>
            <a:r>
              <a:rPr lang="en-US" sz="1600" dirty="0">
                <a:cs typeface="Calibri"/>
              </a:rPr>
              <a:t>Anushka Srivastava</a:t>
            </a:r>
          </a:p>
          <a:p>
            <a:pPr algn="l">
              <a:spcBef>
                <a:spcPts val="500"/>
              </a:spcBef>
            </a:pPr>
            <a:r>
              <a:rPr lang="en-US" sz="1600" err="1">
                <a:cs typeface="Calibri"/>
              </a:rPr>
              <a:t>Faiziya</a:t>
            </a:r>
            <a:r>
              <a:rPr lang="en-US" sz="1600" dirty="0">
                <a:cs typeface="Calibri"/>
              </a:rPr>
              <a:t> Akhtar</a:t>
            </a:r>
          </a:p>
          <a:p>
            <a:pPr algn="l">
              <a:spcBef>
                <a:spcPts val="500"/>
              </a:spcBef>
            </a:pPr>
            <a:r>
              <a:rPr lang="en-US" sz="1600" dirty="0">
                <a:cs typeface="Calibri"/>
              </a:rPr>
              <a:t>Hari Bhajan Singh</a:t>
            </a:r>
          </a:p>
          <a:p>
            <a:pPr algn="l">
              <a:spcBef>
                <a:spcPts val="500"/>
              </a:spcBef>
            </a:pPr>
            <a:r>
              <a:rPr lang="en-US" sz="1600" dirty="0">
                <a:cs typeface="Calibri"/>
              </a:rPr>
              <a:t>Kartikeya Patel</a:t>
            </a:r>
          </a:p>
          <a:p>
            <a:pPr algn="l">
              <a:spcBef>
                <a:spcPts val="500"/>
              </a:spcBef>
            </a:pPr>
            <a:r>
              <a:rPr lang="en-US" sz="1600" dirty="0">
                <a:cs typeface="Calibri"/>
              </a:rPr>
              <a:t>Komal Sharma</a:t>
            </a:r>
          </a:p>
          <a:p>
            <a:pPr algn="l"/>
            <a:endParaRPr lang="en-US" sz="1300">
              <a:cs typeface="Calibri"/>
            </a:endParaRPr>
          </a:p>
          <a:p>
            <a:pPr algn="l"/>
            <a:endParaRPr lang="en-US" sz="1300">
              <a:cs typeface="Calibri"/>
            </a:endParaRPr>
          </a:p>
        </p:txBody>
      </p:sp>
      <p:pic>
        <p:nvPicPr>
          <p:cNvPr id="4" name="Picture 3" descr="A close-up of a computer chip&#10;&#10;Description automatically generated">
            <a:extLst>
              <a:ext uri="{FF2B5EF4-FFF2-40B4-BE49-F238E27FC236}">
                <a16:creationId xmlns:a16="http://schemas.microsoft.com/office/drawing/2014/main" id="{AE5CC355-E329-B368-4FCD-94CF754F8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774" r="7352" b="-1"/>
          <a:stretch/>
        </p:blipFill>
        <p:spPr>
          <a:xfrm>
            <a:off x="406616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49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79A5-974E-3412-7C08-E76420EA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AIM</a:t>
            </a:r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9D2D-70DF-40BD-547B-7E1B10D6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The "Presence Detection Using IR Sensor" project aims to develop a reliable and cost-effective system for detecting the presence of humans in a given area using Infrared (IR) sensor technology. This system holds potential applications in various fields, including home automation, security, energy conservation, and industrial automation.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7" name="Picture 6" descr="Free Images : branch, light, game, glass, blue, playing, lighting ...">
            <a:extLst>
              <a:ext uri="{FF2B5EF4-FFF2-40B4-BE49-F238E27FC236}">
                <a16:creationId xmlns:a16="http://schemas.microsoft.com/office/drawing/2014/main" id="{944E584B-D29C-3584-E50E-2452A6A5D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6" r="29330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470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24D10-B617-9B21-D00F-6179CCA5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cs typeface="Calibri Light"/>
              </a:rPr>
              <a:t>HARDWARE COMPONENTS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78C1-988A-79CB-FC0F-95D475D4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700" dirty="0"/>
          </a:p>
          <a:p>
            <a:endParaRPr lang="en-US" sz="17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4C288-6D0E-3A18-B5D3-FE730604D0F6}"/>
              </a:ext>
            </a:extLst>
          </p:cNvPr>
          <p:cNvSpPr txBox="1"/>
          <p:nvPr/>
        </p:nvSpPr>
        <p:spPr>
          <a:xfrm>
            <a:off x="382439" y="2970362"/>
            <a:ext cx="610750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600">
                <a:cs typeface="Arial"/>
              </a:rPr>
              <a:t> </a:t>
            </a:r>
            <a:r>
              <a:rPr lang="en-US">
                <a:cs typeface="Arial"/>
              </a:rPr>
              <a:t>ESP 8266: It is a low-power MCU-based system on a chip (SoC) with integrated 2.4 GHz Wi-Fi and Bluetooth® Low Energy (Bluetooth LE). ​</a:t>
            </a:r>
          </a:p>
          <a:p>
            <a:pPr>
              <a:buChar char="•"/>
            </a:pPr>
            <a:r>
              <a:rPr lang="en-US">
                <a:cs typeface="Arial"/>
              </a:rPr>
              <a:t> IR Sensor Module: The operating voltage is 5V DC, I/O pins – 3.3V &amp; 5V, the range is up to 20 centimeters, the supply current is 20mA​</a:t>
            </a:r>
          </a:p>
          <a:p>
            <a:pPr>
              <a:buChar char="•"/>
            </a:pPr>
            <a:r>
              <a:rPr lang="en-US">
                <a:cs typeface="Arial"/>
              </a:rPr>
              <a:t> Piezo Buzzer: The Operating Voltage: 5V DC, Frequency: 3,300Hz, Current: &lt;15mA, Operating Temperature: - 20° to +60°C, Number of pins: 2​</a:t>
            </a:r>
          </a:p>
          <a:p>
            <a:pPr>
              <a:buChar char="•"/>
            </a:pPr>
            <a:r>
              <a:rPr lang="en-US">
                <a:cs typeface="Arial"/>
              </a:rPr>
              <a:t>Led​</a:t>
            </a:r>
          </a:p>
          <a:p>
            <a:pPr>
              <a:buChar char="•"/>
            </a:pPr>
            <a:r>
              <a:rPr lang="en-US">
                <a:cs typeface="Arial"/>
              </a:rPr>
              <a:t>Jumper Wires​</a:t>
            </a:r>
          </a:p>
          <a:p>
            <a:pPr>
              <a:buChar char="•"/>
            </a:pPr>
            <a:r>
              <a:rPr lang="en-US">
                <a:cs typeface="Arial"/>
              </a:rPr>
              <a:t>Breadboard​</a:t>
            </a:r>
          </a:p>
        </p:txBody>
      </p:sp>
      <p:pic>
        <p:nvPicPr>
          <p:cNvPr id="22" name="Picture 21" descr="A close up of a circuit board&#10;&#10;Description automatically generated">
            <a:extLst>
              <a:ext uri="{FF2B5EF4-FFF2-40B4-BE49-F238E27FC236}">
                <a16:creationId xmlns:a16="http://schemas.microsoft.com/office/drawing/2014/main" id="{D8BC56E8-5DDD-DF42-3429-7F898C01A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999" r="4" b="4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pic>
        <p:nvPicPr>
          <p:cNvPr id="24" name="Picture 23" descr="A close-up of a circuit board&#10;&#10;Description automatically generated">
            <a:extLst>
              <a:ext uri="{FF2B5EF4-FFF2-40B4-BE49-F238E27FC236}">
                <a16:creationId xmlns:a16="http://schemas.microsoft.com/office/drawing/2014/main" id="{3A0A9B1B-496D-148E-6727-A4D4C4A30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9069" r="11333" b="4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pic>
        <p:nvPicPr>
          <p:cNvPr id="26" name="Picture 25" descr="A group of colorful lights&#10;&#10;Description automatically generated">
            <a:extLst>
              <a:ext uri="{FF2B5EF4-FFF2-40B4-BE49-F238E27FC236}">
                <a16:creationId xmlns:a16="http://schemas.microsoft.com/office/drawing/2014/main" id="{CF67A784-194D-38E9-40DE-1E047F126B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9327" r="16420" b="-4"/>
          <a:stretch/>
        </p:blipFill>
        <p:spPr>
          <a:xfrm>
            <a:off x="6561756" y="2284016"/>
            <a:ext cx="2009955" cy="2009955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30" name="Picture 29" descr="A black round object with a wire&#10;&#10;Description automatically generated">
            <a:extLst>
              <a:ext uri="{FF2B5EF4-FFF2-40B4-BE49-F238E27FC236}">
                <a16:creationId xmlns:a16="http://schemas.microsoft.com/office/drawing/2014/main" id="{E084B327-5B54-C9E9-C8EC-6D83E659FA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630" r="-3" b="28854"/>
          <a:stretch/>
        </p:blipFill>
        <p:spPr>
          <a:xfrm>
            <a:off x="5916161" y="5071460"/>
            <a:ext cx="3389492" cy="1786538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pic>
        <p:nvPicPr>
          <p:cNvPr id="31" name="Picture 30" descr="A small blue circuit board&#10;&#10;Description automatically generated">
            <a:extLst>
              <a:ext uri="{FF2B5EF4-FFF2-40B4-BE49-F238E27FC236}">
                <a16:creationId xmlns:a16="http://schemas.microsoft.com/office/drawing/2014/main" id="{57CEEBDD-9AC0-992C-E487-D8E9929BFF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397042" y="430026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E2D09-ED4A-6C74-A6D6-87AA00FB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CIRCUIT </a:t>
            </a:r>
            <a:endParaRPr lang="en-US" sz="5400" b="1" dirty="0"/>
          </a:p>
        </p:txBody>
      </p:sp>
      <p:sp>
        <p:nvSpPr>
          <p:cNvPr id="8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69F59F-D9D9-9968-FB1A-D806C09E4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5" r="1378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480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24D10-B617-9B21-D00F-6179CCA5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APPLICATIONS</a:t>
            </a:r>
            <a:endParaRPr lang="en-US" sz="5400" b="1"/>
          </a:p>
        </p:txBody>
      </p:sp>
      <p:pic>
        <p:nvPicPr>
          <p:cNvPr id="4" name="Picture 3" descr="A person touching a screen with icons&#10;&#10;Description automatically generated">
            <a:extLst>
              <a:ext uri="{FF2B5EF4-FFF2-40B4-BE49-F238E27FC236}">
                <a16:creationId xmlns:a16="http://schemas.microsoft.com/office/drawing/2014/main" id="{D62DB92D-A274-D161-5FD7-43ED95630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1027" r="1415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78C1-988A-79CB-FC0F-95D475D4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cs typeface="Calibri"/>
              </a:rPr>
              <a:t>Home Automation:</a:t>
            </a:r>
            <a:r>
              <a:rPr lang="en-US" sz="2000">
                <a:cs typeface="Calibri"/>
              </a:rPr>
              <a:t> Smart lighting and climate control systems that adjust settings based on occupancy.</a:t>
            </a:r>
          </a:p>
          <a:p>
            <a:r>
              <a:rPr lang="en-US" sz="2000" b="1">
                <a:cs typeface="Calibri"/>
              </a:rPr>
              <a:t>Security Systems:</a:t>
            </a:r>
            <a:r>
              <a:rPr lang="en-US" sz="2000">
                <a:cs typeface="Calibri"/>
              </a:rPr>
              <a:t> Intrusion detection and alert systems for homes and businesses.</a:t>
            </a:r>
          </a:p>
          <a:p>
            <a:r>
              <a:rPr lang="en-US" sz="2000" b="1">
                <a:cs typeface="Calibri"/>
              </a:rPr>
              <a:t>Energy Conservation:</a:t>
            </a:r>
            <a:r>
              <a:rPr lang="en-US" sz="2000">
                <a:cs typeface="Calibri"/>
              </a:rPr>
              <a:t> Energy-efficient lighting and HVAC control in commercial buildings.</a:t>
            </a:r>
          </a:p>
          <a:p>
            <a:r>
              <a:rPr lang="en-US" sz="2000" b="1">
                <a:cs typeface="Calibri"/>
              </a:rPr>
              <a:t>Industrial Automation</a:t>
            </a:r>
            <a:r>
              <a:rPr lang="en-US" sz="2000">
                <a:cs typeface="Calibri"/>
              </a:rPr>
              <a:t>: Enhancing workplace safety by detecting the presence of workers near dangerous machinery.</a:t>
            </a:r>
            <a:endParaRPr lang="en-US" sz="2000"/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42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0A57E-DA67-1579-36A4-AEC489A9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CONCLUSION</a:t>
            </a:r>
            <a:endParaRPr lang="en-US" sz="5400" b="1"/>
          </a:p>
        </p:txBody>
      </p:sp>
      <p:pic>
        <p:nvPicPr>
          <p:cNvPr id="8" name="Picture 7" descr="A finger touching a screen&#10;&#10;Description automatically generated">
            <a:extLst>
              <a:ext uri="{FF2B5EF4-FFF2-40B4-BE49-F238E27FC236}">
                <a16:creationId xmlns:a16="http://schemas.microsoft.com/office/drawing/2014/main" id="{6FBAE035-B179-92B2-D486-0751A3B4B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8835" r="11079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CBF2-8D77-8E12-197E-27106CCB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The "Presence Detection Using IR Sensor" project is a technology initiative focused on utilizing infrared (IR) sensor technology to develop a sophisticated system capable of detecting the presence of humans. This system aims to provide precise and instantaneous detection, leading to improved convenience, security, and energy conservation across a range of settings and scenarios. The primary goal of this project is to demonstrate how IR sensors can be harnessed to create inventive and useful solutions that address contemporary challenges.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7910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Presence Detection using IR sensor</vt:lpstr>
      <vt:lpstr>AIM</vt:lpstr>
      <vt:lpstr>HARDWARE COMPONENTS</vt:lpstr>
      <vt:lpstr>CIRCUIT </vt:lpstr>
      <vt:lpstr>APPLICATIONS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252</cp:revision>
  <dcterms:created xsi:type="dcterms:W3CDTF">2023-08-17T17:23:20Z</dcterms:created>
  <dcterms:modified xsi:type="dcterms:W3CDTF">2023-08-18T16:30:12Z</dcterms:modified>
</cp:coreProperties>
</file>