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671"/>
  </p:normalViewPr>
  <p:slideViewPr>
    <p:cSldViewPr snapToGrid="0" snapToObjects="1">
      <p:cViewPr varScale="1">
        <p:scale>
          <a:sx n="229" d="100"/>
          <a:sy n="229" d="100"/>
        </p:scale>
        <p:origin x="145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BA0FED-1C51-489E-8E97-ED6875F47D50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5EDBB4D-FE75-4D37-AFD8-5636E9425D02}">
      <dgm:prSet/>
      <dgm:spPr/>
      <dgm:t>
        <a:bodyPr/>
        <a:lstStyle/>
        <a:p>
          <a:pPr>
            <a:defRPr b="1"/>
          </a:pPr>
          <a:r>
            <a:rPr lang="en-US"/>
            <a:t>คำศัพท์สำคัญ:</a:t>
          </a:r>
        </a:p>
      </dgm:t>
    </dgm:pt>
    <dgm:pt modelId="{1A7A2B17-EFF4-4018-B9CC-C2BF740235C2}" type="parTrans" cxnId="{4ED5715F-03C7-4883-88BD-E48597DFFAE2}">
      <dgm:prSet/>
      <dgm:spPr/>
      <dgm:t>
        <a:bodyPr/>
        <a:lstStyle/>
        <a:p>
          <a:endParaRPr lang="en-US"/>
        </a:p>
      </dgm:t>
    </dgm:pt>
    <dgm:pt modelId="{1C4C2697-037B-4C44-A9E3-29B01DC1D208}" type="sibTrans" cxnId="{4ED5715F-03C7-4883-88BD-E48597DFFAE2}">
      <dgm:prSet/>
      <dgm:spPr/>
      <dgm:t>
        <a:bodyPr/>
        <a:lstStyle/>
        <a:p>
          <a:endParaRPr lang="en-US"/>
        </a:p>
      </dgm:t>
    </dgm:pt>
    <dgm:pt modelId="{9C1207C2-1560-46D8-A3C4-D0EEB2E79707}">
      <dgm:prSet/>
      <dgm:spPr/>
      <dgm:t>
        <a:bodyPr/>
        <a:lstStyle/>
        <a:p>
          <a:r>
            <a:rPr lang="en-US"/>
            <a:t>- User: บัญชีสำหรับใช้งานฐานข้อมูล</a:t>
          </a:r>
        </a:p>
      </dgm:t>
    </dgm:pt>
    <dgm:pt modelId="{F074FD35-DC15-4276-AF55-FB1270D63044}" type="parTrans" cxnId="{5E7B2404-DC05-4AFA-A317-F99C6DE576F5}">
      <dgm:prSet/>
      <dgm:spPr/>
      <dgm:t>
        <a:bodyPr/>
        <a:lstStyle/>
        <a:p>
          <a:endParaRPr lang="en-US"/>
        </a:p>
      </dgm:t>
    </dgm:pt>
    <dgm:pt modelId="{80D88DB1-6492-4829-9155-1880954F2B54}" type="sibTrans" cxnId="{5E7B2404-DC05-4AFA-A317-F99C6DE576F5}">
      <dgm:prSet/>
      <dgm:spPr/>
      <dgm:t>
        <a:bodyPr/>
        <a:lstStyle/>
        <a:p>
          <a:endParaRPr lang="en-US"/>
        </a:p>
      </dgm:t>
    </dgm:pt>
    <dgm:pt modelId="{47FDD420-FBA6-4667-B168-90D076E2D037}">
      <dgm:prSet/>
      <dgm:spPr/>
      <dgm:t>
        <a:bodyPr/>
        <a:lstStyle/>
        <a:p>
          <a:r>
            <a:rPr lang="en-US"/>
            <a:t>- Roles: กลุ่มสิทธิ์ เช่น CONNECT, RESOURCE</a:t>
          </a:r>
        </a:p>
      </dgm:t>
    </dgm:pt>
    <dgm:pt modelId="{C7403E29-76D1-4CFB-9A53-5A4BA89DAE1B}" type="parTrans" cxnId="{087C5D88-2C1C-41C1-8C5C-6E8150DC1E7E}">
      <dgm:prSet/>
      <dgm:spPr/>
      <dgm:t>
        <a:bodyPr/>
        <a:lstStyle/>
        <a:p>
          <a:endParaRPr lang="en-US"/>
        </a:p>
      </dgm:t>
    </dgm:pt>
    <dgm:pt modelId="{DF0550E2-F6A7-4738-8868-6F4FDA036457}" type="sibTrans" cxnId="{087C5D88-2C1C-41C1-8C5C-6E8150DC1E7E}">
      <dgm:prSet/>
      <dgm:spPr/>
      <dgm:t>
        <a:bodyPr/>
        <a:lstStyle/>
        <a:p>
          <a:endParaRPr lang="en-US"/>
        </a:p>
      </dgm:t>
    </dgm:pt>
    <dgm:pt modelId="{EEA894D0-C914-49E6-AA15-FB46749140FD}">
      <dgm:prSet/>
      <dgm:spPr/>
      <dgm:t>
        <a:bodyPr/>
        <a:lstStyle/>
        <a:p>
          <a:r>
            <a:rPr lang="en-US"/>
            <a:t>- Privileges: สิทธิ์เฉพาะ เช่น SELECT, INSERT</a:t>
          </a:r>
        </a:p>
      </dgm:t>
    </dgm:pt>
    <dgm:pt modelId="{71F24FB9-9FCD-4C98-B5D9-22700BA326FE}" type="parTrans" cxnId="{96164D88-8911-40FC-90C1-897E6B469493}">
      <dgm:prSet/>
      <dgm:spPr/>
      <dgm:t>
        <a:bodyPr/>
        <a:lstStyle/>
        <a:p>
          <a:endParaRPr lang="en-US"/>
        </a:p>
      </dgm:t>
    </dgm:pt>
    <dgm:pt modelId="{6DDF3D2D-5545-42B2-9B5B-1A97F99D30EA}" type="sibTrans" cxnId="{96164D88-8911-40FC-90C1-897E6B469493}">
      <dgm:prSet/>
      <dgm:spPr/>
      <dgm:t>
        <a:bodyPr/>
        <a:lstStyle/>
        <a:p>
          <a:endParaRPr lang="en-US"/>
        </a:p>
      </dgm:t>
    </dgm:pt>
    <dgm:pt modelId="{C638D421-AEF7-4619-89D2-C906B72B23FF}">
      <dgm:prSet/>
      <dgm:spPr/>
      <dgm:t>
        <a:bodyPr/>
        <a:lstStyle/>
        <a:p>
          <a:r>
            <a:rPr lang="en-US"/>
            <a:t>- REVOKE: เพิกถอนสิทธิ์ที่เคยให้</a:t>
          </a:r>
        </a:p>
      </dgm:t>
    </dgm:pt>
    <dgm:pt modelId="{8B8049B8-72E4-4A70-9CAA-58F9A504F9CC}" type="parTrans" cxnId="{837E8E11-E5DF-4727-B09C-60BB1C931F13}">
      <dgm:prSet/>
      <dgm:spPr/>
      <dgm:t>
        <a:bodyPr/>
        <a:lstStyle/>
        <a:p>
          <a:endParaRPr lang="en-US"/>
        </a:p>
      </dgm:t>
    </dgm:pt>
    <dgm:pt modelId="{374AE007-E5F6-40B9-959F-14737716A897}" type="sibTrans" cxnId="{837E8E11-E5DF-4727-B09C-60BB1C931F13}">
      <dgm:prSet/>
      <dgm:spPr/>
      <dgm:t>
        <a:bodyPr/>
        <a:lstStyle/>
        <a:p>
          <a:endParaRPr lang="en-US"/>
        </a:p>
      </dgm:t>
    </dgm:pt>
    <dgm:pt modelId="{778DF76A-393B-4A17-A592-F662CE9228A1}">
      <dgm:prSet/>
      <dgm:spPr/>
      <dgm:t>
        <a:bodyPr/>
        <a:lstStyle/>
        <a:p>
          <a:pPr>
            <a:defRPr b="1"/>
          </a:pPr>
          <a:r>
            <a:rPr lang="en-US"/>
            <a:t>กิจกรรม:</a:t>
          </a:r>
        </a:p>
      </dgm:t>
    </dgm:pt>
    <dgm:pt modelId="{459AC100-ECA0-4CFB-B427-6024469621E3}" type="parTrans" cxnId="{F1821016-99CB-4C7D-8218-16169FAC6C51}">
      <dgm:prSet/>
      <dgm:spPr/>
      <dgm:t>
        <a:bodyPr/>
        <a:lstStyle/>
        <a:p>
          <a:endParaRPr lang="en-US"/>
        </a:p>
      </dgm:t>
    </dgm:pt>
    <dgm:pt modelId="{42D13F77-8044-44D4-9A0A-FBED4505D179}" type="sibTrans" cxnId="{F1821016-99CB-4C7D-8218-16169FAC6C51}">
      <dgm:prSet/>
      <dgm:spPr/>
      <dgm:t>
        <a:bodyPr/>
        <a:lstStyle/>
        <a:p>
          <a:endParaRPr lang="en-US"/>
        </a:p>
      </dgm:t>
    </dgm:pt>
    <dgm:pt modelId="{4699631A-CEE8-491E-BB7F-49344F51A167}">
      <dgm:prSet/>
      <dgm:spPr/>
      <dgm:t>
        <a:bodyPr/>
        <a:lstStyle/>
        <a:p>
          <a:pPr>
            <a:defRPr b="1"/>
          </a:pPr>
          <a:r>
            <a:rPr lang="en-US"/>
            <a:t>- สร้าง User ใหม่</a:t>
          </a:r>
        </a:p>
      </dgm:t>
    </dgm:pt>
    <dgm:pt modelId="{05C3ADAE-F585-4CA3-A3AA-1BE79A2204E8}" type="parTrans" cxnId="{8A3F4004-882F-4DC9-AF13-726DD5B216AD}">
      <dgm:prSet/>
      <dgm:spPr/>
      <dgm:t>
        <a:bodyPr/>
        <a:lstStyle/>
        <a:p>
          <a:endParaRPr lang="en-US"/>
        </a:p>
      </dgm:t>
    </dgm:pt>
    <dgm:pt modelId="{DFC6889D-BDB4-4A62-957E-A053C10E7324}" type="sibTrans" cxnId="{8A3F4004-882F-4DC9-AF13-726DD5B216AD}">
      <dgm:prSet/>
      <dgm:spPr/>
      <dgm:t>
        <a:bodyPr/>
        <a:lstStyle/>
        <a:p>
          <a:endParaRPr lang="en-US"/>
        </a:p>
      </dgm:t>
    </dgm:pt>
    <dgm:pt modelId="{8C2AE7F9-E6B7-4184-84DE-965EC8551579}">
      <dgm:prSet/>
      <dgm:spPr/>
      <dgm:t>
        <a:bodyPr/>
        <a:lstStyle/>
        <a:p>
          <a:pPr>
            <a:defRPr b="1"/>
          </a:pPr>
          <a:r>
            <a:rPr lang="en-US"/>
            <a:t>- กำหนดสิทธิ์ในการเข้าถึง Table</a:t>
          </a:r>
        </a:p>
      </dgm:t>
    </dgm:pt>
    <dgm:pt modelId="{A8952B11-60A1-471B-9F53-59F8E2300EB3}" type="parTrans" cxnId="{BAE78276-06B7-4F34-8057-2AA2B0B506D9}">
      <dgm:prSet/>
      <dgm:spPr/>
      <dgm:t>
        <a:bodyPr/>
        <a:lstStyle/>
        <a:p>
          <a:endParaRPr lang="en-US"/>
        </a:p>
      </dgm:t>
    </dgm:pt>
    <dgm:pt modelId="{9F5C94B3-6BFF-4C85-8E89-8ACAE6A3AE8C}" type="sibTrans" cxnId="{BAE78276-06B7-4F34-8057-2AA2B0B506D9}">
      <dgm:prSet/>
      <dgm:spPr/>
      <dgm:t>
        <a:bodyPr/>
        <a:lstStyle/>
        <a:p>
          <a:endParaRPr lang="en-US"/>
        </a:p>
      </dgm:t>
    </dgm:pt>
    <dgm:pt modelId="{F51650CB-7AA6-48D8-BF18-C1604D863399}" type="pres">
      <dgm:prSet presAssocID="{F7BA0FED-1C51-489E-8E97-ED6875F47D50}" presName="root" presStyleCnt="0">
        <dgm:presLayoutVars>
          <dgm:dir/>
          <dgm:resizeHandles val="exact"/>
        </dgm:presLayoutVars>
      </dgm:prSet>
      <dgm:spPr/>
    </dgm:pt>
    <dgm:pt modelId="{B0307514-1B01-46C9-B975-3319D9EC0EE0}" type="pres">
      <dgm:prSet presAssocID="{15EDBB4D-FE75-4D37-AFD8-5636E9425D02}" presName="compNode" presStyleCnt="0"/>
      <dgm:spPr/>
    </dgm:pt>
    <dgm:pt modelId="{B93966F3-3A3D-4821-8360-D2421C2B0153}" type="pres">
      <dgm:prSet presAssocID="{15EDBB4D-FE75-4D37-AFD8-5636E9425D0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A0CA98FC-9E32-443C-BBE9-E606EFA6E923}" type="pres">
      <dgm:prSet presAssocID="{15EDBB4D-FE75-4D37-AFD8-5636E9425D02}" presName="iconSpace" presStyleCnt="0"/>
      <dgm:spPr/>
    </dgm:pt>
    <dgm:pt modelId="{47439AED-05AA-4128-A690-C22C7CBB5EB4}" type="pres">
      <dgm:prSet presAssocID="{15EDBB4D-FE75-4D37-AFD8-5636E9425D02}" presName="parTx" presStyleLbl="revTx" presStyleIdx="0" presStyleCnt="8">
        <dgm:presLayoutVars>
          <dgm:chMax val="0"/>
          <dgm:chPref val="0"/>
        </dgm:presLayoutVars>
      </dgm:prSet>
      <dgm:spPr/>
    </dgm:pt>
    <dgm:pt modelId="{4C722CF3-0DF6-43CA-A042-0F5273230C1B}" type="pres">
      <dgm:prSet presAssocID="{15EDBB4D-FE75-4D37-AFD8-5636E9425D02}" presName="txSpace" presStyleCnt="0"/>
      <dgm:spPr/>
    </dgm:pt>
    <dgm:pt modelId="{FA91D1A9-E9B7-4CD5-A72B-16C03E7A3445}" type="pres">
      <dgm:prSet presAssocID="{15EDBB4D-FE75-4D37-AFD8-5636E9425D02}" presName="desTx" presStyleLbl="revTx" presStyleIdx="1" presStyleCnt="8">
        <dgm:presLayoutVars/>
      </dgm:prSet>
      <dgm:spPr/>
    </dgm:pt>
    <dgm:pt modelId="{6248590F-E33E-43ED-AE7D-4BB86E1DF5CC}" type="pres">
      <dgm:prSet presAssocID="{1C4C2697-037B-4C44-A9E3-29B01DC1D208}" presName="sibTrans" presStyleCnt="0"/>
      <dgm:spPr/>
    </dgm:pt>
    <dgm:pt modelId="{A4AB39B8-897D-4900-8060-403C2281BEC7}" type="pres">
      <dgm:prSet presAssocID="{778DF76A-393B-4A17-A592-F662CE9228A1}" presName="compNode" presStyleCnt="0"/>
      <dgm:spPr/>
    </dgm:pt>
    <dgm:pt modelId="{9B5653BA-E313-4140-AD10-E2BA3463E5FD}" type="pres">
      <dgm:prSet presAssocID="{778DF76A-393B-4A17-A592-F662CE9228A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lloons"/>
        </a:ext>
      </dgm:extLst>
    </dgm:pt>
    <dgm:pt modelId="{D0893114-367D-477D-819B-C54C7E0B161D}" type="pres">
      <dgm:prSet presAssocID="{778DF76A-393B-4A17-A592-F662CE9228A1}" presName="iconSpace" presStyleCnt="0"/>
      <dgm:spPr/>
    </dgm:pt>
    <dgm:pt modelId="{F43DBC84-1A5E-45E8-A2F9-96AF08B0A437}" type="pres">
      <dgm:prSet presAssocID="{778DF76A-393B-4A17-A592-F662CE9228A1}" presName="parTx" presStyleLbl="revTx" presStyleIdx="2" presStyleCnt="8">
        <dgm:presLayoutVars>
          <dgm:chMax val="0"/>
          <dgm:chPref val="0"/>
        </dgm:presLayoutVars>
      </dgm:prSet>
      <dgm:spPr/>
    </dgm:pt>
    <dgm:pt modelId="{2A09AB1B-977E-448B-8096-39C9A1527D83}" type="pres">
      <dgm:prSet presAssocID="{778DF76A-393B-4A17-A592-F662CE9228A1}" presName="txSpace" presStyleCnt="0"/>
      <dgm:spPr/>
    </dgm:pt>
    <dgm:pt modelId="{36A9D0B4-F857-4D72-B9AD-6C6574121B52}" type="pres">
      <dgm:prSet presAssocID="{778DF76A-393B-4A17-A592-F662CE9228A1}" presName="desTx" presStyleLbl="revTx" presStyleIdx="3" presStyleCnt="8">
        <dgm:presLayoutVars/>
      </dgm:prSet>
      <dgm:spPr/>
    </dgm:pt>
    <dgm:pt modelId="{61FDBB7B-526E-4BD5-B638-250FC58DCDF8}" type="pres">
      <dgm:prSet presAssocID="{42D13F77-8044-44D4-9A0A-FBED4505D179}" presName="sibTrans" presStyleCnt="0"/>
      <dgm:spPr/>
    </dgm:pt>
    <dgm:pt modelId="{BF48140D-6D78-421C-AD97-FA7EA227216C}" type="pres">
      <dgm:prSet presAssocID="{4699631A-CEE8-491E-BB7F-49344F51A167}" presName="compNode" presStyleCnt="0"/>
      <dgm:spPr/>
    </dgm:pt>
    <dgm:pt modelId="{2DD54466-6B77-43AC-AF4A-64DF5666C9D6}" type="pres">
      <dgm:prSet presAssocID="{4699631A-CEE8-491E-BB7F-49344F51A16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87312E32-FB0B-43D4-9956-66261D02AF26}" type="pres">
      <dgm:prSet presAssocID="{4699631A-CEE8-491E-BB7F-49344F51A167}" presName="iconSpace" presStyleCnt="0"/>
      <dgm:spPr/>
    </dgm:pt>
    <dgm:pt modelId="{58E9877D-67C3-4797-8208-2A1556075FC2}" type="pres">
      <dgm:prSet presAssocID="{4699631A-CEE8-491E-BB7F-49344F51A167}" presName="parTx" presStyleLbl="revTx" presStyleIdx="4" presStyleCnt="8">
        <dgm:presLayoutVars>
          <dgm:chMax val="0"/>
          <dgm:chPref val="0"/>
        </dgm:presLayoutVars>
      </dgm:prSet>
      <dgm:spPr/>
    </dgm:pt>
    <dgm:pt modelId="{D1AC9FB8-29A3-4653-BF20-51806C933969}" type="pres">
      <dgm:prSet presAssocID="{4699631A-CEE8-491E-BB7F-49344F51A167}" presName="txSpace" presStyleCnt="0"/>
      <dgm:spPr/>
    </dgm:pt>
    <dgm:pt modelId="{0CF93E24-835E-47B9-9FD6-31FD131ABC0C}" type="pres">
      <dgm:prSet presAssocID="{4699631A-CEE8-491E-BB7F-49344F51A167}" presName="desTx" presStyleLbl="revTx" presStyleIdx="5" presStyleCnt="8">
        <dgm:presLayoutVars/>
      </dgm:prSet>
      <dgm:spPr/>
    </dgm:pt>
    <dgm:pt modelId="{AFF3EE14-5C14-415A-83E7-FD4220F067CF}" type="pres">
      <dgm:prSet presAssocID="{DFC6889D-BDB4-4A62-957E-A053C10E7324}" presName="sibTrans" presStyleCnt="0"/>
      <dgm:spPr/>
    </dgm:pt>
    <dgm:pt modelId="{BFF739B3-ED0C-4864-8FE3-15FB25EF7EED}" type="pres">
      <dgm:prSet presAssocID="{8C2AE7F9-E6B7-4184-84DE-965EC8551579}" presName="compNode" presStyleCnt="0"/>
      <dgm:spPr/>
    </dgm:pt>
    <dgm:pt modelId="{86441556-75DD-4D4D-924A-E7A4F50AF6FF}" type="pres">
      <dgm:prSet presAssocID="{8C2AE7F9-E6B7-4184-84DE-965EC855157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 and chairs"/>
        </a:ext>
      </dgm:extLst>
    </dgm:pt>
    <dgm:pt modelId="{883FE613-A401-4D11-9710-53167B68FDF8}" type="pres">
      <dgm:prSet presAssocID="{8C2AE7F9-E6B7-4184-84DE-965EC8551579}" presName="iconSpace" presStyleCnt="0"/>
      <dgm:spPr/>
    </dgm:pt>
    <dgm:pt modelId="{CEFC0F00-B2AB-4AF4-9921-7AB78CBEC1FE}" type="pres">
      <dgm:prSet presAssocID="{8C2AE7F9-E6B7-4184-84DE-965EC8551579}" presName="parTx" presStyleLbl="revTx" presStyleIdx="6" presStyleCnt="8">
        <dgm:presLayoutVars>
          <dgm:chMax val="0"/>
          <dgm:chPref val="0"/>
        </dgm:presLayoutVars>
      </dgm:prSet>
      <dgm:spPr/>
    </dgm:pt>
    <dgm:pt modelId="{403ED1DF-090A-4E76-90E7-1C71A6A59643}" type="pres">
      <dgm:prSet presAssocID="{8C2AE7F9-E6B7-4184-84DE-965EC8551579}" presName="txSpace" presStyleCnt="0"/>
      <dgm:spPr/>
    </dgm:pt>
    <dgm:pt modelId="{8FCF9B4B-DB8E-4A63-8078-22057E2CBB43}" type="pres">
      <dgm:prSet presAssocID="{8C2AE7F9-E6B7-4184-84DE-965EC8551579}" presName="desTx" presStyleLbl="revTx" presStyleIdx="7" presStyleCnt="8">
        <dgm:presLayoutVars/>
      </dgm:prSet>
      <dgm:spPr/>
    </dgm:pt>
  </dgm:ptLst>
  <dgm:cxnLst>
    <dgm:cxn modelId="{5E7B2404-DC05-4AFA-A317-F99C6DE576F5}" srcId="{15EDBB4D-FE75-4D37-AFD8-5636E9425D02}" destId="{9C1207C2-1560-46D8-A3C4-D0EEB2E79707}" srcOrd="0" destOrd="0" parTransId="{F074FD35-DC15-4276-AF55-FB1270D63044}" sibTransId="{80D88DB1-6492-4829-9155-1880954F2B54}"/>
    <dgm:cxn modelId="{8A3F4004-882F-4DC9-AF13-726DD5B216AD}" srcId="{F7BA0FED-1C51-489E-8E97-ED6875F47D50}" destId="{4699631A-CEE8-491E-BB7F-49344F51A167}" srcOrd="2" destOrd="0" parTransId="{05C3ADAE-F585-4CA3-A3AA-1BE79A2204E8}" sibTransId="{DFC6889D-BDB4-4A62-957E-A053C10E7324}"/>
    <dgm:cxn modelId="{837E8E11-E5DF-4727-B09C-60BB1C931F13}" srcId="{15EDBB4D-FE75-4D37-AFD8-5636E9425D02}" destId="{C638D421-AEF7-4619-89D2-C906B72B23FF}" srcOrd="3" destOrd="0" parTransId="{8B8049B8-72E4-4A70-9CAA-58F9A504F9CC}" sibTransId="{374AE007-E5F6-40B9-959F-14737716A897}"/>
    <dgm:cxn modelId="{F1821016-99CB-4C7D-8218-16169FAC6C51}" srcId="{F7BA0FED-1C51-489E-8E97-ED6875F47D50}" destId="{778DF76A-393B-4A17-A592-F662CE9228A1}" srcOrd="1" destOrd="0" parTransId="{459AC100-ECA0-4CFB-B427-6024469621E3}" sibTransId="{42D13F77-8044-44D4-9A0A-FBED4505D179}"/>
    <dgm:cxn modelId="{25858921-00B3-4F24-9653-5C4C5CD1AAFF}" type="presOf" srcId="{4699631A-CEE8-491E-BB7F-49344F51A167}" destId="{58E9877D-67C3-4797-8208-2A1556075FC2}" srcOrd="0" destOrd="0" presId="urn:microsoft.com/office/officeart/2018/5/layout/CenteredIconLabelDescriptionList"/>
    <dgm:cxn modelId="{9D5B0131-0457-44A6-88E8-156E914D47A4}" type="presOf" srcId="{EEA894D0-C914-49E6-AA15-FB46749140FD}" destId="{FA91D1A9-E9B7-4CD5-A72B-16C03E7A3445}" srcOrd="0" destOrd="2" presId="urn:microsoft.com/office/officeart/2018/5/layout/CenteredIconLabelDescriptionList"/>
    <dgm:cxn modelId="{E71F6B3C-6127-4911-B7AB-5ADD89987C97}" type="presOf" srcId="{C638D421-AEF7-4619-89D2-C906B72B23FF}" destId="{FA91D1A9-E9B7-4CD5-A72B-16C03E7A3445}" srcOrd="0" destOrd="3" presId="urn:microsoft.com/office/officeart/2018/5/layout/CenteredIconLabelDescriptionList"/>
    <dgm:cxn modelId="{2BA9D14C-683D-45C8-997C-1F793F3F6A9F}" type="presOf" srcId="{47FDD420-FBA6-4667-B168-90D076E2D037}" destId="{FA91D1A9-E9B7-4CD5-A72B-16C03E7A3445}" srcOrd="0" destOrd="1" presId="urn:microsoft.com/office/officeart/2018/5/layout/CenteredIconLabelDescriptionList"/>
    <dgm:cxn modelId="{751BAB4E-44BB-48DB-BF5E-8A41BDF274DD}" type="presOf" srcId="{8C2AE7F9-E6B7-4184-84DE-965EC8551579}" destId="{CEFC0F00-B2AB-4AF4-9921-7AB78CBEC1FE}" srcOrd="0" destOrd="0" presId="urn:microsoft.com/office/officeart/2018/5/layout/CenteredIconLabelDescriptionList"/>
    <dgm:cxn modelId="{4ED5715F-03C7-4883-88BD-E48597DFFAE2}" srcId="{F7BA0FED-1C51-489E-8E97-ED6875F47D50}" destId="{15EDBB4D-FE75-4D37-AFD8-5636E9425D02}" srcOrd="0" destOrd="0" parTransId="{1A7A2B17-EFF4-4018-B9CC-C2BF740235C2}" sibTransId="{1C4C2697-037B-4C44-A9E3-29B01DC1D208}"/>
    <dgm:cxn modelId="{BAE78276-06B7-4F34-8057-2AA2B0B506D9}" srcId="{F7BA0FED-1C51-489E-8E97-ED6875F47D50}" destId="{8C2AE7F9-E6B7-4184-84DE-965EC8551579}" srcOrd="3" destOrd="0" parTransId="{A8952B11-60A1-471B-9F53-59F8E2300EB3}" sibTransId="{9F5C94B3-6BFF-4C85-8E89-8ACAE6A3AE8C}"/>
    <dgm:cxn modelId="{8803077B-1430-462E-ABA5-F88674210B5C}" type="presOf" srcId="{778DF76A-393B-4A17-A592-F662CE9228A1}" destId="{F43DBC84-1A5E-45E8-A2F9-96AF08B0A437}" srcOrd="0" destOrd="0" presId="urn:microsoft.com/office/officeart/2018/5/layout/CenteredIconLabelDescriptionList"/>
    <dgm:cxn modelId="{96164D88-8911-40FC-90C1-897E6B469493}" srcId="{15EDBB4D-FE75-4D37-AFD8-5636E9425D02}" destId="{EEA894D0-C914-49E6-AA15-FB46749140FD}" srcOrd="2" destOrd="0" parTransId="{71F24FB9-9FCD-4C98-B5D9-22700BA326FE}" sibTransId="{6DDF3D2D-5545-42B2-9B5B-1A97F99D30EA}"/>
    <dgm:cxn modelId="{087C5D88-2C1C-41C1-8C5C-6E8150DC1E7E}" srcId="{15EDBB4D-FE75-4D37-AFD8-5636E9425D02}" destId="{47FDD420-FBA6-4667-B168-90D076E2D037}" srcOrd="1" destOrd="0" parTransId="{C7403E29-76D1-4CFB-9A53-5A4BA89DAE1B}" sibTransId="{DF0550E2-F6A7-4738-8868-6F4FDA036457}"/>
    <dgm:cxn modelId="{C819E0CF-2AF5-459D-B0B7-14F691FF6DA7}" type="presOf" srcId="{15EDBB4D-FE75-4D37-AFD8-5636E9425D02}" destId="{47439AED-05AA-4128-A690-C22C7CBB5EB4}" srcOrd="0" destOrd="0" presId="urn:microsoft.com/office/officeart/2018/5/layout/CenteredIconLabelDescriptionList"/>
    <dgm:cxn modelId="{5DA48BD9-215D-4BA5-A34C-51D8E00CF6A0}" type="presOf" srcId="{F7BA0FED-1C51-489E-8E97-ED6875F47D50}" destId="{F51650CB-7AA6-48D8-BF18-C1604D863399}" srcOrd="0" destOrd="0" presId="urn:microsoft.com/office/officeart/2018/5/layout/CenteredIconLabelDescriptionList"/>
    <dgm:cxn modelId="{A06199FF-F02E-49B0-82D2-4241580FF52A}" type="presOf" srcId="{9C1207C2-1560-46D8-A3C4-D0EEB2E79707}" destId="{FA91D1A9-E9B7-4CD5-A72B-16C03E7A3445}" srcOrd="0" destOrd="0" presId="urn:microsoft.com/office/officeart/2018/5/layout/CenteredIconLabelDescriptionList"/>
    <dgm:cxn modelId="{5751E8D9-0E51-43D0-B9EA-879D77F2E3DA}" type="presParOf" srcId="{F51650CB-7AA6-48D8-BF18-C1604D863399}" destId="{B0307514-1B01-46C9-B975-3319D9EC0EE0}" srcOrd="0" destOrd="0" presId="urn:microsoft.com/office/officeart/2018/5/layout/CenteredIconLabelDescriptionList"/>
    <dgm:cxn modelId="{A795976E-9626-41A4-9957-EB14FCF3711B}" type="presParOf" srcId="{B0307514-1B01-46C9-B975-3319D9EC0EE0}" destId="{B93966F3-3A3D-4821-8360-D2421C2B0153}" srcOrd="0" destOrd="0" presId="urn:microsoft.com/office/officeart/2018/5/layout/CenteredIconLabelDescriptionList"/>
    <dgm:cxn modelId="{8181A83A-7C11-4F72-947C-6510E08A809A}" type="presParOf" srcId="{B0307514-1B01-46C9-B975-3319D9EC0EE0}" destId="{A0CA98FC-9E32-443C-BBE9-E606EFA6E923}" srcOrd="1" destOrd="0" presId="urn:microsoft.com/office/officeart/2018/5/layout/CenteredIconLabelDescriptionList"/>
    <dgm:cxn modelId="{92B31B93-15F0-432D-86E0-0395432A8996}" type="presParOf" srcId="{B0307514-1B01-46C9-B975-3319D9EC0EE0}" destId="{47439AED-05AA-4128-A690-C22C7CBB5EB4}" srcOrd="2" destOrd="0" presId="urn:microsoft.com/office/officeart/2018/5/layout/CenteredIconLabelDescriptionList"/>
    <dgm:cxn modelId="{C9B3178C-D44B-4F82-B409-1469FDAD3194}" type="presParOf" srcId="{B0307514-1B01-46C9-B975-3319D9EC0EE0}" destId="{4C722CF3-0DF6-43CA-A042-0F5273230C1B}" srcOrd="3" destOrd="0" presId="urn:microsoft.com/office/officeart/2018/5/layout/CenteredIconLabelDescriptionList"/>
    <dgm:cxn modelId="{A7A055B9-DA44-44E7-AE92-BB30B8FB5C34}" type="presParOf" srcId="{B0307514-1B01-46C9-B975-3319D9EC0EE0}" destId="{FA91D1A9-E9B7-4CD5-A72B-16C03E7A3445}" srcOrd="4" destOrd="0" presId="urn:microsoft.com/office/officeart/2018/5/layout/CenteredIconLabelDescriptionList"/>
    <dgm:cxn modelId="{4E3A23C1-B10E-4959-9CC8-10A632403FC6}" type="presParOf" srcId="{F51650CB-7AA6-48D8-BF18-C1604D863399}" destId="{6248590F-E33E-43ED-AE7D-4BB86E1DF5CC}" srcOrd="1" destOrd="0" presId="urn:microsoft.com/office/officeart/2018/5/layout/CenteredIconLabelDescriptionList"/>
    <dgm:cxn modelId="{04F600E6-CDE7-456A-A5B9-2457D4DD0EDD}" type="presParOf" srcId="{F51650CB-7AA6-48D8-BF18-C1604D863399}" destId="{A4AB39B8-897D-4900-8060-403C2281BEC7}" srcOrd="2" destOrd="0" presId="urn:microsoft.com/office/officeart/2018/5/layout/CenteredIconLabelDescriptionList"/>
    <dgm:cxn modelId="{84925C71-75D4-49BF-A3C0-BA0101E41588}" type="presParOf" srcId="{A4AB39B8-897D-4900-8060-403C2281BEC7}" destId="{9B5653BA-E313-4140-AD10-E2BA3463E5FD}" srcOrd="0" destOrd="0" presId="urn:microsoft.com/office/officeart/2018/5/layout/CenteredIconLabelDescriptionList"/>
    <dgm:cxn modelId="{0A1464A5-DE44-451B-B407-EFC0D73A4328}" type="presParOf" srcId="{A4AB39B8-897D-4900-8060-403C2281BEC7}" destId="{D0893114-367D-477D-819B-C54C7E0B161D}" srcOrd="1" destOrd="0" presId="urn:microsoft.com/office/officeart/2018/5/layout/CenteredIconLabelDescriptionList"/>
    <dgm:cxn modelId="{0703B63B-1855-4B04-8463-615991D35B9E}" type="presParOf" srcId="{A4AB39B8-897D-4900-8060-403C2281BEC7}" destId="{F43DBC84-1A5E-45E8-A2F9-96AF08B0A437}" srcOrd="2" destOrd="0" presId="urn:microsoft.com/office/officeart/2018/5/layout/CenteredIconLabelDescriptionList"/>
    <dgm:cxn modelId="{A14404CC-B420-4166-B167-18D35F509A67}" type="presParOf" srcId="{A4AB39B8-897D-4900-8060-403C2281BEC7}" destId="{2A09AB1B-977E-448B-8096-39C9A1527D83}" srcOrd="3" destOrd="0" presId="urn:microsoft.com/office/officeart/2018/5/layout/CenteredIconLabelDescriptionList"/>
    <dgm:cxn modelId="{2D82C01F-C49D-4DC8-AAF2-DE5AF1D80354}" type="presParOf" srcId="{A4AB39B8-897D-4900-8060-403C2281BEC7}" destId="{36A9D0B4-F857-4D72-B9AD-6C6574121B52}" srcOrd="4" destOrd="0" presId="urn:microsoft.com/office/officeart/2018/5/layout/CenteredIconLabelDescriptionList"/>
    <dgm:cxn modelId="{930AE653-39B9-4BA8-B935-5A2DDFCCB524}" type="presParOf" srcId="{F51650CB-7AA6-48D8-BF18-C1604D863399}" destId="{61FDBB7B-526E-4BD5-B638-250FC58DCDF8}" srcOrd="3" destOrd="0" presId="urn:microsoft.com/office/officeart/2018/5/layout/CenteredIconLabelDescriptionList"/>
    <dgm:cxn modelId="{A02A83DB-A12E-4041-9EE2-138A7A459D22}" type="presParOf" srcId="{F51650CB-7AA6-48D8-BF18-C1604D863399}" destId="{BF48140D-6D78-421C-AD97-FA7EA227216C}" srcOrd="4" destOrd="0" presId="urn:microsoft.com/office/officeart/2018/5/layout/CenteredIconLabelDescriptionList"/>
    <dgm:cxn modelId="{011F0CCD-C434-4B27-A282-5CFAB6E165B0}" type="presParOf" srcId="{BF48140D-6D78-421C-AD97-FA7EA227216C}" destId="{2DD54466-6B77-43AC-AF4A-64DF5666C9D6}" srcOrd="0" destOrd="0" presId="urn:microsoft.com/office/officeart/2018/5/layout/CenteredIconLabelDescriptionList"/>
    <dgm:cxn modelId="{4016D322-44C0-4489-BA57-EDAA22A6C9E6}" type="presParOf" srcId="{BF48140D-6D78-421C-AD97-FA7EA227216C}" destId="{87312E32-FB0B-43D4-9956-66261D02AF26}" srcOrd="1" destOrd="0" presId="urn:microsoft.com/office/officeart/2018/5/layout/CenteredIconLabelDescriptionList"/>
    <dgm:cxn modelId="{5E47F7A1-A0D2-44E9-BD34-59406D0C5CC1}" type="presParOf" srcId="{BF48140D-6D78-421C-AD97-FA7EA227216C}" destId="{58E9877D-67C3-4797-8208-2A1556075FC2}" srcOrd="2" destOrd="0" presId="urn:microsoft.com/office/officeart/2018/5/layout/CenteredIconLabelDescriptionList"/>
    <dgm:cxn modelId="{7A539DF3-DC7D-4D8C-9E13-C7ACCEB29780}" type="presParOf" srcId="{BF48140D-6D78-421C-AD97-FA7EA227216C}" destId="{D1AC9FB8-29A3-4653-BF20-51806C933969}" srcOrd="3" destOrd="0" presId="urn:microsoft.com/office/officeart/2018/5/layout/CenteredIconLabelDescriptionList"/>
    <dgm:cxn modelId="{788AE36F-9A48-4A80-BD89-D58C0364DA8B}" type="presParOf" srcId="{BF48140D-6D78-421C-AD97-FA7EA227216C}" destId="{0CF93E24-835E-47B9-9FD6-31FD131ABC0C}" srcOrd="4" destOrd="0" presId="urn:microsoft.com/office/officeart/2018/5/layout/CenteredIconLabelDescriptionList"/>
    <dgm:cxn modelId="{04B95BFA-F034-482B-8430-0FD7BDF56F99}" type="presParOf" srcId="{F51650CB-7AA6-48D8-BF18-C1604D863399}" destId="{AFF3EE14-5C14-415A-83E7-FD4220F067CF}" srcOrd="5" destOrd="0" presId="urn:microsoft.com/office/officeart/2018/5/layout/CenteredIconLabelDescriptionList"/>
    <dgm:cxn modelId="{061FDE9B-24AF-4F9D-8F85-CE4295EDFA90}" type="presParOf" srcId="{F51650CB-7AA6-48D8-BF18-C1604D863399}" destId="{BFF739B3-ED0C-4864-8FE3-15FB25EF7EED}" srcOrd="6" destOrd="0" presId="urn:microsoft.com/office/officeart/2018/5/layout/CenteredIconLabelDescriptionList"/>
    <dgm:cxn modelId="{511B75C4-92B1-4A71-9E66-F8F35A369092}" type="presParOf" srcId="{BFF739B3-ED0C-4864-8FE3-15FB25EF7EED}" destId="{86441556-75DD-4D4D-924A-E7A4F50AF6FF}" srcOrd="0" destOrd="0" presId="urn:microsoft.com/office/officeart/2018/5/layout/CenteredIconLabelDescriptionList"/>
    <dgm:cxn modelId="{17B6DD76-CCA5-407A-B9F0-EF3E0BAAD3D3}" type="presParOf" srcId="{BFF739B3-ED0C-4864-8FE3-15FB25EF7EED}" destId="{883FE613-A401-4D11-9710-53167B68FDF8}" srcOrd="1" destOrd="0" presId="urn:microsoft.com/office/officeart/2018/5/layout/CenteredIconLabelDescriptionList"/>
    <dgm:cxn modelId="{DB73FE0C-5869-46B3-8F77-39413B255307}" type="presParOf" srcId="{BFF739B3-ED0C-4864-8FE3-15FB25EF7EED}" destId="{CEFC0F00-B2AB-4AF4-9921-7AB78CBEC1FE}" srcOrd="2" destOrd="0" presId="urn:microsoft.com/office/officeart/2018/5/layout/CenteredIconLabelDescriptionList"/>
    <dgm:cxn modelId="{1D7E8B83-A80A-4E8E-A03F-335314300418}" type="presParOf" srcId="{BFF739B3-ED0C-4864-8FE3-15FB25EF7EED}" destId="{403ED1DF-090A-4E76-90E7-1C71A6A59643}" srcOrd="3" destOrd="0" presId="urn:microsoft.com/office/officeart/2018/5/layout/CenteredIconLabelDescriptionList"/>
    <dgm:cxn modelId="{7AEFA608-47C1-4185-AA9F-1A7DFA1DA3C8}" type="presParOf" srcId="{BFF739B3-ED0C-4864-8FE3-15FB25EF7EED}" destId="{8FCF9B4B-DB8E-4A63-8078-22057E2CBB43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3966F3-3A3D-4821-8360-D2421C2B0153}">
      <dsp:nvSpPr>
        <dsp:cNvPr id="0" name=""/>
        <dsp:cNvSpPr/>
      </dsp:nvSpPr>
      <dsp:spPr>
        <a:xfrm>
          <a:off x="567558" y="1067543"/>
          <a:ext cx="609820" cy="6098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439AED-05AA-4128-A690-C22C7CBB5EB4}">
      <dsp:nvSpPr>
        <dsp:cNvPr id="0" name=""/>
        <dsp:cNvSpPr/>
      </dsp:nvSpPr>
      <dsp:spPr>
        <a:xfrm>
          <a:off x="1297" y="1772662"/>
          <a:ext cx="1742343" cy="261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คำศัพท์สำคัญ:</a:t>
          </a:r>
        </a:p>
      </dsp:txBody>
      <dsp:txXfrm>
        <a:off x="1297" y="1772662"/>
        <a:ext cx="1742343" cy="261351"/>
      </dsp:txXfrm>
    </dsp:sp>
    <dsp:sp modelId="{FA91D1A9-E9B7-4CD5-A72B-16C03E7A3445}">
      <dsp:nvSpPr>
        <dsp:cNvPr id="0" name=""/>
        <dsp:cNvSpPr/>
      </dsp:nvSpPr>
      <dsp:spPr>
        <a:xfrm>
          <a:off x="1297" y="2078339"/>
          <a:ext cx="1742343" cy="1205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User: บัญชีสำหรับใช้งานฐานข้อมูล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Roles: กลุ่มสิทธิ์ เช่น CONNECT, RESOURCE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Privileges: สิทธิ์เฉพาะ เช่น SELECT, INSERT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REVOKE: เพิกถอนสิทธิ์ที่เคยให้</a:t>
          </a:r>
        </a:p>
      </dsp:txBody>
      <dsp:txXfrm>
        <a:off x="1297" y="2078339"/>
        <a:ext cx="1742343" cy="1205454"/>
      </dsp:txXfrm>
    </dsp:sp>
    <dsp:sp modelId="{9B5653BA-E313-4140-AD10-E2BA3463E5FD}">
      <dsp:nvSpPr>
        <dsp:cNvPr id="0" name=""/>
        <dsp:cNvSpPr/>
      </dsp:nvSpPr>
      <dsp:spPr>
        <a:xfrm>
          <a:off x="2614812" y="1067543"/>
          <a:ext cx="609820" cy="6098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3DBC84-1A5E-45E8-A2F9-96AF08B0A437}">
      <dsp:nvSpPr>
        <dsp:cNvPr id="0" name=""/>
        <dsp:cNvSpPr/>
      </dsp:nvSpPr>
      <dsp:spPr>
        <a:xfrm>
          <a:off x="2048551" y="1772662"/>
          <a:ext cx="1742343" cy="261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กิจกรรม:</a:t>
          </a:r>
        </a:p>
      </dsp:txBody>
      <dsp:txXfrm>
        <a:off x="2048551" y="1772662"/>
        <a:ext cx="1742343" cy="261351"/>
      </dsp:txXfrm>
    </dsp:sp>
    <dsp:sp modelId="{36A9D0B4-F857-4D72-B9AD-6C6574121B52}">
      <dsp:nvSpPr>
        <dsp:cNvPr id="0" name=""/>
        <dsp:cNvSpPr/>
      </dsp:nvSpPr>
      <dsp:spPr>
        <a:xfrm>
          <a:off x="2048551" y="2078339"/>
          <a:ext cx="1742343" cy="1205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D54466-6B77-43AC-AF4A-64DF5666C9D6}">
      <dsp:nvSpPr>
        <dsp:cNvPr id="0" name=""/>
        <dsp:cNvSpPr/>
      </dsp:nvSpPr>
      <dsp:spPr>
        <a:xfrm>
          <a:off x="4662066" y="1067543"/>
          <a:ext cx="609820" cy="6098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E9877D-67C3-4797-8208-2A1556075FC2}">
      <dsp:nvSpPr>
        <dsp:cNvPr id="0" name=""/>
        <dsp:cNvSpPr/>
      </dsp:nvSpPr>
      <dsp:spPr>
        <a:xfrm>
          <a:off x="4095805" y="1772662"/>
          <a:ext cx="1742343" cy="261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- สร้าง User ใหม่</a:t>
          </a:r>
        </a:p>
      </dsp:txBody>
      <dsp:txXfrm>
        <a:off x="4095805" y="1772662"/>
        <a:ext cx="1742343" cy="261351"/>
      </dsp:txXfrm>
    </dsp:sp>
    <dsp:sp modelId="{0CF93E24-835E-47B9-9FD6-31FD131ABC0C}">
      <dsp:nvSpPr>
        <dsp:cNvPr id="0" name=""/>
        <dsp:cNvSpPr/>
      </dsp:nvSpPr>
      <dsp:spPr>
        <a:xfrm>
          <a:off x="4095805" y="2078339"/>
          <a:ext cx="1742343" cy="1205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441556-75DD-4D4D-924A-E7A4F50AF6FF}">
      <dsp:nvSpPr>
        <dsp:cNvPr id="0" name=""/>
        <dsp:cNvSpPr/>
      </dsp:nvSpPr>
      <dsp:spPr>
        <a:xfrm>
          <a:off x="6709320" y="1067543"/>
          <a:ext cx="609820" cy="6098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FC0F00-B2AB-4AF4-9921-7AB78CBEC1FE}">
      <dsp:nvSpPr>
        <dsp:cNvPr id="0" name=""/>
        <dsp:cNvSpPr/>
      </dsp:nvSpPr>
      <dsp:spPr>
        <a:xfrm>
          <a:off x="6143058" y="1772662"/>
          <a:ext cx="1742343" cy="261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- กำหนดสิทธิ์ในการเข้าถึง Table</a:t>
          </a:r>
        </a:p>
      </dsp:txBody>
      <dsp:txXfrm>
        <a:off x="6143058" y="1772662"/>
        <a:ext cx="1742343" cy="261351"/>
      </dsp:txXfrm>
    </dsp:sp>
    <dsp:sp modelId="{8FCF9B4B-DB8E-4A63-8078-22057E2CBB43}">
      <dsp:nvSpPr>
        <dsp:cNvPr id="0" name=""/>
        <dsp:cNvSpPr/>
      </dsp:nvSpPr>
      <dsp:spPr>
        <a:xfrm>
          <a:off x="6143058" y="2078339"/>
          <a:ext cx="1742343" cy="1205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th-TH">
                <a:solidFill>
                  <a:srgbClr val="FFFFFF"/>
                </a:solidFill>
              </a:rPr>
              <a:t>แนะนำ &amp; โครงสร้างข้อมูล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th-TH" sz="2200" err="1"/>
              <a:t>หัวข้อหลัก</a:t>
            </a:r>
            <a:r>
              <a:rPr lang="th-TH" sz="2200"/>
              <a:t>:</a:t>
            </a:r>
          </a:p>
          <a:p>
            <a:pPr>
              <a:lnSpc>
                <a:spcPct val="90000"/>
              </a:lnSpc>
            </a:pPr>
            <a:r>
              <a:rPr lang="en-US" sz="2200"/>
              <a:t>Tables: </a:t>
            </a:r>
            <a:r>
              <a:rPr lang="th-TH" sz="2200" err="1"/>
              <a:t>เก็บข้อมูลในรูปแบบตาราง</a:t>
            </a:r>
            <a:r>
              <a:rPr lang="th-TH" sz="2200"/>
              <a:t> (</a:t>
            </a:r>
            <a:r>
              <a:rPr lang="th-TH" sz="2200" err="1"/>
              <a:t>แถว</a:t>
            </a:r>
            <a:r>
              <a:rPr lang="th-TH" sz="2200"/>
              <a:t>/</a:t>
            </a:r>
            <a:r>
              <a:rPr lang="th-TH" sz="2200" err="1"/>
              <a:t>คอลัมน์</a:t>
            </a:r>
            <a:r>
              <a:rPr lang="th-TH" sz="2200"/>
              <a:t>)</a:t>
            </a:r>
          </a:p>
          <a:p>
            <a:pPr>
              <a:lnSpc>
                <a:spcPct val="90000"/>
              </a:lnSpc>
            </a:pPr>
            <a:r>
              <a:rPr lang="th-TH" sz="2200"/>
              <a:t>  </a:t>
            </a:r>
            <a:r>
              <a:rPr lang="th-TH" sz="2200" err="1"/>
              <a:t>ตัวอย่าง</a:t>
            </a:r>
            <a:r>
              <a:rPr lang="th-TH" sz="2200"/>
              <a:t>: </a:t>
            </a:r>
            <a:r>
              <a:rPr lang="en-US" sz="2200"/>
              <a:t>Table employees </a:t>
            </a:r>
            <a:r>
              <a:rPr lang="th-TH" sz="2200" err="1"/>
              <a:t>สำหรับข้อมูลพนักงาน</a:t>
            </a:r>
            <a:endParaRPr lang="th-TH" sz="2200"/>
          </a:p>
          <a:p>
            <a:pPr>
              <a:lnSpc>
                <a:spcPct val="90000"/>
              </a:lnSpc>
            </a:pPr>
            <a:r>
              <a:rPr lang="en-US" sz="2200"/>
              <a:t>Data Types: </a:t>
            </a:r>
            <a:r>
              <a:rPr lang="th-TH" sz="2200" err="1"/>
              <a:t>ประเภทข้อมูล</a:t>
            </a:r>
            <a:r>
              <a:rPr lang="th-TH" sz="2200"/>
              <a:t> </a:t>
            </a:r>
            <a:r>
              <a:rPr lang="th-TH" sz="2200" err="1"/>
              <a:t>เช่น</a:t>
            </a:r>
            <a:r>
              <a:rPr lang="th-TH" sz="2200"/>
              <a:t> </a:t>
            </a:r>
            <a:r>
              <a:rPr lang="en-US" sz="2200"/>
              <a:t>VARCHAR2 (</a:t>
            </a:r>
            <a:r>
              <a:rPr lang="th-TH" sz="2200" err="1"/>
              <a:t>ข้อความ</a:t>
            </a:r>
            <a:r>
              <a:rPr lang="th-TH" sz="2200"/>
              <a:t>), </a:t>
            </a:r>
            <a:r>
              <a:rPr lang="en-US" sz="2200"/>
              <a:t>NUMBER (</a:t>
            </a:r>
            <a:r>
              <a:rPr lang="th-TH" sz="2200" err="1"/>
              <a:t>ตัวเลข</a:t>
            </a:r>
            <a:r>
              <a:rPr lang="th-TH" sz="2200"/>
              <a:t>), </a:t>
            </a:r>
            <a:r>
              <a:rPr lang="en-US" sz="2200"/>
              <a:t>DATE (</a:t>
            </a:r>
            <a:r>
              <a:rPr lang="th-TH" sz="2200" err="1"/>
              <a:t>วันที่</a:t>
            </a:r>
            <a:r>
              <a:rPr lang="th-TH" sz="2200"/>
              <a:t>)</a:t>
            </a:r>
          </a:p>
          <a:p>
            <a:pPr>
              <a:lnSpc>
                <a:spcPct val="90000"/>
              </a:lnSpc>
            </a:pPr>
            <a:r>
              <a:rPr lang="en-US" sz="2200"/>
              <a:t>Primary Key: </a:t>
            </a:r>
            <a:r>
              <a:rPr lang="th-TH" sz="2200" err="1"/>
              <a:t>ระบุตัวตนที่ไม่ซ้ำในตาราง</a:t>
            </a:r>
            <a:r>
              <a:rPr lang="th-TH" sz="2200"/>
              <a:t> </a:t>
            </a:r>
            <a:r>
              <a:rPr lang="th-TH" sz="2200" err="1"/>
              <a:t>เช่น</a:t>
            </a:r>
            <a:r>
              <a:rPr lang="th-TH" sz="2200"/>
              <a:t> </a:t>
            </a:r>
            <a:r>
              <a:rPr lang="en-US" sz="2200" err="1"/>
              <a:t>employee_id</a:t>
            </a:r>
            <a:endParaRPr lang="en-US" sz="2200"/>
          </a:p>
          <a:p>
            <a:pPr>
              <a:lnSpc>
                <a:spcPct val="90000"/>
              </a:lnSpc>
            </a:pPr>
            <a:r>
              <a:rPr lang="en-US" sz="2200"/>
              <a:t>Foreign Key: </a:t>
            </a:r>
            <a:r>
              <a:rPr lang="th-TH" sz="2200" err="1"/>
              <a:t>เชื่อมโยงกับ</a:t>
            </a:r>
            <a:r>
              <a:rPr lang="th-TH" sz="2200"/>
              <a:t> </a:t>
            </a:r>
            <a:r>
              <a:rPr lang="en-US" sz="2200"/>
              <a:t>Primary Key </a:t>
            </a:r>
            <a:r>
              <a:rPr lang="th-TH" sz="2200" err="1"/>
              <a:t>ในอีกตาราง</a:t>
            </a:r>
            <a:endParaRPr lang="th-TH" sz="2200"/>
          </a:p>
          <a:p>
            <a:pPr>
              <a:lnSpc>
                <a:spcPct val="90000"/>
              </a:lnSpc>
            </a:pPr>
            <a:r>
              <a:rPr lang="en-US" sz="2200"/>
              <a:t>Indexes: </a:t>
            </a:r>
            <a:r>
              <a:rPr lang="th-TH" sz="2200" err="1"/>
              <a:t>เพิ่มความเร็วในการค้นหา</a:t>
            </a:r>
            <a:r>
              <a:rPr lang="th-TH" sz="2200"/>
              <a:t> </a:t>
            </a:r>
            <a:r>
              <a:rPr lang="th-TH" sz="2200" err="1"/>
              <a:t>เช่น</a:t>
            </a:r>
            <a:r>
              <a:rPr lang="th-TH" sz="2200"/>
              <a:t> </a:t>
            </a:r>
            <a:r>
              <a:rPr lang="en-US" sz="2200"/>
              <a:t>Index </a:t>
            </a:r>
            <a:r>
              <a:rPr lang="th-TH" sz="2200" err="1"/>
              <a:t>คอลัมน์</a:t>
            </a:r>
            <a:r>
              <a:rPr lang="th-TH" sz="2200"/>
              <a:t> </a:t>
            </a:r>
            <a:r>
              <a:rPr lang="en-US" sz="2200" err="1"/>
              <a:t>last_name</a:t>
            </a:r>
            <a:endParaRPr lang="en-US" sz="2200"/>
          </a:p>
          <a:p>
            <a:pPr>
              <a:lnSpc>
                <a:spcPct val="90000"/>
              </a:lnSpc>
            </a:pPr>
            <a:endParaRPr lang="en-US" sz="2200"/>
          </a:p>
          <a:p>
            <a:pPr>
              <a:lnSpc>
                <a:spcPct val="90000"/>
              </a:lnSpc>
            </a:pPr>
            <a:r>
              <a:rPr lang="th-TH" sz="2200" err="1"/>
              <a:t>กิจกรรม</a:t>
            </a:r>
            <a:r>
              <a:rPr lang="th-TH" sz="2200"/>
              <a:t>:</a:t>
            </a:r>
          </a:p>
          <a:p>
            <a:pPr>
              <a:lnSpc>
                <a:spcPct val="90000"/>
              </a:lnSpc>
            </a:pPr>
            <a:r>
              <a:rPr lang="th-TH" sz="2200"/>
              <a:t>- </a:t>
            </a:r>
            <a:r>
              <a:rPr lang="th-TH" sz="2200" err="1"/>
              <a:t>สร้าง</a:t>
            </a:r>
            <a:r>
              <a:rPr lang="th-TH" sz="2200"/>
              <a:t> </a:t>
            </a:r>
            <a:r>
              <a:rPr lang="en-US" sz="2200"/>
              <a:t>Table </a:t>
            </a:r>
            <a:r>
              <a:rPr lang="th-TH" sz="2200" err="1"/>
              <a:t>พร้อมข้อมูลตัวอย่าง</a:t>
            </a:r>
            <a:endParaRPr lang="th-TH" sz="2200"/>
          </a:p>
          <a:p>
            <a:pPr>
              <a:lnSpc>
                <a:spcPct val="90000"/>
              </a:lnSpc>
            </a:pPr>
            <a:r>
              <a:rPr lang="th-TH" sz="2200"/>
              <a:t>- </a:t>
            </a:r>
            <a:r>
              <a:rPr lang="th-TH" sz="2200" err="1"/>
              <a:t>ทดลอง</a:t>
            </a:r>
            <a:r>
              <a:rPr lang="th-TH" sz="2200"/>
              <a:t> </a:t>
            </a:r>
            <a:r>
              <a:rPr lang="en-US" sz="2200"/>
              <a:t>Query </a:t>
            </a:r>
            <a:r>
              <a:rPr lang="th-TH" sz="2200" err="1"/>
              <a:t>เบื้องต้น</a:t>
            </a:r>
            <a:endParaRPr lang="th-TH"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th-TH">
                <a:solidFill>
                  <a:srgbClr val="FFFFFF"/>
                </a:solidFill>
              </a:rPr>
              <a:t>คำสั่ง </a:t>
            </a:r>
            <a:r>
              <a:rPr lang="en-US">
                <a:solidFill>
                  <a:srgbClr val="FFFFFF"/>
                </a:solidFill>
              </a:rPr>
              <a:t>SQL </a:t>
            </a:r>
            <a:r>
              <a:rPr lang="th-TH">
                <a:solidFill>
                  <a:srgbClr val="FFFFFF"/>
                </a:solidFill>
              </a:rPr>
              <a:t>พื้นฐาน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/>
              <a:t>DML (Data Manipulation Language):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200"/>
              <a:t>	- INSERT: </a:t>
            </a:r>
            <a:r>
              <a:rPr lang="th-TH" sz="2200" err="1"/>
              <a:t>เพิ่มข้อมูลใหม่</a:t>
            </a:r>
            <a:endParaRPr lang="th-TH" sz="2200"/>
          </a:p>
          <a:p>
            <a:pPr marL="0" indent="0">
              <a:lnSpc>
                <a:spcPct val="90000"/>
              </a:lnSpc>
              <a:buNone/>
            </a:pPr>
            <a:r>
              <a:rPr lang="th-TH" sz="2200"/>
              <a:t>	- </a:t>
            </a:r>
            <a:r>
              <a:rPr lang="en-US" sz="2200"/>
              <a:t>UPDATE: </a:t>
            </a:r>
            <a:r>
              <a:rPr lang="th-TH" sz="2200" err="1"/>
              <a:t>แก้ไขข้อมูลในตาราง</a:t>
            </a:r>
            <a:endParaRPr lang="th-TH" sz="2200"/>
          </a:p>
          <a:p>
            <a:pPr marL="0" indent="0">
              <a:lnSpc>
                <a:spcPct val="90000"/>
              </a:lnSpc>
              <a:buNone/>
            </a:pPr>
            <a:r>
              <a:rPr lang="th-TH" sz="2200"/>
              <a:t>	- </a:t>
            </a:r>
            <a:r>
              <a:rPr lang="en-US" sz="2200"/>
              <a:t>DELETE: </a:t>
            </a:r>
            <a:r>
              <a:rPr lang="th-TH" sz="2200" err="1"/>
              <a:t>ลบข้อมูล</a:t>
            </a:r>
            <a:endParaRPr lang="th-TH" sz="2200"/>
          </a:p>
          <a:p>
            <a:pPr>
              <a:lnSpc>
                <a:spcPct val="90000"/>
              </a:lnSpc>
            </a:pPr>
            <a:endParaRPr lang="th-TH" sz="2200"/>
          </a:p>
          <a:p>
            <a:pPr>
              <a:lnSpc>
                <a:spcPct val="90000"/>
              </a:lnSpc>
            </a:pPr>
            <a:r>
              <a:rPr lang="en-US" sz="2200"/>
              <a:t>DDL (Data Definition Language):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200"/>
              <a:t>	- </a:t>
            </a:r>
            <a:r>
              <a:rPr lang="th-TH" sz="2200" err="1"/>
              <a:t>คำสั่งจัดการโครงสร้าง</a:t>
            </a:r>
            <a:r>
              <a:rPr lang="th-TH" sz="2200"/>
              <a:t> </a:t>
            </a:r>
            <a:r>
              <a:rPr lang="th-TH" sz="2200" err="1"/>
              <a:t>เช่น</a:t>
            </a:r>
            <a:r>
              <a:rPr lang="th-TH" sz="2200"/>
              <a:t> </a:t>
            </a:r>
            <a:r>
              <a:rPr lang="th-TH" sz="2200" err="1"/>
              <a:t>สร้าง</a:t>
            </a:r>
            <a:r>
              <a:rPr lang="th-TH" sz="2200"/>
              <a:t>/</a:t>
            </a:r>
            <a:r>
              <a:rPr lang="th-TH" sz="2200" err="1"/>
              <a:t>ลบ</a:t>
            </a:r>
            <a:r>
              <a:rPr lang="th-TH" sz="2200"/>
              <a:t> </a:t>
            </a:r>
            <a:r>
              <a:rPr lang="en-US" sz="2200"/>
              <a:t>Table</a:t>
            </a:r>
          </a:p>
          <a:p>
            <a:pPr>
              <a:lnSpc>
                <a:spcPct val="90000"/>
              </a:lnSpc>
            </a:pPr>
            <a:endParaRPr lang="en-US" sz="2200"/>
          </a:p>
          <a:p>
            <a:pPr>
              <a:lnSpc>
                <a:spcPct val="90000"/>
              </a:lnSpc>
            </a:pPr>
            <a:r>
              <a:rPr lang="en-US" sz="2200"/>
              <a:t>TCL (Transaction Control Language):		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200"/>
              <a:t>	- </a:t>
            </a:r>
            <a:r>
              <a:rPr lang="th-TH" sz="2200" err="1"/>
              <a:t>ควบคุมการเปลี่ยนแปลงข้อมูล</a:t>
            </a:r>
            <a:r>
              <a:rPr lang="th-TH" sz="2200"/>
              <a:t> </a:t>
            </a:r>
            <a:r>
              <a:rPr lang="th-TH" sz="2200" err="1"/>
              <a:t>เช่น</a:t>
            </a:r>
            <a:r>
              <a:rPr lang="th-TH" sz="2200"/>
              <a:t> </a:t>
            </a:r>
            <a:r>
              <a:rPr lang="en-US" sz="2200"/>
              <a:t>COMMIT, ROLLBACK</a:t>
            </a:r>
          </a:p>
          <a:p>
            <a:pPr>
              <a:lnSpc>
                <a:spcPct val="90000"/>
              </a:lnSpc>
            </a:pPr>
            <a:endParaRPr lang="en-US" sz="2200"/>
          </a:p>
          <a:p>
            <a:pPr>
              <a:lnSpc>
                <a:spcPct val="90000"/>
              </a:lnSpc>
            </a:pPr>
            <a:r>
              <a:rPr lang="th-TH" sz="2200" err="1"/>
              <a:t>กิจกรรม</a:t>
            </a:r>
            <a:r>
              <a:rPr lang="th-TH" sz="2200"/>
              <a:t>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th-TH" sz="2200"/>
              <a:t>	- </a:t>
            </a:r>
            <a:r>
              <a:rPr lang="th-TH" sz="2200" err="1"/>
              <a:t>ทดลองใช้คำสั่ง</a:t>
            </a:r>
            <a:r>
              <a:rPr lang="th-TH" sz="2200"/>
              <a:t> </a:t>
            </a:r>
            <a:r>
              <a:rPr lang="en-US" sz="2200"/>
              <a:t>SQL </a:t>
            </a:r>
            <a:r>
              <a:rPr lang="th-TH" sz="2200" err="1"/>
              <a:t>เพิ่ม</a:t>
            </a:r>
            <a:r>
              <a:rPr lang="th-TH" sz="2200"/>
              <a:t>/</a:t>
            </a:r>
            <a:r>
              <a:rPr lang="th-TH" sz="2200" err="1"/>
              <a:t>แก้ไข</a:t>
            </a:r>
            <a:r>
              <a:rPr lang="th-TH" sz="2200"/>
              <a:t>/</a:t>
            </a:r>
            <a:r>
              <a:rPr lang="th-TH" sz="2200" err="1"/>
              <a:t>ลบข้อมูลใน</a:t>
            </a:r>
            <a:r>
              <a:rPr lang="th-TH" sz="2200"/>
              <a:t> </a:t>
            </a:r>
            <a:r>
              <a:rPr lang="en-US" sz="2200"/>
              <a:t>Table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5AA293-885E-C246-A69F-F7E44FF0F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	Data Type</a:t>
            </a:r>
            <a:endParaRPr lang="en-US" sz="2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768C397-E20B-0246-8A98-663641A212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8482281"/>
              </p:ext>
            </p:extLst>
          </p:nvPr>
        </p:nvGraphicFramePr>
        <p:xfrm>
          <a:off x="1299649" y="1675227"/>
          <a:ext cx="6544703" cy="4394214"/>
        </p:xfrm>
        <a:graphic>
          <a:graphicData uri="http://schemas.openxmlformats.org/drawingml/2006/table">
            <a:tbl>
              <a:tblPr>
                <a:solidFill>
                  <a:srgbClr val="F2F2F2">
                    <a:alpha val="30196"/>
                  </a:srgbClr>
                </a:solidFill>
              </a:tblPr>
              <a:tblGrid>
                <a:gridCol w="1001358">
                  <a:extLst>
                    <a:ext uri="{9D8B030D-6E8A-4147-A177-3AD203B41FA5}">
                      <a16:colId xmlns:a16="http://schemas.microsoft.com/office/drawing/2014/main" val="1197638515"/>
                    </a:ext>
                  </a:extLst>
                </a:gridCol>
                <a:gridCol w="1744576">
                  <a:extLst>
                    <a:ext uri="{9D8B030D-6E8A-4147-A177-3AD203B41FA5}">
                      <a16:colId xmlns:a16="http://schemas.microsoft.com/office/drawing/2014/main" val="4056247228"/>
                    </a:ext>
                  </a:extLst>
                </a:gridCol>
                <a:gridCol w="1839969">
                  <a:extLst>
                    <a:ext uri="{9D8B030D-6E8A-4147-A177-3AD203B41FA5}">
                      <a16:colId xmlns:a16="http://schemas.microsoft.com/office/drawing/2014/main" val="580342351"/>
                    </a:ext>
                  </a:extLst>
                </a:gridCol>
                <a:gridCol w="1958800">
                  <a:extLst>
                    <a:ext uri="{9D8B030D-6E8A-4147-A177-3AD203B41FA5}">
                      <a16:colId xmlns:a16="http://schemas.microsoft.com/office/drawing/2014/main" val="4206302242"/>
                    </a:ext>
                  </a:extLst>
                </a:gridCol>
              </a:tblGrid>
              <a:tr h="230573">
                <a:tc>
                  <a:txBody>
                    <a:bodyPr/>
                    <a:lstStyle/>
                    <a:p>
                      <a:r>
                        <a:rPr lang="th-TH" sz="800" b="1" cap="none" spc="0">
                          <a:solidFill>
                            <a:schemeClr val="tx1"/>
                          </a:solidFill>
                        </a:rPr>
                        <a:t>กลุ่ม</a:t>
                      </a:r>
                    </a:p>
                  </a:txBody>
                  <a:tcPr marL="51579" marR="16785" marT="39676" marB="3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800" b="1" cap="none" spc="0">
                          <a:solidFill>
                            <a:schemeClr val="tx1"/>
                          </a:solidFill>
                        </a:rPr>
                        <a:t>ประเภทข้อมูล</a:t>
                      </a:r>
                    </a:p>
                  </a:txBody>
                  <a:tcPr marL="51579" marR="16785" marT="39676" marB="3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800" b="1" cap="none" spc="0">
                          <a:solidFill>
                            <a:schemeClr val="tx1"/>
                          </a:solidFill>
                        </a:rPr>
                        <a:t>รายละเอียด</a:t>
                      </a:r>
                    </a:p>
                  </a:txBody>
                  <a:tcPr marL="51579" marR="16785" marT="39676" marB="3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800" b="1" cap="none" spc="0">
                          <a:solidFill>
                            <a:schemeClr val="tx1"/>
                          </a:solidFill>
                        </a:rPr>
                        <a:t>ตัวอย่างการใช้งาน</a:t>
                      </a:r>
                    </a:p>
                  </a:txBody>
                  <a:tcPr marL="51579" marR="16785" marT="39676" marB="3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1554414"/>
                  </a:ext>
                </a:extLst>
              </a:tr>
              <a:tr h="230573">
                <a:tc>
                  <a:txBody>
                    <a:bodyPr/>
                    <a:lstStyle/>
                    <a:p>
                      <a:r>
                        <a:rPr lang="en-US" sz="800" b="1" cap="none" spc="0">
                          <a:solidFill>
                            <a:schemeClr val="tx1"/>
                          </a:solidFill>
                        </a:rPr>
                        <a:t>Character</a:t>
                      </a:r>
                      <a:endParaRPr lang="en-US" sz="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1579" marR="16785" marT="39676" marB="39676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CHAR(size)</a:t>
                      </a:r>
                    </a:p>
                  </a:txBody>
                  <a:tcPr marL="51579" marR="16785" marT="39676" marB="39676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800" cap="none" spc="0">
                          <a:solidFill>
                            <a:schemeClr val="tx1"/>
                          </a:solidFill>
                        </a:rPr>
                        <a:t>ความยาวคงที่, สูงสุด 2000 </a:t>
                      </a:r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bytes</a:t>
                      </a:r>
                    </a:p>
                  </a:txBody>
                  <a:tcPr marL="51579" marR="16785" marT="39676" marB="39676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CHAR(10)</a:t>
                      </a:r>
                    </a:p>
                  </a:txBody>
                  <a:tcPr marL="51579" marR="16785" marT="39676" marB="39676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731132"/>
                  </a:ext>
                </a:extLst>
              </a:tr>
              <a:tr h="230573">
                <a:tc>
                  <a:txBody>
                    <a:bodyPr/>
                    <a:lstStyle/>
                    <a:p>
                      <a:endParaRPr lang="en-TH" sz="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1579" marR="16785" marT="39676" marB="3967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VARCHAR2(size)</a:t>
                      </a:r>
                    </a:p>
                  </a:txBody>
                  <a:tcPr marL="51579" marR="16785" marT="39676" marB="3967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800" cap="none" spc="0">
                          <a:solidFill>
                            <a:schemeClr val="tx1"/>
                          </a:solidFill>
                        </a:rPr>
                        <a:t>ความยาวเปลี่ยนแปลงได้, สูงสุด 4000 </a:t>
                      </a:r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bytes</a:t>
                      </a:r>
                    </a:p>
                  </a:txBody>
                  <a:tcPr marL="51579" marR="16785" marT="39676" marB="3967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VARCHAR2(50)</a:t>
                      </a:r>
                    </a:p>
                  </a:txBody>
                  <a:tcPr marL="51579" marR="16785" marT="39676" marB="3967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3389239"/>
                  </a:ext>
                </a:extLst>
              </a:tr>
              <a:tr h="230573">
                <a:tc>
                  <a:txBody>
                    <a:bodyPr/>
                    <a:lstStyle/>
                    <a:p>
                      <a:endParaRPr lang="en-TH" sz="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1579" marR="16785" marT="39676" marB="3967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NCHAR(size)</a:t>
                      </a:r>
                    </a:p>
                  </a:txBody>
                  <a:tcPr marL="51579" marR="16785" marT="39676" marB="3967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CHAR </a:t>
                      </a:r>
                      <a:r>
                        <a:rPr lang="th-TH" sz="800" cap="none" spc="0">
                          <a:solidFill>
                            <a:schemeClr val="tx1"/>
                          </a:solidFill>
                        </a:rPr>
                        <a:t>รองรับ </a:t>
                      </a:r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Unicode</a:t>
                      </a:r>
                    </a:p>
                  </a:txBody>
                  <a:tcPr marL="51579" marR="16785" marT="39676" marB="3967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NCHAR(10)</a:t>
                      </a:r>
                    </a:p>
                  </a:txBody>
                  <a:tcPr marL="51579" marR="16785" marT="39676" marB="3967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597784"/>
                  </a:ext>
                </a:extLst>
              </a:tr>
              <a:tr h="230573">
                <a:tc>
                  <a:txBody>
                    <a:bodyPr/>
                    <a:lstStyle/>
                    <a:p>
                      <a:endParaRPr lang="en-TH" sz="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1579" marR="16785" marT="39676" marB="3967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NVARCHAR2(size)</a:t>
                      </a:r>
                    </a:p>
                  </a:txBody>
                  <a:tcPr marL="51579" marR="16785" marT="39676" marB="3967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VARCHAR2 </a:t>
                      </a:r>
                      <a:r>
                        <a:rPr lang="th-TH" sz="800" cap="none" spc="0">
                          <a:solidFill>
                            <a:schemeClr val="tx1"/>
                          </a:solidFill>
                        </a:rPr>
                        <a:t>รองรับ </a:t>
                      </a:r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Unicode</a:t>
                      </a:r>
                    </a:p>
                  </a:txBody>
                  <a:tcPr marL="51579" marR="16785" marT="39676" marB="3967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NVARCHAR2(50)</a:t>
                      </a:r>
                    </a:p>
                  </a:txBody>
                  <a:tcPr marL="51579" marR="16785" marT="39676" marB="3967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4450857"/>
                  </a:ext>
                </a:extLst>
              </a:tr>
              <a:tr h="230573">
                <a:tc>
                  <a:txBody>
                    <a:bodyPr/>
                    <a:lstStyle/>
                    <a:p>
                      <a:r>
                        <a:rPr lang="en-US" sz="800" b="1" cap="none" spc="0">
                          <a:solidFill>
                            <a:schemeClr val="tx1"/>
                          </a:solidFill>
                        </a:rPr>
                        <a:t>Numeric</a:t>
                      </a:r>
                      <a:endParaRPr lang="en-US" sz="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1579" marR="16785" marT="39676" marB="3967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NUMBER(p,s)</a:t>
                      </a:r>
                    </a:p>
                  </a:txBody>
                  <a:tcPr marL="51579" marR="16785" marT="39676" marB="3967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800" cap="none" spc="0">
                          <a:solidFill>
                            <a:schemeClr val="tx1"/>
                          </a:solidFill>
                        </a:rPr>
                        <a:t>ตัวเลขพร้อมความละเอียด (</a:t>
                      </a:r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p: Precision, s: Scale)</a:t>
                      </a:r>
                    </a:p>
                  </a:txBody>
                  <a:tcPr marL="51579" marR="16785" marT="39676" marB="3967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NUMBER(10,2)</a:t>
                      </a:r>
                    </a:p>
                  </a:txBody>
                  <a:tcPr marL="51579" marR="16785" marT="39676" marB="3967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3706475"/>
                  </a:ext>
                </a:extLst>
              </a:tr>
              <a:tr h="230573">
                <a:tc>
                  <a:txBody>
                    <a:bodyPr/>
                    <a:lstStyle/>
                    <a:p>
                      <a:endParaRPr lang="en-TH" sz="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1579" marR="16785" marT="39676" marB="3967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FLOAT</a:t>
                      </a:r>
                    </a:p>
                  </a:txBody>
                  <a:tcPr marL="51579" marR="16785" marT="39676" marB="3967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800" cap="none" spc="0">
                          <a:solidFill>
                            <a:schemeClr val="tx1"/>
                          </a:solidFill>
                        </a:rPr>
                        <a:t>ตัวเลขทศนิยมแบบลอยตัว</a:t>
                      </a:r>
                    </a:p>
                  </a:txBody>
                  <a:tcPr marL="51579" marR="16785" marT="39676" marB="3967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FLOAT(126)</a:t>
                      </a:r>
                    </a:p>
                  </a:txBody>
                  <a:tcPr marL="51579" marR="16785" marT="39676" marB="3967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4043209"/>
                  </a:ext>
                </a:extLst>
              </a:tr>
              <a:tr h="230573">
                <a:tc>
                  <a:txBody>
                    <a:bodyPr/>
                    <a:lstStyle/>
                    <a:p>
                      <a:r>
                        <a:rPr lang="en-US" sz="800" b="1" cap="none" spc="0">
                          <a:solidFill>
                            <a:schemeClr val="tx1"/>
                          </a:solidFill>
                        </a:rPr>
                        <a:t>Date/Time</a:t>
                      </a:r>
                      <a:endParaRPr lang="en-US" sz="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1579" marR="16785" marT="39676" marB="3967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DATE</a:t>
                      </a:r>
                    </a:p>
                  </a:txBody>
                  <a:tcPr marL="51579" marR="16785" marT="39676" marB="3967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800" cap="none" spc="0">
                          <a:solidFill>
                            <a:schemeClr val="tx1"/>
                          </a:solidFill>
                        </a:rPr>
                        <a:t>วันที่และเวลา (ละเอียดถึงวินาที)</a:t>
                      </a:r>
                    </a:p>
                  </a:txBody>
                  <a:tcPr marL="51579" marR="16785" marT="39676" marB="3967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DATE</a:t>
                      </a:r>
                    </a:p>
                  </a:txBody>
                  <a:tcPr marL="51579" marR="16785" marT="39676" marB="3967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59238"/>
                  </a:ext>
                </a:extLst>
              </a:tr>
              <a:tr h="230573">
                <a:tc>
                  <a:txBody>
                    <a:bodyPr/>
                    <a:lstStyle/>
                    <a:p>
                      <a:endParaRPr lang="en-TH" sz="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1579" marR="16785" marT="39676" marB="3967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TIMESTAMP(fractional_seconds)</a:t>
                      </a:r>
                    </a:p>
                  </a:txBody>
                  <a:tcPr marL="51579" marR="16785" marT="39676" marB="3967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800" cap="none" spc="0">
                          <a:solidFill>
                            <a:schemeClr val="tx1"/>
                          </a:solidFill>
                        </a:rPr>
                        <a:t>วันที่และเวลา พร้อมเศษวินาที</a:t>
                      </a:r>
                    </a:p>
                  </a:txBody>
                  <a:tcPr marL="51579" marR="16785" marT="39676" marB="3967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TIMESTAMP(6)</a:t>
                      </a:r>
                    </a:p>
                  </a:txBody>
                  <a:tcPr marL="51579" marR="16785" marT="39676" marB="3967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0949778"/>
                  </a:ext>
                </a:extLst>
              </a:tr>
              <a:tr h="352523">
                <a:tc>
                  <a:txBody>
                    <a:bodyPr/>
                    <a:lstStyle/>
                    <a:p>
                      <a:endParaRPr lang="en-TH" sz="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1579" marR="16785" marT="39676" marB="3967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TIMESTAMP WITH TIME ZONE</a:t>
                      </a:r>
                    </a:p>
                  </a:txBody>
                  <a:tcPr marL="51579" marR="16785" marT="39676" marB="3967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800" cap="none" spc="0">
                          <a:solidFill>
                            <a:schemeClr val="tx1"/>
                          </a:solidFill>
                        </a:rPr>
                        <a:t>วันที่และเวลา พร้อมเขตเวลา</a:t>
                      </a:r>
                    </a:p>
                  </a:txBody>
                  <a:tcPr marL="51579" marR="16785" marT="39676" marB="3967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TIMESTAMP '2024-01-01 10:30:45 +07:00'</a:t>
                      </a:r>
                    </a:p>
                  </a:txBody>
                  <a:tcPr marL="51579" marR="16785" marT="39676" marB="3967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0774514"/>
                  </a:ext>
                </a:extLst>
              </a:tr>
              <a:tr h="352523">
                <a:tc>
                  <a:txBody>
                    <a:bodyPr/>
                    <a:lstStyle/>
                    <a:p>
                      <a:endParaRPr lang="en-TH" sz="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1579" marR="16785" marT="39676" marB="3967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TIMESTAMP WITH LOCAL TIME ZONE</a:t>
                      </a:r>
                    </a:p>
                  </a:txBody>
                  <a:tcPr marL="51579" marR="16785" marT="39676" marB="3967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800" cap="none" spc="0">
                          <a:solidFill>
                            <a:schemeClr val="tx1"/>
                          </a:solidFill>
                        </a:rPr>
                        <a:t>วันที่และเวลา เขตเวลาท้องถิ่น</a:t>
                      </a:r>
                    </a:p>
                  </a:txBody>
                  <a:tcPr marL="51579" marR="16785" marT="39676" marB="3967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TH" sz="800" cap="none" spc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51579" marR="16785" marT="39676" marB="3967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8399805"/>
                  </a:ext>
                </a:extLst>
              </a:tr>
              <a:tr h="230573">
                <a:tc>
                  <a:txBody>
                    <a:bodyPr/>
                    <a:lstStyle/>
                    <a:p>
                      <a:r>
                        <a:rPr lang="en-US" sz="800" b="1" cap="none" spc="0">
                          <a:solidFill>
                            <a:schemeClr val="tx1"/>
                          </a:solidFill>
                        </a:rPr>
                        <a:t>Large Object (LOB)</a:t>
                      </a:r>
                      <a:endParaRPr lang="en-US" sz="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1579" marR="16785" marT="39676" marB="3967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CLOB</a:t>
                      </a:r>
                    </a:p>
                  </a:txBody>
                  <a:tcPr marL="51579" marR="16785" marT="39676" marB="3967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800" cap="none" spc="0">
                          <a:solidFill>
                            <a:schemeClr val="tx1"/>
                          </a:solidFill>
                        </a:rPr>
                        <a:t>ข้อความขนาดใหญ่ (สูงสุด 4</a:t>
                      </a:r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GB)</a:t>
                      </a:r>
                    </a:p>
                  </a:txBody>
                  <a:tcPr marL="51579" marR="16785" marT="39676" marB="3967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800" cap="none" spc="0">
                          <a:solidFill>
                            <a:schemeClr val="tx1"/>
                          </a:solidFill>
                        </a:rPr>
                        <a:t>ใช้เก็บบทความ</a:t>
                      </a:r>
                    </a:p>
                  </a:txBody>
                  <a:tcPr marL="51579" marR="16785" marT="39676" marB="3967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8309814"/>
                  </a:ext>
                </a:extLst>
              </a:tr>
              <a:tr h="230573">
                <a:tc>
                  <a:txBody>
                    <a:bodyPr/>
                    <a:lstStyle/>
                    <a:p>
                      <a:endParaRPr lang="en-TH" sz="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1579" marR="16785" marT="39676" marB="3967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NCLOB</a:t>
                      </a:r>
                    </a:p>
                  </a:txBody>
                  <a:tcPr marL="51579" marR="16785" marT="39676" marB="3967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CLOB </a:t>
                      </a:r>
                      <a:r>
                        <a:rPr lang="th-TH" sz="800" cap="none" spc="0">
                          <a:solidFill>
                            <a:schemeClr val="tx1"/>
                          </a:solidFill>
                        </a:rPr>
                        <a:t>รองรับ </a:t>
                      </a:r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Unicode</a:t>
                      </a:r>
                    </a:p>
                  </a:txBody>
                  <a:tcPr marL="51579" marR="16785" marT="39676" marB="3967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800" cap="none" spc="0">
                          <a:solidFill>
                            <a:schemeClr val="tx1"/>
                          </a:solidFill>
                        </a:rPr>
                        <a:t>ใช้เก็บบทความภาษา </a:t>
                      </a:r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Unicode</a:t>
                      </a:r>
                    </a:p>
                  </a:txBody>
                  <a:tcPr marL="51579" marR="16785" marT="39676" marB="3967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8757"/>
                  </a:ext>
                </a:extLst>
              </a:tr>
              <a:tr h="230573">
                <a:tc>
                  <a:txBody>
                    <a:bodyPr/>
                    <a:lstStyle/>
                    <a:p>
                      <a:endParaRPr lang="en-TH" sz="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1579" marR="16785" marT="39676" marB="3967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BLOB</a:t>
                      </a:r>
                    </a:p>
                  </a:txBody>
                  <a:tcPr marL="51579" marR="16785" marT="39676" marB="3967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800" cap="none" spc="0">
                          <a:solidFill>
                            <a:schemeClr val="tx1"/>
                          </a:solidFill>
                        </a:rPr>
                        <a:t>ข้อมูล </a:t>
                      </a:r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Binary </a:t>
                      </a:r>
                      <a:r>
                        <a:rPr lang="th-TH" sz="800" cap="none" spc="0">
                          <a:solidFill>
                            <a:schemeClr val="tx1"/>
                          </a:solidFill>
                        </a:rPr>
                        <a:t>เช่น รูปภาพ, วิดีโอ</a:t>
                      </a:r>
                    </a:p>
                  </a:txBody>
                  <a:tcPr marL="51579" marR="16785" marT="39676" marB="3967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800" cap="none" spc="0">
                          <a:solidFill>
                            <a:schemeClr val="tx1"/>
                          </a:solidFill>
                        </a:rPr>
                        <a:t>ใช้เก็บไฟล์ภาพ</a:t>
                      </a:r>
                    </a:p>
                  </a:txBody>
                  <a:tcPr marL="51579" marR="16785" marT="39676" marB="3967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1353069"/>
                  </a:ext>
                </a:extLst>
              </a:tr>
              <a:tr h="230573">
                <a:tc>
                  <a:txBody>
                    <a:bodyPr/>
                    <a:lstStyle/>
                    <a:p>
                      <a:endParaRPr lang="en-TH" sz="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1579" marR="16785" marT="39676" marB="3967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BFILE</a:t>
                      </a:r>
                    </a:p>
                  </a:txBody>
                  <a:tcPr marL="51579" marR="16785" marT="39676" marB="3967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800" cap="none" spc="0">
                          <a:solidFill>
                            <a:schemeClr val="tx1"/>
                          </a:solidFill>
                        </a:rPr>
                        <a:t>อ้างอิงไฟล์นอกฐานข้อมูล</a:t>
                      </a:r>
                    </a:p>
                  </a:txBody>
                  <a:tcPr marL="51579" marR="16785" marT="39676" marB="3967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800" cap="none" spc="0">
                          <a:solidFill>
                            <a:schemeClr val="tx1"/>
                          </a:solidFill>
                        </a:rPr>
                        <a:t>ใช้เก็บไฟล์ภายนอก</a:t>
                      </a:r>
                    </a:p>
                  </a:txBody>
                  <a:tcPr marL="51579" marR="16785" marT="39676" marB="3967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366139"/>
                  </a:ext>
                </a:extLst>
              </a:tr>
              <a:tr h="230573">
                <a:tc>
                  <a:txBody>
                    <a:bodyPr/>
                    <a:lstStyle/>
                    <a:p>
                      <a:r>
                        <a:rPr lang="en-US" sz="800" b="1" cap="none" spc="0">
                          <a:solidFill>
                            <a:schemeClr val="tx1"/>
                          </a:solidFill>
                        </a:rPr>
                        <a:t>RAW Data</a:t>
                      </a:r>
                      <a:endParaRPr lang="en-US" sz="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1579" marR="16785" marT="39676" marB="3967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RAW(size)</a:t>
                      </a:r>
                    </a:p>
                  </a:txBody>
                  <a:tcPr marL="51579" marR="16785" marT="39676" marB="3967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800" cap="none" spc="0">
                          <a:solidFill>
                            <a:schemeClr val="tx1"/>
                          </a:solidFill>
                        </a:rPr>
                        <a:t>ข้อมูล </a:t>
                      </a:r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Binary </a:t>
                      </a:r>
                      <a:r>
                        <a:rPr lang="th-TH" sz="800" cap="none" spc="0">
                          <a:solidFill>
                            <a:schemeClr val="tx1"/>
                          </a:solidFill>
                        </a:rPr>
                        <a:t>สูงสุด 2000 </a:t>
                      </a:r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bytes</a:t>
                      </a:r>
                    </a:p>
                  </a:txBody>
                  <a:tcPr marL="51579" marR="16785" marT="39676" marB="3967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RAW(200)</a:t>
                      </a:r>
                    </a:p>
                  </a:txBody>
                  <a:tcPr marL="51579" marR="16785" marT="39676" marB="3967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3593556"/>
                  </a:ext>
                </a:extLst>
              </a:tr>
              <a:tr h="230573">
                <a:tc>
                  <a:txBody>
                    <a:bodyPr/>
                    <a:lstStyle/>
                    <a:p>
                      <a:endParaRPr lang="en-TH" sz="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1579" marR="16785" marT="39676" marB="3967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LONG RAW</a:t>
                      </a:r>
                    </a:p>
                  </a:txBody>
                  <a:tcPr marL="51579" marR="16785" marT="39676" marB="3967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800" cap="none" spc="0">
                          <a:solidFill>
                            <a:schemeClr val="tx1"/>
                          </a:solidFill>
                        </a:rPr>
                        <a:t>ข้อมูล </a:t>
                      </a:r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Binary </a:t>
                      </a:r>
                      <a:r>
                        <a:rPr lang="th-TH" sz="800" cap="none" spc="0">
                          <a:solidFill>
                            <a:schemeClr val="tx1"/>
                          </a:solidFill>
                        </a:rPr>
                        <a:t>ขนาดใหญ่ (สูงสุด 2</a:t>
                      </a:r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GB)</a:t>
                      </a:r>
                    </a:p>
                  </a:txBody>
                  <a:tcPr marL="51579" marR="16785" marT="39676" marB="3967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800" cap="none" spc="0">
                          <a:solidFill>
                            <a:schemeClr val="tx1"/>
                          </a:solidFill>
                        </a:rPr>
                        <a:t>ใช้เก็บไฟล์ขนาดใหญ่</a:t>
                      </a:r>
                    </a:p>
                  </a:txBody>
                  <a:tcPr marL="51579" marR="16785" marT="39676" marB="3967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2121541"/>
                  </a:ext>
                </a:extLst>
              </a:tr>
              <a:tr h="230573">
                <a:tc>
                  <a:txBody>
                    <a:bodyPr/>
                    <a:lstStyle/>
                    <a:p>
                      <a:r>
                        <a:rPr lang="en-US" sz="800" b="1" cap="none" spc="0">
                          <a:solidFill>
                            <a:schemeClr val="tx1"/>
                          </a:solidFill>
                        </a:rPr>
                        <a:t>ROWID Data</a:t>
                      </a:r>
                      <a:endParaRPr lang="en-US" sz="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1579" marR="16785" marT="39676" marB="3967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ROWID</a:t>
                      </a:r>
                    </a:p>
                  </a:txBody>
                  <a:tcPr marL="51579" marR="16785" marT="39676" marB="3967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800" cap="none" spc="0">
                          <a:solidFill>
                            <a:schemeClr val="tx1"/>
                          </a:solidFill>
                        </a:rPr>
                        <a:t>ระบุตำแหน่งของแถวในตาราง</a:t>
                      </a:r>
                    </a:p>
                  </a:txBody>
                  <a:tcPr marL="51579" marR="16785" marT="39676" marB="3967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800" cap="none" spc="0">
                          <a:solidFill>
                            <a:schemeClr val="tx1"/>
                          </a:solidFill>
                        </a:rPr>
                        <a:t>ใช้จัดการแถวเฉพาะ</a:t>
                      </a:r>
                    </a:p>
                  </a:txBody>
                  <a:tcPr marL="51579" marR="16785" marT="39676" marB="3967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8859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980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9863"/>
            <a:ext cx="7886700" cy="1004594"/>
          </a:xfrm>
        </p:spPr>
        <p:txBody>
          <a:bodyPr>
            <a:normAutofit/>
          </a:bodyPr>
          <a:lstStyle/>
          <a:p>
            <a:r>
              <a:rPr lang="th-TH">
                <a:solidFill>
                  <a:srgbClr val="FFFFFF"/>
                </a:solidFill>
              </a:rPr>
              <a:t>การบริหารผู้ใช้และสิทธิ์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E4E3E5-0131-19B0-F650-A32A704B3D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8740233"/>
              </p:ext>
            </p:extLst>
          </p:nvPr>
        </p:nvGraphicFramePr>
        <p:xfrm>
          <a:off x="628650" y="1800911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th-TH">
                <a:solidFill>
                  <a:srgbClr val="FFFFFF"/>
                </a:solidFill>
              </a:rPr>
              <a:t>สรุป &amp; ถามตอบ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rPr dirty="0" err="1"/>
              <a:t>หัวข้อที่เรียนรู้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lang="th-TH" dirty="0"/>
              <a:t>	</a:t>
            </a:r>
            <a:r>
              <a:rPr dirty="0"/>
              <a:t>1. </a:t>
            </a:r>
            <a:r>
              <a:rPr dirty="0" err="1"/>
              <a:t>โครงสร้างข้อมูลพื้นฐาน</a:t>
            </a:r>
            <a:endParaRPr dirty="0"/>
          </a:p>
          <a:p>
            <a:pPr marL="0" indent="0">
              <a:buNone/>
            </a:pPr>
            <a:r>
              <a:rPr lang="th-TH" dirty="0"/>
              <a:t>	</a:t>
            </a:r>
            <a:r>
              <a:rPr dirty="0"/>
              <a:t>2. </a:t>
            </a:r>
            <a:r>
              <a:rPr dirty="0" err="1"/>
              <a:t>คำสั่ง</a:t>
            </a:r>
            <a:r>
              <a:rPr dirty="0"/>
              <a:t> SQL </a:t>
            </a:r>
            <a:r>
              <a:rPr dirty="0" err="1"/>
              <a:t>เบื้องต้น</a:t>
            </a:r>
            <a:endParaRPr dirty="0"/>
          </a:p>
          <a:p>
            <a:pPr marL="0" indent="0">
              <a:buNone/>
            </a:pPr>
            <a:r>
              <a:rPr lang="th-TH" dirty="0"/>
              <a:t>	</a:t>
            </a:r>
            <a:r>
              <a:rPr dirty="0"/>
              <a:t>3. </a:t>
            </a:r>
            <a:r>
              <a:rPr dirty="0" err="1"/>
              <a:t>การจัดการผู้ใช้และสิทธิ์</a:t>
            </a:r>
            <a:endParaRPr dirty="0"/>
          </a:p>
          <a:p>
            <a:endParaRPr dirty="0"/>
          </a:p>
          <a:p>
            <a:r>
              <a:rPr dirty="0" err="1"/>
              <a:t>คำถามเพิ่มเติม</a:t>
            </a:r>
            <a:r>
              <a:rPr dirty="0"/>
              <a:t>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502</Words>
  <Application>Microsoft Macintosh PowerPoint</Application>
  <PresentationFormat>On-screen Show (4:3)</PresentationFormat>
  <Paragraphs>104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แนะนำ &amp; โครงสร้างข้อมูล</vt:lpstr>
      <vt:lpstr>คำสั่ง SQL พื้นฐาน</vt:lpstr>
      <vt:lpstr> Data Type</vt:lpstr>
      <vt:lpstr>การบริหารผู้ใช้และสิทธิ์</vt:lpstr>
      <vt:lpstr>สรุป &amp; ถามตอบ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Suradet Petcharanon</cp:lastModifiedBy>
  <cp:revision>3</cp:revision>
  <dcterms:created xsi:type="dcterms:W3CDTF">2013-01-27T09:14:16Z</dcterms:created>
  <dcterms:modified xsi:type="dcterms:W3CDTF">2024-12-10T05:59:04Z</dcterms:modified>
  <cp:category/>
</cp:coreProperties>
</file>