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8" r:id="rId5"/>
    <p:sldId id="260"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7538-2FE1-B5E0-BD09-69AD3776A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027DF-4BB5-259A-32C4-FBE1FF077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F8E09-2E95-BEA1-5378-F0DF977D022A}"/>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5" name="Footer Placeholder 4">
            <a:extLst>
              <a:ext uri="{FF2B5EF4-FFF2-40B4-BE49-F238E27FC236}">
                <a16:creationId xmlns:a16="http://schemas.microsoft.com/office/drawing/2014/main" id="{6F7EAC72-0D0C-7C83-0EC7-2A8BD66C2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2C2B-6497-8406-E78B-20271F3CFCAC}"/>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410127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C627-4F2B-BFC4-4EDF-70648AC46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BD6706-96D0-687E-B5DC-0E204A4CE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6589F-7FE8-7AD9-44AA-7CB450CEEF4B}"/>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5" name="Footer Placeholder 4">
            <a:extLst>
              <a:ext uri="{FF2B5EF4-FFF2-40B4-BE49-F238E27FC236}">
                <a16:creationId xmlns:a16="http://schemas.microsoft.com/office/drawing/2014/main" id="{9F70BA6A-33A1-B951-5358-3C58553E2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8C59A-48D7-E601-8F16-2DC95878B9FD}"/>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9279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ADCA26-2074-45A6-6E1A-DDB5F94E0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DA576-11FA-FC61-2F1B-766C508765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B7229-4E82-8885-D8CC-00C4A8527C49}"/>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5" name="Footer Placeholder 4">
            <a:extLst>
              <a:ext uri="{FF2B5EF4-FFF2-40B4-BE49-F238E27FC236}">
                <a16:creationId xmlns:a16="http://schemas.microsoft.com/office/drawing/2014/main" id="{9582E83E-8DEF-A106-7C65-FC345B46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62D12-AA5D-5C5E-1245-65B519B88139}"/>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113477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C8F7-4360-561B-33DB-89EEE434C1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D3654-FCEC-532C-61C8-4F60A14DB2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1775C-79BF-5AE5-063F-24B366C80B7B}"/>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5" name="Footer Placeholder 4">
            <a:extLst>
              <a:ext uri="{FF2B5EF4-FFF2-40B4-BE49-F238E27FC236}">
                <a16:creationId xmlns:a16="http://schemas.microsoft.com/office/drawing/2014/main" id="{D9DB8BEC-0DC6-DF3C-5DEE-9666FC9DB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D023E-FC89-4F6D-9599-2F08BCCABCA4}"/>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194242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8013-AF80-FB57-61C1-A4215C44C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A1494-A5A8-49C0-57AC-97441E4BD0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421928-A2CD-84FF-696F-946C11118FA7}"/>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5" name="Footer Placeholder 4">
            <a:extLst>
              <a:ext uri="{FF2B5EF4-FFF2-40B4-BE49-F238E27FC236}">
                <a16:creationId xmlns:a16="http://schemas.microsoft.com/office/drawing/2014/main" id="{36E4BB04-77CA-3B65-2114-F856BABA4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64C6A-DD54-D6F4-BF40-B8BFFA91AA91}"/>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264039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BFFF-FD87-B48C-6097-0D58BC7119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768CE-4A24-E29B-1229-A0E86AD26D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19D6F-CB47-8516-9C2E-C64E21E0C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D3E62-A25C-3A35-1F7C-34F872BB2315}"/>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6" name="Footer Placeholder 5">
            <a:extLst>
              <a:ext uri="{FF2B5EF4-FFF2-40B4-BE49-F238E27FC236}">
                <a16:creationId xmlns:a16="http://schemas.microsoft.com/office/drawing/2014/main" id="{C789FF19-0DF6-446D-8364-3589A187D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20BAB-19BE-3BE8-4BF9-A9CEADCEB79E}"/>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328656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9FFA-BCE9-3BD5-0385-AAA47CF58C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FDBD88-31A2-1692-FC09-30757AC4F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C6DBC-87E3-A43A-416E-B58C8F648B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DB2F6E-94C5-615E-BB53-A5822D271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28D2B-969D-E18B-8F7C-109C63B6E3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9B8D2-AFE5-8DFB-C0A2-AA9C3814749E}"/>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8" name="Footer Placeholder 7">
            <a:extLst>
              <a:ext uri="{FF2B5EF4-FFF2-40B4-BE49-F238E27FC236}">
                <a16:creationId xmlns:a16="http://schemas.microsoft.com/office/drawing/2014/main" id="{D885293A-66BC-1AEA-2662-E15AA516CF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559782-A74B-129B-A189-E909BA025081}"/>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41296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9F5A-90B8-9EE1-DEAC-8328C820C8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57528E-3D3D-E371-686D-0BAEF18800C6}"/>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4" name="Footer Placeholder 3">
            <a:extLst>
              <a:ext uri="{FF2B5EF4-FFF2-40B4-BE49-F238E27FC236}">
                <a16:creationId xmlns:a16="http://schemas.microsoft.com/office/drawing/2014/main" id="{43EBB1C6-61B8-D5C2-EF81-87799322D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45822-916D-10E6-0277-8288011433B5}"/>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307649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8DD95-B597-C064-74F1-C624E3475C28}"/>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3" name="Footer Placeholder 2">
            <a:extLst>
              <a:ext uri="{FF2B5EF4-FFF2-40B4-BE49-F238E27FC236}">
                <a16:creationId xmlns:a16="http://schemas.microsoft.com/office/drawing/2014/main" id="{43ECA4F3-81B5-9278-97BA-6C0ECEBF5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97C374-10C7-11FA-F4E7-B14D776FE130}"/>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35873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292F-7D73-C801-D48D-9FDC3D2F3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8D23E-A44E-61E7-3458-EF6A251DB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5FCF00-7FBE-783F-25D7-BD6CD8A25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A420F-8C42-E8CF-A23E-7942DD73B8BF}"/>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6" name="Footer Placeholder 5">
            <a:extLst>
              <a:ext uri="{FF2B5EF4-FFF2-40B4-BE49-F238E27FC236}">
                <a16:creationId xmlns:a16="http://schemas.microsoft.com/office/drawing/2014/main" id="{AC945C3A-C912-8238-9BC4-2C0C020C2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8D56A-ABC5-9BC2-2407-4D4AA8D3453B}"/>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248670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A419-34CA-555B-CA4F-F3D1CDEA9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B6B3C-0F83-25D4-4ACD-B992A1E57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746351-AF0E-E03F-A716-197B34F8A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0D6D3-F713-E91C-E536-223FCE31E0D1}"/>
              </a:ext>
            </a:extLst>
          </p:cNvPr>
          <p:cNvSpPr>
            <a:spLocks noGrp="1"/>
          </p:cNvSpPr>
          <p:nvPr>
            <p:ph type="dt" sz="half" idx="10"/>
          </p:nvPr>
        </p:nvSpPr>
        <p:spPr/>
        <p:txBody>
          <a:bodyPr/>
          <a:lstStyle/>
          <a:p>
            <a:fld id="{C222FDD8-0300-408E-AAF3-29AD20CA9175}" type="datetimeFigureOut">
              <a:rPr lang="en-US" smtClean="0"/>
              <a:t>6/27/2023</a:t>
            </a:fld>
            <a:endParaRPr lang="en-US"/>
          </a:p>
        </p:txBody>
      </p:sp>
      <p:sp>
        <p:nvSpPr>
          <p:cNvPr id="6" name="Footer Placeholder 5">
            <a:extLst>
              <a:ext uri="{FF2B5EF4-FFF2-40B4-BE49-F238E27FC236}">
                <a16:creationId xmlns:a16="http://schemas.microsoft.com/office/drawing/2014/main" id="{CD4F72FE-556F-A9E1-397D-6D3001550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07E14-7AAA-954B-A41A-AB4F115D2892}"/>
              </a:ext>
            </a:extLst>
          </p:cNvPr>
          <p:cNvSpPr>
            <a:spLocks noGrp="1"/>
          </p:cNvSpPr>
          <p:nvPr>
            <p:ph type="sldNum" sz="quarter" idx="12"/>
          </p:nvPr>
        </p:nvSpPr>
        <p:spPr/>
        <p:txBody>
          <a:bodyPr/>
          <a:lstStyle/>
          <a:p>
            <a:fld id="{22F6EF58-2ECA-4629-A7A2-E3FABF4F69D8}" type="slidenum">
              <a:rPr lang="en-US" smtClean="0"/>
              <a:t>‹#›</a:t>
            </a:fld>
            <a:endParaRPr lang="en-US"/>
          </a:p>
        </p:txBody>
      </p:sp>
    </p:spTree>
    <p:extLst>
      <p:ext uri="{BB962C8B-B14F-4D97-AF65-F5344CB8AC3E}">
        <p14:creationId xmlns:p14="http://schemas.microsoft.com/office/powerpoint/2010/main" val="95582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476FB-7D43-958D-C251-8BFFB84E9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B4B4CE-A758-937D-0549-1119AA3C5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372E0-B800-DB20-D7F3-3A3603040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2FDD8-0300-408E-AAF3-29AD20CA9175}" type="datetimeFigureOut">
              <a:rPr lang="en-US" smtClean="0"/>
              <a:t>6/27/2023</a:t>
            </a:fld>
            <a:endParaRPr lang="en-US"/>
          </a:p>
        </p:txBody>
      </p:sp>
      <p:sp>
        <p:nvSpPr>
          <p:cNvPr id="5" name="Footer Placeholder 4">
            <a:extLst>
              <a:ext uri="{FF2B5EF4-FFF2-40B4-BE49-F238E27FC236}">
                <a16:creationId xmlns:a16="http://schemas.microsoft.com/office/drawing/2014/main" id="{CE19750A-76CF-F7FE-FE96-519C971EA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630963-798A-322F-F3A8-36514E66C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6EF58-2ECA-4629-A7A2-E3FABF4F69D8}" type="slidenum">
              <a:rPr lang="en-US" smtClean="0"/>
              <a:t>‹#›</a:t>
            </a:fld>
            <a:endParaRPr lang="en-US"/>
          </a:p>
        </p:txBody>
      </p:sp>
    </p:spTree>
    <p:extLst>
      <p:ext uri="{BB962C8B-B14F-4D97-AF65-F5344CB8AC3E}">
        <p14:creationId xmlns:p14="http://schemas.microsoft.com/office/powerpoint/2010/main" val="140712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l Time Analytics Word Cloud">
            <a:extLst>
              <a:ext uri="{FF2B5EF4-FFF2-40B4-BE49-F238E27FC236}">
                <a16:creationId xmlns:a16="http://schemas.microsoft.com/office/drawing/2014/main" id="{137D8A77-FB8C-9075-FC73-EBA50A6F9A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57" b="11598"/>
          <a:stretch/>
        </p:blipFill>
        <p:spPr bwMode="auto">
          <a:xfrm>
            <a:off x="0" y="851095"/>
            <a:ext cx="12192000" cy="515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51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keyboard and a mug of coffee&#10;&#10;Description automatically generated with medium confidence">
            <a:extLst>
              <a:ext uri="{FF2B5EF4-FFF2-40B4-BE49-F238E27FC236}">
                <a16:creationId xmlns:a16="http://schemas.microsoft.com/office/drawing/2014/main" id="{9B89224C-3BDB-24C4-A01D-60F2F43B825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86280" y="0"/>
            <a:ext cx="10287000" cy="6858000"/>
          </a:xfrm>
          <a:prstGeom prst="rect">
            <a:avLst/>
          </a:prstGeom>
        </p:spPr>
      </p:pic>
      <p:sp>
        <p:nvSpPr>
          <p:cNvPr id="3" name="Subtitle 2">
            <a:extLst>
              <a:ext uri="{FF2B5EF4-FFF2-40B4-BE49-F238E27FC236}">
                <a16:creationId xmlns:a16="http://schemas.microsoft.com/office/drawing/2014/main" id="{FEECA843-06A0-2AEA-07A8-9FC6364EDD06}"/>
              </a:ext>
            </a:extLst>
          </p:cNvPr>
          <p:cNvSpPr>
            <a:spLocks noGrp="1"/>
          </p:cNvSpPr>
          <p:nvPr>
            <p:ph type="subTitle" idx="1"/>
          </p:nvPr>
        </p:nvSpPr>
        <p:spPr>
          <a:xfrm>
            <a:off x="636104" y="679934"/>
            <a:ext cx="10915816" cy="4918226"/>
          </a:xfrm>
        </p:spPr>
        <p:txBody>
          <a:bodyPr>
            <a:normAutofit lnSpcReduction="10000"/>
          </a:bodyPr>
          <a:lstStyle/>
          <a:p>
            <a:pPr algn="l"/>
            <a:r>
              <a:rPr lang="en-US" b="1" dirty="0">
                <a:latin typeface="Söhne"/>
              </a:rPr>
              <a:t>					</a:t>
            </a:r>
            <a:r>
              <a:rPr lang="en-US" sz="3200" b="1" dirty="0">
                <a:latin typeface="Söhne"/>
              </a:rPr>
              <a:t>Member</a:t>
            </a:r>
            <a:endParaRPr lang="th-TH" sz="3200" b="1" dirty="0">
              <a:latin typeface="Söhne"/>
            </a:endParaRPr>
          </a:p>
          <a:p>
            <a:pPr algn="l"/>
            <a:endParaRPr lang="en-US" sz="3200" b="1" dirty="0">
              <a:latin typeface="Söhne"/>
            </a:endParaRPr>
          </a:p>
          <a:p>
            <a:pPr marL="457200" indent="-457200" algn="l">
              <a:buAutoNum type="arabicPeriod"/>
            </a:pPr>
            <a:r>
              <a:rPr lang="th-TH" sz="4800" b="1" dirty="0">
                <a:latin typeface="Söhne"/>
              </a:rPr>
              <a:t>สิรพงศ์ บุญพจน์ศิริ 6420412007</a:t>
            </a:r>
          </a:p>
          <a:p>
            <a:pPr marL="457200" indent="-457200" algn="l">
              <a:buAutoNum type="arabicPeriod"/>
            </a:pPr>
            <a:r>
              <a:rPr lang="th-TH" sz="4800" b="1" dirty="0">
                <a:latin typeface="Söhne"/>
              </a:rPr>
              <a:t>ก้องปภณ สังข์รุ่ง 6420412001</a:t>
            </a:r>
          </a:p>
          <a:p>
            <a:pPr marL="457200" indent="-457200" algn="l">
              <a:buAutoNum type="arabicPeriod"/>
            </a:pPr>
            <a:r>
              <a:rPr lang="th-TH" sz="4800" b="1" dirty="0">
                <a:latin typeface="Söhne"/>
              </a:rPr>
              <a:t>กฤติน ค้าไกล 6420412012</a:t>
            </a:r>
          </a:p>
          <a:p>
            <a:pPr marL="457200" indent="-457200" algn="l">
              <a:buAutoNum type="arabicPeriod"/>
            </a:pPr>
            <a:r>
              <a:rPr lang="th-TH" sz="4800" b="1" dirty="0">
                <a:latin typeface="Söhne"/>
              </a:rPr>
              <a:t>ภูมิ เจวประเสริฐพันธุ์ 6420412004</a:t>
            </a:r>
          </a:p>
          <a:p>
            <a:pPr marL="457200" indent="-457200" algn="l">
              <a:buAutoNum type="arabicPeriod"/>
            </a:pPr>
            <a:r>
              <a:rPr lang="th-TH" sz="4800" b="1" dirty="0">
                <a:latin typeface="Söhne"/>
              </a:rPr>
              <a:t>สพล สาหรับ 6420412009</a:t>
            </a:r>
            <a:endParaRPr lang="en-US" sz="4800" b="1" dirty="0">
              <a:latin typeface="Söhne"/>
            </a:endParaRPr>
          </a:p>
          <a:p>
            <a:pPr algn="l"/>
            <a:endParaRPr lang="en-US" b="1" dirty="0">
              <a:latin typeface="Söhne"/>
            </a:endParaRPr>
          </a:p>
        </p:txBody>
      </p:sp>
      <p:sp>
        <p:nvSpPr>
          <p:cNvPr id="4" name="Subtitle 2">
            <a:extLst>
              <a:ext uri="{FF2B5EF4-FFF2-40B4-BE49-F238E27FC236}">
                <a16:creationId xmlns:a16="http://schemas.microsoft.com/office/drawing/2014/main" id="{8C7728A3-B685-51D3-C4D7-A3E65E0A4C12}"/>
              </a:ext>
            </a:extLst>
          </p:cNvPr>
          <p:cNvSpPr txBox="1">
            <a:spLocks/>
          </p:cNvSpPr>
          <p:nvPr/>
        </p:nvSpPr>
        <p:spPr>
          <a:xfrm>
            <a:off x="1384851" y="2041596"/>
            <a:ext cx="9144000" cy="1387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b="0" i="0" dirty="0">
              <a:effectLst/>
              <a:latin typeface="Söhne"/>
            </a:endParaRPr>
          </a:p>
        </p:txBody>
      </p:sp>
      <p:sp>
        <p:nvSpPr>
          <p:cNvPr id="5" name="Subtitle 2">
            <a:extLst>
              <a:ext uri="{FF2B5EF4-FFF2-40B4-BE49-F238E27FC236}">
                <a16:creationId xmlns:a16="http://schemas.microsoft.com/office/drawing/2014/main" id="{85BBFD45-673F-4C70-7D5F-6564A07244EE}"/>
              </a:ext>
            </a:extLst>
          </p:cNvPr>
          <p:cNvSpPr txBox="1">
            <a:spLocks/>
          </p:cNvSpPr>
          <p:nvPr/>
        </p:nvSpPr>
        <p:spPr>
          <a:xfrm>
            <a:off x="1384851" y="3939970"/>
            <a:ext cx="9144000" cy="1408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b="1" dirty="0"/>
          </a:p>
        </p:txBody>
      </p:sp>
    </p:spTree>
    <p:extLst>
      <p:ext uri="{BB962C8B-B14F-4D97-AF65-F5344CB8AC3E}">
        <p14:creationId xmlns:p14="http://schemas.microsoft.com/office/powerpoint/2010/main" val="221671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keyboard and a mug of coffee&#10;&#10;Description automatically generated with medium confidence">
            <a:extLst>
              <a:ext uri="{FF2B5EF4-FFF2-40B4-BE49-F238E27FC236}">
                <a16:creationId xmlns:a16="http://schemas.microsoft.com/office/drawing/2014/main" id="{9B89224C-3BDB-24C4-A01D-60F2F43B825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sp>
        <p:nvSpPr>
          <p:cNvPr id="3" name="Subtitle 2">
            <a:extLst>
              <a:ext uri="{FF2B5EF4-FFF2-40B4-BE49-F238E27FC236}">
                <a16:creationId xmlns:a16="http://schemas.microsoft.com/office/drawing/2014/main" id="{FEECA843-06A0-2AEA-07A8-9FC6364EDD06}"/>
              </a:ext>
            </a:extLst>
          </p:cNvPr>
          <p:cNvSpPr>
            <a:spLocks noGrp="1"/>
          </p:cNvSpPr>
          <p:nvPr>
            <p:ph type="subTitle" idx="1"/>
          </p:nvPr>
        </p:nvSpPr>
        <p:spPr>
          <a:xfrm>
            <a:off x="636104" y="679934"/>
            <a:ext cx="8825948" cy="850692"/>
          </a:xfrm>
        </p:spPr>
        <p:txBody>
          <a:bodyPr/>
          <a:lstStyle/>
          <a:p>
            <a:pPr algn="l"/>
            <a:r>
              <a:rPr lang="en-US" b="1" dirty="0">
                <a:latin typeface="Söhne"/>
              </a:rPr>
              <a:t>Game integration with offline machine learning ML and online ML exhibits notable distinctions in various aspects.</a:t>
            </a:r>
          </a:p>
        </p:txBody>
      </p:sp>
      <p:sp>
        <p:nvSpPr>
          <p:cNvPr id="4" name="Subtitle 2">
            <a:extLst>
              <a:ext uri="{FF2B5EF4-FFF2-40B4-BE49-F238E27FC236}">
                <a16:creationId xmlns:a16="http://schemas.microsoft.com/office/drawing/2014/main" id="{8C7728A3-B685-51D3-C4D7-A3E65E0A4C12}"/>
              </a:ext>
            </a:extLst>
          </p:cNvPr>
          <p:cNvSpPr txBox="1">
            <a:spLocks/>
          </p:cNvSpPr>
          <p:nvPr/>
        </p:nvSpPr>
        <p:spPr>
          <a:xfrm>
            <a:off x="1384851" y="2041596"/>
            <a:ext cx="9144000" cy="1387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0" i="0" dirty="0">
                <a:effectLst/>
                <a:latin typeface="Söhne"/>
              </a:rPr>
              <a:t>1.Data Availability: Offline ML refers to training models on pre-collected data that is available before the game is deployed. In contrast, online ML involves training models in real-time using data generated during gameplay. The availability and nature of data differ significantly between the two approaches.</a:t>
            </a:r>
          </a:p>
        </p:txBody>
      </p:sp>
      <p:sp>
        <p:nvSpPr>
          <p:cNvPr id="5" name="Subtitle 2">
            <a:extLst>
              <a:ext uri="{FF2B5EF4-FFF2-40B4-BE49-F238E27FC236}">
                <a16:creationId xmlns:a16="http://schemas.microsoft.com/office/drawing/2014/main" id="{85BBFD45-673F-4C70-7D5F-6564A07244EE}"/>
              </a:ext>
            </a:extLst>
          </p:cNvPr>
          <p:cNvSpPr txBox="1">
            <a:spLocks/>
          </p:cNvSpPr>
          <p:nvPr/>
        </p:nvSpPr>
        <p:spPr>
          <a:xfrm>
            <a:off x="1384851" y="3939970"/>
            <a:ext cx="9144000" cy="1408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0" i="0" dirty="0">
                <a:effectLst/>
                <a:latin typeface="Söhne"/>
              </a:rPr>
              <a:t>2.Training Process: Offline ML typically involves a batch training process, where the model is trained on a fixed dataset in one or more iterations. In contrast, online ML often utilizes online learning algorithms that can update the model incrementally as new data arrives, allowing for adaptive learning during gameplay.</a:t>
            </a:r>
            <a:endParaRPr lang="en-US" sz="2800" b="1" dirty="0"/>
          </a:p>
        </p:txBody>
      </p:sp>
    </p:spTree>
    <p:extLst>
      <p:ext uri="{BB962C8B-B14F-4D97-AF65-F5344CB8AC3E}">
        <p14:creationId xmlns:p14="http://schemas.microsoft.com/office/powerpoint/2010/main" val="105094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keyboard and a mug of coffee&#10;&#10;Description automatically generated with medium confidence">
            <a:extLst>
              <a:ext uri="{FF2B5EF4-FFF2-40B4-BE49-F238E27FC236}">
                <a16:creationId xmlns:a16="http://schemas.microsoft.com/office/drawing/2014/main" id="{7856D646-9708-8651-7A31-71D017566F6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sp>
        <p:nvSpPr>
          <p:cNvPr id="4" name="Subtitle 2">
            <a:extLst>
              <a:ext uri="{FF2B5EF4-FFF2-40B4-BE49-F238E27FC236}">
                <a16:creationId xmlns:a16="http://schemas.microsoft.com/office/drawing/2014/main" id="{8C7728A3-B685-51D3-C4D7-A3E65E0A4C12}"/>
              </a:ext>
            </a:extLst>
          </p:cNvPr>
          <p:cNvSpPr txBox="1">
            <a:spLocks/>
          </p:cNvSpPr>
          <p:nvPr/>
        </p:nvSpPr>
        <p:spPr>
          <a:xfrm>
            <a:off x="1384851" y="2041596"/>
            <a:ext cx="9144000" cy="1387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0" i="0" dirty="0">
                <a:effectLst/>
                <a:latin typeface="Söhne"/>
              </a:rPr>
              <a:t>3.Latency: Offline ML models can be trained and optimized in advance, resulting in lower latency during gameplay. On the other hand, online ML models require real-time inference, which can introduce latency due to data transmission, model updates, and computational requirements.</a:t>
            </a:r>
            <a:endParaRPr lang="en-US" sz="2800" b="0" i="0" dirty="0">
              <a:effectLst/>
              <a:latin typeface="Söhne"/>
            </a:endParaRPr>
          </a:p>
        </p:txBody>
      </p:sp>
      <p:sp>
        <p:nvSpPr>
          <p:cNvPr id="5" name="Subtitle 2">
            <a:extLst>
              <a:ext uri="{FF2B5EF4-FFF2-40B4-BE49-F238E27FC236}">
                <a16:creationId xmlns:a16="http://schemas.microsoft.com/office/drawing/2014/main" id="{85BBFD45-673F-4C70-7D5F-6564A07244EE}"/>
              </a:ext>
            </a:extLst>
          </p:cNvPr>
          <p:cNvSpPr txBox="1">
            <a:spLocks/>
          </p:cNvSpPr>
          <p:nvPr/>
        </p:nvSpPr>
        <p:spPr>
          <a:xfrm>
            <a:off x="1384851" y="3939970"/>
            <a:ext cx="9144000" cy="1408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0" i="0" dirty="0">
                <a:effectLst/>
                <a:latin typeface="Söhne"/>
              </a:rPr>
              <a:t>4.Scalability: Offline ML models can be trained on powerful hardware or distributed computing resources, allowing for complex and resource-intensive training algorithms. Online ML models, however, need to consider the computational constraints of the game environment and the capability to handle real-time updates efficiently.</a:t>
            </a:r>
            <a:endParaRPr lang="en-US" sz="3600" b="1" dirty="0"/>
          </a:p>
        </p:txBody>
      </p:sp>
      <p:sp>
        <p:nvSpPr>
          <p:cNvPr id="9" name="Subtitle 2">
            <a:extLst>
              <a:ext uri="{FF2B5EF4-FFF2-40B4-BE49-F238E27FC236}">
                <a16:creationId xmlns:a16="http://schemas.microsoft.com/office/drawing/2014/main" id="{A0CD6EFB-83F0-F89C-0114-B363F2E2814F}"/>
              </a:ext>
            </a:extLst>
          </p:cNvPr>
          <p:cNvSpPr>
            <a:spLocks noGrp="1"/>
          </p:cNvSpPr>
          <p:nvPr>
            <p:ph type="subTitle" idx="1"/>
          </p:nvPr>
        </p:nvSpPr>
        <p:spPr>
          <a:xfrm>
            <a:off x="636104" y="679934"/>
            <a:ext cx="8825948" cy="850692"/>
          </a:xfrm>
        </p:spPr>
        <p:txBody>
          <a:bodyPr/>
          <a:lstStyle/>
          <a:p>
            <a:pPr algn="l"/>
            <a:r>
              <a:rPr lang="en-US" b="1" dirty="0">
                <a:latin typeface="Söhne"/>
              </a:rPr>
              <a:t>Game integration with offline machine learning ML and online ML exhibits notable distinctions in various aspects.</a:t>
            </a:r>
          </a:p>
        </p:txBody>
      </p:sp>
    </p:spTree>
    <p:extLst>
      <p:ext uri="{BB962C8B-B14F-4D97-AF65-F5344CB8AC3E}">
        <p14:creationId xmlns:p14="http://schemas.microsoft.com/office/powerpoint/2010/main" val="352799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keyboard and a mug of coffee&#10;&#10;Description automatically generated with medium confidence">
            <a:extLst>
              <a:ext uri="{FF2B5EF4-FFF2-40B4-BE49-F238E27FC236}">
                <a16:creationId xmlns:a16="http://schemas.microsoft.com/office/drawing/2014/main" id="{876D5365-3013-3D67-BB05-F41779FF373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grpSp>
        <p:nvGrpSpPr>
          <p:cNvPr id="6" name="Group 5">
            <a:extLst>
              <a:ext uri="{FF2B5EF4-FFF2-40B4-BE49-F238E27FC236}">
                <a16:creationId xmlns:a16="http://schemas.microsoft.com/office/drawing/2014/main" id="{27CBA93A-7128-8EFC-4456-E16A8D079B96}"/>
              </a:ext>
            </a:extLst>
          </p:cNvPr>
          <p:cNvGrpSpPr/>
          <p:nvPr/>
        </p:nvGrpSpPr>
        <p:grpSpPr>
          <a:xfrm>
            <a:off x="871872" y="1433517"/>
            <a:ext cx="9508434" cy="1995483"/>
            <a:chOff x="1020417" y="3970549"/>
            <a:chExt cx="9508434" cy="1995483"/>
          </a:xfrm>
        </p:grpSpPr>
        <p:sp>
          <p:nvSpPr>
            <p:cNvPr id="5" name="Subtitle 2">
              <a:extLst>
                <a:ext uri="{FF2B5EF4-FFF2-40B4-BE49-F238E27FC236}">
                  <a16:creationId xmlns:a16="http://schemas.microsoft.com/office/drawing/2014/main" id="{85BBFD45-673F-4C70-7D5F-6564A07244EE}"/>
                </a:ext>
              </a:extLst>
            </p:cNvPr>
            <p:cNvSpPr txBox="1">
              <a:spLocks/>
            </p:cNvSpPr>
            <p:nvPr/>
          </p:nvSpPr>
          <p:spPr>
            <a:xfrm>
              <a:off x="1384851" y="4557989"/>
              <a:ext cx="9144000" cy="1408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0" i="0" dirty="0">
                  <a:effectLst/>
                  <a:latin typeface="Söhne"/>
                </a:rPr>
                <a:t>It's important to note that the specific implementation of offline and online ML integration can vary depending on the game, its requirements, and the available infrastructure. The decision to use offline or online ML, or a combination of both, depends on factors such as the nature of the game, data availability, real-time requirements, and the desired level of adaptability.</a:t>
              </a:r>
              <a:endParaRPr lang="en-US" sz="4800" b="1" dirty="0"/>
            </a:p>
          </p:txBody>
        </p:sp>
        <p:sp>
          <p:nvSpPr>
            <p:cNvPr id="12" name="Subtitle 2">
              <a:extLst>
                <a:ext uri="{FF2B5EF4-FFF2-40B4-BE49-F238E27FC236}">
                  <a16:creationId xmlns:a16="http://schemas.microsoft.com/office/drawing/2014/main" id="{5C7F65E8-4346-B0C7-E9D3-4ADE0B87387C}"/>
                </a:ext>
              </a:extLst>
            </p:cNvPr>
            <p:cNvSpPr txBox="1">
              <a:spLocks/>
            </p:cNvSpPr>
            <p:nvPr/>
          </p:nvSpPr>
          <p:spPr>
            <a:xfrm>
              <a:off x="1020417" y="3970549"/>
              <a:ext cx="1775792" cy="476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i="0" dirty="0">
                  <a:effectLst/>
                  <a:latin typeface="Söhne"/>
                </a:rPr>
                <a:t>conclusion</a:t>
              </a:r>
              <a:endParaRPr lang="en-US" sz="3600" b="1" dirty="0">
                <a:latin typeface="Söhne"/>
              </a:endParaRPr>
            </a:p>
          </p:txBody>
        </p:sp>
      </p:grpSp>
    </p:spTree>
    <p:extLst>
      <p:ext uri="{BB962C8B-B14F-4D97-AF65-F5344CB8AC3E}">
        <p14:creationId xmlns:p14="http://schemas.microsoft.com/office/powerpoint/2010/main" val="124953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keyboard and a mug of coffee&#10;&#10;Description automatically generated with medium confidence">
            <a:extLst>
              <a:ext uri="{FF2B5EF4-FFF2-40B4-BE49-F238E27FC236}">
                <a16:creationId xmlns:a16="http://schemas.microsoft.com/office/drawing/2014/main" id="{876D5365-3013-3D67-BB05-F41779FF373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pic>
        <p:nvPicPr>
          <p:cNvPr id="9" name="Picture 8" descr="A picture containing text, screenshot, diagram, rectangle&#10;&#10;Description automatically generated">
            <a:extLst>
              <a:ext uri="{FF2B5EF4-FFF2-40B4-BE49-F238E27FC236}">
                <a16:creationId xmlns:a16="http://schemas.microsoft.com/office/drawing/2014/main" id="{693EDECB-140A-D914-3BDD-13FF83E44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874" y="957151"/>
            <a:ext cx="7581900" cy="5476875"/>
          </a:xfrm>
          <a:prstGeom prst="rect">
            <a:avLst/>
          </a:prstGeom>
        </p:spPr>
      </p:pic>
    </p:spTree>
    <p:extLst>
      <p:ext uri="{BB962C8B-B14F-4D97-AF65-F5344CB8AC3E}">
        <p14:creationId xmlns:p14="http://schemas.microsoft.com/office/powerpoint/2010/main" val="309947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keyboard and a mug of coffee&#10;&#10;Description automatically generated with medium confidence">
            <a:extLst>
              <a:ext uri="{FF2B5EF4-FFF2-40B4-BE49-F238E27FC236}">
                <a16:creationId xmlns:a16="http://schemas.microsoft.com/office/drawing/2014/main" id="{876D5365-3013-3D67-BB05-F41779FF373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pic>
        <p:nvPicPr>
          <p:cNvPr id="7" name="Picture 6" descr="A picture containing line, text, plot, slope&#10;&#10;Description automatically generated">
            <a:extLst>
              <a:ext uri="{FF2B5EF4-FFF2-40B4-BE49-F238E27FC236}">
                <a16:creationId xmlns:a16="http://schemas.microsoft.com/office/drawing/2014/main" id="{42061610-5193-570A-3521-D85CDD0F2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833" y="439967"/>
            <a:ext cx="7581900" cy="5476875"/>
          </a:xfrm>
          <a:prstGeom prst="rect">
            <a:avLst/>
          </a:prstGeom>
        </p:spPr>
      </p:pic>
    </p:spTree>
    <p:extLst>
      <p:ext uri="{BB962C8B-B14F-4D97-AF65-F5344CB8AC3E}">
        <p14:creationId xmlns:p14="http://schemas.microsoft.com/office/powerpoint/2010/main" val="138096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keyboard and a mug of coffee&#10;&#10;Description automatically generated with medium confidence">
            <a:extLst>
              <a:ext uri="{FF2B5EF4-FFF2-40B4-BE49-F238E27FC236}">
                <a16:creationId xmlns:a16="http://schemas.microsoft.com/office/drawing/2014/main" id="{876D5365-3013-3D67-BB05-F41779FF373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pic>
        <p:nvPicPr>
          <p:cNvPr id="3" name="Picture 2" descr="A picture containing screenshot, diagram, text, line&#10;&#10;Description automatically generated">
            <a:extLst>
              <a:ext uri="{FF2B5EF4-FFF2-40B4-BE49-F238E27FC236}">
                <a16:creationId xmlns:a16="http://schemas.microsoft.com/office/drawing/2014/main" id="{CCED953C-A844-F5C9-3AAD-05FB901A3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050" y="690562"/>
            <a:ext cx="7581900" cy="5476875"/>
          </a:xfrm>
          <a:prstGeom prst="rect">
            <a:avLst/>
          </a:prstGeom>
        </p:spPr>
      </p:pic>
    </p:spTree>
    <p:extLst>
      <p:ext uri="{BB962C8B-B14F-4D97-AF65-F5344CB8AC3E}">
        <p14:creationId xmlns:p14="http://schemas.microsoft.com/office/powerpoint/2010/main" val="3346164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346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TeamOs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กฤติน ค้าไกล</dc:creator>
  <cp:lastModifiedBy>ภูมิ เจวประเสริฐพันธุ์</cp:lastModifiedBy>
  <cp:revision>9</cp:revision>
  <dcterms:created xsi:type="dcterms:W3CDTF">2023-06-25T21:49:20Z</dcterms:created>
  <dcterms:modified xsi:type="dcterms:W3CDTF">2023-06-26T19:51:00Z</dcterms:modified>
</cp:coreProperties>
</file>