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63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4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87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40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86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1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2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13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86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19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4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CE06-CF38-4114-A400-778DF6FC3517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FDA52-08E4-4F71-87B9-DAB0A63E3F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5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1051584" y="1575216"/>
            <a:ext cx="1245704" cy="12390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FASTQ or</a:t>
            </a:r>
          </a:p>
          <a:p>
            <a:pPr algn="ctr"/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SAM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9118" y="4185773"/>
            <a:ext cx="10470788" cy="3511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Probabilistic Sequence using </a:t>
            </a:r>
            <a:r>
              <a:rPr lang="en-CA" b="1" i="1" dirty="0" smtClean="0"/>
              <a:t>nucleotide-level</a:t>
            </a:r>
            <a:r>
              <a:rPr lang="en-CA" dirty="0" smtClean="0"/>
              <a:t> uncertainty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3498115" y="1118016"/>
            <a:ext cx="1702904" cy="1696278"/>
            <a:chOff x="2859157" y="1046922"/>
            <a:chExt cx="1702904" cy="169627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859157" y="1046922"/>
              <a:ext cx="1245704" cy="1239078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FASTQ or</a:t>
              </a:r>
            </a:p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SAM</a:t>
              </a:r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3011557" y="1199322"/>
              <a:ext cx="1245704" cy="1239078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FASTQ or</a:t>
              </a:r>
            </a:p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SAM</a:t>
              </a:r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3163957" y="1351722"/>
              <a:ext cx="1245704" cy="1239078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FASTQ or</a:t>
              </a:r>
            </a:p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SAM</a:t>
              </a:r>
            </a:p>
          </p:txBody>
        </p:sp>
        <p:sp>
          <p:nvSpPr>
            <p:cNvPr id="21" name="Snip Single Corner Rectangle 20"/>
            <p:cNvSpPr/>
            <p:nvPr/>
          </p:nvSpPr>
          <p:spPr>
            <a:xfrm>
              <a:off x="3316357" y="1504122"/>
              <a:ext cx="1245704" cy="1239078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FASTQ or</a:t>
              </a:r>
            </a:p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SAM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64364" y="1118016"/>
            <a:ext cx="1702904" cy="1696278"/>
            <a:chOff x="5446644" y="1610139"/>
            <a:chExt cx="1702904" cy="1696278"/>
          </a:xfrm>
        </p:grpSpPr>
        <p:sp>
          <p:nvSpPr>
            <p:cNvPr id="22" name="Snip Single Corner Rectangle 21"/>
            <p:cNvSpPr/>
            <p:nvPr/>
          </p:nvSpPr>
          <p:spPr>
            <a:xfrm>
              <a:off x="5446644" y="1610139"/>
              <a:ext cx="1245704" cy="1239078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FASTA</a:t>
              </a:r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5599044" y="1762539"/>
              <a:ext cx="1245704" cy="1239078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FASTA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5751444" y="1914939"/>
              <a:ext cx="1245704" cy="1239078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FASTA</a:t>
              </a:r>
            </a:p>
          </p:txBody>
        </p:sp>
        <p:sp>
          <p:nvSpPr>
            <p:cNvPr id="25" name="Snip Single Corner Rectangle 24"/>
            <p:cNvSpPr/>
            <p:nvPr/>
          </p:nvSpPr>
          <p:spPr>
            <a:xfrm>
              <a:off x="5903844" y="2067339"/>
              <a:ext cx="1245704" cy="1239078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accent5">
                      <a:lumMod val="75000"/>
                    </a:schemeClr>
                  </a:solidFill>
                </a:rPr>
                <a:t>FASTA</a:t>
              </a:r>
            </a:p>
          </p:txBody>
        </p:sp>
      </p:grpSp>
      <p:sp>
        <p:nvSpPr>
          <p:cNvPr id="26" name="Snip Single Corner Rectangle 25"/>
          <p:cNvSpPr/>
          <p:nvPr/>
        </p:nvSpPr>
        <p:spPr>
          <a:xfrm>
            <a:off x="9906393" y="1575216"/>
            <a:ext cx="1603513" cy="12390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Consensus FASTQ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39118" y="5418224"/>
            <a:ext cx="10470788" cy="3511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Probabilistic Sequence using </a:t>
            </a:r>
            <a:r>
              <a:rPr lang="en-CA" b="1" i="1" dirty="0" smtClean="0"/>
              <a:t>sequence-level</a:t>
            </a:r>
            <a:r>
              <a:rPr lang="en-CA" dirty="0" smtClean="0"/>
              <a:t> uncertainty</a:t>
            </a:r>
            <a:endParaRPr lang="en-CA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8272194" y="1575216"/>
            <a:ext cx="1245704" cy="12390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FASTA</a:t>
            </a:r>
          </a:p>
        </p:txBody>
      </p:sp>
      <p:cxnSp>
        <p:nvCxnSpPr>
          <p:cNvPr id="30" name="Straight Arrow Connector 29"/>
          <p:cNvCxnSpPr>
            <a:stCxn id="3" idx="1"/>
          </p:cNvCxnSpPr>
          <p:nvPr/>
        </p:nvCxnSpPr>
        <p:spPr>
          <a:xfrm>
            <a:off x="1674436" y="2814294"/>
            <a:ext cx="786" cy="12125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74436" y="3324602"/>
            <a:ext cx="114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 err="1" smtClean="0">
                <a:solidFill>
                  <a:schemeClr val="bg1">
                    <a:lumMod val="50000"/>
                  </a:schemeClr>
                </a:solidFill>
              </a:rPr>
              <a:t>Phred</a:t>
            </a:r>
            <a:r>
              <a:rPr lang="en-CA" sz="1400" i="1" dirty="0" smtClean="0">
                <a:solidFill>
                  <a:schemeClr val="bg1">
                    <a:lumMod val="50000"/>
                  </a:schemeClr>
                </a:solidFill>
              </a:rPr>
              <a:t> or quality score </a:t>
            </a:r>
            <a:endParaRPr lang="en-CA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21" idx="1"/>
          </p:cNvCxnSpPr>
          <p:nvPr/>
        </p:nvCxnSpPr>
        <p:spPr>
          <a:xfrm>
            <a:off x="4578167" y="2814294"/>
            <a:ext cx="0" cy="12125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13697" y="3321502"/>
            <a:ext cx="1891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 smtClean="0">
                <a:solidFill>
                  <a:schemeClr val="bg1">
                    <a:lumMod val="50000"/>
                  </a:schemeClr>
                </a:solidFill>
              </a:rPr>
              <a:t>Average of </a:t>
            </a:r>
            <a:r>
              <a:rPr lang="en-CA" sz="1400" i="1" dirty="0" err="1" smtClean="0">
                <a:solidFill>
                  <a:schemeClr val="bg1">
                    <a:lumMod val="50000"/>
                  </a:schemeClr>
                </a:solidFill>
              </a:rPr>
              <a:t>Phred</a:t>
            </a:r>
            <a:r>
              <a:rPr lang="en-CA" sz="1400" i="1" dirty="0" smtClean="0">
                <a:solidFill>
                  <a:schemeClr val="bg1">
                    <a:lumMod val="50000"/>
                  </a:schemeClr>
                </a:solidFill>
              </a:rPr>
              <a:t> or quality scores </a:t>
            </a:r>
            <a:endParaRPr lang="en-CA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49539" y="3158982"/>
            <a:ext cx="1805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 smtClean="0">
                <a:solidFill>
                  <a:schemeClr val="bg1">
                    <a:lumMod val="50000"/>
                  </a:schemeClr>
                </a:solidFill>
              </a:rPr>
              <a:t>Assume error distribution (e.g. Beta)</a:t>
            </a:r>
            <a:endParaRPr lang="en-CA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25" idx="1"/>
          </p:cNvCxnSpPr>
          <p:nvPr/>
        </p:nvCxnSpPr>
        <p:spPr>
          <a:xfrm>
            <a:off x="6544416" y="2814294"/>
            <a:ext cx="9939" cy="1245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1"/>
          </p:cNvCxnSpPr>
          <p:nvPr/>
        </p:nvCxnSpPr>
        <p:spPr>
          <a:xfrm>
            <a:off x="8895046" y="2814294"/>
            <a:ext cx="0" cy="1245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1"/>
          </p:cNvCxnSpPr>
          <p:nvPr/>
        </p:nvCxnSpPr>
        <p:spPr>
          <a:xfrm>
            <a:off x="10708150" y="2814294"/>
            <a:ext cx="11509" cy="1245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6783" y="593475"/>
            <a:ext cx="185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solidFill>
                  <a:schemeClr val="accent5">
                    <a:lumMod val="75000"/>
                  </a:schemeClr>
                </a:solidFill>
              </a:rPr>
              <a:t>Single file with sequencing error information</a:t>
            </a:r>
            <a:endParaRPr lang="en-CA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64411" y="593475"/>
            <a:ext cx="359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solidFill>
                  <a:schemeClr val="accent5">
                    <a:lumMod val="75000"/>
                  </a:schemeClr>
                </a:solidFill>
              </a:rPr>
              <a:t>Multiple files with sequencing error information</a:t>
            </a:r>
            <a:endParaRPr lang="en-CA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88811" y="593475"/>
            <a:ext cx="359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solidFill>
                  <a:schemeClr val="accent5">
                    <a:lumMod val="75000"/>
                  </a:schemeClr>
                </a:solidFill>
              </a:rPr>
              <a:t>Single file </a:t>
            </a:r>
            <a:r>
              <a:rPr lang="en-CA" sz="1200" i="1" dirty="0" smtClean="0">
                <a:solidFill>
                  <a:schemeClr val="accent5">
                    <a:lumMod val="75000"/>
                  </a:schemeClr>
                </a:solidFill>
              </a:rPr>
              <a:t>without</a:t>
            </a:r>
            <a:r>
              <a:rPr lang="en-CA" sz="1200" dirty="0" smtClean="0">
                <a:solidFill>
                  <a:schemeClr val="accent5">
                    <a:lumMod val="75000"/>
                  </a:schemeClr>
                </a:solidFill>
              </a:rPr>
              <a:t> sequencing error information</a:t>
            </a:r>
            <a:endParaRPr lang="en-CA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stCxn id="5" idx="2"/>
            <a:endCxn id="27" idx="0"/>
          </p:cNvCxnSpPr>
          <p:nvPr/>
        </p:nvCxnSpPr>
        <p:spPr>
          <a:xfrm>
            <a:off x="6274512" y="4536956"/>
            <a:ext cx="0" cy="8812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80445" y="4608258"/>
            <a:ext cx="1891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 smtClean="0">
                <a:solidFill>
                  <a:schemeClr val="bg1">
                    <a:lumMod val="50000"/>
                  </a:schemeClr>
                </a:solidFill>
              </a:rPr>
              <a:t>For example, selecting the n most probable sequences</a:t>
            </a:r>
            <a:endParaRPr lang="en-CA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1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Champredon, David (PHAC/ASPC)</dc:creator>
  <cp:lastModifiedBy>Champredon, David (PHAC/ASPC)</cp:lastModifiedBy>
  <cp:revision>7</cp:revision>
  <dcterms:created xsi:type="dcterms:W3CDTF">2022-09-20T20:23:41Z</dcterms:created>
  <dcterms:modified xsi:type="dcterms:W3CDTF">2022-09-20T21:26:17Z</dcterms:modified>
</cp:coreProperties>
</file>