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6" r:id="rId12"/>
    <p:sldId id="267" r:id="rId13"/>
    <p:sldId id="268" r:id="rId14"/>
    <p:sldId id="270" r:id="rId15"/>
    <p:sldId id="271" r:id="rId16"/>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2E75B6"/>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5987" autoAdjust="0"/>
    <p:restoredTop sz="94660"/>
  </p:normalViewPr>
  <p:slideViewPr>
    <p:cSldViewPr snapToGrid="0">
      <p:cViewPr varScale="1">
        <p:scale>
          <a:sx n="86" d="100"/>
          <a:sy n="86" d="100"/>
        </p:scale>
        <p:origin x="514"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94" name=""/>
        <p:cNvGrpSpPr/>
        <p:nvPr/>
      </p:nvGrpSpPr>
      <p:grpSpPr>
        <a:xfrm>
          <a:off x="0" y="0"/>
          <a:ext cx="0" cy="0"/>
          <a:chOff x="0" y="0"/>
          <a:chExt cx="0" cy="0"/>
        </a:xfrm>
      </p:grpSpPr>
      <p:sp>
        <p:nvSpPr>
          <p:cNvPr id="1048801"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802" name="Date Placeholder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696C064A-D61B-4B21-B757-51A9B82445B8}" type="datetimeFigureOut">
              <a:rPr lang="en-US" smtClean="0"/>
            </a:fld>
            <a:endParaRPr lang="en-US"/>
          </a:p>
        </p:txBody>
      </p:sp>
      <p:sp>
        <p:nvSpPr>
          <p:cNvPr id="1048803" name="Footer Placeholder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04" name="Slide Number Placeholder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50305E07-67EA-4042-A3F6-853A8AD8D209}" type="slidenum">
              <a:rPr lang="en-US" smtClean="0"/>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3" name=""/>
        <p:cNvGrpSpPr/>
        <p:nvPr/>
      </p:nvGrpSpPr>
      <p:grpSpPr>
        <a:xfrm>
          <a:off x="0" y="0"/>
          <a:ext cx="0" cy="0"/>
          <a:chOff x="0" y="0"/>
          <a:chExt cx="0" cy="0"/>
        </a:xfrm>
      </p:grpSpPr>
      <p:sp>
        <p:nvSpPr>
          <p:cNvPr id="104879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9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79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9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79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80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805"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83" name=""/>
        <p:cNvGrpSpPr/>
        <p:nvPr/>
      </p:nvGrpSpPr>
      <p:grpSpPr>
        <a:xfrm>
          <a:off x="0" y="0"/>
          <a:ext cx="0" cy="0"/>
          <a:chOff x="0" y="0"/>
          <a:chExt cx="0" cy="0"/>
        </a:xfrm>
      </p:grpSpPr>
      <p:sp>
        <p:nvSpPr>
          <p:cNvPr id="1048740"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741"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742"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43" name="页脚占位符 4"/>
          <p:cNvSpPr>
            <a:spLocks noGrp="1"/>
          </p:cNvSpPr>
          <p:nvPr>
            <p:ph type="ftr" sz="quarter" idx="11"/>
          </p:nvPr>
        </p:nvSpPr>
        <p:spPr/>
        <p:txBody>
          <a:bodyPr/>
          <a:p>
            <a:endParaRPr altLang="en-US" lang="zh-CN"/>
          </a:p>
        </p:txBody>
      </p:sp>
      <p:sp>
        <p:nvSpPr>
          <p:cNvPr id="1048744"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88" name=""/>
        <p:cNvGrpSpPr/>
        <p:nvPr/>
      </p:nvGrpSpPr>
      <p:grpSpPr>
        <a:xfrm>
          <a:off x="0" y="0"/>
          <a:ext cx="0" cy="0"/>
          <a:chOff x="0" y="0"/>
          <a:chExt cx="0" cy="0"/>
        </a:xfrm>
      </p:grpSpPr>
      <p:sp>
        <p:nvSpPr>
          <p:cNvPr id="1048765" name="标题 1"/>
          <p:cNvSpPr>
            <a:spLocks noGrp="1"/>
          </p:cNvSpPr>
          <p:nvPr>
            <p:ph type="title"/>
          </p:nvPr>
        </p:nvSpPr>
        <p:spPr/>
        <p:txBody>
          <a:bodyPr/>
          <a:p>
            <a:r>
              <a:rPr altLang="en-US" lang="zh-CN"/>
              <a:t>单击此处编辑母版标题样式</a:t>
            </a:r>
            <a:endParaRPr altLang="en-US" lang="zh-CN"/>
          </a:p>
        </p:txBody>
      </p:sp>
      <p:sp>
        <p:nvSpPr>
          <p:cNvPr id="1048766"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67"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68" name="页脚占位符 4"/>
          <p:cNvSpPr>
            <a:spLocks noGrp="1"/>
          </p:cNvSpPr>
          <p:nvPr>
            <p:ph type="ftr" sz="quarter" idx="11"/>
          </p:nvPr>
        </p:nvSpPr>
        <p:spPr/>
        <p:txBody>
          <a:bodyPr/>
          <a:p>
            <a:endParaRPr altLang="en-US" lang="zh-CN"/>
          </a:p>
        </p:txBody>
      </p:sp>
      <p:sp>
        <p:nvSpPr>
          <p:cNvPr id="1048769"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85" name=""/>
        <p:cNvGrpSpPr/>
        <p:nvPr/>
      </p:nvGrpSpPr>
      <p:grpSpPr>
        <a:xfrm>
          <a:off x="0" y="0"/>
          <a:ext cx="0" cy="0"/>
          <a:chOff x="0" y="0"/>
          <a:chExt cx="0" cy="0"/>
        </a:xfrm>
      </p:grpSpPr>
      <p:sp>
        <p:nvSpPr>
          <p:cNvPr id="1048749"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750"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51"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52" name="页脚占位符 4"/>
          <p:cNvSpPr>
            <a:spLocks noGrp="1"/>
          </p:cNvSpPr>
          <p:nvPr>
            <p:ph type="ftr" sz="quarter" idx="11"/>
          </p:nvPr>
        </p:nvSpPr>
        <p:spPr/>
        <p:txBody>
          <a:bodyPr/>
          <a:p>
            <a:endParaRPr altLang="en-US" lang="zh-CN"/>
          </a:p>
        </p:txBody>
      </p:sp>
      <p:sp>
        <p:nvSpPr>
          <p:cNvPr id="1048753"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6" name=""/>
        <p:cNvGrpSpPr/>
        <p:nvPr/>
      </p:nvGrpSpPr>
      <p:grpSpPr>
        <a:xfrm>
          <a:off x="0" y="0"/>
          <a:ext cx="0" cy="0"/>
          <a:chOff x="0" y="0"/>
          <a:chExt cx="0" cy="0"/>
        </a:xfrm>
      </p:grpSpPr>
      <p:sp>
        <p:nvSpPr>
          <p:cNvPr id="1048754" name="标题 1"/>
          <p:cNvSpPr>
            <a:spLocks noGrp="1"/>
          </p:cNvSpPr>
          <p:nvPr>
            <p:ph type="title"/>
          </p:nvPr>
        </p:nvSpPr>
        <p:spPr/>
        <p:txBody>
          <a:bodyPr/>
          <a:p>
            <a:r>
              <a:rPr altLang="en-US" lang="zh-CN"/>
              <a:t>单击此处编辑母版标题样式</a:t>
            </a:r>
            <a:endParaRPr altLang="en-US" lang="zh-CN"/>
          </a:p>
        </p:txBody>
      </p:sp>
      <p:sp>
        <p:nvSpPr>
          <p:cNvPr id="1048755" name="内容占位符 2"/>
          <p:cNvSpPr>
            <a:spLocks noGrp="1"/>
          </p:cNvSpPr>
          <p:nvPr>
            <p:ph idx="1"/>
          </p:nvPr>
        </p:nvSpPr>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56"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57" name="页脚占位符 4"/>
          <p:cNvSpPr>
            <a:spLocks noGrp="1"/>
          </p:cNvSpPr>
          <p:nvPr>
            <p:ph type="ftr" sz="quarter" idx="11"/>
          </p:nvPr>
        </p:nvSpPr>
        <p:spPr/>
        <p:txBody>
          <a:bodyPr/>
          <a:p>
            <a:endParaRPr altLang="en-US" lang="zh-CN"/>
          </a:p>
        </p:txBody>
      </p:sp>
      <p:sp>
        <p:nvSpPr>
          <p:cNvPr id="1048758"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9" name=""/>
        <p:cNvGrpSpPr/>
        <p:nvPr/>
      </p:nvGrpSpPr>
      <p:grpSpPr>
        <a:xfrm>
          <a:off x="0" y="0"/>
          <a:ext cx="0" cy="0"/>
          <a:chOff x="0" y="0"/>
          <a:chExt cx="0" cy="0"/>
        </a:xfrm>
      </p:grpSpPr>
      <p:sp>
        <p:nvSpPr>
          <p:cNvPr id="1048770"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771"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endParaRPr altLang="en-US" lang="zh-CN"/>
          </a:p>
        </p:txBody>
      </p:sp>
      <p:sp>
        <p:nvSpPr>
          <p:cNvPr id="1048772" name="日期占位符 3"/>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73" name="页脚占位符 4"/>
          <p:cNvSpPr>
            <a:spLocks noGrp="1"/>
          </p:cNvSpPr>
          <p:nvPr>
            <p:ph type="ftr" sz="quarter" idx="11"/>
          </p:nvPr>
        </p:nvSpPr>
        <p:spPr/>
        <p:txBody>
          <a:bodyPr/>
          <a:p>
            <a:endParaRPr altLang="en-US" lang="zh-CN"/>
          </a:p>
        </p:txBody>
      </p:sp>
      <p:sp>
        <p:nvSpPr>
          <p:cNvPr id="1048774" name="灯片编号占位符 5"/>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90" name=""/>
        <p:cNvGrpSpPr/>
        <p:nvPr/>
      </p:nvGrpSpPr>
      <p:grpSpPr>
        <a:xfrm>
          <a:off x="0" y="0"/>
          <a:ext cx="0" cy="0"/>
          <a:chOff x="0" y="0"/>
          <a:chExt cx="0" cy="0"/>
        </a:xfrm>
      </p:grpSpPr>
      <p:sp>
        <p:nvSpPr>
          <p:cNvPr id="1048775" name="标题 1"/>
          <p:cNvSpPr>
            <a:spLocks noGrp="1"/>
          </p:cNvSpPr>
          <p:nvPr>
            <p:ph type="title"/>
          </p:nvPr>
        </p:nvSpPr>
        <p:spPr/>
        <p:txBody>
          <a:bodyPr/>
          <a:p>
            <a:r>
              <a:rPr altLang="en-US" lang="zh-CN"/>
              <a:t>单击此处编辑母版标题样式</a:t>
            </a:r>
            <a:endParaRPr altLang="en-US" lang="zh-CN"/>
          </a:p>
        </p:txBody>
      </p:sp>
      <p:sp>
        <p:nvSpPr>
          <p:cNvPr id="1048776"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77"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78"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79" name="页脚占位符 5"/>
          <p:cNvSpPr>
            <a:spLocks noGrp="1"/>
          </p:cNvSpPr>
          <p:nvPr>
            <p:ph type="ftr" sz="quarter" idx="11"/>
          </p:nvPr>
        </p:nvSpPr>
        <p:spPr/>
        <p:txBody>
          <a:bodyPr/>
          <a:p>
            <a:endParaRPr altLang="en-US" lang="zh-CN"/>
          </a:p>
        </p:txBody>
      </p:sp>
      <p:sp>
        <p:nvSpPr>
          <p:cNvPr id="1048780"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91" name=""/>
        <p:cNvGrpSpPr/>
        <p:nvPr/>
      </p:nvGrpSpPr>
      <p:grpSpPr>
        <a:xfrm>
          <a:off x="0" y="0"/>
          <a:ext cx="0" cy="0"/>
          <a:chOff x="0" y="0"/>
          <a:chExt cx="0" cy="0"/>
        </a:xfrm>
      </p:grpSpPr>
      <p:sp>
        <p:nvSpPr>
          <p:cNvPr id="1048781"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782"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83"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84"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785"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86" name="日期占位符 6"/>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87" name="页脚占位符 7"/>
          <p:cNvSpPr>
            <a:spLocks noGrp="1"/>
          </p:cNvSpPr>
          <p:nvPr>
            <p:ph type="ftr" sz="quarter" idx="11"/>
          </p:nvPr>
        </p:nvSpPr>
        <p:spPr/>
        <p:txBody>
          <a:bodyPr/>
          <a:p>
            <a:endParaRPr altLang="en-US" lang="zh-CN"/>
          </a:p>
        </p:txBody>
      </p:sp>
      <p:sp>
        <p:nvSpPr>
          <p:cNvPr id="1048788" name="灯片编号占位符 8"/>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84" name=""/>
        <p:cNvGrpSpPr/>
        <p:nvPr/>
      </p:nvGrpSpPr>
      <p:grpSpPr>
        <a:xfrm>
          <a:off x="0" y="0"/>
          <a:ext cx="0" cy="0"/>
          <a:chOff x="0" y="0"/>
          <a:chExt cx="0" cy="0"/>
        </a:xfrm>
      </p:grpSpPr>
      <p:sp>
        <p:nvSpPr>
          <p:cNvPr id="1048745" name="标题 1"/>
          <p:cNvSpPr>
            <a:spLocks noGrp="1"/>
          </p:cNvSpPr>
          <p:nvPr>
            <p:ph type="title"/>
          </p:nvPr>
        </p:nvSpPr>
        <p:spPr/>
        <p:txBody>
          <a:bodyPr/>
          <a:p>
            <a:r>
              <a:rPr altLang="en-US" lang="zh-CN"/>
              <a:t>单击此处编辑母版标题样式</a:t>
            </a:r>
            <a:endParaRPr altLang="en-US" lang="zh-CN"/>
          </a:p>
        </p:txBody>
      </p:sp>
      <p:sp>
        <p:nvSpPr>
          <p:cNvPr id="1048746" name="日期占位符 2"/>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47" name="页脚占位符 3"/>
          <p:cNvSpPr>
            <a:spLocks noGrp="1"/>
          </p:cNvSpPr>
          <p:nvPr>
            <p:ph type="ftr" sz="quarter" idx="11"/>
          </p:nvPr>
        </p:nvSpPr>
        <p:spPr/>
        <p:txBody>
          <a:bodyPr/>
          <a:p>
            <a:endParaRPr altLang="en-US" lang="zh-CN"/>
          </a:p>
        </p:txBody>
      </p:sp>
      <p:sp>
        <p:nvSpPr>
          <p:cNvPr id="1048748" name="灯片编号占位符 4"/>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5" name=""/>
        <p:cNvGrpSpPr/>
        <p:nvPr/>
      </p:nvGrpSpPr>
      <p:grpSpPr>
        <a:xfrm>
          <a:off x="0" y="0"/>
          <a:ext cx="0" cy="0"/>
          <a:chOff x="0" y="0"/>
          <a:chExt cx="0" cy="0"/>
        </a:xfrm>
      </p:grpSpPr>
      <p:sp>
        <p:nvSpPr>
          <p:cNvPr id="1048581" name="日期占位符 1"/>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92" name=""/>
        <p:cNvGrpSpPr/>
        <p:nvPr/>
      </p:nvGrpSpPr>
      <p:grpSpPr>
        <a:xfrm>
          <a:off x="0" y="0"/>
          <a:ext cx="0" cy="0"/>
          <a:chOff x="0" y="0"/>
          <a:chExt cx="0" cy="0"/>
        </a:xfrm>
      </p:grpSpPr>
      <p:sp>
        <p:nvSpPr>
          <p:cNvPr id="1048789"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90"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791"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92"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93" name="页脚占位符 5"/>
          <p:cNvSpPr>
            <a:spLocks noGrp="1"/>
          </p:cNvSpPr>
          <p:nvPr>
            <p:ph type="ftr" sz="quarter" idx="11"/>
          </p:nvPr>
        </p:nvSpPr>
        <p:spPr/>
        <p:txBody>
          <a:bodyPr/>
          <a:p>
            <a:endParaRPr altLang="en-US" lang="zh-CN"/>
          </a:p>
        </p:txBody>
      </p:sp>
      <p:sp>
        <p:nvSpPr>
          <p:cNvPr id="1048794"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7" name=""/>
        <p:cNvGrpSpPr/>
        <p:nvPr/>
      </p:nvGrpSpPr>
      <p:grpSpPr>
        <a:xfrm>
          <a:off x="0" y="0"/>
          <a:ext cx="0" cy="0"/>
          <a:chOff x="0" y="0"/>
          <a:chExt cx="0" cy="0"/>
        </a:xfrm>
      </p:grpSpPr>
      <p:sp>
        <p:nvSpPr>
          <p:cNvPr id="1048759"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760"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1"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762" name="日期占位符 4"/>
          <p:cNvSpPr>
            <a:spLocks noGrp="1"/>
          </p:cNvSpPr>
          <p:nvPr>
            <p:ph type="dt" sz="half" idx="10"/>
          </p:nvPr>
        </p:nvSpPr>
        <p:spPr/>
        <p:txBody>
          <a:bodyPr/>
          <a:p>
            <a:fld id="{D997B5FA-0921-464F-AAE1-844C04324D75}" type="datetimeFigureOut">
              <a:rPr altLang="en-US" lang="zh-CN" smtClean="0"/>
            </a:fld>
            <a:endParaRPr altLang="en-US" lang="zh-CN"/>
          </a:p>
        </p:txBody>
      </p:sp>
      <p:sp>
        <p:nvSpPr>
          <p:cNvPr id="1048763" name="页脚占位符 5"/>
          <p:cNvSpPr>
            <a:spLocks noGrp="1"/>
          </p:cNvSpPr>
          <p:nvPr>
            <p:ph type="ftr" sz="quarter" idx="11"/>
          </p:nvPr>
        </p:nvSpPr>
        <p:spPr/>
        <p:txBody>
          <a:bodyPr/>
          <a:p>
            <a:endParaRPr altLang="en-US" lang="zh-CN"/>
          </a:p>
        </p:txBody>
      </p:sp>
      <p:sp>
        <p:nvSpPr>
          <p:cNvPr id="1048764" name="灯片编号占位符 6"/>
          <p:cNvSpPr>
            <a:spLocks noGrp="1"/>
          </p:cNvSpPr>
          <p:nvPr>
            <p:ph type="sldNum" sz="quarter" idx="12"/>
          </p:nvPr>
        </p:nvSpPr>
        <p:spPr/>
        <p:txBody>
          <a:bodyPr/>
          <a:p>
            <a:fld id="{565CE74E-AB26-4998-AD42-012C4C1AD076}"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ea typeface="Arial" panose="020B0604020202020204" pitchFamily="34" charset="0"/>
              </a:defRPr>
            </a:lvl1pPr>
          </a:lstStyle>
          <a:p>
            <a:fld id="{D997B5FA-0921-464F-AAE1-844C04324D75}"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ea typeface="Arial" panose="020B0604020202020204" pitchFamily="34" charset="0"/>
              </a:defRPr>
            </a:lvl1pPr>
          </a:lstStyle>
          <a:p>
            <a:fld id="{565CE74E-AB26-4998-AD42-012C4C1AD076}"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组合 9"/>
          <p:cNvGrpSpPr/>
          <p:nvPr/>
        </p:nvGrpSpPr>
        <p:grpSpPr>
          <a:xfrm>
            <a:off x="-8878" y="0"/>
            <a:ext cx="12200878" cy="6858000"/>
            <a:chOff x="-8878" y="0"/>
            <a:chExt cx="12200878" cy="6858000"/>
          </a:xfrm>
        </p:grpSpPr>
        <p:sp>
          <p:nvSpPr>
            <p:cNvPr id="1048633" name="直角三角形 6"/>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34" name="直角三角形 7"/>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35" name="矩形 8"/>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36" name="矩形 10"/>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7" name="图片 4"/>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pic>
        <p:nvPicPr>
          <p:cNvPr id="2097158" name="wps稻壳儿佳誉设计原创链接：http://chn.docer.com/works?userid=219874625"/>
          <p:cNvPicPr>
            <a:picLocks noChangeAspect="1"/>
          </p:cNvPicPr>
          <p:nvPr/>
        </p:nvPicPr>
        <p:blipFill>
          <a:blip xmlns:r="http://schemas.openxmlformats.org/officeDocument/2006/relationships" r:embed="rId2"/>
          <a:stretch>
            <a:fillRect/>
          </a:stretch>
        </p:blipFill>
        <p:spPr>
          <a:xfrm rot="5400000" flipH="1">
            <a:off x="5548715" y="1220919"/>
            <a:ext cx="883554" cy="10929257"/>
          </a:xfrm>
          <a:prstGeom prst="rect"/>
        </p:spPr>
      </p:pic>
      <p:sp>
        <p:nvSpPr>
          <p:cNvPr id="1048637" name="矩形 12"/>
          <p:cNvSpPr/>
          <p:nvPr/>
        </p:nvSpPr>
        <p:spPr>
          <a:xfrm>
            <a:off x="1038095" y="2132055"/>
            <a:ext cx="266330" cy="26633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sp>
        <p:nvSpPr>
          <p:cNvPr id="1048638" name=""/>
          <p:cNvSpPr txBox="1"/>
          <p:nvPr/>
        </p:nvSpPr>
        <p:spPr>
          <a:xfrm>
            <a:off x="1038095" y="719814"/>
            <a:ext cx="7781938" cy="1412241"/>
          </a:xfrm>
          <a:prstGeom prst="rect"/>
        </p:spPr>
        <p:txBody>
          <a:bodyPr rtlCol="0" wrap="square">
            <a:spAutoFit/>
          </a:bodyPr>
          <a:p>
            <a:r>
              <a:rPr b="1" sz="4400" lang="en-US">
                <a:solidFill>
                  <a:srgbClr val="000000"/>
                </a:solidFill>
              </a:rPr>
              <a:t>EMPLOYEE</a:t>
            </a:r>
            <a:r>
              <a:rPr b="1" sz="4400" lang="en-US">
                <a:solidFill>
                  <a:srgbClr val="000000"/>
                </a:solidFill>
              </a:rPr>
              <a:t> </a:t>
            </a:r>
            <a:r>
              <a:rPr b="1" sz="4400" lang="en-US">
                <a:solidFill>
                  <a:srgbClr val="000000"/>
                </a:solidFill>
              </a:rPr>
              <a:t>D</a:t>
            </a:r>
            <a:r>
              <a:rPr b="1" sz="4400" lang="en-US">
                <a:solidFill>
                  <a:srgbClr val="000000"/>
                </a:solidFill>
              </a:rPr>
              <a:t>A</a:t>
            </a:r>
            <a:r>
              <a:rPr b="1" sz="4400" lang="en-US">
                <a:solidFill>
                  <a:srgbClr val="000000"/>
                </a:solidFill>
              </a:rPr>
              <a:t>T</a:t>
            </a:r>
            <a:r>
              <a:rPr b="1" sz="4400" lang="en-US">
                <a:solidFill>
                  <a:srgbClr val="000000"/>
                </a:solidFill>
              </a:rPr>
              <a:t>A</a:t>
            </a:r>
            <a:r>
              <a:rPr b="1" sz="4400" lang="en-US">
                <a:solidFill>
                  <a:srgbClr val="000000"/>
                </a:solidFill>
              </a:rPr>
              <a:t> </a:t>
            </a:r>
            <a:r>
              <a:rPr b="1" sz="4400" lang="en-US">
                <a:solidFill>
                  <a:srgbClr val="000000"/>
                </a:solidFill>
              </a:rPr>
              <a:t>A</a:t>
            </a:r>
            <a:r>
              <a:rPr b="1" sz="4400" lang="en-US">
                <a:solidFill>
                  <a:srgbClr val="000000"/>
                </a:solidFill>
              </a:rPr>
              <a:t>N</a:t>
            </a:r>
            <a:r>
              <a:rPr b="1" sz="4400" lang="en-US">
                <a:solidFill>
                  <a:srgbClr val="000000"/>
                </a:solidFill>
              </a:rPr>
              <a:t>A</a:t>
            </a:r>
            <a:r>
              <a:rPr b="1" sz="4400" lang="en-US">
                <a:solidFill>
                  <a:srgbClr val="000000"/>
                </a:solidFill>
              </a:rPr>
              <a:t>S</a:t>
            </a:r>
            <a:r>
              <a:rPr b="1" sz="4400" lang="en-US">
                <a:solidFill>
                  <a:srgbClr val="000000"/>
                </a:solidFill>
              </a:rPr>
              <a:t>L</a:t>
            </a:r>
            <a:r>
              <a:rPr b="1" sz="4400" lang="en-US">
                <a:solidFill>
                  <a:srgbClr val="000000"/>
                </a:solidFill>
              </a:rPr>
              <a:t>Y</a:t>
            </a:r>
            <a:r>
              <a:rPr b="1" sz="4400" lang="en-US">
                <a:solidFill>
                  <a:srgbClr val="000000"/>
                </a:solidFill>
              </a:rPr>
              <a:t>S</a:t>
            </a:r>
            <a:r>
              <a:rPr b="1" sz="4400" lang="en-US">
                <a:solidFill>
                  <a:srgbClr val="000000"/>
                </a:solidFill>
              </a:rPr>
              <a:t>I</a:t>
            </a:r>
            <a:r>
              <a:rPr b="1" sz="4400" lang="en-US">
                <a:solidFill>
                  <a:srgbClr val="000000"/>
                </a:solidFill>
              </a:rPr>
              <a:t>S</a:t>
            </a:r>
            <a:r>
              <a:rPr b="1" sz="4400" lang="en-US">
                <a:solidFill>
                  <a:srgbClr val="000000"/>
                </a:solidFill>
              </a:rPr>
              <a:t> </a:t>
            </a:r>
            <a:r>
              <a:rPr b="1" sz="4400" lang="en-US">
                <a:solidFill>
                  <a:srgbClr val="000000"/>
                </a:solidFill>
              </a:rPr>
              <a:t>U</a:t>
            </a:r>
            <a:r>
              <a:rPr b="1" sz="4400" lang="en-US">
                <a:solidFill>
                  <a:srgbClr val="000000"/>
                </a:solidFill>
              </a:rPr>
              <a:t>S</a:t>
            </a:r>
            <a:r>
              <a:rPr b="1" sz="4400" lang="en-US">
                <a:solidFill>
                  <a:srgbClr val="000000"/>
                </a:solidFill>
              </a:rPr>
              <a:t>I</a:t>
            </a:r>
            <a:r>
              <a:rPr b="1" sz="4400" lang="en-US">
                <a:solidFill>
                  <a:srgbClr val="000000"/>
                </a:solidFill>
              </a:rPr>
              <a:t>N</a:t>
            </a:r>
            <a:r>
              <a:rPr b="1" sz="4400" lang="en-US">
                <a:solidFill>
                  <a:srgbClr val="000000"/>
                </a:solidFill>
              </a:rPr>
              <a:t>G</a:t>
            </a:r>
            <a:r>
              <a:rPr b="1" sz="4400" lang="en-US">
                <a:solidFill>
                  <a:srgbClr val="000000"/>
                </a:solidFill>
              </a:rPr>
              <a:t> </a:t>
            </a:r>
            <a:r>
              <a:rPr b="1" sz="4400" lang="en-US">
                <a:solidFill>
                  <a:srgbClr val="000000"/>
                </a:solidFill>
              </a:rPr>
              <a:t>E</a:t>
            </a:r>
            <a:r>
              <a:rPr b="1" sz="4400" lang="en-US">
                <a:solidFill>
                  <a:srgbClr val="000000"/>
                </a:solidFill>
              </a:rPr>
              <a:t>X</a:t>
            </a:r>
            <a:r>
              <a:rPr b="1" sz="4400" lang="en-US">
                <a:solidFill>
                  <a:srgbClr val="000000"/>
                </a:solidFill>
              </a:rPr>
              <a:t>CEL</a:t>
            </a:r>
            <a:r>
              <a:rPr b="1" sz="4400" lang="en-US">
                <a:solidFill>
                  <a:srgbClr val="000000"/>
                </a:solidFill>
              </a:rPr>
              <a:t> </a:t>
            </a:r>
            <a:endParaRPr sz="2800" lang="en-GB">
              <a:solidFill>
                <a:srgbClr val="000000"/>
              </a:solidFill>
            </a:endParaRPr>
          </a:p>
        </p:txBody>
      </p:sp>
      <p:sp>
        <p:nvSpPr>
          <p:cNvPr id="1048639" name=""/>
          <p:cNvSpPr txBox="1"/>
          <p:nvPr/>
        </p:nvSpPr>
        <p:spPr>
          <a:xfrm>
            <a:off x="1521630" y="2625855"/>
            <a:ext cx="8023706" cy="2186940"/>
          </a:xfrm>
          <a:prstGeom prst="rect"/>
        </p:spPr>
        <p:txBody>
          <a:bodyPr rtlCol="0" wrap="square">
            <a:spAutoFit/>
          </a:bodyPr>
          <a:p>
            <a:r>
              <a:rPr b="1" sz="2800" lang="en-US">
                <a:solidFill>
                  <a:srgbClr val="000000"/>
                </a:solidFill>
              </a:rPr>
              <a:t>STUDENT</a:t>
            </a:r>
            <a:r>
              <a:rPr b="1" sz="2800" lang="en-US">
                <a:solidFill>
                  <a:srgbClr val="000000"/>
                </a:solidFill>
              </a:rPr>
              <a:t> </a:t>
            </a:r>
            <a:r>
              <a:rPr b="1" sz="2800" lang="en-US">
                <a:solidFill>
                  <a:srgbClr val="000000"/>
                </a:solidFill>
              </a:rPr>
              <a:t>NAME</a:t>
            </a:r>
            <a:r>
              <a:rPr b="1" sz="2800" lang="en-US">
                <a:solidFill>
                  <a:srgbClr val="000000"/>
                </a:solidFill>
              </a:rPr>
              <a:t>:</a:t>
            </a:r>
            <a:r>
              <a:rPr b="1" sz="2800" lang="en-US">
                <a:solidFill>
                  <a:srgbClr val="000000"/>
                </a:solidFill>
              </a:rPr>
              <a:t>K</a:t>
            </a:r>
            <a:r>
              <a:rPr b="1" sz="2800" lang="en-US">
                <a:solidFill>
                  <a:srgbClr val="000000"/>
                </a:solidFill>
              </a:rPr>
              <a:t>.</a:t>
            </a:r>
            <a:r>
              <a:rPr b="1" sz="2800" lang="en-US">
                <a:solidFill>
                  <a:srgbClr val="000000"/>
                </a:solidFill>
              </a:rPr>
              <a:t>P</a:t>
            </a:r>
            <a:r>
              <a:rPr b="1" sz="2800" lang="en-US">
                <a:solidFill>
                  <a:srgbClr val="000000"/>
                </a:solidFill>
              </a:rPr>
              <a:t>O</a:t>
            </a:r>
            <a:r>
              <a:rPr b="1" sz="2800" lang="en-US">
                <a:solidFill>
                  <a:srgbClr val="000000"/>
                </a:solidFill>
              </a:rPr>
              <a:t>O</a:t>
            </a:r>
            <a:r>
              <a:rPr b="1" sz="2800" lang="en-US">
                <a:solidFill>
                  <a:srgbClr val="000000"/>
                </a:solidFill>
              </a:rPr>
              <a:t>J</a:t>
            </a:r>
            <a:r>
              <a:rPr b="1" sz="2800" lang="en-US">
                <a:solidFill>
                  <a:srgbClr val="000000"/>
                </a:solidFill>
              </a:rPr>
              <a:t>A</a:t>
            </a:r>
            <a:endParaRPr sz="2800" lang="en-GB">
              <a:solidFill>
                <a:srgbClr val="000000"/>
              </a:solidFill>
            </a:endParaRPr>
          </a:p>
          <a:p>
            <a:r>
              <a:rPr b="1" sz="2800" lang="en-US">
                <a:solidFill>
                  <a:srgbClr val="000000"/>
                </a:solidFill>
              </a:rPr>
              <a:t>R</a:t>
            </a:r>
            <a:r>
              <a:rPr b="1" sz="2800" lang="en-US">
                <a:solidFill>
                  <a:srgbClr val="000000"/>
                </a:solidFill>
              </a:rPr>
              <a:t>E</a:t>
            </a:r>
            <a:r>
              <a:rPr b="1" sz="2800" lang="en-US">
                <a:solidFill>
                  <a:srgbClr val="000000"/>
                </a:solidFill>
              </a:rPr>
              <a:t>S</a:t>
            </a:r>
            <a:r>
              <a:rPr b="1" sz="2800" lang="en-US">
                <a:solidFill>
                  <a:srgbClr val="000000"/>
                </a:solidFill>
              </a:rPr>
              <a:t>ISTOR</a:t>
            </a:r>
            <a:r>
              <a:rPr b="1" sz="2800" lang="en-US">
                <a:solidFill>
                  <a:srgbClr val="000000"/>
                </a:solidFill>
              </a:rPr>
              <a:t> </a:t>
            </a:r>
            <a:r>
              <a:rPr b="1" sz="2800" lang="en-US">
                <a:solidFill>
                  <a:srgbClr val="000000"/>
                </a:solidFill>
              </a:rPr>
              <a:t>N</a:t>
            </a:r>
            <a:r>
              <a:rPr b="1" sz="2800" lang="en-US">
                <a:solidFill>
                  <a:srgbClr val="000000"/>
                </a:solidFill>
              </a:rPr>
              <a:t>O</a:t>
            </a:r>
            <a:r>
              <a:rPr b="1" sz="2800" lang="en-US">
                <a:solidFill>
                  <a:srgbClr val="000000"/>
                </a:solidFill>
              </a:rPr>
              <a:t>:</a:t>
            </a:r>
            <a:r>
              <a:rPr b="1" sz="2800" lang="en-US">
                <a:solidFill>
                  <a:srgbClr val="000000"/>
                </a:solidFill>
              </a:rPr>
              <a:t>asunm110unm</a:t>
            </a:r>
            <a:r>
              <a:rPr b="1" sz="2800" lang="en-US">
                <a:solidFill>
                  <a:srgbClr val="000000"/>
                </a:solidFill>
              </a:rPr>
              <a:t>1</a:t>
            </a:r>
            <a:r>
              <a:rPr b="1" sz="2800" lang="en-US">
                <a:solidFill>
                  <a:srgbClr val="000000"/>
                </a:solidFill>
              </a:rPr>
              <a:t>2</a:t>
            </a:r>
            <a:r>
              <a:rPr b="1" sz="2800" lang="en-US">
                <a:solidFill>
                  <a:srgbClr val="000000"/>
                </a:solidFill>
              </a:rPr>
              <a:t>2</a:t>
            </a:r>
            <a:r>
              <a:rPr b="1" sz="2800" lang="en-US">
                <a:solidFill>
                  <a:srgbClr val="000000"/>
                </a:solidFill>
              </a:rPr>
              <a:t>0</a:t>
            </a:r>
            <a:r>
              <a:rPr b="1" sz="2800" lang="en-US">
                <a:solidFill>
                  <a:srgbClr val="000000"/>
                </a:solidFill>
              </a:rPr>
              <a:t>1</a:t>
            </a:r>
            <a:r>
              <a:rPr b="1" sz="2800" lang="en-US">
                <a:solidFill>
                  <a:srgbClr val="000000"/>
                </a:solidFill>
              </a:rPr>
              <a:t>3</a:t>
            </a:r>
            <a:r>
              <a:rPr b="1" sz="2800" lang="en-US">
                <a:solidFill>
                  <a:srgbClr val="000000"/>
                </a:solidFill>
              </a:rPr>
              <a:t>7</a:t>
            </a:r>
            <a:r>
              <a:rPr b="1" sz="2800" lang="en-US">
                <a:solidFill>
                  <a:srgbClr val="000000"/>
                </a:solidFill>
              </a:rPr>
              <a:t>4</a:t>
            </a:r>
            <a:endParaRPr sz="2800" lang="en-GB">
              <a:solidFill>
                <a:srgbClr val="000000"/>
              </a:solidFill>
            </a:endParaRPr>
          </a:p>
          <a:p>
            <a:r>
              <a:rPr b="1" sz="2800" lang="en-US">
                <a:solidFill>
                  <a:srgbClr val="000000"/>
                </a:solidFill>
              </a:rPr>
              <a:t>D</a:t>
            </a:r>
            <a:r>
              <a:rPr b="1" sz="2800" lang="en-US">
                <a:solidFill>
                  <a:srgbClr val="000000"/>
                </a:solidFill>
              </a:rPr>
              <a:t>E</a:t>
            </a:r>
            <a:r>
              <a:rPr b="1" sz="2800" lang="en-US">
                <a:solidFill>
                  <a:srgbClr val="000000"/>
                </a:solidFill>
              </a:rPr>
              <a:t>P</a:t>
            </a:r>
            <a:r>
              <a:rPr b="1" sz="2800" lang="en-US">
                <a:solidFill>
                  <a:srgbClr val="000000"/>
                </a:solidFill>
              </a:rPr>
              <a:t>A</a:t>
            </a:r>
            <a:r>
              <a:rPr b="1" sz="2800" lang="en-US">
                <a:solidFill>
                  <a:srgbClr val="000000"/>
                </a:solidFill>
              </a:rPr>
              <a:t>R</a:t>
            </a:r>
            <a:r>
              <a:rPr b="1" sz="2800" lang="en-US">
                <a:solidFill>
                  <a:srgbClr val="000000"/>
                </a:solidFill>
              </a:rPr>
              <a:t>T</a:t>
            </a:r>
            <a:r>
              <a:rPr b="1" sz="2800" lang="en-US">
                <a:solidFill>
                  <a:srgbClr val="000000"/>
                </a:solidFill>
              </a:rPr>
              <a:t>M</a:t>
            </a:r>
            <a:r>
              <a:rPr b="1" sz="2800" lang="en-US">
                <a:solidFill>
                  <a:srgbClr val="000000"/>
                </a:solidFill>
              </a:rPr>
              <a:t>E</a:t>
            </a:r>
            <a:r>
              <a:rPr b="1" sz="2800" lang="en-US">
                <a:solidFill>
                  <a:srgbClr val="000000"/>
                </a:solidFill>
              </a:rPr>
              <a:t>N</a:t>
            </a:r>
            <a:r>
              <a:rPr b="1" sz="2800" lang="en-US">
                <a:solidFill>
                  <a:srgbClr val="000000"/>
                </a:solidFill>
              </a:rPr>
              <a:t>T</a:t>
            </a:r>
            <a:r>
              <a:rPr b="1" sz="2800" lang="en-US">
                <a:solidFill>
                  <a:srgbClr val="000000"/>
                </a:solidFill>
              </a:rPr>
              <a:t>:</a:t>
            </a:r>
            <a:r>
              <a:rPr b="1" sz="2800" lang="en-US">
                <a:solidFill>
                  <a:srgbClr val="000000"/>
                </a:solidFill>
              </a:rPr>
              <a:t>B</a:t>
            </a:r>
            <a:r>
              <a:rPr b="1" sz="2800" lang="en-US">
                <a:solidFill>
                  <a:srgbClr val="000000"/>
                </a:solidFill>
              </a:rPr>
              <a:t>.</a:t>
            </a:r>
            <a:r>
              <a:rPr b="1" sz="2800" lang="en-US">
                <a:solidFill>
                  <a:srgbClr val="000000"/>
                </a:solidFill>
              </a:rPr>
              <a:t>C</a:t>
            </a:r>
            <a:r>
              <a:rPr b="1" sz="2800" lang="en-US">
                <a:solidFill>
                  <a:srgbClr val="000000"/>
                </a:solidFill>
              </a:rPr>
              <a:t>O</a:t>
            </a:r>
            <a:r>
              <a:rPr b="1" sz="2800" lang="en-US">
                <a:solidFill>
                  <a:srgbClr val="000000"/>
                </a:solidFill>
              </a:rPr>
              <a:t>M</a:t>
            </a:r>
            <a:r>
              <a:rPr b="1" sz="2800" lang="en-US">
                <a:solidFill>
                  <a:srgbClr val="000000"/>
                </a:solidFill>
              </a:rPr>
              <a:t>(</a:t>
            </a:r>
            <a:r>
              <a:rPr b="1" sz="2800" lang="en-US">
                <a:solidFill>
                  <a:srgbClr val="000000"/>
                </a:solidFill>
              </a:rPr>
              <a:t>G</a:t>
            </a:r>
            <a:r>
              <a:rPr b="1" sz="2800" lang="en-US">
                <a:solidFill>
                  <a:srgbClr val="000000"/>
                </a:solidFill>
              </a:rPr>
              <a:t>E</a:t>
            </a:r>
            <a:r>
              <a:rPr b="1" sz="2800" lang="en-US">
                <a:solidFill>
                  <a:srgbClr val="000000"/>
                </a:solidFill>
              </a:rPr>
              <a:t>NERAL</a:t>
            </a:r>
            <a:r>
              <a:rPr b="1" sz="2800" lang="en-US">
                <a:solidFill>
                  <a:srgbClr val="000000"/>
                </a:solidFill>
              </a:rPr>
              <a:t>)</a:t>
            </a:r>
            <a:endParaRPr sz="2800" lang="en-GB">
              <a:solidFill>
                <a:srgbClr val="000000"/>
              </a:solidFill>
            </a:endParaRPr>
          </a:p>
          <a:p>
            <a:r>
              <a:rPr b="1" sz="2800" lang="en-US">
                <a:solidFill>
                  <a:srgbClr val="000000"/>
                </a:solidFill>
              </a:rPr>
              <a:t>C</a:t>
            </a:r>
            <a:r>
              <a:rPr b="1" sz="2800" lang="en-US">
                <a:solidFill>
                  <a:srgbClr val="000000"/>
                </a:solidFill>
              </a:rPr>
              <a:t>O</a:t>
            </a:r>
            <a:r>
              <a:rPr b="1" sz="2800" lang="en-US">
                <a:solidFill>
                  <a:srgbClr val="000000"/>
                </a:solidFill>
              </a:rPr>
              <a:t>L</a:t>
            </a:r>
            <a:r>
              <a:rPr b="1" sz="2800" lang="en-US">
                <a:solidFill>
                  <a:srgbClr val="000000"/>
                </a:solidFill>
              </a:rPr>
              <a:t>L</a:t>
            </a:r>
            <a:r>
              <a:rPr b="1" sz="2800" lang="en-US">
                <a:solidFill>
                  <a:srgbClr val="000000"/>
                </a:solidFill>
              </a:rPr>
              <a:t>EGE</a:t>
            </a:r>
            <a:r>
              <a:rPr b="1" sz="2800" lang="en-US">
                <a:solidFill>
                  <a:srgbClr val="000000"/>
                </a:solidFill>
              </a:rPr>
              <a:t>:</a:t>
            </a:r>
            <a:r>
              <a:rPr b="1" sz="2800" lang="en-US">
                <a:solidFill>
                  <a:srgbClr val="000000"/>
                </a:solidFill>
              </a:rPr>
              <a:t>D</a:t>
            </a:r>
            <a:r>
              <a:rPr b="1" sz="2800" lang="en-US">
                <a:solidFill>
                  <a:srgbClr val="000000"/>
                </a:solidFill>
              </a:rPr>
              <a:t>.</a:t>
            </a:r>
            <a:r>
              <a:rPr b="1" sz="2800" lang="en-US">
                <a:solidFill>
                  <a:srgbClr val="000000"/>
                </a:solidFill>
              </a:rPr>
              <a:t>R</a:t>
            </a:r>
            <a:r>
              <a:rPr b="1" sz="2800" lang="en-US">
                <a:solidFill>
                  <a:srgbClr val="000000"/>
                </a:solidFill>
              </a:rPr>
              <a:t>.</a:t>
            </a:r>
            <a:r>
              <a:rPr b="1" sz="2800" lang="en-US">
                <a:solidFill>
                  <a:srgbClr val="000000"/>
                </a:solidFill>
              </a:rPr>
              <a:t>B</a:t>
            </a:r>
            <a:r>
              <a:rPr b="1" sz="2800" lang="en-US">
                <a:solidFill>
                  <a:srgbClr val="000000"/>
                </a:solidFill>
              </a:rPr>
              <a:t>.</a:t>
            </a:r>
            <a:r>
              <a:rPr b="1" sz="2800" lang="en-US">
                <a:solidFill>
                  <a:srgbClr val="000000"/>
                </a:solidFill>
              </a:rPr>
              <a:t>C</a:t>
            </a:r>
            <a:r>
              <a:rPr b="1" sz="2800" lang="en-US">
                <a:solidFill>
                  <a:srgbClr val="000000"/>
                </a:solidFill>
              </a:rPr>
              <a:t>.</a:t>
            </a:r>
            <a:r>
              <a:rPr b="1" sz="2800" lang="en-US">
                <a:solidFill>
                  <a:srgbClr val="000000"/>
                </a:solidFill>
              </a:rPr>
              <a:t>C</a:t>
            </a:r>
            <a:r>
              <a:rPr b="1" sz="2800" lang="en-US">
                <a:solidFill>
                  <a:srgbClr val="000000"/>
                </a:solidFill>
              </a:rPr>
              <a:t>.</a:t>
            </a:r>
            <a:r>
              <a:rPr b="1" sz="2800" lang="en-US">
                <a:solidFill>
                  <a:srgbClr val="000000"/>
                </a:solidFill>
              </a:rPr>
              <a:t>C</a:t>
            </a:r>
            <a:r>
              <a:rPr b="1" sz="2800" lang="en-US">
                <a:solidFill>
                  <a:srgbClr val="000000"/>
                </a:solidFill>
              </a:rPr>
              <a:t>.</a:t>
            </a:r>
            <a:r>
              <a:rPr b="1" sz="2800" lang="en-US">
                <a:solidFill>
                  <a:srgbClr val="000000"/>
                </a:solidFill>
              </a:rPr>
              <a:t>H</a:t>
            </a:r>
            <a:r>
              <a:rPr b="1" sz="2800" lang="en-US">
                <a:solidFill>
                  <a:srgbClr val="000000"/>
                </a:solidFill>
              </a:rPr>
              <a:t>I</a:t>
            </a:r>
            <a:r>
              <a:rPr b="1" sz="2800" lang="en-US">
                <a:solidFill>
                  <a:srgbClr val="000000"/>
                </a:solidFill>
              </a:rPr>
              <a:t>N</a:t>
            </a:r>
            <a:r>
              <a:rPr b="1" sz="2800" lang="en-US">
                <a:solidFill>
                  <a:srgbClr val="000000"/>
                </a:solidFill>
              </a:rPr>
              <a:t>D</a:t>
            </a:r>
            <a:r>
              <a:rPr b="1" sz="2800" lang="en-US">
                <a:solidFill>
                  <a:srgbClr val="000000"/>
                </a:solidFill>
              </a:rPr>
              <a:t>U</a:t>
            </a:r>
            <a:r>
              <a:rPr b="1" sz="2800" lang="en-US">
                <a:solidFill>
                  <a:srgbClr val="000000"/>
                </a:solidFill>
              </a:rPr>
              <a:t> </a:t>
            </a:r>
            <a:r>
              <a:rPr b="1" sz="2800" lang="en-US">
                <a:solidFill>
                  <a:srgbClr val="000000"/>
                </a:solidFill>
              </a:rPr>
              <a:t>C</a:t>
            </a:r>
            <a:r>
              <a:rPr b="1" sz="2800" lang="en-US">
                <a:solidFill>
                  <a:srgbClr val="000000"/>
                </a:solidFill>
              </a:rPr>
              <a:t>OLLEGE</a:t>
            </a:r>
            <a:endParaRPr sz="2800" lang="en-GB">
              <a:solidFill>
                <a:srgbClr val="000000"/>
              </a:solidFill>
            </a:endParaRPr>
          </a:p>
          <a:p>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grpSp>
        <p:nvGrpSpPr>
          <p:cNvPr id="60" name="组合 6"/>
          <p:cNvGrpSpPr/>
          <p:nvPr/>
        </p:nvGrpSpPr>
        <p:grpSpPr>
          <a:xfrm>
            <a:off x="-8878" y="0"/>
            <a:ext cx="12200878" cy="6858000"/>
            <a:chOff x="-8878" y="0"/>
            <a:chExt cx="12200878" cy="6858000"/>
          </a:xfrm>
        </p:grpSpPr>
        <p:grpSp>
          <p:nvGrpSpPr>
            <p:cNvPr id="61" name="组合 1"/>
            <p:cNvGrpSpPr/>
            <p:nvPr/>
          </p:nvGrpSpPr>
          <p:grpSpPr>
            <a:xfrm>
              <a:off x="-8878" y="0"/>
              <a:ext cx="12200878" cy="6858000"/>
              <a:chOff x="-8878" y="0"/>
              <a:chExt cx="12200878" cy="6858000"/>
            </a:xfrm>
          </p:grpSpPr>
          <p:sp>
            <p:nvSpPr>
              <p:cNvPr id="1048661"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62"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63"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64"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813" name=""/>
          <p:cNvSpPr txBox="1"/>
          <p:nvPr/>
        </p:nvSpPr>
        <p:spPr>
          <a:xfrm>
            <a:off x="573098" y="497102"/>
            <a:ext cx="4000000" cy="688339"/>
          </a:xfrm>
          <a:prstGeom prst="rect"/>
        </p:spPr>
        <p:txBody>
          <a:bodyPr rtlCol="0" wrap="square">
            <a:spAutoFit/>
          </a:bodyPr>
          <a:p>
            <a:r>
              <a:rPr b="1" sz="4000" lang="en-US">
                <a:solidFill>
                  <a:srgbClr val="000000"/>
                </a:solidFill>
              </a:rPr>
              <a:t>DISCUSSION</a:t>
            </a:r>
            <a:r>
              <a:rPr b="1" sz="4000" lang="en-US">
                <a:solidFill>
                  <a:srgbClr val="000000"/>
                </a:solidFill>
              </a:rPr>
              <a:t> </a:t>
            </a:r>
            <a:endParaRPr sz="2800" lang="en-GB">
              <a:solidFill>
                <a:srgbClr val="000000"/>
              </a:solidFill>
            </a:endParaRPr>
          </a:p>
        </p:txBody>
      </p:sp>
      <p:sp>
        <p:nvSpPr>
          <p:cNvPr id="1048814" name=""/>
          <p:cNvSpPr txBox="1"/>
          <p:nvPr/>
        </p:nvSpPr>
        <p:spPr>
          <a:xfrm>
            <a:off x="605994" y="1535926"/>
            <a:ext cx="11341496" cy="4701539"/>
          </a:xfrm>
          <a:prstGeom prst="rect"/>
        </p:spPr>
        <p:txBody>
          <a:bodyPr rtlCol="0" wrap="square">
            <a:spAutoFit/>
          </a:bodyPr>
          <a:p>
            <a:r>
              <a:rPr sz="2800" lang="en-GB">
                <a:solidFill>
                  <a:srgbClr val="000000"/>
                </a:solidFill>
              </a:rPr>
              <a:t>Data OverviewGeneral Characteristics:Joining Years: Employees joined between 2012 and 2018.Work Locations: The primary locations are Bangalore, New Delhi, and Pune.Departments: Includes Sales, Finance, Quality, and Purchase.2. Key InsightsTurnover by Department:Finance: Generally high turnover amounts (e.g., Reina Oliver, Yara Keith).Sales: Varies significantly; some employees have very high turnover (e.g., Remy Sweeney).Quality: Consistent turnover but with less variability compared to sales and finance.Turnover by Location:Bangalore: A high concentration of employees with varied turnover amounts.Pune: Employees here also show high turnover, especially in sales.New Delhi: Mixed turnover with notable figures in both finance and qua</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grpSp>
        <p:nvGrpSpPr>
          <p:cNvPr id="69" name="组合 1"/>
          <p:cNvGrpSpPr/>
          <p:nvPr/>
        </p:nvGrpSpPr>
        <p:grpSpPr>
          <a:xfrm>
            <a:off x="-8878" y="0"/>
            <a:ext cx="12200878" cy="6858000"/>
            <a:chOff x="-8878" y="0"/>
            <a:chExt cx="12200878" cy="6858000"/>
          </a:xfrm>
        </p:grpSpPr>
        <p:sp>
          <p:nvSpPr>
            <p:cNvPr id="104868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8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8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86"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63" name="图片 6"/>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sp>
        <p:nvSpPr>
          <p:cNvPr id="1048815" name=""/>
          <p:cNvSpPr txBox="1"/>
          <p:nvPr/>
        </p:nvSpPr>
        <p:spPr>
          <a:xfrm>
            <a:off x="908913" y="775780"/>
            <a:ext cx="4000000" cy="815339"/>
          </a:xfrm>
          <a:prstGeom prst="rect"/>
        </p:spPr>
        <p:txBody>
          <a:bodyPr rtlCol="0" wrap="square">
            <a:spAutoFit/>
          </a:bodyPr>
          <a:p>
            <a:r>
              <a:rPr b="1" sz="4800" lang="en-US">
                <a:solidFill>
                  <a:srgbClr val="000000"/>
                </a:solidFill>
              </a:rPr>
              <a:t>R</a:t>
            </a:r>
            <a:r>
              <a:rPr b="1" sz="4800" lang="en-US">
                <a:solidFill>
                  <a:srgbClr val="000000"/>
                </a:solidFill>
              </a:rPr>
              <a:t>E</a:t>
            </a:r>
            <a:r>
              <a:rPr b="1" sz="4800" lang="en-US">
                <a:solidFill>
                  <a:srgbClr val="000000"/>
                </a:solidFill>
              </a:rPr>
              <a:t>S</a:t>
            </a:r>
            <a:r>
              <a:rPr b="1" sz="4800" lang="en-US">
                <a:solidFill>
                  <a:srgbClr val="000000"/>
                </a:solidFill>
              </a:rPr>
              <a:t>U</a:t>
            </a:r>
            <a:r>
              <a:rPr b="1" sz="4800" lang="en-US">
                <a:solidFill>
                  <a:srgbClr val="000000"/>
                </a:solidFill>
              </a:rPr>
              <a:t>L</a:t>
            </a:r>
            <a:r>
              <a:rPr b="1" sz="4800" lang="en-US">
                <a:solidFill>
                  <a:srgbClr val="000000"/>
                </a:solidFill>
              </a:rPr>
              <a:t>T</a:t>
            </a:r>
            <a:r>
              <a:rPr b="1" sz="4800" lang="en-US">
                <a:solidFill>
                  <a:srgbClr val="000000"/>
                </a:solidFill>
              </a:rPr>
              <a:t>S</a:t>
            </a:r>
            <a:endParaRPr sz="2800" lang="en-GB">
              <a:solidFill>
                <a:srgbClr val="000000"/>
              </a:solidFill>
            </a:endParaRPr>
          </a:p>
        </p:txBody>
      </p:sp>
      <p:pic>
        <p:nvPicPr>
          <p:cNvPr id="2097167" name=""/>
          <p:cNvPicPr>
            <a:picLocks/>
          </p:cNvPicPr>
          <p:nvPr/>
        </p:nvPicPr>
        <p:blipFill>
          <a:blip xmlns:r="http://schemas.openxmlformats.org/officeDocument/2006/relationships" r:embed="rId2"/>
          <a:stretch>
            <a:fillRect/>
          </a:stretch>
        </p:blipFill>
        <p:spPr>
          <a:xfrm rot="0">
            <a:off x="1280224" y="1591119"/>
            <a:ext cx="5772234" cy="470424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73" name=""/>
        <p:cNvGrpSpPr/>
        <p:nvPr/>
      </p:nvGrpSpPr>
      <p:grpSpPr>
        <a:xfrm>
          <a:off x="0" y="0"/>
          <a:ext cx="0" cy="0"/>
          <a:chOff x="0" y="0"/>
          <a:chExt cx="0" cy="0"/>
        </a:xfrm>
      </p:grpSpPr>
      <p:grpSp>
        <p:nvGrpSpPr>
          <p:cNvPr id="74" name="组合 6"/>
          <p:cNvGrpSpPr/>
          <p:nvPr/>
        </p:nvGrpSpPr>
        <p:grpSpPr>
          <a:xfrm>
            <a:off x="-8878" y="0"/>
            <a:ext cx="12200878" cy="6858000"/>
            <a:chOff x="-8878" y="0"/>
            <a:chExt cx="12200878" cy="6858000"/>
          </a:xfrm>
        </p:grpSpPr>
        <p:grpSp>
          <p:nvGrpSpPr>
            <p:cNvPr id="75" name="组合 1"/>
            <p:cNvGrpSpPr/>
            <p:nvPr/>
          </p:nvGrpSpPr>
          <p:grpSpPr>
            <a:xfrm>
              <a:off x="-8878" y="0"/>
              <a:ext cx="12200878" cy="6858000"/>
              <a:chOff x="-8878" y="0"/>
              <a:chExt cx="12200878" cy="6858000"/>
            </a:xfrm>
          </p:grpSpPr>
          <p:sp>
            <p:nvSpPr>
              <p:cNvPr id="1048709"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10"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11"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12"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lang="zh-CN">
                  <a:ea typeface="Arial" panose="020B0604020202020204" pitchFamily="34" charset="0"/>
                </a:rPr>
                <a:t>Departmental Turnover Patterns:Finance: Shows some of the highest turnover values, particularly notable in Bangalore. Employees with significant turnover in finance positions may be tied to high-value transactions or financial pressures.Sales: Displays a wide range of turnover values, with some extremely high amounts (e.g., Remy Sweeney). This could indicate high volatility or performance-based compensation influencing turnover.Quality: Generally consistent turnover amounts, with higher turnover in Bangalore and Pune. This may reflect stability or challenges in maintaining quality standards.Location-Based Insights:Bangalore: Home to many employees with high turnover amounts, especially in finance and sales departments. This suggests potential location-specific issues such as competitive market conditions or higher living co</a:t>
              </a:r>
              <a:endParaRPr altLang="en-US" lang="zh-CN">
                <a:ea typeface="Arial" panose="020B0604020202020204" pitchFamily="34" charset="0"/>
              </a:endParaRPr>
            </a:p>
          </p:txBody>
        </p:sp>
      </p:grpSp>
      <p:pic>
        <p:nvPicPr>
          <p:cNvPr id="2097164" name="图片 30"/>
          <p:cNvPicPr>
            <a:picLocks noChangeAspect="1"/>
          </p:cNvPicPr>
          <p:nvPr/>
        </p:nvPicPr>
        <p:blipFill>
          <a:blip xmlns:r="http://schemas.openxmlformats.org/officeDocument/2006/relationships" r:embed="rId1" cstate="print"/>
          <a:stretch>
            <a:fillRect/>
          </a:stretch>
        </p:blipFill>
        <p:spPr>
          <a:xfrm rot="9899135">
            <a:off x="15411" y="275252"/>
            <a:ext cx="3913141" cy="3913141"/>
          </a:xfrm>
          <a:prstGeom prst="rect"/>
        </p:spPr>
      </p:pic>
      <p:sp>
        <p:nvSpPr>
          <p:cNvPr id="1048816" name=""/>
          <p:cNvSpPr txBox="1"/>
          <p:nvPr/>
        </p:nvSpPr>
        <p:spPr>
          <a:xfrm>
            <a:off x="4368629" y="296371"/>
            <a:ext cx="4000000" cy="751839"/>
          </a:xfrm>
          <a:prstGeom prst="rect"/>
        </p:spPr>
        <p:txBody>
          <a:bodyPr rtlCol="0" wrap="square">
            <a:spAutoFit/>
          </a:bodyPr>
          <a:p>
            <a:r>
              <a:rPr b="1" sz="4400" lang="en-US">
                <a:solidFill>
                  <a:srgbClr val="000000"/>
                </a:solidFill>
              </a:rPr>
              <a:t>C</a:t>
            </a:r>
            <a:r>
              <a:rPr b="1" sz="4400" lang="en-US">
                <a:solidFill>
                  <a:srgbClr val="000000"/>
                </a:solidFill>
              </a:rPr>
              <a:t>O</a:t>
            </a:r>
            <a:r>
              <a:rPr b="1" sz="4400" lang="en-US">
                <a:solidFill>
                  <a:srgbClr val="000000"/>
                </a:solidFill>
              </a:rPr>
              <a:t>N</a:t>
            </a:r>
            <a:r>
              <a:rPr b="1" sz="4400" lang="en-US">
                <a:solidFill>
                  <a:srgbClr val="000000"/>
                </a:solidFill>
              </a:rPr>
              <a:t>C</a:t>
            </a:r>
            <a:r>
              <a:rPr b="1" sz="4400" lang="en-US">
                <a:solidFill>
                  <a:srgbClr val="000000"/>
                </a:solidFill>
              </a:rPr>
              <a:t>U</a:t>
            </a:r>
            <a:r>
              <a:rPr b="1" sz="4400" lang="en-US">
                <a:solidFill>
                  <a:srgbClr val="000000"/>
                </a:solidFill>
              </a:rPr>
              <a:t>L</a:t>
            </a:r>
            <a:r>
              <a:rPr b="1" sz="4400" lang="en-US">
                <a:solidFill>
                  <a:srgbClr val="000000"/>
                </a:solidFill>
              </a:rPr>
              <a:t>S</a:t>
            </a:r>
            <a:r>
              <a:rPr b="1" sz="4400" lang="en-US">
                <a:solidFill>
                  <a:srgbClr val="000000"/>
                </a:solidFill>
              </a:rPr>
              <a:t>I</a:t>
            </a:r>
            <a:r>
              <a:rPr b="1" sz="4400" lang="en-US">
                <a:solidFill>
                  <a:srgbClr val="000000"/>
                </a:solidFill>
              </a:rPr>
              <a:t>O</a:t>
            </a:r>
            <a:r>
              <a:rPr b="1" sz="4400" lang="en-US">
                <a:solidFill>
                  <a:srgbClr val="000000"/>
                </a:solidFill>
              </a:rPr>
              <a:t>N</a:t>
            </a:r>
            <a:endParaRPr sz="2800" lang="en-GB">
              <a:solidFill>
                <a:srgbClr val="000000"/>
              </a:solidFill>
            </a:endParaRPr>
          </a:p>
        </p:txBody>
      </p:sp>
      <p:sp>
        <p:nvSpPr>
          <p:cNvPr id="1048818" name=""/>
          <p:cNvSpPr txBox="1"/>
          <p:nvPr/>
        </p:nvSpPr>
        <p:spPr>
          <a:xfrm>
            <a:off x="668389" y="1048210"/>
            <a:ext cx="11099729" cy="5539739"/>
          </a:xfrm>
          <a:prstGeom prst="rect"/>
        </p:spPr>
        <p:txBody>
          <a:bodyPr rtlCol="0" wrap="square">
            <a:spAutoFit/>
          </a:bodyPr>
          <a:p>
            <a:r>
              <a:rPr sz="2800" lang="en-GB">
                <a:solidFill>
                  <a:srgbClr val="000000"/>
                </a:solidFill>
              </a:rPr>
              <a:t>Departmental Turnover Patterns:Finance: Shows some of the highest turnover values, particularly notable in Bangalore. Employees with significant turnover in finance positions may be tied to high-value transactions or financial pressures.Sales: Displays a wide range of turnover values, with some extremely high amounts (e.g., Remy Sweeney). This could indicate high volatility or performance-based compensation influencing turnover.Quality: Generally consistent turnover amounts, with higher turnover in Bangalore and Pune. This may reflect stability or challenges in maintaining quality standards.Location-Based Insights:Bangalore: Home to many employees with high turnover amounts, especially in finance and sales departments. This suggests potential location-specific issues such as competitive market conditions or higher living co</a:t>
            </a:r>
            <a:endParaRPr sz="2800" lang="en-GB">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grpSp>
        <p:nvGrpSpPr>
          <p:cNvPr id="81" name="组合 9"/>
          <p:cNvGrpSpPr/>
          <p:nvPr/>
        </p:nvGrpSpPr>
        <p:grpSpPr>
          <a:xfrm>
            <a:off x="-8878" y="0"/>
            <a:ext cx="12200878" cy="6858000"/>
            <a:chOff x="-8878" y="0"/>
            <a:chExt cx="12200878" cy="6858000"/>
          </a:xfrm>
        </p:grpSpPr>
        <p:sp>
          <p:nvSpPr>
            <p:cNvPr id="1048728" name="直角三角形 6"/>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29" name="直角三角形 7"/>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730" name="矩形 8"/>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731" name="矩形 10"/>
          <p:cNvSpPr/>
          <p:nvPr/>
        </p:nvSpPr>
        <p:spPr>
          <a:xfrm>
            <a:off x="807216" y="775779"/>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65" name="图片 4"/>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pic>
        <p:nvPicPr>
          <p:cNvPr id="2097166" name="wps稻壳儿佳誉设计原创链接：http://chn.docer.com/works?userid=219874625"/>
          <p:cNvPicPr>
            <a:picLocks noChangeAspect="1"/>
          </p:cNvPicPr>
          <p:nvPr/>
        </p:nvPicPr>
        <p:blipFill>
          <a:blip xmlns:r="http://schemas.openxmlformats.org/officeDocument/2006/relationships" r:embed="rId2"/>
          <a:stretch>
            <a:fillRect/>
          </a:stretch>
        </p:blipFill>
        <p:spPr>
          <a:xfrm rot="5400000" flipH="1">
            <a:off x="5548715" y="1220919"/>
            <a:ext cx="883554" cy="10929257"/>
          </a:xfrm>
          <a:prstGeom prst="rect"/>
        </p:spPr>
      </p:pic>
      <p:sp>
        <p:nvSpPr>
          <p:cNvPr id="1048732" name="矩形 12"/>
          <p:cNvSpPr/>
          <p:nvPr/>
        </p:nvSpPr>
        <p:spPr>
          <a:xfrm>
            <a:off x="1038095" y="2132055"/>
            <a:ext cx="266330" cy="2663301"/>
          </a:xfrm>
          <a:prstGeom prst="rect"/>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ea typeface="Arial" panose="020B0604020202020204" pitchFamily="34" charset="0"/>
            </a:endParaRPr>
          </a:p>
        </p:txBody>
      </p:sp>
      <p:sp>
        <p:nvSpPr>
          <p:cNvPr id="1048739" name="矩形 18"/>
          <p:cNvSpPr/>
          <p:nvPr/>
        </p:nvSpPr>
        <p:spPr>
          <a:xfrm>
            <a:off x="3160184" y="3075057"/>
            <a:ext cx="3439136" cy="707886"/>
          </a:xfrm>
          <a:prstGeom prst="rect"/>
        </p:spPr>
        <p:txBody>
          <a:bodyPr wrap="square">
            <a:spAutoFit/>
          </a:bodyPr>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dist" latinLnBrk="1"/>
            <a:r>
              <a:rPr altLang="zh-CN" b="1" dirty="0" sz="4000" lang="en-US">
                <a:latin typeface="Arial" panose="020B0604020202020204" pitchFamily="34" charset="0"/>
                <a:ea typeface="Arial" panose="020B0604020202020204" pitchFamily="34" charset="0"/>
              </a:rPr>
              <a:t>THANK YOU</a:t>
            </a:r>
            <a:endParaRPr altLang="zh-CN" b="1" dirty="0" sz="4000" i="0" lang="en-US">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pSp>
        <p:nvGrpSpPr>
          <p:cNvPr id="53" name="组合 1"/>
          <p:cNvGrpSpPr/>
          <p:nvPr/>
        </p:nvGrpSpPr>
        <p:grpSpPr>
          <a:xfrm>
            <a:off x="-8878" y="0"/>
            <a:ext cx="12200878" cy="6858000"/>
            <a:chOff x="-8878" y="0"/>
            <a:chExt cx="12200878" cy="6858000"/>
          </a:xfrm>
        </p:grpSpPr>
        <p:sp>
          <p:nvSpPr>
            <p:cNvPr id="1048640"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1"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2"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43"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9" name="图片 19"/>
          <p:cNvPicPr>
            <a:picLocks noChangeAspect="1"/>
          </p:cNvPicPr>
          <p:nvPr/>
        </p:nvPicPr>
        <p:blipFill>
          <a:blip xmlns:r="http://schemas.openxmlformats.org/officeDocument/2006/relationships" r:embed="rId1" cstate="print"/>
          <a:stretch>
            <a:fillRect/>
          </a:stretch>
        </p:blipFill>
        <p:spPr>
          <a:xfrm rot="10223364">
            <a:off x="464566" y="-46008"/>
            <a:ext cx="3449135" cy="3449135"/>
          </a:xfrm>
          <a:prstGeom prst="rect"/>
        </p:spPr>
      </p:pic>
      <p:sp>
        <p:nvSpPr>
          <p:cNvPr id="1048644" name=""/>
          <p:cNvSpPr txBox="1"/>
          <p:nvPr/>
        </p:nvSpPr>
        <p:spPr>
          <a:xfrm>
            <a:off x="4527726" y="990220"/>
            <a:ext cx="5623298" cy="688339"/>
          </a:xfrm>
          <a:prstGeom prst="rect"/>
        </p:spPr>
        <p:txBody>
          <a:bodyPr rtlCol="0" wrap="square">
            <a:spAutoFit/>
          </a:bodyPr>
          <a:p>
            <a:r>
              <a:rPr b="1" sz="4000" lang="en-US">
                <a:solidFill>
                  <a:srgbClr val="000000"/>
                </a:solidFill>
              </a:rPr>
              <a:t>PROJECT</a:t>
            </a:r>
            <a:r>
              <a:rPr b="1" sz="4000" lang="en-US">
                <a:solidFill>
                  <a:srgbClr val="000000"/>
                </a:solidFill>
              </a:rPr>
              <a:t> </a:t>
            </a:r>
            <a:r>
              <a:rPr b="1" sz="4000" lang="en-US">
                <a:solidFill>
                  <a:srgbClr val="000000"/>
                </a:solidFill>
              </a:rPr>
              <a:t>T</a:t>
            </a:r>
            <a:r>
              <a:rPr b="1" sz="4000" lang="en-US">
                <a:solidFill>
                  <a:srgbClr val="000000"/>
                </a:solidFill>
              </a:rPr>
              <a:t>I</a:t>
            </a:r>
            <a:r>
              <a:rPr b="1" sz="4000" lang="en-US">
                <a:solidFill>
                  <a:srgbClr val="000000"/>
                </a:solidFill>
              </a:rPr>
              <a:t>T</a:t>
            </a:r>
            <a:r>
              <a:rPr b="1" sz="4000" lang="en-US">
                <a:solidFill>
                  <a:srgbClr val="000000"/>
                </a:solidFill>
              </a:rPr>
              <a:t>T</a:t>
            </a:r>
            <a:r>
              <a:rPr b="1" sz="4000" lang="en-US">
                <a:solidFill>
                  <a:srgbClr val="000000"/>
                </a:solidFill>
              </a:rPr>
              <a:t>L</a:t>
            </a:r>
            <a:r>
              <a:rPr b="1" sz="4000" lang="en-US">
                <a:solidFill>
                  <a:srgbClr val="000000"/>
                </a:solidFill>
              </a:rPr>
              <a:t>E</a:t>
            </a:r>
            <a:endParaRPr sz="2800" lang="en-GB">
              <a:solidFill>
                <a:srgbClr val="000000"/>
              </a:solidFill>
            </a:endParaRPr>
          </a:p>
        </p:txBody>
      </p:sp>
      <p:sp>
        <p:nvSpPr>
          <p:cNvPr id="1048645" name=""/>
          <p:cNvSpPr txBox="1"/>
          <p:nvPr/>
        </p:nvSpPr>
        <p:spPr>
          <a:xfrm>
            <a:off x="3871500" y="2297429"/>
            <a:ext cx="6935751" cy="2263141"/>
          </a:xfrm>
          <a:prstGeom prst="rect"/>
        </p:spPr>
        <p:txBody>
          <a:bodyPr rtlCol="0" wrap="square">
            <a:spAutoFit/>
          </a:bodyPr>
          <a:p>
            <a:r>
              <a:rPr b="1" sz="4800" lang="en-US">
                <a:solidFill>
                  <a:srgbClr val="000000"/>
                </a:solidFill>
              </a:rPr>
              <a:t>EMPLOYEEPEARFORMANCE</a:t>
            </a:r>
            <a:r>
              <a:rPr b="1" sz="4800" lang="en-US">
                <a:solidFill>
                  <a:srgbClr val="000000"/>
                </a:solidFill>
              </a:rPr>
              <a:t> </a:t>
            </a:r>
            <a:r>
              <a:rPr b="1" sz="4800" lang="en-US">
                <a:solidFill>
                  <a:srgbClr val="000000"/>
                </a:solidFill>
              </a:rPr>
              <a:t>AN</a:t>
            </a:r>
            <a:r>
              <a:rPr b="1" sz="4800" lang="en-US">
                <a:solidFill>
                  <a:srgbClr val="000000"/>
                </a:solidFill>
              </a:rPr>
              <a:t>ALY</a:t>
            </a:r>
            <a:r>
              <a:rPr b="1" sz="4800" lang="en-US">
                <a:solidFill>
                  <a:srgbClr val="000000"/>
                </a:solidFill>
              </a:rPr>
              <a:t>S</a:t>
            </a:r>
            <a:r>
              <a:rPr b="1" sz="4800" lang="en-US">
                <a:solidFill>
                  <a:srgbClr val="000000"/>
                </a:solidFill>
              </a:rPr>
              <a:t>I</a:t>
            </a:r>
            <a:r>
              <a:rPr b="1" sz="4800" lang="en-US">
                <a:solidFill>
                  <a:srgbClr val="000000"/>
                </a:solidFill>
              </a:rPr>
              <a:t>S</a:t>
            </a:r>
            <a:r>
              <a:rPr b="1" sz="4800" lang="en-US">
                <a:solidFill>
                  <a:srgbClr val="000000"/>
                </a:solidFill>
              </a:rPr>
              <a:t> </a:t>
            </a:r>
            <a:r>
              <a:rPr b="1" sz="4800" lang="en-US">
                <a:solidFill>
                  <a:srgbClr val="000000"/>
                </a:solidFill>
              </a:rPr>
              <a:t>U</a:t>
            </a:r>
            <a:r>
              <a:rPr b="1" sz="4800" lang="en-US">
                <a:solidFill>
                  <a:srgbClr val="000000"/>
                </a:solidFill>
              </a:rPr>
              <a:t>S</a:t>
            </a:r>
            <a:r>
              <a:rPr b="1" sz="4800" lang="en-US">
                <a:solidFill>
                  <a:srgbClr val="000000"/>
                </a:solidFill>
              </a:rPr>
              <a:t>I</a:t>
            </a:r>
            <a:r>
              <a:rPr b="1" sz="4800" lang="en-US">
                <a:solidFill>
                  <a:srgbClr val="000000"/>
                </a:solidFill>
              </a:rPr>
              <a:t>N</a:t>
            </a:r>
            <a:r>
              <a:rPr b="1" sz="4800" lang="en-US">
                <a:solidFill>
                  <a:srgbClr val="000000"/>
                </a:solidFill>
              </a:rPr>
              <a:t>G</a:t>
            </a:r>
            <a:r>
              <a:rPr b="1" sz="4800" lang="en-US">
                <a:solidFill>
                  <a:srgbClr val="000000"/>
                </a:solidFill>
              </a:rPr>
              <a:t> </a:t>
            </a:r>
            <a:r>
              <a:rPr b="1" sz="4800" lang="en-US">
                <a:solidFill>
                  <a:srgbClr val="000000"/>
                </a:solidFill>
              </a:rPr>
              <a:t>E</a:t>
            </a:r>
            <a:r>
              <a:rPr b="1" sz="4800" lang="en-US">
                <a:solidFill>
                  <a:srgbClr val="000000"/>
                </a:solidFill>
              </a:rPr>
              <a:t>X</a:t>
            </a:r>
            <a:r>
              <a:rPr b="1" sz="4800" lang="en-US">
                <a:solidFill>
                  <a:srgbClr val="000000"/>
                </a:solidFill>
              </a:rPr>
              <a:t>C</a:t>
            </a:r>
            <a:r>
              <a:rPr b="1" sz="4800" lang="en-US">
                <a:solidFill>
                  <a:srgbClr val="000000"/>
                </a:solidFill>
              </a:rPr>
              <a:t>E</a:t>
            </a:r>
            <a:r>
              <a:rPr b="1" sz="4800" lang="en-US">
                <a:solidFill>
                  <a:srgbClr val="000000"/>
                </a:solidFill>
              </a:rPr>
              <a:t>L</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组合 1"/>
          <p:cNvGrpSpPr/>
          <p:nvPr/>
        </p:nvGrpSpPr>
        <p:grpSpPr>
          <a:xfrm>
            <a:off x="-8878" y="0"/>
            <a:ext cx="12200878" cy="6858000"/>
            <a:chOff x="-8878" y="0"/>
            <a:chExt cx="12200878" cy="6858000"/>
          </a:xfrm>
        </p:grpSpPr>
        <p:sp>
          <p:nvSpPr>
            <p:cNvPr id="1048627"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28"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29"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30"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pic>
        <p:nvPicPr>
          <p:cNvPr id="2097156" name="图片 6"/>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sp>
        <p:nvSpPr>
          <p:cNvPr id="1048631" name=""/>
          <p:cNvSpPr txBox="1"/>
          <p:nvPr/>
        </p:nvSpPr>
        <p:spPr>
          <a:xfrm>
            <a:off x="908913" y="775780"/>
            <a:ext cx="4000000" cy="751839"/>
          </a:xfrm>
          <a:prstGeom prst="rect"/>
        </p:spPr>
        <p:txBody>
          <a:bodyPr rtlCol="0" wrap="square">
            <a:spAutoFit/>
          </a:bodyPr>
          <a:p>
            <a:r>
              <a:rPr b="1" sz="4400" lang="en-US">
                <a:solidFill>
                  <a:srgbClr val="000000"/>
                </a:solidFill>
              </a:rPr>
              <a:t>A</a:t>
            </a:r>
            <a:r>
              <a:rPr b="1" sz="4400" lang="en-US">
                <a:solidFill>
                  <a:srgbClr val="000000"/>
                </a:solidFill>
              </a:rPr>
              <a:t>G</a:t>
            </a:r>
            <a:r>
              <a:rPr b="1" sz="4400" lang="en-US">
                <a:solidFill>
                  <a:srgbClr val="000000"/>
                </a:solidFill>
              </a:rPr>
              <a:t>E</a:t>
            </a:r>
            <a:r>
              <a:rPr b="1" sz="4400" lang="en-US">
                <a:solidFill>
                  <a:srgbClr val="000000"/>
                </a:solidFill>
              </a:rPr>
              <a:t>N</a:t>
            </a:r>
            <a:r>
              <a:rPr b="1" sz="4400" lang="en-US">
                <a:solidFill>
                  <a:srgbClr val="000000"/>
                </a:solidFill>
              </a:rPr>
              <a:t>D</a:t>
            </a:r>
            <a:r>
              <a:rPr b="1" sz="4400" lang="en-US">
                <a:solidFill>
                  <a:srgbClr val="000000"/>
                </a:solidFill>
              </a:rPr>
              <a:t>A</a:t>
            </a:r>
            <a:r>
              <a:rPr b="1" sz="4400" lang="en-US">
                <a:solidFill>
                  <a:srgbClr val="000000"/>
                </a:solidFill>
              </a:rPr>
              <a:t>:</a:t>
            </a:r>
            <a:endParaRPr sz="2800" lang="en-GB">
              <a:solidFill>
                <a:srgbClr val="000000"/>
              </a:solidFill>
            </a:endParaRPr>
          </a:p>
        </p:txBody>
      </p:sp>
      <p:sp>
        <p:nvSpPr>
          <p:cNvPr id="1048632" name=""/>
          <p:cNvSpPr txBox="1"/>
          <p:nvPr/>
        </p:nvSpPr>
        <p:spPr>
          <a:xfrm>
            <a:off x="2799662" y="1397880"/>
            <a:ext cx="6555830" cy="4701539"/>
          </a:xfrm>
          <a:prstGeom prst="rect"/>
        </p:spPr>
        <p:txBody>
          <a:bodyPr rtlCol="0" wrap="square">
            <a:spAutoFit/>
          </a:bodyPr>
          <a:p>
            <a:r>
              <a:rPr b="1" sz="3200" lang="en-US">
                <a:solidFill>
                  <a:srgbClr val="000000"/>
                </a:solidFill>
              </a:rPr>
              <a:t>1</a:t>
            </a:r>
            <a:r>
              <a:rPr b="1" sz="3200" lang="en-US">
                <a:solidFill>
                  <a:srgbClr val="000000"/>
                </a:solidFill>
              </a:rPr>
              <a:t>.</a:t>
            </a:r>
            <a:r>
              <a:rPr b="1" sz="3200" lang="en-US">
                <a:solidFill>
                  <a:srgbClr val="000000"/>
                </a:solidFill>
              </a:rPr>
              <a:t>P</a:t>
            </a:r>
            <a:r>
              <a:rPr b="1" sz="3200" lang="en-US">
                <a:solidFill>
                  <a:srgbClr val="000000"/>
                </a:solidFill>
              </a:rPr>
              <a:t>R</a:t>
            </a:r>
            <a:r>
              <a:rPr b="1" sz="3200" lang="en-US">
                <a:solidFill>
                  <a:srgbClr val="000000"/>
                </a:solidFill>
              </a:rPr>
              <a:t>O</a:t>
            </a:r>
            <a:r>
              <a:rPr b="1" sz="3200" lang="en-US">
                <a:solidFill>
                  <a:srgbClr val="000000"/>
                </a:solidFill>
              </a:rPr>
              <a:t>BLEM</a:t>
            </a:r>
            <a:r>
              <a:rPr b="1" sz="3200" lang="en-US">
                <a:solidFill>
                  <a:srgbClr val="000000"/>
                </a:solidFill>
              </a:rPr>
              <a:t> </a:t>
            </a:r>
            <a:r>
              <a:rPr b="1" sz="3200" lang="en-US">
                <a:solidFill>
                  <a:srgbClr val="000000"/>
                </a:solidFill>
              </a:rPr>
              <a:t>STEATMENT</a:t>
            </a:r>
            <a:r>
              <a:rPr b="1" sz="3200" lang="en-US">
                <a:solidFill>
                  <a:srgbClr val="000000"/>
                </a:solidFill>
              </a:rPr>
              <a:t> </a:t>
            </a:r>
            <a:endParaRPr sz="2800" lang="en-GB">
              <a:solidFill>
                <a:srgbClr val="000000"/>
              </a:solidFill>
            </a:endParaRPr>
          </a:p>
          <a:p>
            <a:r>
              <a:rPr b="1" sz="3200" lang="en-US">
                <a:solidFill>
                  <a:srgbClr val="000000"/>
                </a:solidFill>
              </a:rPr>
              <a:t>2</a:t>
            </a:r>
            <a:r>
              <a:rPr b="1" sz="3200" lang="en-US">
                <a:solidFill>
                  <a:srgbClr val="000000"/>
                </a:solidFill>
              </a:rPr>
              <a:t>.</a:t>
            </a:r>
            <a:r>
              <a:rPr b="1" sz="3200" lang="en-US">
                <a:solidFill>
                  <a:srgbClr val="000000"/>
                </a:solidFill>
              </a:rPr>
              <a:t>P</a:t>
            </a:r>
            <a:r>
              <a:rPr b="1" sz="3200" lang="en-US">
                <a:solidFill>
                  <a:srgbClr val="000000"/>
                </a:solidFill>
              </a:rPr>
              <a:t>R</a:t>
            </a:r>
            <a:r>
              <a:rPr b="1" sz="3200" lang="en-US">
                <a:solidFill>
                  <a:srgbClr val="000000"/>
                </a:solidFill>
              </a:rPr>
              <a:t>O</a:t>
            </a:r>
            <a:r>
              <a:rPr b="1" sz="3200" lang="en-US">
                <a:solidFill>
                  <a:srgbClr val="000000"/>
                </a:solidFill>
              </a:rPr>
              <a:t>JECT</a:t>
            </a:r>
            <a:r>
              <a:rPr b="1" sz="3200" lang="en-US">
                <a:solidFill>
                  <a:srgbClr val="000000"/>
                </a:solidFill>
              </a:rPr>
              <a:t> </a:t>
            </a:r>
            <a:r>
              <a:rPr b="1" sz="3200" lang="en-US">
                <a:solidFill>
                  <a:srgbClr val="000000"/>
                </a:solidFill>
              </a:rPr>
              <a:t>OVERVIEW</a:t>
            </a:r>
            <a:r>
              <a:rPr b="1" sz="3200" lang="en-US">
                <a:solidFill>
                  <a:srgbClr val="000000"/>
                </a:solidFill>
              </a:rPr>
              <a:t> </a:t>
            </a:r>
            <a:endParaRPr sz="2800" lang="en-GB">
              <a:solidFill>
                <a:srgbClr val="000000"/>
              </a:solidFill>
            </a:endParaRPr>
          </a:p>
          <a:p>
            <a:r>
              <a:rPr b="1" sz="3200" lang="en-US">
                <a:solidFill>
                  <a:srgbClr val="000000"/>
                </a:solidFill>
              </a:rPr>
              <a:t>3</a:t>
            </a:r>
            <a:r>
              <a:rPr b="1" sz="3200" lang="en-US">
                <a:solidFill>
                  <a:srgbClr val="000000"/>
                </a:solidFill>
              </a:rPr>
              <a:t>.</a:t>
            </a:r>
            <a:r>
              <a:rPr b="1" sz="3200" lang="en-US">
                <a:solidFill>
                  <a:srgbClr val="000000"/>
                </a:solidFill>
              </a:rPr>
              <a:t>E</a:t>
            </a:r>
            <a:r>
              <a:rPr b="1" sz="3200" lang="en-US">
                <a:solidFill>
                  <a:srgbClr val="000000"/>
                </a:solidFill>
              </a:rPr>
              <a:t>N</a:t>
            </a:r>
            <a:r>
              <a:rPr b="1" sz="3200" lang="en-US">
                <a:solidFill>
                  <a:srgbClr val="000000"/>
                </a:solidFill>
              </a:rPr>
              <a:t>D</a:t>
            </a:r>
            <a:r>
              <a:rPr b="1" sz="3200" lang="en-US">
                <a:solidFill>
                  <a:srgbClr val="000000"/>
                </a:solidFill>
              </a:rPr>
              <a:t> </a:t>
            </a:r>
            <a:r>
              <a:rPr b="1" sz="3200" lang="en-US">
                <a:solidFill>
                  <a:srgbClr val="000000"/>
                </a:solidFill>
              </a:rPr>
              <a:t>U</a:t>
            </a:r>
            <a:r>
              <a:rPr b="1" sz="3200" lang="en-US">
                <a:solidFill>
                  <a:srgbClr val="000000"/>
                </a:solidFill>
              </a:rPr>
              <a:t>S</a:t>
            </a:r>
            <a:r>
              <a:rPr b="1" sz="3200" lang="en-US">
                <a:solidFill>
                  <a:srgbClr val="000000"/>
                </a:solidFill>
              </a:rPr>
              <a:t>E</a:t>
            </a:r>
            <a:r>
              <a:rPr b="1" sz="3200" lang="en-US">
                <a:solidFill>
                  <a:srgbClr val="000000"/>
                </a:solidFill>
              </a:rPr>
              <a:t>R</a:t>
            </a:r>
            <a:r>
              <a:rPr b="1" sz="3200" lang="en-US">
                <a:solidFill>
                  <a:srgbClr val="000000"/>
                </a:solidFill>
              </a:rPr>
              <a:t>S</a:t>
            </a:r>
            <a:endParaRPr sz="2800" lang="en-GB">
              <a:solidFill>
                <a:srgbClr val="000000"/>
              </a:solidFill>
            </a:endParaRPr>
          </a:p>
          <a:p>
            <a:r>
              <a:rPr b="1" sz="3200" lang="en-US">
                <a:solidFill>
                  <a:srgbClr val="000000"/>
                </a:solidFill>
              </a:rPr>
              <a:t>4</a:t>
            </a:r>
            <a:r>
              <a:rPr b="1" sz="3200" lang="en-US">
                <a:solidFill>
                  <a:srgbClr val="000000"/>
                </a:solidFill>
              </a:rPr>
              <a:t>.</a:t>
            </a:r>
            <a:r>
              <a:rPr b="1" sz="3200" lang="en-US">
                <a:solidFill>
                  <a:srgbClr val="000000"/>
                </a:solidFill>
              </a:rPr>
              <a:t>O</a:t>
            </a:r>
            <a:r>
              <a:rPr b="1" sz="3200" lang="en-US">
                <a:solidFill>
                  <a:srgbClr val="000000"/>
                </a:solidFill>
              </a:rPr>
              <a:t>U</a:t>
            </a:r>
            <a:r>
              <a:rPr b="1" sz="3200" lang="en-US">
                <a:solidFill>
                  <a:srgbClr val="000000"/>
                </a:solidFill>
              </a:rPr>
              <a:t>R</a:t>
            </a:r>
            <a:r>
              <a:rPr b="1" sz="3200" lang="en-US">
                <a:solidFill>
                  <a:srgbClr val="000000"/>
                </a:solidFill>
              </a:rPr>
              <a:t> </a:t>
            </a:r>
            <a:r>
              <a:rPr b="1" sz="3200" lang="en-US">
                <a:solidFill>
                  <a:srgbClr val="000000"/>
                </a:solidFill>
              </a:rPr>
              <a:t>S</a:t>
            </a:r>
            <a:r>
              <a:rPr b="1" sz="3200" lang="en-US">
                <a:solidFill>
                  <a:srgbClr val="000000"/>
                </a:solidFill>
              </a:rPr>
              <a:t>O</a:t>
            </a:r>
            <a:r>
              <a:rPr b="1" sz="3200" lang="en-US">
                <a:solidFill>
                  <a:srgbClr val="000000"/>
                </a:solidFill>
              </a:rPr>
              <a:t>L</a:t>
            </a:r>
            <a:r>
              <a:rPr b="1" sz="3200" lang="en-US">
                <a:solidFill>
                  <a:srgbClr val="000000"/>
                </a:solidFill>
              </a:rPr>
              <a:t>U</a:t>
            </a:r>
            <a:r>
              <a:rPr b="1" sz="3200" lang="en-US">
                <a:solidFill>
                  <a:srgbClr val="000000"/>
                </a:solidFill>
              </a:rPr>
              <a:t>TION</a:t>
            </a:r>
            <a:r>
              <a:rPr b="1" sz="3200" lang="en-US">
                <a:solidFill>
                  <a:srgbClr val="000000"/>
                </a:solidFill>
              </a:rPr>
              <a:t> </a:t>
            </a:r>
            <a:r>
              <a:rPr b="1" sz="3200" lang="en-US">
                <a:solidFill>
                  <a:srgbClr val="000000"/>
                </a:solidFill>
              </a:rPr>
              <a:t>AND</a:t>
            </a:r>
            <a:r>
              <a:rPr b="1" sz="3200" lang="en-US">
                <a:solidFill>
                  <a:srgbClr val="000000"/>
                </a:solidFill>
              </a:rPr>
              <a:t> </a:t>
            </a:r>
            <a:r>
              <a:rPr b="1" sz="3200" lang="en-US">
                <a:solidFill>
                  <a:srgbClr val="000000"/>
                </a:solidFill>
              </a:rPr>
              <a:t>PROPOSITION</a:t>
            </a:r>
            <a:r>
              <a:rPr b="1" sz="3200" lang="en-US">
                <a:solidFill>
                  <a:srgbClr val="000000"/>
                </a:solidFill>
              </a:rPr>
              <a:t> </a:t>
            </a:r>
            <a:endParaRPr sz="2800" lang="en-GB">
              <a:solidFill>
                <a:srgbClr val="000000"/>
              </a:solidFill>
            </a:endParaRPr>
          </a:p>
          <a:p>
            <a:r>
              <a:rPr b="1" sz="3200" lang="en-US">
                <a:solidFill>
                  <a:srgbClr val="000000"/>
                </a:solidFill>
              </a:rPr>
              <a:t>5.DATASET</a:t>
            </a:r>
            <a:r>
              <a:rPr b="1" sz="3200" lang="en-US">
                <a:solidFill>
                  <a:srgbClr val="000000"/>
                </a:solidFill>
              </a:rPr>
              <a:t> </a:t>
            </a:r>
            <a:r>
              <a:rPr b="1" sz="3200" lang="en-US">
                <a:solidFill>
                  <a:srgbClr val="000000"/>
                </a:solidFill>
              </a:rPr>
              <a:t>DESCRIPTION</a:t>
            </a:r>
            <a:endParaRPr sz="2800" lang="en-GB">
              <a:solidFill>
                <a:srgbClr val="000000"/>
              </a:solidFill>
            </a:endParaRPr>
          </a:p>
          <a:p>
            <a:r>
              <a:rPr b="1" sz="3200" lang="en-US">
                <a:solidFill>
                  <a:srgbClr val="000000"/>
                </a:solidFill>
              </a:rPr>
              <a:t>6</a:t>
            </a:r>
            <a:r>
              <a:rPr b="1" sz="3200" lang="en-US">
                <a:solidFill>
                  <a:srgbClr val="000000"/>
                </a:solidFill>
              </a:rPr>
              <a:t>.</a:t>
            </a:r>
            <a:r>
              <a:rPr b="1" sz="3200" lang="en-US">
                <a:solidFill>
                  <a:srgbClr val="000000"/>
                </a:solidFill>
              </a:rPr>
              <a:t>M</a:t>
            </a:r>
            <a:r>
              <a:rPr b="1" sz="3200" lang="en-US">
                <a:solidFill>
                  <a:srgbClr val="000000"/>
                </a:solidFill>
              </a:rPr>
              <a:t>O</a:t>
            </a:r>
            <a:r>
              <a:rPr b="1" sz="3200" lang="en-US">
                <a:solidFill>
                  <a:srgbClr val="000000"/>
                </a:solidFill>
              </a:rPr>
              <a:t>DELLING</a:t>
            </a:r>
            <a:r>
              <a:rPr b="1" sz="3200" lang="en-US">
                <a:solidFill>
                  <a:srgbClr val="000000"/>
                </a:solidFill>
              </a:rPr>
              <a:t> </a:t>
            </a:r>
            <a:r>
              <a:rPr b="1" sz="3200" lang="en-US">
                <a:solidFill>
                  <a:srgbClr val="000000"/>
                </a:solidFill>
              </a:rPr>
              <a:t>APPROACH</a:t>
            </a:r>
            <a:endParaRPr sz="2800" lang="en-GB">
              <a:solidFill>
                <a:srgbClr val="000000"/>
              </a:solidFill>
            </a:endParaRPr>
          </a:p>
          <a:p>
            <a:r>
              <a:rPr b="1" sz="3200" lang="en-US">
                <a:solidFill>
                  <a:srgbClr val="000000"/>
                </a:solidFill>
              </a:rPr>
              <a:t>7</a:t>
            </a:r>
            <a:r>
              <a:rPr b="1" sz="3200" lang="en-US">
                <a:solidFill>
                  <a:srgbClr val="000000"/>
                </a:solidFill>
              </a:rPr>
              <a:t>.</a:t>
            </a:r>
            <a:r>
              <a:rPr b="1" sz="3200" lang="en-US">
                <a:solidFill>
                  <a:srgbClr val="000000"/>
                </a:solidFill>
              </a:rPr>
              <a:t>R</a:t>
            </a:r>
            <a:r>
              <a:rPr b="1" sz="3200" lang="en-US">
                <a:solidFill>
                  <a:srgbClr val="000000"/>
                </a:solidFill>
              </a:rPr>
              <a:t>E</a:t>
            </a:r>
            <a:r>
              <a:rPr b="1" sz="3200" lang="en-US">
                <a:solidFill>
                  <a:srgbClr val="000000"/>
                </a:solidFill>
              </a:rPr>
              <a:t>S</a:t>
            </a:r>
            <a:r>
              <a:rPr b="1" sz="3200" lang="en-US">
                <a:solidFill>
                  <a:srgbClr val="000000"/>
                </a:solidFill>
              </a:rPr>
              <a:t>ULTS</a:t>
            </a:r>
            <a:r>
              <a:rPr b="1" sz="3200" lang="en-US">
                <a:solidFill>
                  <a:srgbClr val="000000"/>
                </a:solidFill>
              </a:rPr>
              <a:t> </a:t>
            </a:r>
            <a:r>
              <a:rPr b="1" sz="3200" lang="en-US">
                <a:solidFill>
                  <a:srgbClr val="000000"/>
                </a:solidFill>
              </a:rPr>
              <a:t>AND</a:t>
            </a:r>
            <a:r>
              <a:rPr b="1" sz="3200" lang="en-US">
                <a:solidFill>
                  <a:srgbClr val="000000"/>
                </a:solidFill>
              </a:rPr>
              <a:t> </a:t>
            </a:r>
            <a:r>
              <a:rPr b="1" sz="3200" lang="en-US">
                <a:solidFill>
                  <a:srgbClr val="000000"/>
                </a:solidFill>
              </a:rPr>
              <a:t>DISCUSSION</a:t>
            </a:r>
            <a:endParaRPr sz="2800" lang="en-GB">
              <a:solidFill>
                <a:srgbClr val="000000"/>
              </a:solidFill>
            </a:endParaRPr>
          </a:p>
          <a:p>
            <a:r>
              <a:rPr b="1" sz="3200" lang="en-US">
                <a:solidFill>
                  <a:srgbClr val="000000"/>
                </a:solidFill>
              </a:rPr>
              <a:t>8</a:t>
            </a:r>
            <a:r>
              <a:rPr b="1" sz="3200" lang="en-US">
                <a:solidFill>
                  <a:srgbClr val="000000"/>
                </a:solidFill>
              </a:rPr>
              <a:t>.</a:t>
            </a:r>
            <a:r>
              <a:rPr b="1" sz="3200" lang="en-US">
                <a:solidFill>
                  <a:srgbClr val="000000"/>
                </a:solidFill>
              </a:rPr>
              <a:t>C</a:t>
            </a:r>
            <a:r>
              <a:rPr b="1" sz="3200" lang="en-US">
                <a:solidFill>
                  <a:srgbClr val="000000"/>
                </a:solidFill>
              </a:rPr>
              <a:t>O</a:t>
            </a:r>
            <a:r>
              <a:rPr b="1" sz="3200" lang="en-US">
                <a:solidFill>
                  <a:srgbClr val="000000"/>
                </a:solidFill>
              </a:rPr>
              <a:t>N</a:t>
            </a:r>
            <a:r>
              <a:rPr b="1" sz="3200" lang="en-US">
                <a:solidFill>
                  <a:srgbClr val="000000"/>
                </a:solidFill>
              </a:rPr>
              <a:t>C</a:t>
            </a:r>
            <a:r>
              <a:rPr b="1" sz="3200" lang="en-US">
                <a:solidFill>
                  <a:srgbClr val="000000"/>
                </a:solidFill>
              </a:rPr>
              <a:t>U</a:t>
            </a:r>
            <a:r>
              <a:rPr b="1" sz="3200" lang="en-US">
                <a:solidFill>
                  <a:srgbClr val="000000"/>
                </a:solidFill>
              </a:rPr>
              <a:t>L</a:t>
            </a:r>
            <a:r>
              <a:rPr b="1" sz="3200" lang="en-US">
                <a:solidFill>
                  <a:srgbClr val="000000"/>
                </a:solidFill>
              </a:rPr>
              <a:t>S</a:t>
            </a:r>
            <a:r>
              <a:rPr b="1" sz="3200" lang="en-US">
                <a:solidFill>
                  <a:srgbClr val="000000"/>
                </a:solidFill>
              </a:rPr>
              <a:t>I</a:t>
            </a:r>
            <a:r>
              <a:rPr b="1" sz="3200" lang="en-US">
                <a:solidFill>
                  <a:srgbClr val="000000"/>
                </a:solidFill>
              </a:rPr>
              <a:t>O</a:t>
            </a:r>
            <a:r>
              <a:rPr b="1" sz="3200" lang="en-US">
                <a:solidFill>
                  <a:srgbClr val="000000"/>
                </a:solidFill>
              </a:rPr>
              <a:t>N</a:t>
            </a:r>
            <a:endParaRPr sz="2800" lang="en-GB">
              <a:solidFill>
                <a:srgbClr val="000000"/>
              </a:solidFill>
            </a:endParaRPr>
          </a:p>
          <a:p>
            <a:endParaRPr altLang="en-US"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组合 6"/>
          <p:cNvGrpSpPr/>
          <p:nvPr/>
        </p:nvGrpSpPr>
        <p:grpSpPr>
          <a:xfrm>
            <a:off x="-8878" y="0"/>
            <a:ext cx="12200878" cy="6858000"/>
            <a:chOff x="-8878" y="0"/>
            <a:chExt cx="12200878" cy="6858000"/>
          </a:xfrm>
        </p:grpSpPr>
        <p:grpSp>
          <p:nvGrpSpPr>
            <p:cNvPr id="45" name="组合 1"/>
            <p:cNvGrpSpPr/>
            <p:nvPr/>
          </p:nvGrpSpPr>
          <p:grpSpPr>
            <a:xfrm>
              <a:off x="-8878" y="0"/>
              <a:ext cx="12200878" cy="6858000"/>
              <a:chOff x="-8878" y="0"/>
              <a:chExt cx="12200878" cy="6858000"/>
            </a:xfrm>
          </p:grpSpPr>
          <p:sp>
            <p:nvSpPr>
              <p:cNvPr id="1048614"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15"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16"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17"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18" name=""/>
          <p:cNvSpPr txBox="1"/>
          <p:nvPr/>
        </p:nvSpPr>
        <p:spPr>
          <a:xfrm>
            <a:off x="555830" y="497102"/>
            <a:ext cx="6711252" cy="688340"/>
          </a:xfrm>
          <a:prstGeom prst="rect"/>
        </p:spPr>
        <p:txBody>
          <a:bodyPr rtlCol="0" wrap="square">
            <a:spAutoFit/>
          </a:bodyPr>
          <a:p>
            <a:r>
              <a:rPr b="1" sz="4000" lang="en-US">
                <a:solidFill>
                  <a:srgbClr val="000000"/>
                </a:solidFill>
              </a:rPr>
              <a:t>PROBLEM</a:t>
            </a:r>
            <a:r>
              <a:rPr b="1" sz="4000" lang="en-US">
                <a:solidFill>
                  <a:srgbClr val="000000"/>
                </a:solidFill>
              </a:rPr>
              <a:t> </a:t>
            </a:r>
            <a:r>
              <a:rPr b="1" sz="4000" lang="en-US">
                <a:solidFill>
                  <a:srgbClr val="000000"/>
                </a:solidFill>
              </a:rPr>
              <a:t>S</a:t>
            </a:r>
            <a:r>
              <a:rPr b="1" sz="4000" lang="en-US">
                <a:solidFill>
                  <a:srgbClr val="000000"/>
                </a:solidFill>
              </a:rPr>
              <a:t>T</a:t>
            </a:r>
            <a:r>
              <a:rPr b="1" sz="4000" lang="en-US">
                <a:solidFill>
                  <a:srgbClr val="000000"/>
                </a:solidFill>
              </a:rPr>
              <a:t>ATEMENT</a:t>
            </a:r>
            <a:r>
              <a:rPr b="1" sz="4000" lang="en-US">
                <a:solidFill>
                  <a:srgbClr val="000000"/>
                </a:solidFill>
              </a:rPr>
              <a:t> </a:t>
            </a:r>
            <a:endParaRPr sz="2800" lang="en-GB">
              <a:solidFill>
                <a:srgbClr val="000000"/>
              </a:solidFill>
            </a:endParaRPr>
          </a:p>
        </p:txBody>
      </p:sp>
      <p:sp>
        <p:nvSpPr>
          <p:cNvPr id="1048619" name=""/>
          <p:cNvSpPr txBox="1"/>
          <p:nvPr/>
        </p:nvSpPr>
        <p:spPr>
          <a:xfrm>
            <a:off x="805172" y="1318261"/>
            <a:ext cx="10581655" cy="5539739"/>
          </a:xfrm>
          <a:prstGeom prst="rect"/>
        </p:spPr>
        <p:txBody>
          <a:bodyPr rtlCol="0" wrap="square">
            <a:spAutoFit/>
          </a:bodyPr>
          <a:p>
            <a:r>
              <a:rPr sz="2800" lang="en-GB">
                <a:solidFill>
                  <a:srgbClr val="000000"/>
                </a:solidFill>
              </a:rPr>
              <a:t>Problem Statement:Analyze the factors contributing to employee turnover in the organization, focusing on key metrics such as turnover rates, experience levels, work locations, departments, and gender. The goal is to identify patterns or trends that may indicate reasons for high turnover and to provide actionable insights that can help in developing strategies to reduce turnover.Key Objectives:Turnover Rate Analysis: Determine the turnover rates across different departments, locations, genders, and experience levels.Experience vs. Turnover Correlation: Analyze how the experience level of employees correlates with turnover amounts.Location Impact: Investigate whether work location (New Delhi, Bangalore, Pune) significantly impacts turnover</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组合 6"/>
          <p:cNvGrpSpPr/>
          <p:nvPr/>
        </p:nvGrpSpPr>
        <p:grpSpPr>
          <a:xfrm>
            <a:off x="-8878" y="0"/>
            <a:ext cx="12200878" cy="6858000"/>
            <a:chOff x="-8878" y="0"/>
            <a:chExt cx="12200878" cy="6858000"/>
          </a:xfrm>
        </p:grpSpPr>
        <p:grpSp>
          <p:nvGrpSpPr>
            <p:cNvPr id="39" name="组合 1"/>
            <p:cNvGrpSpPr/>
            <p:nvPr/>
          </p:nvGrpSpPr>
          <p:grpSpPr>
            <a:xfrm>
              <a:off x="-8878" y="0"/>
              <a:ext cx="12200878" cy="6858000"/>
              <a:chOff x="-8878" y="0"/>
              <a:chExt cx="12200878" cy="6858000"/>
            </a:xfrm>
          </p:grpSpPr>
          <p:sp>
            <p:nvSpPr>
              <p:cNvPr id="1048597"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8"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9"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00"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pic>
        <p:nvPicPr>
          <p:cNvPr id="2097153" name="图片 14"/>
          <p:cNvPicPr>
            <a:picLocks noChangeAspect="1"/>
          </p:cNvPicPr>
          <p:nvPr/>
        </p:nvPicPr>
        <p:blipFill>
          <a:blip xmlns:r="http://schemas.openxmlformats.org/officeDocument/2006/relationships" r:embed="rId1" cstate="print"/>
          <a:stretch>
            <a:fillRect/>
          </a:stretch>
        </p:blipFill>
        <p:spPr>
          <a:xfrm rot="16350561">
            <a:off x="7812355" y="-139670"/>
            <a:ext cx="4360590" cy="4360590"/>
          </a:xfrm>
          <a:prstGeom prst="rect"/>
        </p:spPr>
      </p:pic>
      <p:sp>
        <p:nvSpPr>
          <p:cNvPr id="1048601" name=""/>
          <p:cNvSpPr txBox="1"/>
          <p:nvPr/>
        </p:nvSpPr>
        <p:spPr>
          <a:xfrm>
            <a:off x="627815" y="497104"/>
            <a:ext cx="7091173" cy="688340"/>
          </a:xfrm>
          <a:prstGeom prst="rect"/>
        </p:spPr>
        <p:txBody>
          <a:bodyPr rtlCol="0" wrap="square">
            <a:spAutoFit/>
          </a:bodyPr>
          <a:p>
            <a:r>
              <a:rPr b="1" sz="4000" lang="en-US">
                <a:solidFill>
                  <a:srgbClr val="000000"/>
                </a:solidFill>
              </a:rPr>
              <a:t>PROJECT</a:t>
            </a:r>
            <a:r>
              <a:rPr b="1" sz="4000" lang="en-US">
                <a:solidFill>
                  <a:srgbClr val="000000"/>
                </a:solidFill>
              </a:rPr>
              <a:t> </a:t>
            </a:r>
            <a:r>
              <a:rPr b="1" sz="4000" lang="en-US">
                <a:solidFill>
                  <a:srgbClr val="000000"/>
                </a:solidFill>
              </a:rPr>
              <a:t>OVERVIEW</a:t>
            </a:r>
            <a:r>
              <a:rPr b="1" sz="4000" lang="en-US">
                <a:solidFill>
                  <a:srgbClr val="000000"/>
                </a:solidFill>
              </a:rPr>
              <a:t> </a:t>
            </a:r>
            <a:endParaRPr sz="2800" lang="en-GB">
              <a:solidFill>
                <a:srgbClr val="000000"/>
              </a:solidFill>
            </a:endParaRPr>
          </a:p>
        </p:txBody>
      </p:sp>
      <p:sp>
        <p:nvSpPr>
          <p:cNvPr id="1048602" name=""/>
          <p:cNvSpPr txBox="1"/>
          <p:nvPr/>
        </p:nvSpPr>
        <p:spPr>
          <a:xfrm>
            <a:off x="627814" y="1185444"/>
            <a:ext cx="10357156" cy="4701540"/>
          </a:xfrm>
          <a:prstGeom prst="rect"/>
        </p:spPr>
        <p:txBody>
          <a:bodyPr rtlCol="0" wrap="square">
            <a:spAutoFit/>
          </a:bodyPr>
          <a:p>
            <a:r>
              <a:rPr sz="2800" lang="en-GB">
                <a:solidFill>
                  <a:srgbClr val="000000"/>
                </a:solidFill>
              </a:rPr>
              <a:t>main objective of this project is to analyze the employee turnover data to identify patterns, trends, and key factors contributing to turnover in the organization. This analysis aims to provide insights that can help reduce turnover rates and improve employee retention strategies.Data Description:The dataset includes 35 employee records with the following attributes:Name: The employee's name.Joining Year: The year the employee joined the organization.Gender: The gender of the employee (Male/Female).Turnover: The turnover amount associated with each employee.Experience: The number of years of experience the employee has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组合 1"/>
          <p:cNvGrpSpPr/>
          <p:nvPr/>
        </p:nvGrpSpPr>
        <p:grpSpPr>
          <a:xfrm>
            <a:off x="-8878" y="0"/>
            <a:ext cx="12200878" cy="6858000"/>
            <a:chOff x="-8878" y="0"/>
            <a:chExt cx="12200878" cy="6858000"/>
          </a:xfrm>
        </p:grpSpPr>
        <p:sp>
          <p:nvSpPr>
            <p:cNvPr id="1048584"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85"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86"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87" name="矩形 5"/>
          <p:cNvSpPr/>
          <p:nvPr/>
        </p:nvSpPr>
        <p:spPr>
          <a:xfrm>
            <a:off x="525863" y="625510"/>
            <a:ext cx="11103428" cy="560698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lang="zh-CN">
                <a:ea typeface="Arial" panose="020B0604020202020204" pitchFamily="34" charset="0"/>
              </a:rPr>
              <a:t>Turnover by Gender:The data shows both male and female employees with varying turnover amounts, but a deeper analysis could reveal if there's a significant difference in turnover between genders.Turnover by Department:Departments like finance, quality, sales, and purchase are represented. Analysis could determine which department has the highest turnover and identify any patterns.Turnover by Work Location:Work locations include New Delhi, Bangalore, and Pune. A location-based analysis might show if certain locations have higher turnover rates.</a:t>
            </a:r>
            <a:endParaRPr altLang="en-US" lang="zh-CN">
              <a:ea typeface="Arial" panose="020B0604020202020204" pitchFamily="34" charset="0"/>
            </a:endParaRPr>
          </a:p>
        </p:txBody>
      </p:sp>
      <p:pic>
        <p:nvPicPr>
          <p:cNvPr id="2097152" name="图片 6"/>
          <p:cNvPicPr>
            <a:picLocks noChangeAspect="1"/>
          </p:cNvPicPr>
          <p:nvPr/>
        </p:nvPicPr>
        <p:blipFill>
          <a:blip xmlns:r="http://schemas.openxmlformats.org/officeDocument/2006/relationships" r:embed="rId1" cstate="print"/>
          <a:stretch>
            <a:fillRect/>
          </a:stretch>
        </p:blipFill>
        <p:spPr>
          <a:xfrm>
            <a:off x="6599320" y="775780"/>
            <a:ext cx="6096012" cy="6096012"/>
          </a:xfrm>
          <a:prstGeom prst="rect"/>
        </p:spPr>
      </p:pic>
      <p:sp>
        <p:nvSpPr>
          <p:cNvPr id="1048588" name=""/>
          <p:cNvSpPr txBox="1"/>
          <p:nvPr/>
        </p:nvSpPr>
        <p:spPr>
          <a:xfrm>
            <a:off x="908913" y="775779"/>
            <a:ext cx="4000000" cy="688339"/>
          </a:xfrm>
          <a:prstGeom prst="rect"/>
        </p:spPr>
        <p:txBody>
          <a:bodyPr rtlCol="0" wrap="square">
            <a:spAutoFit/>
          </a:bodyPr>
          <a:p>
            <a:r>
              <a:rPr b="1" sz="4000" lang="en-US">
                <a:solidFill>
                  <a:srgbClr val="000000"/>
                </a:solidFill>
              </a:rPr>
              <a:t>E</a:t>
            </a:r>
            <a:r>
              <a:rPr b="1" sz="4000" lang="en-US">
                <a:solidFill>
                  <a:srgbClr val="000000"/>
                </a:solidFill>
              </a:rPr>
              <a:t>N</a:t>
            </a:r>
            <a:r>
              <a:rPr b="1" sz="4000" lang="en-US">
                <a:solidFill>
                  <a:srgbClr val="000000"/>
                </a:solidFill>
              </a:rPr>
              <a:t>D</a:t>
            </a:r>
            <a:r>
              <a:rPr b="1" sz="4000" lang="en-US">
                <a:solidFill>
                  <a:srgbClr val="000000"/>
                </a:solidFill>
              </a:rPr>
              <a:t> </a:t>
            </a:r>
            <a:r>
              <a:rPr b="1" sz="4000" lang="en-US">
                <a:solidFill>
                  <a:srgbClr val="000000"/>
                </a:solidFill>
              </a:rPr>
              <a:t>U</a:t>
            </a:r>
            <a:r>
              <a:rPr b="1" sz="4000" lang="en-US">
                <a:solidFill>
                  <a:srgbClr val="000000"/>
                </a:solidFill>
              </a:rPr>
              <a:t>S</a:t>
            </a:r>
            <a:r>
              <a:rPr b="1" sz="4000" lang="en-US">
                <a:solidFill>
                  <a:srgbClr val="000000"/>
                </a:solidFill>
              </a:rPr>
              <a:t>E</a:t>
            </a:r>
            <a:r>
              <a:rPr b="1" sz="4000" lang="en-US">
                <a:solidFill>
                  <a:srgbClr val="000000"/>
                </a:solidFill>
              </a:rPr>
              <a:t>R</a:t>
            </a:r>
            <a:r>
              <a:rPr b="1" sz="4000" lang="en-US">
                <a:solidFill>
                  <a:srgbClr val="000000"/>
                </a:solidFill>
              </a:rPr>
              <a:t>S</a:t>
            </a:r>
            <a:endParaRPr sz="2800" lang="en-GB">
              <a:solidFill>
                <a:srgbClr val="000000"/>
              </a:solidFill>
            </a:endParaRPr>
          </a:p>
        </p:txBody>
      </p:sp>
      <p:sp>
        <p:nvSpPr>
          <p:cNvPr id="1048806" name=""/>
          <p:cNvSpPr txBox="1"/>
          <p:nvPr/>
        </p:nvSpPr>
        <p:spPr>
          <a:xfrm>
            <a:off x="908913" y="1397879"/>
            <a:ext cx="9336158" cy="4701541"/>
          </a:xfrm>
          <a:prstGeom prst="rect"/>
        </p:spPr>
        <p:txBody>
          <a:bodyPr rtlCol="0" wrap="square">
            <a:spAutoFit/>
          </a:bodyPr>
          <a:p>
            <a:r>
              <a:rPr sz="2800" lang="en-GB">
                <a:solidFill>
                  <a:srgbClr val="000000"/>
                </a:solidFill>
              </a:rPr>
              <a:t>Turnover by Gender:The data shows both male and female employees with varying turnover amounts, but a deeper analysis could reveal if there's a significant difference in turnover between genders.Turnover by Department:Departments like finance, quality, sales, and purchase are represented. Analysis could determine which department has the highest turnover and identify any patterns.Turnover by Work Location:Work locations include New Delhi, Bangalore, and Pune. A location-based analysis might show if certain locations have higher turnover rates.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组合 6"/>
          <p:cNvGrpSpPr/>
          <p:nvPr/>
        </p:nvGrpSpPr>
        <p:grpSpPr>
          <a:xfrm>
            <a:off x="-8878" y="0"/>
            <a:ext cx="12200878" cy="6858000"/>
            <a:chOff x="-8878" y="0"/>
            <a:chExt cx="12200878" cy="6858000"/>
          </a:xfrm>
        </p:grpSpPr>
        <p:grpSp>
          <p:nvGrpSpPr>
            <p:cNvPr id="35" name="组合 1"/>
            <p:cNvGrpSpPr/>
            <p:nvPr/>
          </p:nvGrpSpPr>
          <p:grpSpPr>
            <a:xfrm>
              <a:off x="-8878" y="0"/>
              <a:ext cx="12200878" cy="6858000"/>
              <a:chOff x="-8878" y="0"/>
              <a:chExt cx="12200878" cy="6858000"/>
            </a:xfrm>
          </p:grpSpPr>
          <p:sp>
            <p:nvSpPr>
              <p:cNvPr id="1048589"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0"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591"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92"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593" name="矩形 9"/>
          <p:cNvSpPr/>
          <p:nvPr/>
        </p:nvSpPr>
        <p:spPr>
          <a:xfrm>
            <a:off x="1317279" y="97780"/>
            <a:ext cx="275714" cy="1804048"/>
          </a:xfrm>
          <a:prstGeom prst="rect"/>
          <a:solidFill>
            <a:srgbClr val="2E75B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defPPr>
              <a:defRPr lang="zh-CN">
                <a:solidFill>
                  <a:schemeClr val="lt1"/>
                </a:solidFill>
              </a:defRPr>
            </a:defPPr>
            <a:lvl1pPr algn="l" defTabSz="914400" eaLnBrk="1" hangingPunct="1" latinLnBrk="0" marL="0" rtl="0">
              <a:defRPr sz="1800" kern="1200">
                <a:solidFill>
                  <a:schemeClr val="lt1"/>
                </a:solidFill>
                <a:latin typeface="+mn-lt"/>
                <a:ea typeface="+mn-ea"/>
                <a:cs typeface="+mn-cs"/>
              </a:defRPr>
            </a:lvl1pPr>
            <a:lvl2pPr algn="l" defTabSz="914400" eaLnBrk="1" hangingPunct="1" latinLnBrk="0" marL="457200" rtl="0">
              <a:defRPr sz="1800" kern="1200">
                <a:solidFill>
                  <a:schemeClr val="lt1"/>
                </a:solidFill>
                <a:latin typeface="+mn-lt"/>
                <a:ea typeface="+mn-ea"/>
                <a:cs typeface="+mn-cs"/>
              </a:defRPr>
            </a:lvl2pPr>
            <a:lvl3pPr algn="l" defTabSz="914400" eaLnBrk="1" hangingPunct="1" latinLnBrk="0" marL="914400" rtl="0">
              <a:defRPr sz="1800" kern="1200">
                <a:solidFill>
                  <a:schemeClr val="lt1"/>
                </a:solidFill>
                <a:latin typeface="+mn-lt"/>
                <a:ea typeface="+mn-ea"/>
                <a:cs typeface="+mn-cs"/>
              </a:defRPr>
            </a:lvl3pPr>
            <a:lvl4pPr algn="l" defTabSz="914400" eaLnBrk="1" hangingPunct="1" latinLnBrk="0" marL="1371600" rtl="0">
              <a:defRPr sz="1800" kern="1200">
                <a:solidFill>
                  <a:schemeClr val="lt1"/>
                </a:solidFill>
                <a:latin typeface="+mn-lt"/>
                <a:ea typeface="+mn-ea"/>
                <a:cs typeface="+mn-cs"/>
              </a:defRPr>
            </a:lvl4pPr>
            <a:lvl5pPr algn="l" defTabSz="914400" eaLnBrk="1" hangingPunct="1" latinLnBrk="0" marL="1828800" rtl="0">
              <a:defRPr sz="1800" kern="1200">
                <a:solidFill>
                  <a:schemeClr val="lt1"/>
                </a:solidFill>
                <a:latin typeface="+mn-lt"/>
                <a:ea typeface="+mn-ea"/>
                <a:cs typeface="+mn-cs"/>
              </a:defRPr>
            </a:lvl5pPr>
            <a:lvl6pPr algn="l" defTabSz="914400" eaLnBrk="1" hangingPunct="1" latinLnBrk="0" marL="2286000" rtl="0">
              <a:defRPr sz="1800" kern="1200">
                <a:solidFill>
                  <a:schemeClr val="lt1"/>
                </a:solidFill>
                <a:latin typeface="+mn-lt"/>
                <a:ea typeface="+mn-ea"/>
                <a:cs typeface="+mn-cs"/>
              </a:defRPr>
            </a:lvl6pPr>
            <a:lvl7pPr algn="l" defTabSz="914400" eaLnBrk="1" hangingPunct="1" latinLnBrk="0" marL="2743200" rtl="0">
              <a:defRPr sz="1800" kern="1200">
                <a:solidFill>
                  <a:schemeClr val="lt1"/>
                </a:solidFill>
                <a:latin typeface="+mn-lt"/>
                <a:ea typeface="+mn-ea"/>
                <a:cs typeface="+mn-cs"/>
              </a:defRPr>
            </a:lvl7pPr>
            <a:lvl8pPr algn="l" defTabSz="914400" eaLnBrk="1" hangingPunct="1" latinLnBrk="0" marL="3200400" rtl="0">
              <a:defRPr sz="1800" kern="1200">
                <a:solidFill>
                  <a:schemeClr val="lt1"/>
                </a:solidFill>
                <a:latin typeface="+mn-lt"/>
                <a:ea typeface="+mn-ea"/>
                <a:cs typeface="+mn-cs"/>
              </a:defRPr>
            </a:lvl8pPr>
            <a:lvl9pPr algn="l" defTabSz="914400" eaLnBrk="1" hangingPunct="1" latinLnBrk="0" marL="3657600" rtl="0">
              <a:defRPr sz="1800" kern="1200">
                <a:solidFill>
                  <a:schemeClr val="lt1"/>
                </a:solidFill>
                <a:latin typeface="+mn-lt"/>
                <a:ea typeface="+mn-ea"/>
                <a:cs typeface="+mn-cs"/>
              </a:defRPr>
            </a:lvl9pPr>
          </a:lstStyle>
          <a:p>
            <a:pPr algn="ctr"/>
            <a:endParaRPr altLang="en-US" lang="zh-CN">
              <a:solidFill>
                <a:schemeClr val="tx1"/>
              </a:solidFill>
              <a:ea typeface="Arial" panose="020B0604020202020204" pitchFamily="34" charset="0"/>
            </a:endParaRPr>
          </a:p>
        </p:txBody>
      </p:sp>
      <p:sp>
        <p:nvSpPr>
          <p:cNvPr id="1048594" name="Freeform 38"/>
          <p:cNvSpPr>
            <a:spLocks noChangeAspect="1" noEditPoints="1"/>
          </p:cNvSpPr>
          <p:nvPr/>
        </p:nvSpPr>
        <p:spPr bwMode="auto">
          <a:xfrm>
            <a:off x="1715155" y="3545069"/>
            <a:ext cx="324000" cy="416046"/>
          </a:xfrm>
          <a:custGeom>
            <a:avLst/>
            <a:gdLst>
              <a:gd name="T0" fmla="*/ 1908 w 2636"/>
              <a:gd name="T1" fmla="*/ 625 h 3393"/>
              <a:gd name="T2" fmla="*/ 1924 w 2636"/>
              <a:gd name="T3" fmla="*/ 1051 h 3393"/>
              <a:gd name="T4" fmla="*/ 1535 w 2636"/>
              <a:gd name="T5" fmla="*/ 1082 h 3393"/>
              <a:gd name="T6" fmla="*/ 1966 w 2636"/>
              <a:gd name="T7" fmla="*/ 1162 h 3393"/>
              <a:gd name="T8" fmla="*/ 2033 w 2636"/>
              <a:gd name="T9" fmla="*/ 1038 h 3393"/>
              <a:gd name="T10" fmla="*/ 2096 w 2636"/>
              <a:gd name="T11" fmla="*/ 943 h 3393"/>
              <a:gd name="T12" fmla="*/ 2079 w 2636"/>
              <a:gd name="T13" fmla="*/ 740 h 3393"/>
              <a:gd name="T14" fmla="*/ 2020 w 2636"/>
              <a:gd name="T15" fmla="*/ 603 h 3393"/>
              <a:gd name="T16" fmla="*/ 1912 w 2636"/>
              <a:gd name="T17" fmla="*/ 514 h 3393"/>
              <a:gd name="T18" fmla="*/ 782 w 2636"/>
              <a:gd name="T19" fmla="*/ 523 h 3393"/>
              <a:gd name="T20" fmla="*/ 693 w 2636"/>
              <a:gd name="T21" fmla="*/ 632 h 3393"/>
              <a:gd name="T22" fmla="*/ 716 w 2636"/>
              <a:gd name="T23" fmla="*/ 1122 h 3393"/>
              <a:gd name="T24" fmla="*/ 840 w 2636"/>
              <a:gd name="T25" fmla="*/ 1188 h 3393"/>
              <a:gd name="T26" fmla="*/ 814 w 2636"/>
              <a:gd name="T27" fmla="*/ 1073 h 3393"/>
              <a:gd name="T28" fmla="*/ 798 w 2636"/>
              <a:gd name="T29" fmla="*/ 647 h 3393"/>
              <a:gd name="T30" fmla="*/ 1187 w 2636"/>
              <a:gd name="T31" fmla="*/ 617 h 3393"/>
              <a:gd name="T32" fmla="*/ 1444 w 2636"/>
              <a:gd name="T33" fmla="*/ 333 h 3393"/>
              <a:gd name="T34" fmla="*/ 1113 w 2636"/>
              <a:gd name="T35" fmla="*/ 903 h 3393"/>
              <a:gd name="T36" fmla="*/ 1251 w 2636"/>
              <a:gd name="T37" fmla="*/ 1357 h 3393"/>
              <a:gd name="T38" fmla="*/ 1269 w 2636"/>
              <a:gd name="T39" fmla="*/ 1372 h 3393"/>
              <a:gd name="T40" fmla="*/ 1614 w 2636"/>
              <a:gd name="T41" fmla="*/ 814 h 3393"/>
              <a:gd name="T42" fmla="*/ 1603 w 2636"/>
              <a:gd name="T43" fmla="*/ 790 h 3393"/>
              <a:gd name="T44" fmla="*/ 1463 w 2636"/>
              <a:gd name="T45" fmla="*/ 328 h 3393"/>
              <a:gd name="T46" fmla="*/ 1592 w 2636"/>
              <a:gd name="T47" fmla="*/ 25 h 3393"/>
              <a:gd name="T48" fmla="*/ 1943 w 2636"/>
              <a:gd name="T49" fmla="*/ 149 h 3393"/>
              <a:gd name="T50" fmla="*/ 2215 w 2636"/>
              <a:gd name="T51" fmla="*/ 327 h 3393"/>
              <a:gd name="T52" fmla="*/ 2393 w 2636"/>
              <a:gd name="T53" fmla="*/ 504 h 3393"/>
              <a:gd name="T54" fmla="*/ 2543 w 2636"/>
              <a:gd name="T55" fmla="*/ 766 h 3393"/>
              <a:gd name="T56" fmla="*/ 2627 w 2636"/>
              <a:gd name="T57" fmla="*/ 1087 h 3393"/>
              <a:gd name="T58" fmla="*/ 2616 w 2636"/>
              <a:gd name="T59" fmla="*/ 1426 h 3393"/>
              <a:gd name="T60" fmla="*/ 2483 w 2636"/>
              <a:gd name="T61" fmla="*/ 1744 h 3393"/>
              <a:gd name="T62" fmla="*/ 2311 w 2636"/>
              <a:gd name="T63" fmla="*/ 2003 h 3393"/>
              <a:gd name="T64" fmla="*/ 2193 w 2636"/>
              <a:gd name="T65" fmla="*/ 2236 h 3393"/>
              <a:gd name="T66" fmla="*/ 2170 w 2636"/>
              <a:gd name="T67" fmla="*/ 2480 h 3393"/>
              <a:gd name="T68" fmla="*/ 2171 w 2636"/>
              <a:gd name="T69" fmla="*/ 2578 h 3393"/>
              <a:gd name="T70" fmla="*/ 1292 w 2636"/>
              <a:gd name="T71" fmla="*/ 3392 h 3393"/>
              <a:gd name="T72" fmla="*/ 1242 w 2636"/>
              <a:gd name="T73" fmla="*/ 3315 h 3393"/>
              <a:gd name="T74" fmla="*/ 1152 w 2636"/>
              <a:gd name="T75" fmla="*/ 3082 h 3393"/>
              <a:gd name="T76" fmla="*/ 1020 w 2636"/>
              <a:gd name="T77" fmla="*/ 2872 h 3393"/>
              <a:gd name="T78" fmla="*/ 880 w 2636"/>
              <a:gd name="T79" fmla="*/ 2780 h 3393"/>
              <a:gd name="T80" fmla="*/ 735 w 2636"/>
              <a:gd name="T81" fmla="*/ 2785 h 3393"/>
              <a:gd name="T82" fmla="*/ 464 w 2636"/>
              <a:gd name="T83" fmla="*/ 2802 h 3393"/>
              <a:gd name="T84" fmla="*/ 318 w 2636"/>
              <a:gd name="T85" fmla="*/ 2747 h 3393"/>
              <a:gd name="T86" fmla="*/ 262 w 2636"/>
              <a:gd name="T87" fmla="*/ 2523 h 3393"/>
              <a:gd name="T88" fmla="*/ 226 w 2636"/>
              <a:gd name="T89" fmla="*/ 2299 h 3393"/>
              <a:gd name="T90" fmla="*/ 154 w 2636"/>
              <a:gd name="T91" fmla="*/ 2102 h 3393"/>
              <a:gd name="T92" fmla="*/ 26 w 2636"/>
              <a:gd name="T93" fmla="*/ 1968 h 3393"/>
              <a:gd name="T94" fmla="*/ 3 w 2636"/>
              <a:gd name="T95" fmla="*/ 1866 h 3393"/>
              <a:gd name="T96" fmla="*/ 55 w 2636"/>
              <a:gd name="T97" fmla="*/ 1734 h 3393"/>
              <a:gd name="T98" fmla="*/ 135 w 2636"/>
              <a:gd name="T99" fmla="*/ 1589 h 3393"/>
              <a:gd name="T100" fmla="*/ 193 w 2636"/>
              <a:gd name="T101" fmla="*/ 1453 h 3393"/>
              <a:gd name="T102" fmla="*/ 170 w 2636"/>
              <a:gd name="T103" fmla="*/ 1217 h 3393"/>
              <a:gd name="T104" fmla="*/ 157 w 2636"/>
              <a:gd name="T105" fmla="*/ 920 h 3393"/>
              <a:gd name="T106" fmla="*/ 230 w 2636"/>
              <a:gd name="T107" fmla="*/ 643 h 3393"/>
              <a:gd name="T108" fmla="*/ 392 w 2636"/>
              <a:gd name="T109" fmla="*/ 421 h 3393"/>
              <a:gd name="T110" fmla="*/ 812 w 2636"/>
              <a:gd name="T111" fmla="*/ 126 h 3393"/>
              <a:gd name="T112" fmla="*/ 1257 w 2636"/>
              <a:gd name="T113" fmla="*/ 4 h 3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636" h="3393">
                <a:moveTo>
                  <a:pt x="1513" y="511"/>
                </a:moveTo>
                <a:lnTo>
                  <a:pt x="1492" y="617"/>
                </a:lnTo>
                <a:lnTo>
                  <a:pt x="1882" y="617"/>
                </a:lnTo>
                <a:lnTo>
                  <a:pt x="1895" y="619"/>
                </a:lnTo>
                <a:lnTo>
                  <a:pt x="1908" y="625"/>
                </a:lnTo>
                <a:lnTo>
                  <a:pt x="1917" y="636"/>
                </a:lnTo>
                <a:lnTo>
                  <a:pt x="1924" y="647"/>
                </a:lnTo>
                <a:lnTo>
                  <a:pt x="1926" y="661"/>
                </a:lnTo>
                <a:lnTo>
                  <a:pt x="1926" y="1038"/>
                </a:lnTo>
                <a:lnTo>
                  <a:pt x="1924" y="1051"/>
                </a:lnTo>
                <a:lnTo>
                  <a:pt x="1917" y="1064"/>
                </a:lnTo>
                <a:lnTo>
                  <a:pt x="1908" y="1073"/>
                </a:lnTo>
                <a:lnTo>
                  <a:pt x="1895" y="1079"/>
                </a:lnTo>
                <a:lnTo>
                  <a:pt x="1882" y="1082"/>
                </a:lnTo>
                <a:lnTo>
                  <a:pt x="1535" y="1082"/>
                </a:lnTo>
                <a:lnTo>
                  <a:pt x="1470" y="1188"/>
                </a:lnTo>
                <a:lnTo>
                  <a:pt x="1882" y="1188"/>
                </a:lnTo>
                <a:lnTo>
                  <a:pt x="1912" y="1185"/>
                </a:lnTo>
                <a:lnTo>
                  <a:pt x="1940" y="1176"/>
                </a:lnTo>
                <a:lnTo>
                  <a:pt x="1966" y="1162"/>
                </a:lnTo>
                <a:lnTo>
                  <a:pt x="1988" y="1144"/>
                </a:lnTo>
                <a:lnTo>
                  <a:pt x="2007" y="1122"/>
                </a:lnTo>
                <a:lnTo>
                  <a:pt x="2020" y="1096"/>
                </a:lnTo>
                <a:lnTo>
                  <a:pt x="2030" y="1068"/>
                </a:lnTo>
                <a:lnTo>
                  <a:pt x="2033" y="1038"/>
                </a:lnTo>
                <a:lnTo>
                  <a:pt x="2033" y="962"/>
                </a:lnTo>
                <a:lnTo>
                  <a:pt x="2067" y="962"/>
                </a:lnTo>
                <a:lnTo>
                  <a:pt x="2079" y="960"/>
                </a:lnTo>
                <a:lnTo>
                  <a:pt x="2088" y="952"/>
                </a:lnTo>
                <a:lnTo>
                  <a:pt x="2096" y="943"/>
                </a:lnTo>
                <a:lnTo>
                  <a:pt x="2098" y="931"/>
                </a:lnTo>
                <a:lnTo>
                  <a:pt x="2098" y="768"/>
                </a:lnTo>
                <a:lnTo>
                  <a:pt x="2096" y="756"/>
                </a:lnTo>
                <a:lnTo>
                  <a:pt x="2088" y="746"/>
                </a:lnTo>
                <a:lnTo>
                  <a:pt x="2079" y="740"/>
                </a:lnTo>
                <a:lnTo>
                  <a:pt x="2067" y="737"/>
                </a:lnTo>
                <a:lnTo>
                  <a:pt x="2033" y="737"/>
                </a:lnTo>
                <a:lnTo>
                  <a:pt x="2033" y="661"/>
                </a:lnTo>
                <a:lnTo>
                  <a:pt x="2030" y="632"/>
                </a:lnTo>
                <a:lnTo>
                  <a:pt x="2020" y="603"/>
                </a:lnTo>
                <a:lnTo>
                  <a:pt x="2007" y="577"/>
                </a:lnTo>
                <a:lnTo>
                  <a:pt x="1988" y="555"/>
                </a:lnTo>
                <a:lnTo>
                  <a:pt x="1966" y="537"/>
                </a:lnTo>
                <a:lnTo>
                  <a:pt x="1940" y="523"/>
                </a:lnTo>
                <a:lnTo>
                  <a:pt x="1912" y="514"/>
                </a:lnTo>
                <a:lnTo>
                  <a:pt x="1882" y="511"/>
                </a:lnTo>
                <a:lnTo>
                  <a:pt x="1513" y="511"/>
                </a:lnTo>
                <a:close/>
                <a:moveTo>
                  <a:pt x="840" y="511"/>
                </a:moveTo>
                <a:lnTo>
                  <a:pt x="810" y="514"/>
                </a:lnTo>
                <a:lnTo>
                  <a:pt x="782" y="523"/>
                </a:lnTo>
                <a:lnTo>
                  <a:pt x="756" y="537"/>
                </a:lnTo>
                <a:lnTo>
                  <a:pt x="733" y="555"/>
                </a:lnTo>
                <a:lnTo>
                  <a:pt x="716" y="577"/>
                </a:lnTo>
                <a:lnTo>
                  <a:pt x="701" y="603"/>
                </a:lnTo>
                <a:lnTo>
                  <a:pt x="693" y="632"/>
                </a:lnTo>
                <a:lnTo>
                  <a:pt x="690" y="661"/>
                </a:lnTo>
                <a:lnTo>
                  <a:pt x="690" y="1038"/>
                </a:lnTo>
                <a:lnTo>
                  <a:pt x="693" y="1068"/>
                </a:lnTo>
                <a:lnTo>
                  <a:pt x="701" y="1096"/>
                </a:lnTo>
                <a:lnTo>
                  <a:pt x="716" y="1122"/>
                </a:lnTo>
                <a:lnTo>
                  <a:pt x="733" y="1144"/>
                </a:lnTo>
                <a:lnTo>
                  <a:pt x="756" y="1162"/>
                </a:lnTo>
                <a:lnTo>
                  <a:pt x="782" y="1176"/>
                </a:lnTo>
                <a:lnTo>
                  <a:pt x="810" y="1185"/>
                </a:lnTo>
                <a:lnTo>
                  <a:pt x="840" y="1188"/>
                </a:lnTo>
                <a:lnTo>
                  <a:pt x="1210" y="1188"/>
                </a:lnTo>
                <a:lnTo>
                  <a:pt x="1229" y="1082"/>
                </a:lnTo>
                <a:lnTo>
                  <a:pt x="840" y="1082"/>
                </a:lnTo>
                <a:lnTo>
                  <a:pt x="826" y="1079"/>
                </a:lnTo>
                <a:lnTo>
                  <a:pt x="814" y="1073"/>
                </a:lnTo>
                <a:lnTo>
                  <a:pt x="804" y="1064"/>
                </a:lnTo>
                <a:lnTo>
                  <a:pt x="798" y="1051"/>
                </a:lnTo>
                <a:lnTo>
                  <a:pt x="796" y="1038"/>
                </a:lnTo>
                <a:lnTo>
                  <a:pt x="796" y="661"/>
                </a:lnTo>
                <a:lnTo>
                  <a:pt x="798" y="647"/>
                </a:lnTo>
                <a:lnTo>
                  <a:pt x="804" y="636"/>
                </a:lnTo>
                <a:lnTo>
                  <a:pt x="814" y="625"/>
                </a:lnTo>
                <a:lnTo>
                  <a:pt x="826" y="619"/>
                </a:lnTo>
                <a:lnTo>
                  <a:pt x="840" y="617"/>
                </a:lnTo>
                <a:lnTo>
                  <a:pt x="1187" y="617"/>
                </a:lnTo>
                <a:lnTo>
                  <a:pt x="1252" y="511"/>
                </a:lnTo>
                <a:lnTo>
                  <a:pt x="840" y="511"/>
                </a:lnTo>
                <a:close/>
                <a:moveTo>
                  <a:pt x="1456" y="326"/>
                </a:moveTo>
                <a:lnTo>
                  <a:pt x="1450" y="328"/>
                </a:lnTo>
                <a:lnTo>
                  <a:pt x="1444" y="333"/>
                </a:lnTo>
                <a:lnTo>
                  <a:pt x="1111" y="875"/>
                </a:lnTo>
                <a:lnTo>
                  <a:pt x="1108" y="884"/>
                </a:lnTo>
                <a:lnTo>
                  <a:pt x="1109" y="895"/>
                </a:lnTo>
                <a:lnTo>
                  <a:pt x="1110" y="900"/>
                </a:lnTo>
                <a:lnTo>
                  <a:pt x="1113" y="903"/>
                </a:lnTo>
                <a:lnTo>
                  <a:pt x="1116" y="906"/>
                </a:lnTo>
                <a:lnTo>
                  <a:pt x="1119" y="908"/>
                </a:lnTo>
                <a:lnTo>
                  <a:pt x="1321" y="974"/>
                </a:lnTo>
                <a:lnTo>
                  <a:pt x="1251" y="1348"/>
                </a:lnTo>
                <a:lnTo>
                  <a:pt x="1251" y="1357"/>
                </a:lnTo>
                <a:lnTo>
                  <a:pt x="1254" y="1365"/>
                </a:lnTo>
                <a:lnTo>
                  <a:pt x="1259" y="1370"/>
                </a:lnTo>
                <a:lnTo>
                  <a:pt x="1262" y="1372"/>
                </a:lnTo>
                <a:lnTo>
                  <a:pt x="1266" y="1372"/>
                </a:lnTo>
                <a:lnTo>
                  <a:pt x="1269" y="1372"/>
                </a:lnTo>
                <a:lnTo>
                  <a:pt x="1273" y="1370"/>
                </a:lnTo>
                <a:lnTo>
                  <a:pt x="1276" y="1368"/>
                </a:lnTo>
                <a:lnTo>
                  <a:pt x="1278" y="1365"/>
                </a:lnTo>
                <a:lnTo>
                  <a:pt x="1611" y="823"/>
                </a:lnTo>
                <a:lnTo>
                  <a:pt x="1614" y="814"/>
                </a:lnTo>
                <a:lnTo>
                  <a:pt x="1614" y="804"/>
                </a:lnTo>
                <a:lnTo>
                  <a:pt x="1612" y="800"/>
                </a:lnTo>
                <a:lnTo>
                  <a:pt x="1610" y="796"/>
                </a:lnTo>
                <a:lnTo>
                  <a:pt x="1607" y="793"/>
                </a:lnTo>
                <a:lnTo>
                  <a:pt x="1603" y="790"/>
                </a:lnTo>
                <a:lnTo>
                  <a:pt x="1400" y="724"/>
                </a:lnTo>
                <a:lnTo>
                  <a:pt x="1471" y="351"/>
                </a:lnTo>
                <a:lnTo>
                  <a:pt x="1472" y="343"/>
                </a:lnTo>
                <a:lnTo>
                  <a:pt x="1469" y="334"/>
                </a:lnTo>
                <a:lnTo>
                  <a:pt x="1463" y="328"/>
                </a:lnTo>
                <a:lnTo>
                  <a:pt x="1456" y="326"/>
                </a:lnTo>
                <a:close/>
                <a:moveTo>
                  <a:pt x="1349" y="0"/>
                </a:moveTo>
                <a:lnTo>
                  <a:pt x="1432" y="3"/>
                </a:lnTo>
                <a:lnTo>
                  <a:pt x="1513" y="11"/>
                </a:lnTo>
                <a:lnTo>
                  <a:pt x="1592" y="25"/>
                </a:lnTo>
                <a:lnTo>
                  <a:pt x="1668" y="42"/>
                </a:lnTo>
                <a:lnTo>
                  <a:pt x="1741" y="64"/>
                </a:lnTo>
                <a:lnTo>
                  <a:pt x="1811" y="89"/>
                </a:lnTo>
                <a:lnTo>
                  <a:pt x="1879" y="118"/>
                </a:lnTo>
                <a:lnTo>
                  <a:pt x="1943" y="149"/>
                </a:lnTo>
                <a:lnTo>
                  <a:pt x="2005" y="182"/>
                </a:lnTo>
                <a:lnTo>
                  <a:pt x="2063" y="217"/>
                </a:lnTo>
                <a:lnTo>
                  <a:pt x="2117" y="253"/>
                </a:lnTo>
                <a:lnTo>
                  <a:pt x="2168" y="290"/>
                </a:lnTo>
                <a:lnTo>
                  <a:pt x="2215" y="327"/>
                </a:lnTo>
                <a:lnTo>
                  <a:pt x="2258" y="364"/>
                </a:lnTo>
                <a:lnTo>
                  <a:pt x="2298" y="401"/>
                </a:lnTo>
                <a:lnTo>
                  <a:pt x="2334" y="437"/>
                </a:lnTo>
                <a:lnTo>
                  <a:pt x="2365" y="471"/>
                </a:lnTo>
                <a:lnTo>
                  <a:pt x="2393" y="504"/>
                </a:lnTo>
                <a:lnTo>
                  <a:pt x="2427" y="549"/>
                </a:lnTo>
                <a:lnTo>
                  <a:pt x="2459" y="599"/>
                </a:lnTo>
                <a:lnTo>
                  <a:pt x="2488" y="651"/>
                </a:lnTo>
                <a:lnTo>
                  <a:pt x="2517" y="707"/>
                </a:lnTo>
                <a:lnTo>
                  <a:pt x="2543" y="766"/>
                </a:lnTo>
                <a:lnTo>
                  <a:pt x="2566" y="827"/>
                </a:lnTo>
                <a:lnTo>
                  <a:pt x="2586" y="889"/>
                </a:lnTo>
                <a:lnTo>
                  <a:pt x="2603" y="953"/>
                </a:lnTo>
                <a:lnTo>
                  <a:pt x="2617" y="1020"/>
                </a:lnTo>
                <a:lnTo>
                  <a:pt x="2627" y="1087"/>
                </a:lnTo>
                <a:lnTo>
                  <a:pt x="2634" y="1155"/>
                </a:lnTo>
                <a:lnTo>
                  <a:pt x="2636" y="1223"/>
                </a:lnTo>
                <a:lnTo>
                  <a:pt x="2634" y="1291"/>
                </a:lnTo>
                <a:lnTo>
                  <a:pt x="2628" y="1359"/>
                </a:lnTo>
                <a:lnTo>
                  <a:pt x="2616" y="1426"/>
                </a:lnTo>
                <a:lnTo>
                  <a:pt x="2600" y="1492"/>
                </a:lnTo>
                <a:lnTo>
                  <a:pt x="2579" y="1557"/>
                </a:lnTo>
                <a:lnTo>
                  <a:pt x="2552" y="1620"/>
                </a:lnTo>
                <a:lnTo>
                  <a:pt x="2520" y="1682"/>
                </a:lnTo>
                <a:lnTo>
                  <a:pt x="2483" y="1744"/>
                </a:lnTo>
                <a:lnTo>
                  <a:pt x="2442" y="1807"/>
                </a:lnTo>
                <a:lnTo>
                  <a:pt x="2399" y="1871"/>
                </a:lnTo>
                <a:lnTo>
                  <a:pt x="2369" y="1914"/>
                </a:lnTo>
                <a:lnTo>
                  <a:pt x="2340" y="1958"/>
                </a:lnTo>
                <a:lnTo>
                  <a:pt x="2311" y="2003"/>
                </a:lnTo>
                <a:lnTo>
                  <a:pt x="2283" y="2048"/>
                </a:lnTo>
                <a:lnTo>
                  <a:pt x="2257" y="2095"/>
                </a:lnTo>
                <a:lnTo>
                  <a:pt x="2233" y="2141"/>
                </a:lnTo>
                <a:lnTo>
                  <a:pt x="2212" y="2189"/>
                </a:lnTo>
                <a:lnTo>
                  <a:pt x="2193" y="2236"/>
                </a:lnTo>
                <a:lnTo>
                  <a:pt x="2179" y="2283"/>
                </a:lnTo>
                <a:lnTo>
                  <a:pt x="2170" y="2332"/>
                </a:lnTo>
                <a:lnTo>
                  <a:pt x="2164" y="2382"/>
                </a:lnTo>
                <a:lnTo>
                  <a:pt x="2165" y="2430"/>
                </a:lnTo>
                <a:lnTo>
                  <a:pt x="2170" y="2480"/>
                </a:lnTo>
                <a:lnTo>
                  <a:pt x="2183" y="2529"/>
                </a:lnTo>
                <a:lnTo>
                  <a:pt x="2185" y="2542"/>
                </a:lnTo>
                <a:lnTo>
                  <a:pt x="2183" y="2555"/>
                </a:lnTo>
                <a:lnTo>
                  <a:pt x="2179" y="2567"/>
                </a:lnTo>
                <a:lnTo>
                  <a:pt x="2171" y="2578"/>
                </a:lnTo>
                <a:lnTo>
                  <a:pt x="1331" y="3379"/>
                </a:lnTo>
                <a:lnTo>
                  <a:pt x="1321" y="3386"/>
                </a:lnTo>
                <a:lnTo>
                  <a:pt x="1311" y="3391"/>
                </a:lnTo>
                <a:lnTo>
                  <a:pt x="1298" y="3393"/>
                </a:lnTo>
                <a:lnTo>
                  <a:pt x="1292" y="3392"/>
                </a:lnTo>
                <a:lnTo>
                  <a:pt x="1286" y="3391"/>
                </a:lnTo>
                <a:lnTo>
                  <a:pt x="1272" y="3383"/>
                </a:lnTo>
                <a:lnTo>
                  <a:pt x="1260" y="3372"/>
                </a:lnTo>
                <a:lnTo>
                  <a:pt x="1253" y="3357"/>
                </a:lnTo>
                <a:lnTo>
                  <a:pt x="1242" y="3315"/>
                </a:lnTo>
                <a:lnTo>
                  <a:pt x="1228" y="3272"/>
                </a:lnTo>
                <a:lnTo>
                  <a:pt x="1212" y="3226"/>
                </a:lnTo>
                <a:lnTo>
                  <a:pt x="1193" y="3178"/>
                </a:lnTo>
                <a:lnTo>
                  <a:pt x="1174" y="3130"/>
                </a:lnTo>
                <a:lnTo>
                  <a:pt x="1152" y="3082"/>
                </a:lnTo>
                <a:lnTo>
                  <a:pt x="1128" y="3035"/>
                </a:lnTo>
                <a:lnTo>
                  <a:pt x="1103" y="2990"/>
                </a:lnTo>
                <a:lnTo>
                  <a:pt x="1077" y="2947"/>
                </a:lnTo>
                <a:lnTo>
                  <a:pt x="1049" y="2908"/>
                </a:lnTo>
                <a:lnTo>
                  <a:pt x="1020" y="2872"/>
                </a:lnTo>
                <a:lnTo>
                  <a:pt x="990" y="2841"/>
                </a:lnTo>
                <a:lnTo>
                  <a:pt x="959" y="2815"/>
                </a:lnTo>
                <a:lnTo>
                  <a:pt x="927" y="2795"/>
                </a:lnTo>
                <a:lnTo>
                  <a:pt x="895" y="2783"/>
                </a:lnTo>
                <a:lnTo>
                  <a:pt x="880" y="2780"/>
                </a:lnTo>
                <a:lnTo>
                  <a:pt x="861" y="2778"/>
                </a:lnTo>
                <a:lnTo>
                  <a:pt x="840" y="2778"/>
                </a:lnTo>
                <a:lnTo>
                  <a:pt x="809" y="2779"/>
                </a:lnTo>
                <a:lnTo>
                  <a:pt x="772" y="2781"/>
                </a:lnTo>
                <a:lnTo>
                  <a:pt x="735" y="2785"/>
                </a:lnTo>
                <a:lnTo>
                  <a:pt x="695" y="2789"/>
                </a:lnTo>
                <a:lnTo>
                  <a:pt x="632" y="2796"/>
                </a:lnTo>
                <a:lnTo>
                  <a:pt x="569" y="2802"/>
                </a:lnTo>
                <a:lnTo>
                  <a:pt x="507" y="2805"/>
                </a:lnTo>
                <a:lnTo>
                  <a:pt x="464" y="2802"/>
                </a:lnTo>
                <a:lnTo>
                  <a:pt x="426" y="2798"/>
                </a:lnTo>
                <a:lnTo>
                  <a:pt x="392" y="2790"/>
                </a:lnTo>
                <a:lnTo>
                  <a:pt x="363" y="2779"/>
                </a:lnTo>
                <a:lnTo>
                  <a:pt x="338" y="2764"/>
                </a:lnTo>
                <a:lnTo>
                  <a:pt x="318" y="2747"/>
                </a:lnTo>
                <a:lnTo>
                  <a:pt x="302" y="2726"/>
                </a:lnTo>
                <a:lnTo>
                  <a:pt x="291" y="2702"/>
                </a:lnTo>
                <a:lnTo>
                  <a:pt x="284" y="2675"/>
                </a:lnTo>
                <a:lnTo>
                  <a:pt x="272" y="2599"/>
                </a:lnTo>
                <a:lnTo>
                  <a:pt x="262" y="2523"/>
                </a:lnTo>
                <a:lnTo>
                  <a:pt x="256" y="2477"/>
                </a:lnTo>
                <a:lnTo>
                  <a:pt x="250" y="2432"/>
                </a:lnTo>
                <a:lnTo>
                  <a:pt x="242" y="2388"/>
                </a:lnTo>
                <a:lnTo>
                  <a:pt x="235" y="2342"/>
                </a:lnTo>
                <a:lnTo>
                  <a:pt x="226" y="2299"/>
                </a:lnTo>
                <a:lnTo>
                  <a:pt x="216" y="2257"/>
                </a:lnTo>
                <a:lnTo>
                  <a:pt x="203" y="2215"/>
                </a:lnTo>
                <a:lnTo>
                  <a:pt x="189" y="2175"/>
                </a:lnTo>
                <a:lnTo>
                  <a:pt x="172" y="2137"/>
                </a:lnTo>
                <a:lnTo>
                  <a:pt x="154" y="2102"/>
                </a:lnTo>
                <a:lnTo>
                  <a:pt x="131" y="2068"/>
                </a:lnTo>
                <a:lnTo>
                  <a:pt x="105" y="2037"/>
                </a:lnTo>
                <a:lnTo>
                  <a:pt x="76" y="2008"/>
                </a:lnTo>
                <a:lnTo>
                  <a:pt x="43" y="1983"/>
                </a:lnTo>
                <a:lnTo>
                  <a:pt x="26" y="1968"/>
                </a:lnTo>
                <a:lnTo>
                  <a:pt x="13" y="1951"/>
                </a:lnTo>
                <a:lnTo>
                  <a:pt x="5" y="1932"/>
                </a:lnTo>
                <a:lnTo>
                  <a:pt x="1" y="1911"/>
                </a:lnTo>
                <a:lnTo>
                  <a:pt x="0" y="1889"/>
                </a:lnTo>
                <a:lnTo>
                  <a:pt x="3" y="1866"/>
                </a:lnTo>
                <a:lnTo>
                  <a:pt x="9" y="1841"/>
                </a:lnTo>
                <a:lnTo>
                  <a:pt x="18" y="1815"/>
                </a:lnTo>
                <a:lnTo>
                  <a:pt x="28" y="1788"/>
                </a:lnTo>
                <a:lnTo>
                  <a:pt x="41" y="1761"/>
                </a:lnTo>
                <a:lnTo>
                  <a:pt x="55" y="1734"/>
                </a:lnTo>
                <a:lnTo>
                  <a:pt x="70" y="1705"/>
                </a:lnTo>
                <a:lnTo>
                  <a:pt x="86" y="1677"/>
                </a:lnTo>
                <a:lnTo>
                  <a:pt x="102" y="1648"/>
                </a:lnTo>
                <a:lnTo>
                  <a:pt x="119" y="1618"/>
                </a:lnTo>
                <a:lnTo>
                  <a:pt x="135" y="1589"/>
                </a:lnTo>
                <a:lnTo>
                  <a:pt x="151" y="1560"/>
                </a:lnTo>
                <a:lnTo>
                  <a:pt x="164" y="1531"/>
                </a:lnTo>
                <a:lnTo>
                  <a:pt x="176" y="1504"/>
                </a:lnTo>
                <a:lnTo>
                  <a:pt x="186" y="1478"/>
                </a:lnTo>
                <a:lnTo>
                  <a:pt x="193" y="1453"/>
                </a:lnTo>
                <a:lnTo>
                  <a:pt x="196" y="1430"/>
                </a:lnTo>
                <a:lnTo>
                  <a:pt x="196" y="1410"/>
                </a:lnTo>
                <a:lnTo>
                  <a:pt x="187" y="1343"/>
                </a:lnTo>
                <a:lnTo>
                  <a:pt x="178" y="1280"/>
                </a:lnTo>
                <a:lnTo>
                  <a:pt x="170" y="1217"/>
                </a:lnTo>
                <a:lnTo>
                  <a:pt x="163" y="1155"/>
                </a:lnTo>
                <a:lnTo>
                  <a:pt x="158" y="1095"/>
                </a:lnTo>
                <a:lnTo>
                  <a:pt x="155" y="1036"/>
                </a:lnTo>
                <a:lnTo>
                  <a:pt x="154" y="977"/>
                </a:lnTo>
                <a:lnTo>
                  <a:pt x="157" y="920"/>
                </a:lnTo>
                <a:lnTo>
                  <a:pt x="162" y="864"/>
                </a:lnTo>
                <a:lnTo>
                  <a:pt x="172" y="808"/>
                </a:lnTo>
                <a:lnTo>
                  <a:pt x="187" y="753"/>
                </a:lnTo>
                <a:lnTo>
                  <a:pt x="205" y="698"/>
                </a:lnTo>
                <a:lnTo>
                  <a:pt x="230" y="643"/>
                </a:lnTo>
                <a:lnTo>
                  <a:pt x="260" y="588"/>
                </a:lnTo>
                <a:lnTo>
                  <a:pt x="297" y="534"/>
                </a:lnTo>
                <a:lnTo>
                  <a:pt x="340" y="478"/>
                </a:lnTo>
                <a:lnTo>
                  <a:pt x="391" y="422"/>
                </a:lnTo>
                <a:lnTo>
                  <a:pt x="392" y="421"/>
                </a:lnTo>
                <a:lnTo>
                  <a:pt x="473" y="349"/>
                </a:lnTo>
                <a:lnTo>
                  <a:pt x="556" y="283"/>
                </a:lnTo>
                <a:lnTo>
                  <a:pt x="640" y="223"/>
                </a:lnTo>
                <a:lnTo>
                  <a:pt x="725" y="171"/>
                </a:lnTo>
                <a:lnTo>
                  <a:pt x="812" y="126"/>
                </a:lnTo>
                <a:lnTo>
                  <a:pt x="898" y="88"/>
                </a:lnTo>
                <a:lnTo>
                  <a:pt x="987" y="56"/>
                </a:lnTo>
                <a:lnTo>
                  <a:pt x="1076" y="32"/>
                </a:lnTo>
                <a:lnTo>
                  <a:pt x="1166" y="15"/>
                </a:lnTo>
                <a:lnTo>
                  <a:pt x="1257" y="4"/>
                </a:lnTo>
                <a:lnTo>
                  <a:pt x="1349" y="0"/>
                </a:lnTo>
                <a:close/>
              </a:path>
            </a:pathLst>
          </a:custGeom>
          <a:solidFill>
            <a:srgbClr val="2E75B6"/>
          </a:solidFill>
          <a:ln w="0">
            <a:noFill/>
            <a:prstDash val="solid"/>
            <a:round/>
          </a:ln>
        </p:spPr>
        <p:txBody>
          <a:bodyPr anchor="t" anchorCtr="0" bIns="45720" compatLnSpc="1" lIns="91440" numCol="1" rIns="91440" tIns="45720" vert="horz" wrap="square"/>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lang="zh-CN">
              <a:ea typeface="Arial" panose="020B0604020202020204" pitchFamily="34" charset="0"/>
            </a:endParaRPr>
          </a:p>
        </p:txBody>
      </p:sp>
      <p:grpSp>
        <p:nvGrpSpPr>
          <p:cNvPr id="36" name="Group 4"/>
          <p:cNvGrpSpPr>
            <a:grpSpLocks noChangeAspect="1"/>
          </p:cNvGrpSpPr>
          <p:nvPr/>
        </p:nvGrpSpPr>
        <p:grpSpPr bwMode="auto">
          <a:xfrm>
            <a:off x="1715170" y="4905026"/>
            <a:ext cx="324001" cy="262229"/>
            <a:chOff x="4160" y="1481"/>
            <a:chExt cx="278" cy="225"/>
          </a:xfrm>
          <a:solidFill>
            <a:srgbClr val="2E75B6"/>
          </a:solidFill>
        </p:grpSpPr>
        <p:sp>
          <p:nvSpPr>
            <p:cNvPr id="1048595" name="Freeform 6"/>
            <p:cNvSpPr/>
            <p:nvPr/>
          </p:nvSpPr>
          <p:spPr bwMode="auto">
            <a:xfrm>
              <a:off x="4160" y="1553"/>
              <a:ext cx="168" cy="153"/>
            </a:xfrm>
            <a:custGeom>
              <a:avLst/>
              <a:gdLst>
                <a:gd name="T0" fmla="*/ 90 w 2020"/>
                <a:gd name="T1" fmla="*/ 0 h 1835"/>
                <a:gd name="T2" fmla="*/ 634 w 2020"/>
                <a:gd name="T3" fmla="*/ 0 h 1835"/>
                <a:gd name="T4" fmla="*/ 649 w 2020"/>
                <a:gd name="T5" fmla="*/ 3 h 1835"/>
                <a:gd name="T6" fmla="*/ 662 w 2020"/>
                <a:gd name="T7" fmla="*/ 10 h 1835"/>
                <a:gd name="T8" fmla="*/ 672 w 2020"/>
                <a:gd name="T9" fmla="*/ 20 h 1835"/>
                <a:gd name="T10" fmla="*/ 679 w 2020"/>
                <a:gd name="T11" fmla="*/ 33 h 1835"/>
                <a:gd name="T12" fmla="*/ 682 w 2020"/>
                <a:gd name="T13" fmla="*/ 49 h 1835"/>
                <a:gd name="T14" fmla="*/ 682 w 2020"/>
                <a:gd name="T15" fmla="*/ 858 h 1835"/>
                <a:gd name="T16" fmla="*/ 684 w 2020"/>
                <a:gd name="T17" fmla="*/ 893 h 1835"/>
                <a:gd name="T18" fmla="*/ 693 w 2020"/>
                <a:gd name="T19" fmla="*/ 927 h 1835"/>
                <a:gd name="T20" fmla="*/ 707 w 2020"/>
                <a:gd name="T21" fmla="*/ 959 h 1835"/>
                <a:gd name="T22" fmla="*/ 724 w 2020"/>
                <a:gd name="T23" fmla="*/ 987 h 1835"/>
                <a:gd name="T24" fmla="*/ 746 w 2020"/>
                <a:gd name="T25" fmla="*/ 1013 h 1835"/>
                <a:gd name="T26" fmla="*/ 771 w 2020"/>
                <a:gd name="T27" fmla="*/ 1035 h 1835"/>
                <a:gd name="T28" fmla="*/ 801 w 2020"/>
                <a:gd name="T29" fmla="*/ 1053 h 1835"/>
                <a:gd name="T30" fmla="*/ 832 w 2020"/>
                <a:gd name="T31" fmla="*/ 1066 h 1835"/>
                <a:gd name="T32" fmla="*/ 865 w 2020"/>
                <a:gd name="T33" fmla="*/ 1074 h 1835"/>
                <a:gd name="T34" fmla="*/ 901 w 2020"/>
                <a:gd name="T35" fmla="*/ 1077 h 1835"/>
                <a:gd name="T36" fmla="*/ 1972 w 2020"/>
                <a:gd name="T37" fmla="*/ 1077 h 1835"/>
                <a:gd name="T38" fmla="*/ 1987 w 2020"/>
                <a:gd name="T39" fmla="*/ 1079 h 1835"/>
                <a:gd name="T40" fmla="*/ 2001 w 2020"/>
                <a:gd name="T41" fmla="*/ 1087 h 1835"/>
                <a:gd name="T42" fmla="*/ 2011 w 2020"/>
                <a:gd name="T43" fmla="*/ 1097 h 1835"/>
                <a:gd name="T44" fmla="*/ 2018 w 2020"/>
                <a:gd name="T45" fmla="*/ 1111 h 1835"/>
                <a:gd name="T46" fmla="*/ 2020 w 2020"/>
                <a:gd name="T47" fmla="*/ 1126 h 1835"/>
                <a:gd name="T48" fmla="*/ 2020 w 2020"/>
                <a:gd name="T49" fmla="*/ 1356 h 1835"/>
                <a:gd name="T50" fmla="*/ 2018 w 2020"/>
                <a:gd name="T51" fmla="*/ 1377 h 1835"/>
                <a:gd name="T52" fmla="*/ 2011 w 2020"/>
                <a:gd name="T53" fmla="*/ 1396 h 1835"/>
                <a:gd name="T54" fmla="*/ 2001 w 2020"/>
                <a:gd name="T55" fmla="*/ 1413 h 1835"/>
                <a:gd name="T56" fmla="*/ 1986 w 2020"/>
                <a:gd name="T57" fmla="*/ 1427 h 1835"/>
                <a:gd name="T58" fmla="*/ 1969 w 2020"/>
                <a:gd name="T59" fmla="*/ 1438 h 1835"/>
                <a:gd name="T60" fmla="*/ 1950 w 2020"/>
                <a:gd name="T61" fmla="*/ 1444 h 1835"/>
                <a:gd name="T62" fmla="*/ 1930 w 2020"/>
                <a:gd name="T63" fmla="*/ 1447 h 1835"/>
                <a:gd name="T64" fmla="*/ 886 w 2020"/>
                <a:gd name="T65" fmla="*/ 1447 h 1835"/>
                <a:gd name="T66" fmla="*/ 870 w 2020"/>
                <a:gd name="T67" fmla="*/ 1449 h 1835"/>
                <a:gd name="T68" fmla="*/ 856 w 2020"/>
                <a:gd name="T69" fmla="*/ 1456 h 1835"/>
                <a:gd name="T70" fmla="*/ 846 w 2020"/>
                <a:gd name="T71" fmla="*/ 1467 h 1835"/>
                <a:gd name="T72" fmla="*/ 600 w 2020"/>
                <a:gd name="T73" fmla="*/ 1815 h 1835"/>
                <a:gd name="T74" fmla="*/ 589 w 2020"/>
                <a:gd name="T75" fmla="*/ 1826 h 1835"/>
                <a:gd name="T76" fmla="*/ 576 w 2020"/>
                <a:gd name="T77" fmla="*/ 1833 h 1835"/>
                <a:gd name="T78" fmla="*/ 561 w 2020"/>
                <a:gd name="T79" fmla="*/ 1835 h 1835"/>
                <a:gd name="T80" fmla="*/ 546 w 2020"/>
                <a:gd name="T81" fmla="*/ 1833 h 1835"/>
                <a:gd name="T82" fmla="*/ 532 w 2020"/>
                <a:gd name="T83" fmla="*/ 1826 h 1835"/>
                <a:gd name="T84" fmla="*/ 521 w 2020"/>
                <a:gd name="T85" fmla="*/ 1815 h 1835"/>
                <a:gd name="T86" fmla="*/ 276 w 2020"/>
                <a:gd name="T87" fmla="*/ 1467 h 1835"/>
                <a:gd name="T88" fmla="*/ 265 w 2020"/>
                <a:gd name="T89" fmla="*/ 1456 h 1835"/>
                <a:gd name="T90" fmla="*/ 251 w 2020"/>
                <a:gd name="T91" fmla="*/ 1449 h 1835"/>
                <a:gd name="T92" fmla="*/ 236 w 2020"/>
                <a:gd name="T93" fmla="*/ 1447 h 1835"/>
                <a:gd name="T94" fmla="*/ 90 w 2020"/>
                <a:gd name="T95" fmla="*/ 1447 h 1835"/>
                <a:gd name="T96" fmla="*/ 70 w 2020"/>
                <a:gd name="T97" fmla="*/ 1444 h 1835"/>
                <a:gd name="T98" fmla="*/ 51 w 2020"/>
                <a:gd name="T99" fmla="*/ 1438 h 1835"/>
                <a:gd name="T100" fmla="*/ 34 w 2020"/>
                <a:gd name="T101" fmla="*/ 1427 h 1835"/>
                <a:gd name="T102" fmla="*/ 20 w 2020"/>
                <a:gd name="T103" fmla="*/ 1413 h 1835"/>
                <a:gd name="T104" fmla="*/ 9 w 2020"/>
                <a:gd name="T105" fmla="*/ 1396 h 1835"/>
                <a:gd name="T106" fmla="*/ 2 w 2020"/>
                <a:gd name="T107" fmla="*/ 1377 h 1835"/>
                <a:gd name="T108" fmla="*/ 0 w 2020"/>
                <a:gd name="T109" fmla="*/ 1356 h 1835"/>
                <a:gd name="T110" fmla="*/ 0 w 2020"/>
                <a:gd name="T111" fmla="*/ 91 h 1835"/>
                <a:gd name="T112" fmla="*/ 2 w 2020"/>
                <a:gd name="T113" fmla="*/ 70 h 1835"/>
                <a:gd name="T114" fmla="*/ 9 w 2020"/>
                <a:gd name="T115" fmla="*/ 52 h 1835"/>
                <a:gd name="T116" fmla="*/ 20 w 2020"/>
                <a:gd name="T117" fmla="*/ 34 h 1835"/>
                <a:gd name="T118" fmla="*/ 34 w 2020"/>
                <a:gd name="T119" fmla="*/ 20 h 1835"/>
                <a:gd name="T120" fmla="*/ 51 w 2020"/>
                <a:gd name="T121" fmla="*/ 9 h 1835"/>
                <a:gd name="T122" fmla="*/ 70 w 2020"/>
                <a:gd name="T123" fmla="*/ 3 h 1835"/>
                <a:gd name="T124" fmla="*/ 90 w 2020"/>
                <a:gd name="T125" fmla="*/ 0 h 1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0" h="1835">
                  <a:moveTo>
                    <a:pt x="90" y="0"/>
                  </a:moveTo>
                  <a:lnTo>
                    <a:pt x="634" y="0"/>
                  </a:lnTo>
                  <a:lnTo>
                    <a:pt x="649" y="3"/>
                  </a:lnTo>
                  <a:lnTo>
                    <a:pt x="662" y="10"/>
                  </a:lnTo>
                  <a:lnTo>
                    <a:pt x="672" y="20"/>
                  </a:lnTo>
                  <a:lnTo>
                    <a:pt x="679" y="33"/>
                  </a:lnTo>
                  <a:lnTo>
                    <a:pt x="682" y="49"/>
                  </a:lnTo>
                  <a:lnTo>
                    <a:pt x="682" y="858"/>
                  </a:lnTo>
                  <a:lnTo>
                    <a:pt x="684" y="893"/>
                  </a:lnTo>
                  <a:lnTo>
                    <a:pt x="693" y="927"/>
                  </a:lnTo>
                  <a:lnTo>
                    <a:pt x="707" y="959"/>
                  </a:lnTo>
                  <a:lnTo>
                    <a:pt x="724" y="987"/>
                  </a:lnTo>
                  <a:lnTo>
                    <a:pt x="746" y="1013"/>
                  </a:lnTo>
                  <a:lnTo>
                    <a:pt x="771" y="1035"/>
                  </a:lnTo>
                  <a:lnTo>
                    <a:pt x="801" y="1053"/>
                  </a:lnTo>
                  <a:lnTo>
                    <a:pt x="832" y="1066"/>
                  </a:lnTo>
                  <a:lnTo>
                    <a:pt x="865" y="1074"/>
                  </a:lnTo>
                  <a:lnTo>
                    <a:pt x="901" y="1077"/>
                  </a:lnTo>
                  <a:lnTo>
                    <a:pt x="1972" y="1077"/>
                  </a:lnTo>
                  <a:lnTo>
                    <a:pt x="1987" y="1079"/>
                  </a:lnTo>
                  <a:lnTo>
                    <a:pt x="2001" y="1087"/>
                  </a:lnTo>
                  <a:lnTo>
                    <a:pt x="2011" y="1097"/>
                  </a:lnTo>
                  <a:lnTo>
                    <a:pt x="2018" y="1111"/>
                  </a:lnTo>
                  <a:lnTo>
                    <a:pt x="2020" y="1126"/>
                  </a:lnTo>
                  <a:lnTo>
                    <a:pt x="2020" y="1356"/>
                  </a:lnTo>
                  <a:lnTo>
                    <a:pt x="2018" y="1377"/>
                  </a:lnTo>
                  <a:lnTo>
                    <a:pt x="2011" y="1396"/>
                  </a:lnTo>
                  <a:lnTo>
                    <a:pt x="2001" y="1413"/>
                  </a:lnTo>
                  <a:lnTo>
                    <a:pt x="1986" y="1427"/>
                  </a:lnTo>
                  <a:lnTo>
                    <a:pt x="1969" y="1438"/>
                  </a:lnTo>
                  <a:lnTo>
                    <a:pt x="1950" y="1444"/>
                  </a:lnTo>
                  <a:lnTo>
                    <a:pt x="1930" y="1447"/>
                  </a:lnTo>
                  <a:lnTo>
                    <a:pt x="886" y="1447"/>
                  </a:lnTo>
                  <a:lnTo>
                    <a:pt x="870" y="1449"/>
                  </a:lnTo>
                  <a:lnTo>
                    <a:pt x="856" y="1456"/>
                  </a:lnTo>
                  <a:lnTo>
                    <a:pt x="846" y="1467"/>
                  </a:lnTo>
                  <a:lnTo>
                    <a:pt x="600" y="1815"/>
                  </a:lnTo>
                  <a:lnTo>
                    <a:pt x="589" y="1826"/>
                  </a:lnTo>
                  <a:lnTo>
                    <a:pt x="576" y="1833"/>
                  </a:lnTo>
                  <a:lnTo>
                    <a:pt x="561" y="1835"/>
                  </a:lnTo>
                  <a:lnTo>
                    <a:pt x="546" y="1833"/>
                  </a:lnTo>
                  <a:lnTo>
                    <a:pt x="532" y="1826"/>
                  </a:lnTo>
                  <a:lnTo>
                    <a:pt x="521" y="1815"/>
                  </a:lnTo>
                  <a:lnTo>
                    <a:pt x="276" y="1467"/>
                  </a:lnTo>
                  <a:lnTo>
                    <a:pt x="265" y="1456"/>
                  </a:lnTo>
                  <a:lnTo>
                    <a:pt x="251" y="1449"/>
                  </a:lnTo>
                  <a:lnTo>
                    <a:pt x="236" y="1447"/>
                  </a:lnTo>
                  <a:lnTo>
                    <a:pt x="90" y="1447"/>
                  </a:lnTo>
                  <a:lnTo>
                    <a:pt x="70" y="1444"/>
                  </a:lnTo>
                  <a:lnTo>
                    <a:pt x="51" y="1438"/>
                  </a:lnTo>
                  <a:lnTo>
                    <a:pt x="34" y="1427"/>
                  </a:lnTo>
                  <a:lnTo>
                    <a:pt x="20" y="1413"/>
                  </a:lnTo>
                  <a:lnTo>
                    <a:pt x="9" y="1396"/>
                  </a:lnTo>
                  <a:lnTo>
                    <a:pt x="2" y="1377"/>
                  </a:lnTo>
                  <a:lnTo>
                    <a:pt x="0" y="1356"/>
                  </a:lnTo>
                  <a:lnTo>
                    <a:pt x="0" y="91"/>
                  </a:lnTo>
                  <a:lnTo>
                    <a:pt x="2" y="70"/>
                  </a:lnTo>
                  <a:lnTo>
                    <a:pt x="9" y="52"/>
                  </a:lnTo>
                  <a:lnTo>
                    <a:pt x="20" y="34"/>
                  </a:lnTo>
                  <a:lnTo>
                    <a:pt x="34" y="20"/>
                  </a:lnTo>
                  <a:lnTo>
                    <a:pt x="51" y="9"/>
                  </a:lnTo>
                  <a:lnTo>
                    <a:pt x="70" y="3"/>
                  </a:lnTo>
                  <a:lnTo>
                    <a:pt x="90" y="0"/>
                  </a:lnTo>
                  <a:close/>
                </a:path>
              </a:pathLst>
            </a:custGeom>
            <a:grpFill/>
            <a:ln w="0">
              <a:noFill/>
              <a:prstDash val="solid"/>
              <a:round/>
            </a:ln>
          </p:spPr>
          <p:txBody>
            <a:bodyPr anchor="t" anchorCtr="0" bIns="45720" compatLnSpc="1" lIns="91440" numCol="1" rIns="91440" tIns="45720" vert="horz" wrap="square"/>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lang="zh-CN">
                <a:ea typeface="Arial" panose="020B0604020202020204" pitchFamily="34" charset="0"/>
              </a:endParaRPr>
            </a:p>
          </p:txBody>
        </p:sp>
        <p:sp>
          <p:nvSpPr>
            <p:cNvPr id="1048596" name="Freeform 7"/>
            <p:cNvSpPr>
              <a:spLocks noEditPoints="1"/>
            </p:cNvSpPr>
            <p:nvPr/>
          </p:nvSpPr>
          <p:spPr bwMode="auto">
            <a:xfrm>
              <a:off x="4229" y="1481"/>
              <a:ext cx="209" cy="191"/>
            </a:xfrm>
            <a:custGeom>
              <a:avLst/>
              <a:gdLst>
                <a:gd name="T0" fmla="*/ 1178 w 2509"/>
                <a:gd name="T1" fmla="*/ 281 h 2297"/>
                <a:gd name="T2" fmla="*/ 1065 w 2509"/>
                <a:gd name="T3" fmla="*/ 450 h 2297"/>
                <a:gd name="T4" fmla="*/ 978 w 2509"/>
                <a:gd name="T5" fmla="*/ 569 h 2297"/>
                <a:gd name="T6" fmla="*/ 975 w 2509"/>
                <a:gd name="T7" fmla="*/ 716 h 2297"/>
                <a:gd name="T8" fmla="*/ 1032 w 2509"/>
                <a:gd name="T9" fmla="*/ 822 h 2297"/>
                <a:gd name="T10" fmla="*/ 1122 w 2509"/>
                <a:gd name="T11" fmla="*/ 890 h 2297"/>
                <a:gd name="T12" fmla="*/ 1221 w 2509"/>
                <a:gd name="T13" fmla="*/ 931 h 2297"/>
                <a:gd name="T14" fmla="*/ 1331 w 2509"/>
                <a:gd name="T15" fmla="*/ 966 h 2297"/>
                <a:gd name="T16" fmla="*/ 1399 w 2509"/>
                <a:gd name="T17" fmla="*/ 1002 h 2297"/>
                <a:gd name="T18" fmla="*/ 1414 w 2509"/>
                <a:gd name="T19" fmla="*/ 1044 h 2297"/>
                <a:gd name="T20" fmla="*/ 1381 w 2509"/>
                <a:gd name="T21" fmla="*/ 1088 h 2297"/>
                <a:gd name="T22" fmla="*/ 1313 w 2509"/>
                <a:gd name="T23" fmla="*/ 1105 h 2297"/>
                <a:gd name="T24" fmla="*/ 1217 w 2509"/>
                <a:gd name="T25" fmla="*/ 1098 h 2297"/>
                <a:gd name="T26" fmla="*/ 1111 w 2509"/>
                <a:gd name="T27" fmla="*/ 1039 h 2297"/>
                <a:gd name="T28" fmla="*/ 1058 w 2509"/>
                <a:gd name="T29" fmla="*/ 1002 h 2297"/>
                <a:gd name="T30" fmla="*/ 934 w 2509"/>
                <a:gd name="T31" fmla="*/ 1122 h 2297"/>
                <a:gd name="T32" fmla="*/ 938 w 2509"/>
                <a:gd name="T33" fmla="*/ 1141 h 2297"/>
                <a:gd name="T34" fmla="*/ 1062 w 2509"/>
                <a:gd name="T35" fmla="*/ 1245 h 2297"/>
                <a:gd name="T36" fmla="*/ 1178 w 2509"/>
                <a:gd name="T37" fmla="*/ 1402 h 2297"/>
                <a:gd name="T38" fmla="*/ 1354 w 2509"/>
                <a:gd name="T39" fmla="*/ 1422 h 2297"/>
                <a:gd name="T40" fmla="*/ 1374 w 2509"/>
                <a:gd name="T41" fmla="*/ 1294 h 2297"/>
                <a:gd name="T42" fmla="*/ 1520 w 2509"/>
                <a:gd name="T43" fmla="*/ 1230 h 2297"/>
                <a:gd name="T44" fmla="*/ 1599 w 2509"/>
                <a:gd name="T45" fmla="*/ 1117 h 2297"/>
                <a:gd name="T46" fmla="*/ 1602 w 2509"/>
                <a:gd name="T47" fmla="*/ 976 h 2297"/>
                <a:gd name="T48" fmla="*/ 1550 w 2509"/>
                <a:gd name="T49" fmla="*/ 875 h 2297"/>
                <a:gd name="T50" fmla="*/ 1465 w 2509"/>
                <a:gd name="T51" fmla="*/ 810 h 2297"/>
                <a:gd name="T52" fmla="*/ 1368 w 2509"/>
                <a:gd name="T53" fmla="*/ 771 h 2297"/>
                <a:gd name="T54" fmla="*/ 1257 w 2509"/>
                <a:gd name="T55" fmla="*/ 736 h 2297"/>
                <a:gd name="T56" fmla="*/ 1185 w 2509"/>
                <a:gd name="T57" fmla="*/ 699 h 2297"/>
                <a:gd name="T58" fmla="*/ 1163 w 2509"/>
                <a:gd name="T59" fmla="*/ 656 h 2297"/>
                <a:gd name="T60" fmla="*/ 1184 w 2509"/>
                <a:gd name="T61" fmla="*/ 606 h 2297"/>
                <a:gd name="T62" fmla="*/ 1250 w 2509"/>
                <a:gd name="T63" fmla="*/ 580 h 2297"/>
                <a:gd name="T64" fmla="*/ 1334 w 2509"/>
                <a:gd name="T65" fmla="*/ 577 h 2297"/>
                <a:gd name="T66" fmla="*/ 1450 w 2509"/>
                <a:gd name="T67" fmla="*/ 615 h 2297"/>
                <a:gd name="T68" fmla="*/ 1508 w 2509"/>
                <a:gd name="T69" fmla="*/ 638 h 2297"/>
                <a:gd name="T70" fmla="*/ 1601 w 2509"/>
                <a:gd name="T71" fmla="*/ 486 h 2297"/>
                <a:gd name="T72" fmla="*/ 1524 w 2509"/>
                <a:gd name="T73" fmla="*/ 432 h 2297"/>
                <a:gd name="T74" fmla="*/ 1374 w 2509"/>
                <a:gd name="T75" fmla="*/ 385 h 2297"/>
                <a:gd name="T76" fmla="*/ 1354 w 2509"/>
                <a:gd name="T77" fmla="*/ 260 h 2297"/>
                <a:gd name="T78" fmla="*/ 2411 w 2509"/>
                <a:gd name="T79" fmla="*/ 2 h 2297"/>
                <a:gd name="T80" fmla="*/ 2488 w 2509"/>
                <a:gd name="T81" fmla="*/ 54 h 2297"/>
                <a:gd name="T82" fmla="*/ 2509 w 2509"/>
                <a:gd name="T83" fmla="*/ 1680 h 2297"/>
                <a:gd name="T84" fmla="*/ 2473 w 2509"/>
                <a:gd name="T85" fmla="*/ 1767 h 2297"/>
                <a:gd name="T86" fmla="*/ 2387 w 2509"/>
                <a:gd name="T87" fmla="*/ 1803 h 2297"/>
                <a:gd name="T88" fmla="*/ 2167 w 2509"/>
                <a:gd name="T89" fmla="*/ 1824 h 2297"/>
                <a:gd name="T90" fmla="*/ 1807 w 2509"/>
                <a:gd name="T91" fmla="*/ 2297 h 2297"/>
                <a:gd name="T92" fmla="*/ 1448 w 2509"/>
                <a:gd name="T93" fmla="*/ 1824 h 2297"/>
                <a:gd name="T94" fmla="*/ 122 w 2509"/>
                <a:gd name="T95" fmla="*/ 1803 h 2297"/>
                <a:gd name="T96" fmla="*/ 36 w 2509"/>
                <a:gd name="T97" fmla="*/ 1767 h 2297"/>
                <a:gd name="T98" fmla="*/ 0 w 2509"/>
                <a:gd name="T99" fmla="*/ 1680 h 2297"/>
                <a:gd name="T100" fmla="*/ 21 w 2509"/>
                <a:gd name="T101" fmla="*/ 54 h 2297"/>
                <a:gd name="T102" fmla="*/ 98 w 2509"/>
                <a:gd name="T103" fmla="*/ 2 h 2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09" h="2297">
                  <a:moveTo>
                    <a:pt x="1198" y="260"/>
                  </a:moveTo>
                  <a:lnTo>
                    <a:pt x="1188" y="262"/>
                  </a:lnTo>
                  <a:lnTo>
                    <a:pt x="1181" y="269"/>
                  </a:lnTo>
                  <a:lnTo>
                    <a:pt x="1178" y="281"/>
                  </a:lnTo>
                  <a:lnTo>
                    <a:pt x="1178" y="396"/>
                  </a:lnTo>
                  <a:lnTo>
                    <a:pt x="1136" y="410"/>
                  </a:lnTo>
                  <a:lnTo>
                    <a:pt x="1099" y="428"/>
                  </a:lnTo>
                  <a:lnTo>
                    <a:pt x="1065" y="450"/>
                  </a:lnTo>
                  <a:lnTo>
                    <a:pt x="1036" y="475"/>
                  </a:lnTo>
                  <a:lnTo>
                    <a:pt x="1012" y="503"/>
                  </a:lnTo>
                  <a:lnTo>
                    <a:pt x="993" y="535"/>
                  </a:lnTo>
                  <a:lnTo>
                    <a:pt x="978" y="569"/>
                  </a:lnTo>
                  <a:lnTo>
                    <a:pt x="970" y="606"/>
                  </a:lnTo>
                  <a:lnTo>
                    <a:pt x="967" y="644"/>
                  </a:lnTo>
                  <a:lnTo>
                    <a:pt x="969" y="682"/>
                  </a:lnTo>
                  <a:lnTo>
                    <a:pt x="975" y="716"/>
                  </a:lnTo>
                  <a:lnTo>
                    <a:pt x="986" y="746"/>
                  </a:lnTo>
                  <a:lnTo>
                    <a:pt x="999" y="775"/>
                  </a:lnTo>
                  <a:lnTo>
                    <a:pt x="1014" y="800"/>
                  </a:lnTo>
                  <a:lnTo>
                    <a:pt x="1032" y="822"/>
                  </a:lnTo>
                  <a:lnTo>
                    <a:pt x="1052" y="843"/>
                  </a:lnTo>
                  <a:lnTo>
                    <a:pt x="1075" y="860"/>
                  </a:lnTo>
                  <a:lnTo>
                    <a:pt x="1098" y="876"/>
                  </a:lnTo>
                  <a:lnTo>
                    <a:pt x="1122" y="890"/>
                  </a:lnTo>
                  <a:lnTo>
                    <a:pt x="1147" y="902"/>
                  </a:lnTo>
                  <a:lnTo>
                    <a:pt x="1172" y="912"/>
                  </a:lnTo>
                  <a:lnTo>
                    <a:pt x="1197" y="923"/>
                  </a:lnTo>
                  <a:lnTo>
                    <a:pt x="1221" y="931"/>
                  </a:lnTo>
                  <a:lnTo>
                    <a:pt x="1243" y="938"/>
                  </a:lnTo>
                  <a:lnTo>
                    <a:pt x="1266" y="945"/>
                  </a:lnTo>
                  <a:lnTo>
                    <a:pt x="1301" y="956"/>
                  </a:lnTo>
                  <a:lnTo>
                    <a:pt x="1331" y="966"/>
                  </a:lnTo>
                  <a:lnTo>
                    <a:pt x="1356" y="975"/>
                  </a:lnTo>
                  <a:lnTo>
                    <a:pt x="1375" y="984"/>
                  </a:lnTo>
                  <a:lnTo>
                    <a:pt x="1389" y="993"/>
                  </a:lnTo>
                  <a:lnTo>
                    <a:pt x="1399" y="1002"/>
                  </a:lnTo>
                  <a:lnTo>
                    <a:pt x="1407" y="1011"/>
                  </a:lnTo>
                  <a:lnTo>
                    <a:pt x="1411" y="1021"/>
                  </a:lnTo>
                  <a:lnTo>
                    <a:pt x="1413" y="1032"/>
                  </a:lnTo>
                  <a:lnTo>
                    <a:pt x="1414" y="1044"/>
                  </a:lnTo>
                  <a:lnTo>
                    <a:pt x="1411" y="1057"/>
                  </a:lnTo>
                  <a:lnTo>
                    <a:pt x="1405" y="1069"/>
                  </a:lnTo>
                  <a:lnTo>
                    <a:pt x="1395" y="1080"/>
                  </a:lnTo>
                  <a:lnTo>
                    <a:pt x="1381" y="1088"/>
                  </a:lnTo>
                  <a:lnTo>
                    <a:pt x="1366" y="1094"/>
                  </a:lnTo>
                  <a:lnTo>
                    <a:pt x="1348" y="1099"/>
                  </a:lnTo>
                  <a:lnTo>
                    <a:pt x="1331" y="1102"/>
                  </a:lnTo>
                  <a:lnTo>
                    <a:pt x="1313" y="1105"/>
                  </a:lnTo>
                  <a:lnTo>
                    <a:pt x="1296" y="1106"/>
                  </a:lnTo>
                  <a:lnTo>
                    <a:pt x="1280" y="1107"/>
                  </a:lnTo>
                  <a:lnTo>
                    <a:pt x="1248" y="1104"/>
                  </a:lnTo>
                  <a:lnTo>
                    <a:pt x="1217" y="1098"/>
                  </a:lnTo>
                  <a:lnTo>
                    <a:pt x="1186" y="1088"/>
                  </a:lnTo>
                  <a:lnTo>
                    <a:pt x="1157" y="1074"/>
                  </a:lnTo>
                  <a:lnTo>
                    <a:pt x="1132" y="1057"/>
                  </a:lnTo>
                  <a:lnTo>
                    <a:pt x="1111" y="1039"/>
                  </a:lnTo>
                  <a:lnTo>
                    <a:pt x="1081" y="1007"/>
                  </a:lnTo>
                  <a:lnTo>
                    <a:pt x="1074" y="1003"/>
                  </a:lnTo>
                  <a:lnTo>
                    <a:pt x="1066" y="1001"/>
                  </a:lnTo>
                  <a:lnTo>
                    <a:pt x="1058" y="1002"/>
                  </a:lnTo>
                  <a:lnTo>
                    <a:pt x="1052" y="1006"/>
                  </a:lnTo>
                  <a:lnTo>
                    <a:pt x="939" y="1113"/>
                  </a:lnTo>
                  <a:lnTo>
                    <a:pt x="936" y="1117"/>
                  </a:lnTo>
                  <a:lnTo>
                    <a:pt x="934" y="1122"/>
                  </a:lnTo>
                  <a:lnTo>
                    <a:pt x="933" y="1127"/>
                  </a:lnTo>
                  <a:lnTo>
                    <a:pt x="933" y="1132"/>
                  </a:lnTo>
                  <a:lnTo>
                    <a:pt x="935" y="1137"/>
                  </a:lnTo>
                  <a:lnTo>
                    <a:pt x="938" y="1141"/>
                  </a:lnTo>
                  <a:lnTo>
                    <a:pt x="968" y="1174"/>
                  </a:lnTo>
                  <a:lnTo>
                    <a:pt x="997" y="1200"/>
                  </a:lnTo>
                  <a:lnTo>
                    <a:pt x="1028" y="1223"/>
                  </a:lnTo>
                  <a:lnTo>
                    <a:pt x="1062" y="1245"/>
                  </a:lnTo>
                  <a:lnTo>
                    <a:pt x="1099" y="1263"/>
                  </a:lnTo>
                  <a:lnTo>
                    <a:pt x="1137" y="1278"/>
                  </a:lnTo>
                  <a:lnTo>
                    <a:pt x="1178" y="1290"/>
                  </a:lnTo>
                  <a:lnTo>
                    <a:pt x="1178" y="1402"/>
                  </a:lnTo>
                  <a:lnTo>
                    <a:pt x="1181" y="1413"/>
                  </a:lnTo>
                  <a:lnTo>
                    <a:pt x="1188" y="1420"/>
                  </a:lnTo>
                  <a:lnTo>
                    <a:pt x="1198" y="1422"/>
                  </a:lnTo>
                  <a:lnTo>
                    <a:pt x="1354" y="1422"/>
                  </a:lnTo>
                  <a:lnTo>
                    <a:pt x="1364" y="1420"/>
                  </a:lnTo>
                  <a:lnTo>
                    <a:pt x="1371" y="1413"/>
                  </a:lnTo>
                  <a:lnTo>
                    <a:pt x="1374" y="1402"/>
                  </a:lnTo>
                  <a:lnTo>
                    <a:pt x="1374" y="1294"/>
                  </a:lnTo>
                  <a:lnTo>
                    <a:pt x="1416" y="1284"/>
                  </a:lnTo>
                  <a:lnTo>
                    <a:pt x="1455" y="1270"/>
                  </a:lnTo>
                  <a:lnTo>
                    <a:pt x="1489" y="1252"/>
                  </a:lnTo>
                  <a:lnTo>
                    <a:pt x="1520" y="1230"/>
                  </a:lnTo>
                  <a:lnTo>
                    <a:pt x="1547" y="1206"/>
                  </a:lnTo>
                  <a:lnTo>
                    <a:pt x="1569" y="1180"/>
                  </a:lnTo>
                  <a:lnTo>
                    <a:pt x="1586" y="1149"/>
                  </a:lnTo>
                  <a:lnTo>
                    <a:pt x="1599" y="1117"/>
                  </a:lnTo>
                  <a:lnTo>
                    <a:pt x="1607" y="1082"/>
                  </a:lnTo>
                  <a:lnTo>
                    <a:pt x="1609" y="1045"/>
                  </a:lnTo>
                  <a:lnTo>
                    <a:pt x="1608" y="1009"/>
                  </a:lnTo>
                  <a:lnTo>
                    <a:pt x="1602" y="976"/>
                  </a:lnTo>
                  <a:lnTo>
                    <a:pt x="1594" y="947"/>
                  </a:lnTo>
                  <a:lnTo>
                    <a:pt x="1582" y="921"/>
                  </a:lnTo>
                  <a:lnTo>
                    <a:pt x="1567" y="896"/>
                  </a:lnTo>
                  <a:lnTo>
                    <a:pt x="1550" y="875"/>
                  </a:lnTo>
                  <a:lnTo>
                    <a:pt x="1530" y="856"/>
                  </a:lnTo>
                  <a:lnTo>
                    <a:pt x="1510" y="839"/>
                  </a:lnTo>
                  <a:lnTo>
                    <a:pt x="1488" y="824"/>
                  </a:lnTo>
                  <a:lnTo>
                    <a:pt x="1465" y="810"/>
                  </a:lnTo>
                  <a:lnTo>
                    <a:pt x="1440" y="799"/>
                  </a:lnTo>
                  <a:lnTo>
                    <a:pt x="1416" y="789"/>
                  </a:lnTo>
                  <a:lnTo>
                    <a:pt x="1392" y="780"/>
                  </a:lnTo>
                  <a:lnTo>
                    <a:pt x="1368" y="771"/>
                  </a:lnTo>
                  <a:lnTo>
                    <a:pt x="1344" y="764"/>
                  </a:lnTo>
                  <a:lnTo>
                    <a:pt x="1322" y="757"/>
                  </a:lnTo>
                  <a:lnTo>
                    <a:pt x="1288" y="746"/>
                  </a:lnTo>
                  <a:lnTo>
                    <a:pt x="1257" y="736"/>
                  </a:lnTo>
                  <a:lnTo>
                    <a:pt x="1233" y="726"/>
                  </a:lnTo>
                  <a:lnTo>
                    <a:pt x="1213" y="717"/>
                  </a:lnTo>
                  <a:lnTo>
                    <a:pt x="1198" y="708"/>
                  </a:lnTo>
                  <a:lnTo>
                    <a:pt x="1185" y="699"/>
                  </a:lnTo>
                  <a:lnTo>
                    <a:pt x="1176" y="690"/>
                  </a:lnTo>
                  <a:lnTo>
                    <a:pt x="1170" y="680"/>
                  </a:lnTo>
                  <a:lnTo>
                    <a:pt x="1166" y="668"/>
                  </a:lnTo>
                  <a:lnTo>
                    <a:pt x="1163" y="656"/>
                  </a:lnTo>
                  <a:lnTo>
                    <a:pt x="1163" y="643"/>
                  </a:lnTo>
                  <a:lnTo>
                    <a:pt x="1166" y="629"/>
                  </a:lnTo>
                  <a:lnTo>
                    <a:pt x="1173" y="616"/>
                  </a:lnTo>
                  <a:lnTo>
                    <a:pt x="1184" y="606"/>
                  </a:lnTo>
                  <a:lnTo>
                    <a:pt x="1198" y="597"/>
                  </a:lnTo>
                  <a:lnTo>
                    <a:pt x="1214" y="589"/>
                  </a:lnTo>
                  <a:lnTo>
                    <a:pt x="1231" y="584"/>
                  </a:lnTo>
                  <a:lnTo>
                    <a:pt x="1250" y="580"/>
                  </a:lnTo>
                  <a:lnTo>
                    <a:pt x="1269" y="577"/>
                  </a:lnTo>
                  <a:lnTo>
                    <a:pt x="1287" y="576"/>
                  </a:lnTo>
                  <a:lnTo>
                    <a:pt x="1304" y="575"/>
                  </a:lnTo>
                  <a:lnTo>
                    <a:pt x="1334" y="577"/>
                  </a:lnTo>
                  <a:lnTo>
                    <a:pt x="1367" y="583"/>
                  </a:lnTo>
                  <a:lnTo>
                    <a:pt x="1397" y="591"/>
                  </a:lnTo>
                  <a:lnTo>
                    <a:pt x="1425" y="602"/>
                  </a:lnTo>
                  <a:lnTo>
                    <a:pt x="1450" y="615"/>
                  </a:lnTo>
                  <a:lnTo>
                    <a:pt x="1486" y="638"/>
                  </a:lnTo>
                  <a:lnTo>
                    <a:pt x="1493" y="641"/>
                  </a:lnTo>
                  <a:lnTo>
                    <a:pt x="1501" y="641"/>
                  </a:lnTo>
                  <a:lnTo>
                    <a:pt x="1508" y="638"/>
                  </a:lnTo>
                  <a:lnTo>
                    <a:pt x="1514" y="632"/>
                  </a:lnTo>
                  <a:lnTo>
                    <a:pt x="1598" y="501"/>
                  </a:lnTo>
                  <a:lnTo>
                    <a:pt x="1601" y="494"/>
                  </a:lnTo>
                  <a:lnTo>
                    <a:pt x="1601" y="486"/>
                  </a:lnTo>
                  <a:lnTo>
                    <a:pt x="1598" y="479"/>
                  </a:lnTo>
                  <a:lnTo>
                    <a:pt x="1592" y="474"/>
                  </a:lnTo>
                  <a:lnTo>
                    <a:pt x="1556" y="450"/>
                  </a:lnTo>
                  <a:lnTo>
                    <a:pt x="1524" y="432"/>
                  </a:lnTo>
                  <a:lnTo>
                    <a:pt x="1490" y="416"/>
                  </a:lnTo>
                  <a:lnTo>
                    <a:pt x="1453" y="403"/>
                  </a:lnTo>
                  <a:lnTo>
                    <a:pt x="1413" y="393"/>
                  </a:lnTo>
                  <a:lnTo>
                    <a:pt x="1374" y="385"/>
                  </a:lnTo>
                  <a:lnTo>
                    <a:pt x="1374" y="281"/>
                  </a:lnTo>
                  <a:lnTo>
                    <a:pt x="1371" y="269"/>
                  </a:lnTo>
                  <a:lnTo>
                    <a:pt x="1364" y="262"/>
                  </a:lnTo>
                  <a:lnTo>
                    <a:pt x="1354" y="260"/>
                  </a:lnTo>
                  <a:lnTo>
                    <a:pt x="1198" y="260"/>
                  </a:lnTo>
                  <a:close/>
                  <a:moveTo>
                    <a:pt x="122" y="0"/>
                  </a:moveTo>
                  <a:lnTo>
                    <a:pt x="2387" y="0"/>
                  </a:lnTo>
                  <a:lnTo>
                    <a:pt x="2411" y="2"/>
                  </a:lnTo>
                  <a:lnTo>
                    <a:pt x="2434" y="9"/>
                  </a:lnTo>
                  <a:lnTo>
                    <a:pt x="2455" y="21"/>
                  </a:lnTo>
                  <a:lnTo>
                    <a:pt x="2473" y="36"/>
                  </a:lnTo>
                  <a:lnTo>
                    <a:pt x="2488" y="54"/>
                  </a:lnTo>
                  <a:lnTo>
                    <a:pt x="2499" y="75"/>
                  </a:lnTo>
                  <a:lnTo>
                    <a:pt x="2507" y="98"/>
                  </a:lnTo>
                  <a:lnTo>
                    <a:pt x="2509" y="123"/>
                  </a:lnTo>
                  <a:lnTo>
                    <a:pt x="2509" y="1680"/>
                  </a:lnTo>
                  <a:lnTo>
                    <a:pt x="2507" y="1705"/>
                  </a:lnTo>
                  <a:lnTo>
                    <a:pt x="2499" y="1728"/>
                  </a:lnTo>
                  <a:lnTo>
                    <a:pt x="2488" y="1749"/>
                  </a:lnTo>
                  <a:lnTo>
                    <a:pt x="2473" y="1767"/>
                  </a:lnTo>
                  <a:lnTo>
                    <a:pt x="2454" y="1782"/>
                  </a:lnTo>
                  <a:lnTo>
                    <a:pt x="2434" y="1793"/>
                  </a:lnTo>
                  <a:lnTo>
                    <a:pt x="2411" y="1801"/>
                  </a:lnTo>
                  <a:lnTo>
                    <a:pt x="2387" y="1803"/>
                  </a:lnTo>
                  <a:lnTo>
                    <a:pt x="2208" y="1803"/>
                  </a:lnTo>
                  <a:lnTo>
                    <a:pt x="2193" y="1806"/>
                  </a:lnTo>
                  <a:lnTo>
                    <a:pt x="2178" y="1813"/>
                  </a:lnTo>
                  <a:lnTo>
                    <a:pt x="2167" y="1824"/>
                  </a:lnTo>
                  <a:lnTo>
                    <a:pt x="1847" y="2276"/>
                  </a:lnTo>
                  <a:lnTo>
                    <a:pt x="1837" y="2288"/>
                  </a:lnTo>
                  <a:lnTo>
                    <a:pt x="1823" y="2295"/>
                  </a:lnTo>
                  <a:lnTo>
                    <a:pt x="1807" y="2297"/>
                  </a:lnTo>
                  <a:lnTo>
                    <a:pt x="1792" y="2295"/>
                  </a:lnTo>
                  <a:lnTo>
                    <a:pt x="1779" y="2288"/>
                  </a:lnTo>
                  <a:lnTo>
                    <a:pt x="1768" y="2276"/>
                  </a:lnTo>
                  <a:lnTo>
                    <a:pt x="1448" y="1824"/>
                  </a:lnTo>
                  <a:lnTo>
                    <a:pt x="1436" y="1813"/>
                  </a:lnTo>
                  <a:lnTo>
                    <a:pt x="1423" y="1806"/>
                  </a:lnTo>
                  <a:lnTo>
                    <a:pt x="1408" y="1803"/>
                  </a:lnTo>
                  <a:lnTo>
                    <a:pt x="122" y="1803"/>
                  </a:lnTo>
                  <a:lnTo>
                    <a:pt x="98" y="1801"/>
                  </a:lnTo>
                  <a:lnTo>
                    <a:pt x="75" y="1793"/>
                  </a:lnTo>
                  <a:lnTo>
                    <a:pt x="54" y="1782"/>
                  </a:lnTo>
                  <a:lnTo>
                    <a:pt x="36" y="1767"/>
                  </a:lnTo>
                  <a:lnTo>
                    <a:pt x="21" y="1749"/>
                  </a:lnTo>
                  <a:lnTo>
                    <a:pt x="10" y="1728"/>
                  </a:lnTo>
                  <a:lnTo>
                    <a:pt x="2" y="1705"/>
                  </a:lnTo>
                  <a:lnTo>
                    <a:pt x="0" y="1680"/>
                  </a:lnTo>
                  <a:lnTo>
                    <a:pt x="0" y="123"/>
                  </a:lnTo>
                  <a:lnTo>
                    <a:pt x="2" y="98"/>
                  </a:lnTo>
                  <a:lnTo>
                    <a:pt x="10" y="75"/>
                  </a:lnTo>
                  <a:lnTo>
                    <a:pt x="21" y="54"/>
                  </a:lnTo>
                  <a:lnTo>
                    <a:pt x="36" y="36"/>
                  </a:lnTo>
                  <a:lnTo>
                    <a:pt x="54" y="21"/>
                  </a:lnTo>
                  <a:lnTo>
                    <a:pt x="75" y="9"/>
                  </a:lnTo>
                  <a:lnTo>
                    <a:pt x="98" y="2"/>
                  </a:lnTo>
                  <a:lnTo>
                    <a:pt x="122" y="0"/>
                  </a:lnTo>
                  <a:close/>
                </a:path>
              </a:pathLst>
            </a:custGeom>
            <a:grpFill/>
            <a:ln w="0">
              <a:noFill/>
              <a:prstDash val="solid"/>
              <a:round/>
            </a:ln>
          </p:spPr>
          <p:txBody>
            <a:bodyPr anchor="t" anchorCtr="0" bIns="45720" compatLnSpc="1" lIns="91440" numCol="1" rIns="91440" tIns="45720" vert="horz" wrap="square"/>
            <a:ls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endParaRPr altLang="en-US" lang="zh-CN">
                <a:ea typeface="Arial" panose="020B0604020202020204" pitchFamily="34" charset="0"/>
              </a:endParaRPr>
            </a:p>
          </p:txBody>
        </p:sp>
      </p:grpSp>
      <p:sp>
        <p:nvSpPr>
          <p:cNvPr id="1048807" name=""/>
          <p:cNvSpPr txBox="1"/>
          <p:nvPr/>
        </p:nvSpPr>
        <p:spPr>
          <a:xfrm>
            <a:off x="1158604" y="1886409"/>
            <a:ext cx="10788885" cy="4701540"/>
          </a:xfrm>
          <a:prstGeom prst="rect"/>
        </p:spPr>
        <p:txBody>
          <a:bodyPr rtlCol="0" wrap="square">
            <a:spAutoFit/>
          </a:bodyPr>
          <a:p>
            <a:r>
              <a:rPr sz="2800" lang="en-GB">
                <a:solidFill>
                  <a:srgbClr val="000000"/>
                </a:solidFill>
              </a:rPr>
              <a:t>Turnover by Department:Finance and Quality have notable turnover, with significant cases across all locations.Sales also shows high turnover, especially in New Delhi and Bangalore.Turnover by Work Location:Bangalore has the highest turnover, followed by Pune and New Delhi. Analyzing the reasons for high turnover in Bangalore could be insightful.Turnover by Gender:Both male and female employees exhibit turnover, but the data shows that males slightly dominate the turnover figures. Investigating gender-specific factors could be helpful.Turnover by Experience and Joining Year:Employees with both low (1-3 years) and moderate experience (5-8 years) show high turnover.</a:t>
            </a:r>
            <a:endParaRPr sz="2800" lang="en-GB">
              <a:solidFill>
                <a:srgbClr val="000000"/>
              </a:solidFill>
            </a:endParaRPr>
          </a:p>
        </p:txBody>
      </p:sp>
      <p:sp>
        <p:nvSpPr>
          <p:cNvPr id="1048808" name=""/>
          <p:cNvSpPr txBox="1"/>
          <p:nvPr/>
        </p:nvSpPr>
        <p:spPr>
          <a:xfrm>
            <a:off x="2311057" y="999804"/>
            <a:ext cx="8887162" cy="688340"/>
          </a:xfrm>
          <a:prstGeom prst="rect"/>
        </p:spPr>
        <p:txBody>
          <a:bodyPr rtlCol="0" wrap="square">
            <a:spAutoFit/>
          </a:bodyPr>
          <a:p>
            <a:r>
              <a:rPr b="1" sz="4000" lang="en-US">
                <a:solidFill>
                  <a:srgbClr val="000000"/>
                </a:solidFill>
              </a:rPr>
              <a:t>O</a:t>
            </a:r>
            <a:r>
              <a:rPr b="1" sz="4000" lang="en-US">
                <a:solidFill>
                  <a:srgbClr val="000000"/>
                </a:solidFill>
              </a:rPr>
              <a:t>U</a:t>
            </a:r>
            <a:r>
              <a:rPr b="1" sz="4000" lang="en-US">
                <a:solidFill>
                  <a:srgbClr val="000000"/>
                </a:solidFill>
              </a:rPr>
              <a:t>R</a:t>
            </a:r>
            <a:r>
              <a:rPr b="1" sz="4000" lang="en-US">
                <a:solidFill>
                  <a:srgbClr val="000000"/>
                </a:solidFill>
              </a:rPr>
              <a:t> </a:t>
            </a:r>
            <a:r>
              <a:rPr b="1" sz="4000" lang="en-US">
                <a:solidFill>
                  <a:srgbClr val="000000"/>
                </a:solidFill>
              </a:rPr>
              <a:t>S</a:t>
            </a:r>
            <a:r>
              <a:rPr b="1" sz="4000" lang="en-US">
                <a:solidFill>
                  <a:srgbClr val="000000"/>
                </a:solidFill>
              </a:rPr>
              <a:t>O</a:t>
            </a:r>
            <a:r>
              <a:rPr b="1" sz="4000" lang="en-US">
                <a:solidFill>
                  <a:srgbClr val="000000"/>
                </a:solidFill>
              </a:rPr>
              <a:t>L</a:t>
            </a:r>
            <a:r>
              <a:rPr b="1" sz="4000" lang="en-US">
                <a:solidFill>
                  <a:srgbClr val="000000"/>
                </a:solidFill>
              </a:rPr>
              <a:t>UTION</a:t>
            </a:r>
            <a:r>
              <a:rPr b="1" sz="4000" lang="en-US">
                <a:solidFill>
                  <a:srgbClr val="000000"/>
                </a:solidFill>
              </a:rPr>
              <a:t> </a:t>
            </a:r>
            <a:r>
              <a:rPr b="1" sz="4000" lang="en-US">
                <a:solidFill>
                  <a:srgbClr val="000000"/>
                </a:solidFill>
              </a:rPr>
              <a:t>AND</a:t>
            </a:r>
            <a:r>
              <a:rPr b="1" sz="4000" lang="en-US">
                <a:solidFill>
                  <a:srgbClr val="000000"/>
                </a:solidFill>
              </a:rPr>
              <a:t> </a:t>
            </a:r>
            <a:r>
              <a:rPr b="1" sz="4000" lang="en-US">
                <a:solidFill>
                  <a:srgbClr val="000000"/>
                </a:solidFill>
              </a:rPr>
              <a:t>PROPOSITION</a:t>
            </a:r>
            <a:r>
              <a:rPr b="1" sz="4000" lang="en-US">
                <a:solidFill>
                  <a:srgbClr val="000000"/>
                </a:solidFill>
              </a:rPr>
              <a: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组合 6"/>
          <p:cNvGrpSpPr/>
          <p:nvPr/>
        </p:nvGrpSpPr>
        <p:grpSpPr>
          <a:xfrm>
            <a:off x="-8878" y="0"/>
            <a:ext cx="12200878" cy="6858000"/>
            <a:chOff x="-8878" y="0"/>
            <a:chExt cx="12200878" cy="6858000"/>
          </a:xfrm>
        </p:grpSpPr>
        <p:grpSp>
          <p:nvGrpSpPr>
            <p:cNvPr id="42" name="组合 1"/>
            <p:cNvGrpSpPr/>
            <p:nvPr/>
          </p:nvGrpSpPr>
          <p:grpSpPr>
            <a:xfrm>
              <a:off x="-8878" y="0"/>
              <a:ext cx="12200878" cy="6858000"/>
              <a:chOff x="-8878" y="0"/>
              <a:chExt cx="12200878" cy="6858000"/>
            </a:xfrm>
          </p:grpSpPr>
          <p:sp>
            <p:nvSpPr>
              <p:cNvPr id="1048603"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04"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05"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06"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lang="zh-CN">
                  <a:ea typeface="Arial" panose="020B0604020202020204" pitchFamily="34" charset="0"/>
                </a:rPr>
                <a:t>Name: The employee's name.Joining Year: The year the employee joined the company.Gender: The gender of the employee (MALE or FEMALE).Turnover: The amount of turnover associated with the employee (likely the total sales or financial impact they generated).Experience: The number of years of experience the employee has.Work Location: The city where the employee works (e.g., New Delhi, Bangalore, Pune).Department: The department the employee is part of (e.g., sales, finance, quality, purchase).</a:t>
              </a:r>
              <a:endParaRPr altLang="en-US" lang="zh-CN">
                <a:ea typeface="Arial" panose="020B0604020202020204" pitchFamily="34" charset="0"/>
              </a:endParaRPr>
            </a:p>
          </p:txBody>
        </p:sp>
      </p:grpSp>
      <p:pic>
        <p:nvPicPr>
          <p:cNvPr id="2097154" name="图片 15"/>
          <p:cNvPicPr>
            <a:picLocks noChangeAspect="1"/>
          </p:cNvPicPr>
          <p:nvPr/>
        </p:nvPicPr>
        <p:blipFill>
          <a:blip xmlns:r="http://schemas.openxmlformats.org/officeDocument/2006/relationships" r:embed="rId1" cstate="print"/>
          <a:stretch>
            <a:fillRect/>
          </a:stretch>
        </p:blipFill>
        <p:spPr>
          <a:xfrm>
            <a:off x="8139236" y="270049"/>
            <a:ext cx="3808254" cy="3808254"/>
          </a:xfrm>
          <a:prstGeom prst="rect"/>
        </p:spPr>
      </p:pic>
      <p:sp>
        <p:nvSpPr>
          <p:cNvPr id="1048809" name=""/>
          <p:cNvSpPr txBox="1"/>
          <p:nvPr/>
        </p:nvSpPr>
        <p:spPr>
          <a:xfrm>
            <a:off x="467785" y="497104"/>
            <a:ext cx="7194788" cy="624840"/>
          </a:xfrm>
          <a:prstGeom prst="rect"/>
        </p:spPr>
        <p:txBody>
          <a:bodyPr rtlCol="0" wrap="square">
            <a:spAutoFit/>
          </a:bodyPr>
          <a:p>
            <a:r>
              <a:rPr b="1" sz="3600" lang="en-US">
                <a:solidFill>
                  <a:srgbClr val="000000"/>
                </a:solidFill>
              </a:rPr>
              <a:t>D</a:t>
            </a:r>
            <a:r>
              <a:rPr b="1" sz="3600" lang="en-US">
                <a:solidFill>
                  <a:srgbClr val="000000"/>
                </a:solidFill>
              </a:rPr>
              <a:t>A</a:t>
            </a:r>
            <a:r>
              <a:rPr b="1" sz="3600" lang="en-US">
                <a:solidFill>
                  <a:srgbClr val="000000"/>
                </a:solidFill>
              </a:rPr>
              <a:t>T</a:t>
            </a:r>
            <a:r>
              <a:rPr b="1" sz="3600" lang="en-US">
                <a:solidFill>
                  <a:srgbClr val="000000"/>
                </a:solidFill>
              </a:rPr>
              <a:t>A</a:t>
            </a:r>
            <a:r>
              <a:rPr b="1" sz="3600" lang="en-US">
                <a:solidFill>
                  <a:srgbClr val="000000"/>
                </a:solidFill>
              </a:rPr>
              <a:t> </a:t>
            </a:r>
            <a:r>
              <a:rPr b="1" sz="3600" lang="en-US">
                <a:solidFill>
                  <a:srgbClr val="000000"/>
                </a:solidFill>
              </a:rPr>
              <a:t>D</a:t>
            </a:r>
            <a:r>
              <a:rPr b="1" sz="3600" lang="en-US">
                <a:solidFill>
                  <a:srgbClr val="000000"/>
                </a:solidFill>
              </a:rPr>
              <a:t>E</a:t>
            </a:r>
            <a:r>
              <a:rPr b="1" sz="3600" lang="en-US">
                <a:solidFill>
                  <a:srgbClr val="000000"/>
                </a:solidFill>
              </a:rPr>
              <a:t>S</a:t>
            </a:r>
            <a:r>
              <a:rPr b="1" sz="3600" lang="en-US">
                <a:solidFill>
                  <a:srgbClr val="000000"/>
                </a:solidFill>
              </a:rPr>
              <a:t>CRIPTION</a:t>
            </a:r>
            <a:r>
              <a:rPr b="1" sz="3600" lang="en-US">
                <a:solidFill>
                  <a:srgbClr val="000000"/>
                </a:solidFill>
              </a:rPr>
              <a:t> </a:t>
            </a:r>
            <a:endParaRPr sz="2800" lang="en-GB">
              <a:solidFill>
                <a:srgbClr val="000000"/>
              </a:solidFill>
            </a:endParaRPr>
          </a:p>
        </p:txBody>
      </p:sp>
      <p:sp>
        <p:nvSpPr>
          <p:cNvPr id="1048810" name=""/>
          <p:cNvSpPr txBox="1"/>
          <p:nvPr/>
        </p:nvSpPr>
        <p:spPr>
          <a:xfrm>
            <a:off x="467785" y="1504177"/>
            <a:ext cx="8233054" cy="4701539"/>
          </a:xfrm>
          <a:prstGeom prst="rect"/>
        </p:spPr>
        <p:txBody>
          <a:bodyPr rtlCol="0" wrap="square">
            <a:spAutoFit/>
          </a:bodyPr>
          <a:p>
            <a:r>
              <a:rPr sz="2800" lang="en-GB">
                <a:solidFill>
                  <a:srgbClr val="000000"/>
                </a:solidFill>
              </a:rPr>
              <a:t>Name: The employee's name.Joining Year: The year the employee joined the company.Gender: The gender of the employee (MALE or FEMALE).Turnover: The amount of turnover associated with the employee (likely the total sales or financial impact they generated).Experience: The number of years of experience the employee has.Work Location: The city where the employee works (e.g., New Delhi, Bangalore, Pune).Department: The department the employee is part of (e.g., sales, finance, quality, purchase).</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组合 6"/>
          <p:cNvGrpSpPr/>
          <p:nvPr/>
        </p:nvGrpSpPr>
        <p:grpSpPr>
          <a:xfrm>
            <a:off x="-8878" y="0"/>
            <a:ext cx="12200878" cy="6858000"/>
            <a:chOff x="-8878" y="0"/>
            <a:chExt cx="12200878" cy="6858000"/>
          </a:xfrm>
        </p:grpSpPr>
        <p:grpSp>
          <p:nvGrpSpPr>
            <p:cNvPr id="56" name="组合 1"/>
            <p:cNvGrpSpPr/>
            <p:nvPr/>
          </p:nvGrpSpPr>
          <p:grpSpPr>
            <a:xfrm>
              <a:off x="-8878" y="0"/>
              <a:ext cx="12200878" cy="6858000"/>
              <a:chOff x="-8878" y="0"/>
              <a:chExt cx="12200878" cy="6858000"/>
            </a:xfrm>
          </p:grpSpPr>
          <p:sp>
            <p:nvSpPr>
              <p:cNvPr id="1048646" name="直角三角形 2"/>
              <p:cNvSpPr/>
              <p:nvPr/>
            </p:nvSpPr>
            <p:spPr>
              <a:xfrm>
                <a:off x="0" y="0"/>
                <a:ext cx="5835582" cy="6858000"/>
              </a:xfrm>
              <a:prstGeom prst="rtTriangle"/>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7" name="直角三角形 3"/>
              <p:cNvSpPr/>
              <p:nvPr/>
            </p:nvSpPr>
            <p:spPr>
              <a:xfrm rot="10800000">
                <a:off x="-8878" y="0"/>
                <a:ext cx="5835582" cy="6858000"/>
              </a:xfrm>
              <a:prstGeom prst="rtTriangle"/>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sp>
            <p:nvSpPr>
              <p:cNvPr id="1048648" name="矩形 4"/>
              <p:cNvSpPr/>
              <p:nvPr/>
            </p:nvSpPr>
            <p:spPr>
              <a:xfrm>
                <a:off x="5826704" y="0"/>
                <a:ext cx="6365296" cy="6858000"/>
              </a:xfrm>
              <a:prstGeom prst="rect"/>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649" name="矩形 5"/>
            <p:cNvSpPr/>
            <p:nvPr/>
          </p:nvSpPr>
          <p:spPr>
            <a:xfrm>
              <a:off x="244509" y="270049"/>
              <a:ext cx="11702981" cy="6317901"/>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panose="020B0604020202020204" pitchFamily="34" charset="0"/>
              </a:endParaRPr>
            </a:p>
          </p:txBody>
        </p:sp>
      </p:grpSp>
      <p:sp>
        <p:nvSpPr>
          <p:cNvPr id="1048811" name=""/>
          <p:cNvSpPr txBox="1"/>
          <p:nvPr/>
        </p:nvSpPr>
        <p:spPr>
          <a:xfrm>
            <a:off x="504021" y="497104"/>
            <a:ext cx="7764669" cy="624840"/>
          </a:xfrm>
          <a:prstGeom prst="rect"/>
        </p:spPr>
        <p:txBody>
          <a:bodyPr rtlCol="0" wrap="square">
            <a:spAutoFit/>
          </a:bodyPr>
          <a:p>
            <a:r>
              <a:rPr b="1" sz="3600" lang="en-US">
                <a:solidFill>
                  <a:srgbClr val="000000"/>
                </a:solidFill>
              </a:rPr>
              <a:t>MODELLING</a:t>
            </a:r>
            <a:r>
              <a:rPr b="1" sz="3600" lang="en-US">
                <a:solidFill>
                  <a:srgbClr val="000000"/>
                </a:solidFill>
              </a:rPr>
              <a:t> </a:t>
            </a:r>
            <a:r>
              <a:rPr b="1" sz="3600" lang="en-US">
                <a:solidFill>
                  <a:srgbClr val="000000"/>
                </a:solidFill>
              </a:rPr>
              <a:t>APPROACH</a:t>
            </a:r>
            <a:r>
              <a:rPr b="1" sz="3600" lang="en-US">
                <a:solidFill>
                  <a:srgbClr val="000000"/>
                </a:solidFill>
              </a:rPr>
              <a:t> </a:t>
            </a:r>
            <a:endParaRPr sz="2800" lang="en-GB">
              <a:solidFill>
                <a:srgbClr val="000000"/>
              </a:solidFill>
            </a:endParaRPr>
          </a:p>
        </p:txBody>
      </p:sp>
      <p:sp>
        <p:nvSpPr>
          <p:cNvPr id="1048812" name=""/>
          <p:cNvSpPr txBox="1"/>
          <p:nvPr/>
        </p:nvSpPr>
        <p:spPr>
          <a:xfrm>
            <a:off x="718505" y="1456101"/>
            <a:ext cx="10501602" cy="4282440"/>
          </a:xfrm>
          <a:prstGeom prst="rect"/>
        </p:spPr>
        <p:txBody>
          <a:bodyPr rtlCol="0" wrap="square">
            <a:spAutoFit/>
          </a:bodyPr>
          <a:p>
            <a:r>
              <a:rPr sz="2800" lang="en-GB">
                <a:solidFill>
                  <a:srgbClr val="000000"/>
                </a:solidFill>
              </a:rPr>
              <a:t>Data Preparationa. Data Cleaning:Ensure there are no missing or inconsistent values in key fields (e.g., TURNOVER, EXPERIENCE, etc.).Convert categorical variables (e.g., GENDER, WORK LOCATION, DEPARTMENT) into numerical format using encoding techniques (e.g., one-hot encoding).b. Feature Engineering:Turnover Amount: This could be the target variable if you're predicting turnover amounts.Experience Level: Could be a feature influencing turnover.Joining Year: Create a feature representing the number of years since joining.Department and Location: Create dummy variables for these categorical features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刘丹</dc:creator>
  <cp:lastModifiedBy>a05</cp:lastModifiedBy>
  <dcterms:created xsi:type="dcterms:W3CDTF">2019-09-03T21:20:00Z</dcterms:created>
  <dcterms:modified xsi:type="dcterms:W3CDTF">2024-09-09T14:30:48Z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7fcab67806b946c7a54885a23ccd15f2</vt:lpwstr>
  </property>
</Properties>
</file>