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5A851-BDC0-4775-8417-1CD715F5796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328931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5A851-BDC0-4775-8417-1CD715F5796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357679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5A851-BDC0-4775-8417-1CD715F5796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80994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5A851-BDC0-4775-8417-1CD715F5796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303199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75A851-BDC0-4775-8417-1CD715F5796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13987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5A851-BDC0-4775-8417-1CD715F5796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242036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5A851-BDC0-4775-8417-1CD715F5796A}"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33894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5A851-BDC0-4775-8417-1CD715F5796A}"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246439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5A851-BDC0-4775-8417-1CD715F5796A}"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280490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75A851-BDC0-4775-8417-1CD715F5796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160520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75A851-BDC0-4775-8417-1CD715F5796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6F97-D71A-4EA7-8CF4-BF3AF81C4FD0}" type="slidenum">
              <a:rPr lang="en-US" smtClean="0"/>
              <a:t>‹#›</a:t>
            </a:fld>
            <a:endParaRPr lang="en-US"/>
          </a:p>
        </p:txBody>
      </p:sp>
    </p:spTree>
    <p:extLst>
      <p:ext uri="{BB962C8B-B14F-4D97-AF65-F5344CB8AC3E}">
        <p14:creationId xmlns:p14="http://schemas.microsoft.com/office/powerpoint/2010/main" val="123779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5A851-BDC0-4775-8417-1CD715F5796A}" type="datetimeFigureOut">
              <a:rPr lang="en-US" smtClean="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6F97-D71A-4EA7-8CF4-BF3AF81C4FD0}" type="slidenum">
              <a:rPr lang="en-US" smtClean="0"/>
              <a:t>‹#›</a:t>
            </a:fld>
            <a:endParaRPr lang="en-US"/>
          </a:p>
        </p:txBody>
      </p:sp>
    </p:spTree>
    <p:extLst>
      <p:ext uri="{BB962C8B-B14F-4D97-AF65-F5344CB8AC3E}">
        <p14:creationId xmlns:p14="http://schemas.microsoft.com/office/powerpoint/2010/main" val="2604561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latin typeface="Bahnschrift SemiBold Condensed" panose="020B0502040204020203" pitchFamily="34" charset="0"/>
              </a:rPr>
              <a:t>E-retail factors for customer activation and retention: </a:t>
            </a:r>
            <a:br>
              <a:rPr lang="en-US" dirty="0" smtClean="0">
                <a:solidFill>
                  <a:schemeClr val="tx1"/>
                </a:solidFill>
                <a:latin typeface="Bahnschrift SemiBold Condensed" panose="020B0502040204020203" pitchFamily="34" charset="0"/>
              </a:rPr>
            </a:br>
            <a:r>
              <a:rPr lang="en-US" dirty="0" smtClean="0">
                <a:solidFill>
                  <a:schemeClr val="tx1"/>
                </a:solidFill>
                <a:latin typeface="Bahnschrift SemiBold Condensed" panose="020B0502040204020203" pitchFamily="34" charset="0"/>
              </a:rPr>
              <a:t>A case study from Indian e-commerce customers </a:t>
            </a:r>
            <a:endParaRPr lang="en-US" dirty="0"/>
          </a:p>
        </p:txBody>
      </p:sp>
      <p:sp>
        <p:nvSpPr>
          <p:cNvPr id="3" name="Subtitle 2"/>
          <p:cNvSpPr>
            <a:spLocks noGrp="1"/>
          </p:cNvSpPr>
          <p:nvPr>
            <p:ph type="subTitle" idx="1"/>
          </p:nvPr>
        </p:nvSpPr>
        <p:spPr/>
        <p:txBody>
          <a:bodyPr/>
          <a:lstStyle/>
          <a:p>
            <a:endParaRPr lang="en-US" dirty="0" smtClean="0"/>
          </a:p>
          <a:p>
            <a:pPr algn="l"/>
            <a:r>
              <a:rPr lang="en-US" dirty="0" smtClean="0">
                <a:solidFill>
                  <a:schemeClr val="bg2">
                    <a:lumMod val="75000"/>
                  </a:schemeClr>
                </a:solidFill>
              </a:rPr>
              <a:t>Analysis by: Poonam Kaur</a:t>
            </a:r>
          </a:p>
          <a:p>
            <a:pPr algn="l"/>
            <a:r>
              <a:rPr lang="en-US" dirty="0" smtClean="0">
                <a:solidFill>
                  <a:schemeClr val="bg2">
                    <a:lumMod val="75000"/>
                  </a:schemeClr>
                </a:solidFill>
              </a:rPr>
              <a:t>Data Science intern @ fliprobo technologies</a:t>
            </a:r>
            <a:endParaRPr lang="en-IN" dirty="0" smtClean="0">
              <a:solidFill>
                <a:schemeClr val="bg2">
                  <a:lumMod val="75000"/>
                </a:schemeClr>
              </a:solidFill>
            </a:endParaRP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8261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is observed that Amazon is the most popular Ecommerce website followed by Flipkart.</a:t>
            </a:r>
            <a:endParaRPr lang="en-US" dirty="0"/>
          </a:p>
        </p:txBody>
      </p:sp>
      <p:pic>
        <p:nvPicPr>
          <p:cNvPr id="5" name="Content Placeholder 4">
            <a:extLst>
              <a:ext uri="{FF2B5EF4-FFF2-40B4-BE49-F238E27FC236}">
                <a16:creationId xmlns:a16="http://schemas.microsoft.com/office/drawing/2014/main" id="{A3B2792E-FE1F-A338-FCCA-BBF2644516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910087"/>
            <a:ext cx="10515600" cy="2182413"/>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val="352401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rPr>
              <a:t>Consumer Demographics</a:t>
            </a:r>
            <a:endParaRPr lang="en-US" dirty="0"/>
          </a:p>
        </p:txBody>
      </p:sp>
      <p:sp>
        <p:nvSpPr>
          <p:cNvPr id="3" name="Content Placeholder 2"/>
          <p:cNvSpPr>
            <a:spLocks noGrp="1"/>
          </p:cNvSpPr>
          <p:nvPr>
            <p:ph idx="1"/>
          </p:nvPr>
        </p:nvSpPr>
        <p:spPr/>
        <p:txBody>
          <a:bodyPr/>
          <a:lstStyle/>
          <a:p>
            <a:r>
              <a:rPr lang="en-US" dirty="0">
                <a:solidFill>
                  <a:srgbClr val="000000"/>
                </a:solidFill>
                <a:latin typeface="Arial" panose="020B0604020202020204" pitchFamily="34" charset="0"/>
              </a:rPr>
              <a:t>Columns which contained details regarding the demographics of the participants (age, gender, location) were visualized and analyzed.</a:t>
            </a:r>
          </a:p>
          <a:p>
            <a:endParaRPr lang="en-IN" dirty="0" smtClean="0"/>
          </a:p>
          <a:p>
            <a:endParaRPr lang="en-US"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36" y="3187337"/>
            <a:ext cx="4085710" cy="2449480"/>
          </a:xfrm>
          <a:prstGeom prst="rect">
            <a:avLst/>
          </a:prstGeom>
          <a:effectLst>
            <a:reflection blurRad="241300" stA="99000" endPos="31000" dist="127000" dir="5400000" sy="-100000" algn="bl" rotWithShape="0"/>
          </a:effectLst>
        </p:spPr>
      </p:pic>
      <p:pic>
        <p:nvPicPr>
          <p:cNvPr id="6" name="Picture 5">
            <a:extLst>
              <a:ext uri="{FF2B5EF4-FFF2-40B4-BE49-F238E27FC236}">
                <a16:creationId xmlns:a16="http://schemas.microsoft.com/office/drawing/2014/main" id="{A6D4F57D-95E1-4DD8-BC27-909EE4AF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733" y="2826335"/>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val="156568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Arial" panose="020B0604020202020204" pitchFamily="34" charset="0"/>
              </a:rPr>
              <a:t>Consumer </a:t>
            </a:r>
            <a:r>
              <a:rPr lang="en-IN" b="1" dirty="0" smtClean="0">
                <a:latin typeface="Arial" panose="020B0604020202020204" pitchFamily="34" charset="0"/>
              </a:rPr>
              <a:t>Demographics</a:t>
            </a:r>
            <a:br>
              <a:rPr lang="en-IN" b="1" dirty="0" smtClean="0">
                <a:latin typeface="Arial" panose="020B0604020202020204" pitchFamily="34" charset="0"/>
              </a:rPr>
            </a:br>
            <a:r>
              <a:rPr lang="en-IN" b="1" dirty="0">
                <a:latin typeface="Arial" panose="020B0604020202020204" pitchFamily="34" charset="0"/>
              </a:rPr>
              <a:t/>
            </a:r>
            <a:br>
              <a:rPr lang="en-IN" b="1" dirty="0">
                <a:latin typeface="Arial" panose="020B0604020202020204" pitchFamily="34" charset="0"/>
              </a:rPr>
            </a:br>
            <a:endParaRPr lang="en-US" dirty="0"/>
          </a:p>
        </p:txBody>
      </p:sp>
      <p:sp>
        <p:nvSpPr>
          <p:cNvPr id="3" name="Content Placeholder 2"/>
          <p:cNvSpPr>
            <a:spLocks noGrp="1"/>
          </p:cNvSpPr>
          <p:nvPr>
            <p:ph idx="1"/>
          </p:nvPr>
        </p:nvSpPr>
        <p:spPr/>
        <p:txBody>
          <a:bodyPr/>
          <a:lstStyle/>
          <a:p>
            <a:endParaRPr lang="en-US" dirty="0"/>
          </a:p>
        </p:txBody>
      </p:sp>
      <p:pic>
        <p:nvPicPr>
          <p:cNvPr id="5" name="Content Placeholder 7">
            <a:extLst>
              <a:ext uri="{FF2B5EF4-FFF2-40B4-BE49-F238E27FC236}">
                <a16:creationId xmlns:a16="http://schemas.microsoft.com/office/drawing/2014/main" id="{941D5F8C-3AEE-53F7-74A6-8816F6164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690" y="815711"/>
            <a:ext cx="7606934" cy="2260591"/>
          </a:xfrm>
          <a:prstGeom prst="rect">
            <a:avLst/>
          </a:prstGeom>
          <a:effectLst>
            <a:reflection blurRad="419100" stA="86000" endPos="65000" dist="50800" dir="5400000" sy="-100000" algn="bl" rotWithShape="0"/>
          </a:effectLst>
        </p:spPr>
      </p:pic>
      <p:pic>
        <p:nvPicPr>
          <p:cNvPr id="6" name="Picture 5">
            <a:extLst>
              <a:ext uri="{FF2B5EF4-FFF2-40B4-BE49-F238E27FC236}">
                <a16:creationId xmlns:a16="http://schemas.microsoft.com/office/drawing/2014/main" id="{D0826F59-A211-9360-29D6-B2437B21F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70" y="3693844"/>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val="248272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rPr>
              <a:t>Consumer Demographics</a:t>
            </a:r>
            <a:endParaRPr lang="en-US"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906" y="2198070"/>
            <a:ext cx="4261283" cy="2896443"/>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6" name="Picture 5">
            <a:extLst>
              <a:ext uri="{FF2B5EF4-FFF2-40B4-BE49-F238E27FC236}">
                <a16:creationId xmlns:a16="http://schemas.microsoft.com/office/drawing/2014/main" id="{C33627F0-243F-FC40-2FA9-78351E5B9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371" y="1720646"/>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val="128746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rPr>
              <a:t>Consumer Demographics</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spcAft>
                <a:spcPts val="1200"/>
              </a:spcAft>
            </a:pPr>
            <a:r>
              <a:rPr lang="en-US" dirty="0">
                <a:latin typeface="Arial" panose="020B0604020202020204" pitchFamily="34" charset="0"/>
              </a:rPr>
              <a:t>Based on the above graphs it is observed that:</a:t>
            </a:r>
            <a:endParaRPr lang="en-US" b="0" dirty="0" smtClean="0">
              <a:effectLst/>
            </a:endParaRPr>
          </a:p>
          <a:p>
            <a:pPr fontAlgn="base">
              <a:spcBef>
                <a:spcPts val="1200"/>
              </a:spcBef>
            </a:pPr>
            <a:r>
              <a:rPr lang="en-US" dirty="0">
                <a:latin typeface="Arial" panose="020B0604020202020204" pitchFamily="34" charset="0"/>
              </a:rPr>
              <a:t>Majority of the participants are female, comprising 67.29% of the total participants of the survey.</a:t>
            </a:r>
          </a:p>
          <a:p>
            <a:pPr fontAlgn="base">
              <a:spcBef>
                <a:spcPts val="0"/>
              </a:spcBef>
            </a:pPr>
            <a:r>
              <a:rPr lang="en-US" dirty="0">
                <a:latin typeface="Arial" panose="020B0604020202020204" pitchFamily="34" charset="0"/>
              </a:rPr>
              <a:t>Most of the participants hail from </a:t>
            </a:r>
            <a:r>
              <a:rPr lang="en-US" dirty="0" smtClean="0">
                <a:latin typeface="Arial" panose="020B0604020202020204" pitchFamily="34" charset="0"/>
              </a:rPr>
              <a:t>Delhi, Greater Noida, Noida, </a:t>
            </a:r>
            <a:r>
              <a:rPr lang="en-US" dirty="0">
                <a:latin typeface="Arial" panose="020B0604020202020204" pitchFamily="34" charset="0"/>
              </a:rPr>
              <a:t>and Bangalore.</a:t>
            </a:r>
          </a:p>
          <a:p>
            <a:pPr fontAlgn="base">
              <a:spcBef>
                <a:spcPts val="0"/>
              </a:spcBef>
            </a:pPr>
            <a:r>
              <a:rPr lang="en-US" dirty="0">
                <a:latin typeface="Arial" panose="020B0604020202020204" pitchFamily="34" charset="0"/>
              </a:rPr>
              <a:t>Of those who hailed from Delhi and Noida, the majority were Male. While of those who hailed from Greater </a:t>
            </a:r>
            <a:r>
              <a:rPr lang="en-US" dirty="0" smtClean="0">
                <a:latin typeface="Arial" panose="020B0604020202020204" pitchFamily="34" charset="0"/>
              </a:rPr>
              <a:t>Noida, Bangalore </a:t>
            </a:r>
            <a:r>
              <a:rPr lang="en-US" dirty="0">
                <a:latin typeface="Arial" panose="020B0604020202020204" pitchFamily="34" charset="0"/>
              </a:rPr>
              <a:t>and </a:t>
            </a:r>
            <a:r>
              <a:rPr lang="en-US" dirty="0" smtClean="0">
                <a:latin typeface="Arial" panose="020B0604020202020204" pitchFamily="34" charset="0"/>
              </a:rPr>
              <a:t>Karnal and </a:t>
            </a:r>
            <a:r>
              <a:rPr lang="en-US" dirty="0">
                <a:latin typeface="Arial" panose="020B0604020202020204" pitchFamily="34" charset="0"/>
              </a:rPr>
              <a:t>Ghaziabad </a:t>
            </a:r>
            <a:r>
              <a:rPr lang="en-US" dirty="0" smtClean="0">
                <a:latin typeface="Arial" panose="020B0604020202020204" pitchFamily="34" charset="0"/>
              </a:rPr>
              <a:t>the </a:t>
            </a:r>
            <a:r>
              <a:rPr lang="en-US" dirty="0">
                <a:latin typeface="Arial" panose="020B0604020202020204" pitchFamily="34" charset="0"/>
              </a:rPr>
              <a:t>majority were Female</a:t>
            </a:r>
          </a:p>
          <a:p>
            <a:pPr fontAlgn="base">
              <a:spcBef>
                <a:spcPts val="0"/>
              </a:spcBef>
              <a:spcAft>
                <a:spcPts val="1200"/>
              </a:spcAft>
            </a:pPr>
            <a:r>
              <a:rPr lang="en-US" dirty="0">
                <a:latin typeface="Arial" panose="020B0604020202020204" pitchFamily="34" charset="0"/>
              </a:rPr>
              <a:t>The age distribution of the majority of the participants lies in the range of 21-40 </a:t>
            </a:r>
            <a:r>
              <a:rPr lang="en-US" dirty="0" smtClean="0">
                <a:latin typeface="Arial" panose="020B0604020202020204" pitchFamily="34" charset="0"/>
              </a:rPr>
              <a:t>years, with </a:t>
            </a:r>
            <a:r>
              <a:rPr lang="en-US" dirty="0">
                <a:latin typeface="Arial" panose="020B0604020202020204" pitchFamily="34" charset="0"/>
              </a:rPr>
              <a:t>59.48% of the total participants falling within that age range, while 26.02% of the participants belong to the age range of 41-50 years.</a:t>
            </a:r>
          </a:p>
          <a:p>
            <a:endParaRPr lang="en-US" dirty="0"/>
          </a:p>
        </p:txBody>
      </p:sp>
    </p:spTree>
    <p:extLst>
      <p:ext uri="{BB962C8B-B14F-4D97-AF65-F5344CB8AC3E}">
        <p14:creationId xmlns:p14="http://schemas.microsoft.com/office/powerpoint/2010/main" val="203124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Consumer online shopping activities and preferences</a:t>
            </a:r>
            <a:endParaRPr lang="en-US" dirty="0"/>
          </a:p>
        </p:txBody>
      </p:sp>
      <p:pic>
        <p:nvPicPr>
          <p:cNvPr id="4" name="Content Placeholder 7">
            <a:extLst>
              <a:ext uri="{FF2B5EF4-FFF2-40B4-BE49-F238E27FC236}">
                <a16:creationId xmlns:a16="http://schemas.microsoft.com/office/drawing/2014/main" id="{A29703C1-1EE3-343D-52CA-91CF8F964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08631"/>
            <a:ext cx="3694125" cy="2097163"/>
          </a:xfrm>
        </p:spPr>
      </p:pic>
      <p:pic>
        <p:nvPicPr>
          <p:cNvPr id="5" name="Picture 4">
            <a:extLst>
              <a:ext uri="{FF2B5EF4-FFF2-40B4-BE49-F238E27FC236}">
                <a16:creationId xmlns:a16="http://schemas.microsoft.com/office/drawing/2014/main" id="{2983B66B-4377-D915-B280-4580ED61D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471" y="1355069"/>
            <a:ext cx="5652562" cy="2673650"/>
          </a:xfrm>
          <a:prstGeom prst="rect">
            <a:avLst/>
          </a:prstGeom>
        </p:spPr>
      </p:pic>
      <p:pic>
        <p:nvPicPr>
          <p:cNvPr id="6" name="Picture 5">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828" y="4023737"/>
            <a:ext cx="2128467" cy="1405839"/>
          </a:xfrm>
          <a:prstGeom prst="rect">
            <a:avLst/>
          </a:prstGeom>
        </p:spPr>
      </p:pic>
      <p:pic>
        <p:nvPicPr>
          <p:cNvPr id="7" name="Picture 6">
            <a:extLst>
              <a:ext uri="{FF2B5EF4-FFF2-40B4-BE49-F238E27FC236}">
                <a16:creationId xmlns:a16="http://schemas.microsoft.com/office/drawing/2014/main" id="{8B34DC9E-AD43-4642-8B1C-7E47E92D1B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458" y="5547518"/>
            <a:ext cx="5360584" cy="1341611"/>
          </a:xfrm>
          <a:prstGeom prst="rect">
            <a:avLst/>
          </a:prstGeom>
        </p:spPr>
      </p:pic>
      <p:pic>
        <p:nvPicPr>
          <p:cNvPr id="8" name="Picture 7">
            <a:extLst>
              <a:ext uri="{FF2B5EF4-FFF2-40B4-BE49-F238E27FC236}">
                <a16:creationId xmlns:a16="http://schemas.microsoft.com/office/drawing/2014/main" id="{CAF712B0-2D24-42E8-96D8-667B9D2BB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877778"/>
            <a:ext cx="2207299" cy="1464963"/>
          </a:xfrm>
          <a:prstGeom prst="rect">
            <a:avLst/>
          </a:prstGeom>
        </p:spPr>
      </p:pic>
      <p:pic>
        <p:nvPicPr>
          <p:cNvPr id="9" name="Picture 8">
            <a:extLst>
              <a:ext uri="{FF2B5EF4-FFF2-40B4-BE49-F238E27FC236}">
                <a16:creationId xmlns:a16="http://schemas.microsoft.com/office/drawing/2014/main" id="{4882B2A3-4C87-4386-852A-344F049AB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1780" y="4913488"/>
            <a:ext cx="2253285" cy="1484672"/>
          </a:xfrm>
          <a:prstGeom prst="rect">
            <a:avLst/>
          </a:prstGeom>
        </p:spPr>
      </p:pic>
    </p:spTree>
    <p:extLst>
      <p:ext uri="{BB962C8B-B14F-4D97-AF65-F5344CB8AC3E}">
        <p14:creationId xmlns:p14="http://schemas.microsoft.com/office/powerpoint/2010/main" val="304625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Consumer online shopping activities and preferences</a:t>
            </a:r>
            <a:endParaRPr lang="en-US" dirty="0"/>
          </a:p>
        </p:txBody>
      </p:sp>
      <p:sp>
        <p:nvSpPr>
          <p:cNvPr id="3" name="Content Placeholder 2"/>
          <p:cNvSpPr>
            <a:spLocks noGrp="1"/>
          </p:cNvSpPr>
          <p:nvPr>
            <p:ph idx="1"/>
          </p:nvPr>
        </p:nvSpPr>
        <p:spPr/>
        <p:txBody>
          <a:bodyPr>
            <a:normAutofit fontScale="77500" lnSpcReduction="20000"/>
          </a:bodyPr>
          <a:lstStyle/>
          <a:p>
            <a:pPr>
              <a:spcBef>
                <a:spcPts val="1200"/>
              </a:spcBef>
              <a:spcAft>
                <a:spcPts val="1200"/>
              </a:spcAft>
            </a:pPr>
            <a:r>
              <a:rPr lang="en-US" dirty="0">
                <a:latin typeface="Arial" panose="020B0604020202020204" pitchFamily="34" charset="0"/>
              </a:rPr>
              <a:t>Based on the above graphs it is observed that:</a:t>
            </a:r>
            <a:endParaRPr lang="en-US" b="0" dirty="0" smtClean="0">
              <a:effectLst/>
            </a:endParaRPr>
          </a:p>
          <a:p>
            <a:pPr fontAlgn="base">
              <a:spcBef>
                <a:spcPts val="1200"/>
              </a:spcBef>
            </a:pPr>
            <a:r>
              <a:rPr lang="en-US" dirty="0">
                <a:latin typeface="Arial" panose="020B0604020202020204" pitchFamily="34" charset="0"/>
              </a:rPr>
              <a:t>Majority of the consumers have been shopping for over 4 years and have made less than 10 purchases in the last 1 year.</a:t>
            </a:r>
          </a:p>
          <a:p>
            <a:pPr fontAlgn="base">
              <a:spcBef>
                <a:spcPts val="0"/>
              </a:spcBef>
            </a:pPr>
            <a:r>
              <a:rPr lang="en-US" dirty="0">
                <a:latin typeface="Arial" panose="020B0604020202020204" pitchFamily="34" charset="0"/>
              </a:rPr>
              <a:t>Smartphone and mobile internet are the most popular means of accessing ecommerce  websites, with most common screen size being 5.5 inches or greater.</a:t>
            </a:r>
          </a:p>
          <a:p>
            <a:pPr fontAlgn="base">
              <a:spcBef>
                <a:spcPts val="0"/>
              </a:spcBef>
            </a:pPr>
            <a:r>
              <a:rPr lang="en-US" dirty="0">
                <a:latin typeface="Arial" panose="020B0604020202020204" pitchFamily="34" charset="0"/>
              </a:rPr>
              <a:t>Windows operating system is the most popular on Laptop/Desktop devices while android is the most popular OS on smartphone devices followed by iOS.</a:t>
            </a:r>
          </a:p>
          <a:p>
            <a:pPr fontAlgn="base">
              <a:spcBef>
                <a:spcPts val="0"/>
              </a:spcBef>
            </a:pPr>
            <a:r>
              <a:rPr lang="en-US" dirty="0">
                <a:latin typeface="Arial" panose="020B0604020202020204" pitchFamily="34" charset="0"/>
              </a:rPr>
              <a:t>Google Chrome is the most popular web Browser, especially on portable devices, followed by Safari.</a:t>
            </a:r>
          </a:p>
          <a:p>
            <a:pPr fontAlgn="base">
              <a:spcBef>
                <a:spcPts val="0"/>
              </a:spcBef>
            </a:pPr>
            <a:r>
              <a:rPr lang="en-US" dirty="0">
                <a:latin typeface="Arial" panose="020B0604020202020204" pitchFamily="34" charset="0"/>
              </a:rPr>
              <a:t>Search Engine is the most common means of arriving at the E commerce websites, followed by  Application and Direct URL.</a:t>
            </a:r>
          </a:p>
          <a:p>
            <a:pPr fontAlgn="base">
              <a:spcBef>
                <a:spcPts val="0"/>
              </a:spcBef>
              <a:spcAft>
                <a:spcPts val="1200"/>
              </a:spcAft>
            </a:pPr>
            <a:r>
              <a:rPr lang="en-US" dirty="0">
                <a:latin typeface="Arial" panose="020B0604020202020204" pitchFamily="34" charset="0"/>
              </a:rPr>
              <a:t>Most consumers spend over 15 </a:t>
            </a:r>
            <a:r>
              <a:rPr lang="en-US" dirty="0" err="1">
                <a:latin typeface="Arial" panose="020B0604020202020204" pitchFamily="34" charset="0"/>
              </a:rPr>
              <a:t>mins</a:t>
            </a:r>
            <a:r>
              <a:rPr lang="en-US" dirty="0">
                <a:latin typeface="Arial" panose="020B0604020202020204" pitchFamily="34" charset="0"/>
              </a:rPr>
              <a:t> browsing an e-commerce website before making a purchase decision. </a:t>
            </a:r>
          </a:p>
          <a:p>
            <a:endParaRPr lang="en-IN" dirty="0"/>
          </a:p>
        </p:txBody>
      </p:sp>
    </p:spTree>
    <p:extLst>
      <p:ext uri="{BB962C8B-B14F-4D97-AF65-F5344CB8AC3E}">
        <p14:creationId xmlns:p14="http://schemas.microsoft.com/office/powerpoint/2010/main" val="343859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latin typeface="Arial" panose="020B0604020202020204" pitchFamily="34" charset="0"/>
              </a:rPr>
              <a:t>Consumer Hesitation</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rPr>
              <a:t>Various factors/reasons which contributed to consumers’  hesitation to complete a purchase online were </a:t>
            </a:r>
            <a:r>
              <a:rPr lang="en-US" dirty="0" err="1">
                <a:latin typeface="Arial" panose="020B0604020202020204" pitchFamily="34" charset="0"/>
              </a:rPr>
              <a:t>analysed</a:t>
            </a:r>
            <a:r>
              <a:rPr lang="en-US" dirty="0">
                <a:latin typeface="Arial" panose="020B0604020202020204" pitchFamily="34" charset="0"/>
              </a:rPr>
              <a:t> from the data provided under the columns of the </a:t>
            </a:r>
            <a:r>
              <a:rPr lang="en-US" dirty="0" err="1">
                <a:latin typeface="Arial" panose="020B0604020202020204" pitchFamily="34" charset="0"/>
              </a:rPr>
              <a:t>dataframe</a:t>
            </a:r>
            <a:r>
              <a:rPr lang="en-US" dirty="0">
                <a:latin typeface="Arial" panose="020B0604020202020204" pitchFamily="34" charset="0"/>
              </a:rPr>
              <a:t>.</a:t>
            </a:r>
            <a:endParaRPr lang="en-US" dirty="0">
              <a:latin typeface="Arial" panose="020B0604020202020204" pitchFamily="34" charset="0"/>
            </a:endParaRPr>
          </a:p>
        </p:txBody>
      </p:sp>
      <p:pic>
        <p:nvPicPr>
          <p:cNvPr id="4" name="Picture 3">
            <a:extLst>
              <a:ext uri="{FF2B5EF4-FFF2-40B4-BE49-F238E27FC236}">
                <a16:creationId xmlns:a16="http://schemas.microsoft.com/office/drawing/2014/main" id="{0573FD75-D5F8-6871-445F-C49AA513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6610932" cy="2409131"/>
          </a:xfrm>
          <a:prstGeom prst="rect">
            <a:avLst/>
          </a:prstGeom>
          <a:effectLst>
            <a:reflection blurRad="393700" stA="82000" endPos="28000" dist="50800" dir="5400000" sy="-100000" algn="bl" rotWithShape="0"/>
          </a:effectLst>
        </p:spPr>
      </p:pic>
      <p:pic>
        <p:nvPicPr>
          <p:cNvPr id="5" name="Picture 4">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932" y="3624007"/>
            <a:ext cx="5324044" cy="1623184"/>
          </a:xfrm>
          <a:prstGeom prst="rect">
            <a:avLst/>
          </a:prstGeom>
          <a:effectLst>
            <a:reflection blurRad="482600" stA="89000" endPos="59000" dist="50800" dir="5400000" sy="-100000" algn="bl" rotWithShape="0"/>
          </a:effectLst>
        </p:spPr>
      </p:pic>
    </p:spTree>
    <p:extLst>
      <p:ext uri="{BB962C8B-B14F-4D97-AF65-F5344CB8AC3E}">
        <p14:creationId xmlns:p14="http://schemas.microsoft.com/office/powerpoint/2010/main" val="340778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latin typeface="Arial" panose="020B0604020202020204" pitchFamily="34" charset="0"/>
              </a:rPr>
              <a:t>Consumer Hesitation</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dirty="0">
                <a:latin typeface="Arial" panose="020B0604020202020204" pitchFamily="34" charset="0"/>
              </a:rPr>
              <a:t>Based on the above graphs it is observed that:</a:t>
            </a:r>
            <a:endParaRPr lang="en-US" b="0" dirty="0" smtClean="0">
              <a:effectLst/>
            </a:endParaRPr>
          </a:p>
          <a:p>
            <a:pPr fontAlgn="base">
              <a:spcBef>
                <a:spcPts val="1200"/>
              </a:spcBef>
            </a:pPr>
            <a:r>
              <a:rPr lang="en-US" dirty="0">
                <a:latin typeface="Arial" panose="020B0604020202020204" pitchFamily="34" charset="0"/>
              </a:rPr>
              <a:t>Consumers sometimes abandon items  in shopping cart.</a:t>
            </a:r>
          </a:p>
          <a:p>
            <a:pPr fontAlgn="base">
              <a:spcBef>
                <a:spcPts val="0"/>
              </a:spcBef>
              <a:spcAft>
                <a:spcPts val="1200"/>
              </a:spcAft>
            </a:pPr>
            <a:r>
              <a:rPr lang="en-US" dirty="0">
                <a:latin typeface="Arial" panose="020B0604020202020204" pitchFamily="34" charset="0"/>
              </a:rPr>
              <a:t>Finding a better alternative offer is the most common reason behind why consumers abandon items on a particular e commerce website.</a:t>
            </a:r>
            <a:endParaRPr lang="en-US" dirty="0">
              <a:latin typeface="Arial" panose="020B0604020202020204" pitchFamily="34" charset="0"/>
            </a:endParaRPr>
          </a:p>
        </p:txBody>
      </p:sp>
    </p:spTree>
    <p:extLst>
      <p:ext uri="{BB962C8B-B14F-4D97-AF65-F5344CB8AC3E}">
        <p14:creationId xmlns:p14="http://schemas.microsoft.com/office/powerpoint/2010/main" val="22437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opinions on Website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Arial" panose="020B0604020202020204" pitchFamily="34" charset="0"/>
              </a:rPr>
              <a:t>Analyzing the opinions of the participants on the various features of the e-commerce websites reveals that Majority of the consumers strongly agree that:</a:t>
            </a:r>
          </a:p>
          <a:p>
            <a:pPr marL="457200" fontAlgn="base">
              <a:spcBef>
                <a:spcPts val="1200"/>
              </a:spcBef>
            </a:pPr>
            <a:r>
              <a:rPr lang="en-US" dirty="0">
                <a:latin typeface="Arial" panose="020B0604020202020204" pitchFamily="34" charset="0"/>
              </a:rPr>
              <a:t>The content on the website must be easy to read and understand</a:t>
            </a:r>
          </a:p>
          <a:p>
            <a:pPr marL="457200" fontAlgn="base">
              <a:spcBef>
                <a:spcPts val="0"/>
              </a:spcBef>
            </a:pPr>
            <a:r>
              <a:rPr lang="en-US" dirty="0">
                <a:latin typeface="Arial" panose="020B0604020202020204" pitchFamily="34" charset="0"/>
              </a:rPr>
              <a:t>Information on similar product to the one highlighted  is important for product comparison</a:t>
            </a:r>
          </a:p>
          <a:p>
            <a:pPr marL="457200" fontAlgn="base">
              <a:spcBef>
                <a:spcPts val="0"/>
              </a:spcBef>
            </a:pPr>
            <a:r>
              <a:rPr lang="en-US" dirty="0">
                <a:latin typeface="Arial" panose="020B0604020202020204" pitchFamily="34" charset="0"/>
              </a:rPr>
              <a:t>Complete information on listed seller and product being offered is important for purchase decision</a:t>
            </a:r>
          </a:p>
          <a:p>
            <a:pPr marL="457200" fontAlgn="base">
              <a:spcBef>
                <a:spcPts val="0"/>
              </a:spcBef>
            </a:pPr>
            <a:r>
              <a:rPr lang="en-US" dirty="0">
                <a:latin typeface="Arial" panose="020B0604020202020204" pitchFamily="34" charset="0"/>
              </a:rPr>
              <a:t>All relevant information on listed products must be stated clearly</a:t>
            </a:r>
          </a:p>
          <a:p>
            <a:pPr marL="457200" fontAlgn="base">
              <a:spcBef>
                <a:spcPts val="0"/>
              </a:spcBef>
            </a:pPr>
            <a:r>
              <a:rPr lang="en-US" dirty="0">
                <a:latin typeface="Arial" panose="020B0604020202020204" pitchFamily="34" charset="0"/>
              </a:rPr>
              <a:t>Navigation in website should be easy</a:t>
            </a:r>
          </a:p>
          <a:p>
            <a:pPr marL="457200" fontAlgn="base">
              <a:spcBef>
                <a:spcPts val="0"/>
              </a:spcBef>
            </a:pPr>
            <a:r>
              <a:rPr lang="en-US" dirty="0">
                <a:latin typeface="Arial" panose="020B0604020202020204" pitchFamily="34" charset="0"/>
              </a:rPr>
              <a:t>Loading and processing should be quick</a:t>
            </a:r>
          </a:p>
          <a:p>
            <a:pPr marL="457200" fontAlgn="base">
              <a:spcBef>
                <a:spcPts val="0"/>
              </a:spcBef>
              <a:spcAft>
                <a:spcPts val="1200"/>
              </a:spcAft>
            </a:pPr>
            <a:r>
              <a:rPr lang="en-US" dirty="0">
                <a:latin typeface="Arial" panose="020B0604020202020204" pitchFamily="34" charset="0"/>
              </a:rPr>
              <a:t>Interface of the website must be user friendly</a:t>
            </a:r>
          </a:p>
          <a:p>
            <a:endParaRPr lang="en-IN" sz="3600" dirty="0"/>
          </a:p>
        </p:txBody>
      </p:sp>
    </p:spTree>
    <p:extLst>
      <p:ext uri="{BB962C8B-B14F-4D97-AF65-F5344CB8AC3E}">
        <p14:creationId xmlns:p14="http://schemas.microsoft.com/office/powerpoint/2010/main" val="53201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smtClean="0"/>
          </a:p>
          <a:p>
            <a:endParaRPr lang="en-US" dirty="0"/>
          </a:p>
        </p:txBody>
      </p:sp>
    </p:spTree>
    <p:extLst>
      <p:ext uri="{BB962C8B-B14F-4D97-AF65-F5344CB8AC3E}">
        <p14:creationId xmlns:p14="http://schemas.microsoft.com/office/powerpoint/2010/main" val="75882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opinions on Website Features</a:t>
            </a:r>
            <a:endParaRPr lang="en-US" dirty="0"/>
          </a:p>
        </p:txBody>
      </p:sp>
      <p:sp>
        <p:nvSpPr>
          <p:cNvPr id="3" name="Content Placeholder 2"/>
          <p:cNvSpPr>
            <a:spLocks noGrp="1"/>
          </p:cNvSpPr>
          <p:nvPr>
            <p:ph idx="1"/>
          </p:nvPr>
        </p:nvSpPr>
        <p:spPr/>
        <p:txBody>
          <a:bodyPr>
            <a:normAutofit fontScale="92500" lnSpcReduction="20000"/>
          </a:bodyPr>
          <a:lstStyle/>
          <a:p>
            <a:pPr marL="457200" fontAlgn="base">
              <a:spcBef>
                <a:spcPts val="1200"/>
              </a:spcBef>
            </a:pPr>
            <a:r>
              <a:rPr lang="en-US" dirty="0">
                <a:latin typeface="Arial" panose="020B0604020202020204" pitchFamily="34" charset="0"/>
              </a:rPr>
              <a:t>Convenient Payment methods should be available</a:t>
            </a:r>
          </a:p>
          <a:p>
            <a:pPr marL="457200" fontAlgn="base">
              <a:spcBef>
                <a:spcPts val="0"/>
              </a:spcBef>
            </a:pPr>
            <a:r>
              <a:rPr lang="en-US" dirty="0">
                <a:latin typeface="Arial" panose="020B0604020202020204" pitchFamily="34" charset="0"/>
              </a:rPr>
              <a:t>There is trust in the online retail store fulfilling its part of the transaction at the stipulated time</a:t>
            </a:r>
          </a:p>
          <a:p>
            <a:pPr marL="457200" fontAlgn="base">
              <a:spcBef>
                <a:spcPts val="0"/>
              </a:spcBef>
            </a:pPr>
            <a:r>
              <a:rPr lang="en-US" dirty="0">
                <a:latin typeface="Arial" panose="020B0604020202020204" pitchFamily="34" charset="0"/>
              </a:rPr>
              <a:t>There should be Empathy (readiness to assist with queries) towards the customers</a:t>
            </a:r>
          </a:p>
          <a:p>
            <a:pPr marL="457200" fontAlgn="base">
              <a:spcBef>
                <a:spcPts val="0"/>
              </a:spcBef>
            </a:pPr>
            <a:r>
              <a:rPr lang="en-US" dirty="0">
                <a:latin typeface="Arial" panose="020B0604020202020204" pitchFamily="34" charset="0"/>
              </a:rPr>
              <a:t>Online retail store should be able to guarantee the privacy of the customer</a:t>
            </a:r>
          </a:p>
          <a:p>
            <a:pPr marL="457200" fontAlgn="base">
              <a:spcBef>
                <a:spcPts val="0"/>
              </a:spcBef>
            </a:pPr>
            <a:r>
              <a:rPr lang="en-US" dirty="0">
                <a:latin typeface="Arial" panose="020B0604020202020204" pitchFamily="34" charset="0"/>
              </a:rPr>
              <a:t>There should be Responsiveness, availability of several communication channels (email, online rep, twitter, phone etc.)</a:t>
            </a:r>
          </a:p>
          <a:p>
            <a:pPr marL="457200" fontAlgn="base">
              <a:spcBef>
                <a:spcPts val="0"/>
              </a:spcBef>
            </a:pPr>
            <a:r>
              <a:rPr lang="en-US" dirty="0">
                <a:latin typeface="Arial" panose="020B0604020202020204" pitchFamily="34" charset="0"/>
              </a:rPr>
              <a:t>Online shopping gives monetary benefit and discounts</a:t>
            </a:r>
          </a:p>
          <a:p>
            <a:pPr marL="457200" fontAlgn="base">
              <a:spcBef>
                <a:spcPts val="0"/>
              </a:spcBef>
              <a:spcAft>
                <a:spcPts val="1200"/>
              </a:spcAft>
            </a:pPr>
            <a:r>
              <a:rPr lang="en-US" dirty="0">
                <a:latin typeface="Arial" panose="020B0604020202020204" pitchFamily="34" charset="0"/>
              </a:rPr>
              <a:t>Enjoyment is derived from shopping online</a:t>
            </a:r>
          </a:p>
          <a:p>
            <a:pPr marL="457200" fontAlgn="base">
              <a:spcBef>
                <a:spcPts val="0"/>
              </a:spcBef>
              <a:spcAft>
                <a:spcPts val="1200"/>
              </a:spcAft>
            </a:pPr>
            <a:r>
              <a:rPr lang="en-US" dirty="0">
                <a:latin typeface="Arial" panose="020B0604020202020204" pitchFamily="34" charset="0"/>
              </a:rPr>
              <a:t>Shopping online is convenient and flexible</a:t>
            </a:r>
          </a:p>
          <a:p>
            <a:pPr marL="457200" fontAlgn="base">
              <a:spcBef>
                <a:spcPts val="0"/>
              </a:spcBef>
              <a:spcAft>
                <a:spcPts val="1200"/>
              </a:spcAft>
            </a:pPr>
            <a:r>
              <a:rPr lang="en-US" dirty="0">
                <a:latin typeface="Arial" panose="020B0604020202020204" pitchFamily="34" charset="0"/>
              </a:rPr>
              <a:t>Return and replacement policy of the e-</a:t>
            </a:r>
            <a:r>
              <a:rPr lang="en-US" dirty="0" err="1">
                <a:latin typeface="Arial" panose="020B0604020202020204" pitchFamily="34" charset="0"/>
              </a:rPr>
              <a:t>tailer</a:t>
            </a:r>
            <a:r>
              <a:rPr lang="en-US" dirty="0">
                <a:latin typeface="Arial" panose="020B0604020202020204" pitchFamily="34" charset="0"/>
              </a:rPr>
              <a:t> is important for purchase decision</a:t>
            </a:r>
            <a:endParaRPr lang="en-US" dirty="0">
              <a:latin typeface="Arial" panose="020B0604020202020204" pitchFamily="34" charset="0"/>
            </a:endParaRPr>
          </a:p>
        </p:txBody>
      </p:sp>
    </p:spTree>
    <p:extLst>
      <p:ext uri="{BB962C8B-B14F-4D97-AF65-F5344CB8AC3E}">
        <p14:creationId xmlns:p14="http://schemas.microsoft.com/office/powerpoint/2010/main" val="2164320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opinions on Website Features</a:t>
            </a:r>
            <a:endParaRPr lang="en-US" dirty="0"/>
          </a:p>
        </p:txBody>
      </p:sp>
      <p:sp>
        <p:nvSpPr>
          <p:cNvPr id="3" name="Content Placeholder 2"/>
          <p:cNvSpPr>
            <a:spLocks noGrp="1"/>
          </p:cNvSpPr>
          <p:nvPr>
            <p:ph idx="1"/>
          </p:nvPr>
        </p:nvSpPr>
        <p:spPr/>
        <p:txBody>
          <a:bodyPr>
            <a:normAutofit fontScale="92500" lnSpcReduction="10000"/>
          </a:bodyPr>
          <a:lstStyle/>
          <a:p>
            <a:pPr marL="457200" fontAlgn="base">
              <a:spcBef>
                <a:spcPts val="1200"/>
              </a:spcBef>
            </a:pPr>
            <a:r>
              <a:rPr lang="en-US" dirty="0">
                <a:latin typeface="Arial" panose="020B0604020202020204" pitchFamily="34" charset="0"/>
              </a:rPr>
              <a:t>Gaining access to loyalty programs is a benefit of shopping online</a:t>
            </a:r>
          </a:p>
          <a:p>
            <a:pPr marL="457200" fontAlgn="base">
              <a:spcBef>
                <a:spcPts val="0"/>
              </a:spcBef>
            </a:pPr>
            <a:r>
              <a:rPr lang="en-US" dirty="0">
                <a:latin typeface="Arial" panose="020B0604020202020204" pitchFamily="34" charset="0"/>
              </a:rPr>
              <a:t>Displaying quality Information on the website improves satisfaction of customers</a:t>
            </a:r>
          </a:p>
          <a:p>
            <a:pPr marL="457200" fontAlgn="base">
              <a:spcBef>
                <a:spcPts val="0"/>
              </a:spcBef>
            </a:pPr>
            <a:r>
              <a:rPr lang="en-US" dirty="0">
                <a:latin typeface="Arial" panose="020B0604020202020204" pitchFamily="34" charset="0"/>
              </a:rPr>
              <a:t> User derive satisfaction while shopping on a good quality website or application</a:t>
            </a:r>
          </a:p>
          <a:p>
            <a:pPr marL="457200" fontAlgn="base">
              <a:spcBef>
                <a:spcPts val="0"/>
              </a:spcBef>
            </a:pPr>
            <a:r>
              <a:rPr lang="en-US" dirty="0">
                <a:latin typeface="Arial" panose="020B0604020202020204" pitchFamily="34" charset="0"/>
              </a:rPr>
              <a:t>Net Benefit is derived from shopping online can lead to users satisfaction</a:t>
            </a:r>
          </a:p>
          <a:p>
            <a:pPr marL="457200" fontAlgn="base">
              <a:spcBef>
                <a:spcPts val="0"/>
              </a:spcBef>
            </a:pPr>
            <a:r>
              <a:rPr lang="en-US" dirty="0">
                <a:latin typeface="Arial" panose="020B0604020202020204" pitchFamily="34" charset="0"/>
              </a:rPr>
              <a:t>User satisfaction cannot exist without trust</a:t>
            </a:r>
          </a:p>
          <a:p>
            <a:pPr marL="457200" fontAlgn="base">
              <a:spcBef>
                <a:spcPts val="0"/>
              </a:spcBef>
            </a:pPr>
            <a:r>
              <a:rPr lang="en-US" dirty="0">
                <a:latin typeface="Arial" panose="020B0604020202020204" pitchFamily="34" charset="0"/>
              </a:rPr>
              <a:t>E commerce websites must Offer a wide variety of listed product in several category</a:t>
            </a:r>
          </a:p>
          <a:p>
            <a:pPr marL="457200" fontAlgn="base">
              <a:spcBef>
                <a:spcPts val="0"/>
              </a:spcBef>
            </a:pPr>
            <a:r>
              <a:rPr lang="en-US" dirty="0">
                <a:latin typeface="Arial" panose="020B0604020202020204" pitchFamily="34" charset="0"/>
              </a:rPr>
              <a:t>There should be Provision of complete and relevant product information </a:t>
            </a:r>
          </a:p>
          <a:p>
            <a:pPr marL="457200" fontAlgn="base">
              <a:spcBef>
                <a:spcPts val="0"/>
              </a:spcBef>
              <a:spcAft>
                <a:spcPts val="1200"/>
              </a:spcAft>
            </a:pPr>
            <a:r>
              <a:rPr lang="en-US" dirty="0">
                <a:latin typeface="Arial" panose="020B0604020202020204" pitchFamily="34" charset="0"/>
              </a:rPr>
              <a:t> Monetary savings must be considerable</a:t>
            </a:r>
            <a:endParaRPr lang="en-US" dirty="0">
              <a:latin typeface="Arial" panose="020B0604020202020204" pitchFamily="34" charset="0"/>
            </a:endParaRPr>
          </a:p>
        </p:txBody>
      </p:sp>
    </p:spTree>
    <p:extLst>
      <p:ext uri="{BB962C8B-B14F-4D97-AF65-F5344CB8AC3E}">
        <p14:creationId xmlns:p14="http://schemas.microsoft.com/office/powerpoint/2010/main" val="2047828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opinions on Website Features</a:t>
            </a:r>
            <a:endParaRPr lang="en-US" dirty="0"/>
          </a:p>
        </p:txBody>
      </p:sp>
      <p:sp>
        <p:nvSpPr>
          <p:cNvPr id="3" name="Content Placeholder 2"/>
          <p:cNvSpPr>
            <a:spLocks noGrp="1"/>
          </p:cNvSpPr>
          <p:nvPr>
            <p:ph idx="1"/>
          </p:nvPr>
        </p:nvSpPr>
        <p:spPr/>
        <p:txBody>
          <a:bodyPr/>
          <a:lstStyle/>
          <a:p>
            <a:pPr marL="457200" fontAlgn="base">
              <a:spcBef>
                <a:spcPts val="1200"/>
              </a:spcBef>
            </a:pPr>
            <a:r>
              <a:rPr lang="en-US" dirty="0">
                <a:latin typeface="Arial" panose="020B0604020202020204" pitchFamily="34" charset="0"/>
              </a:rPr>
              <a:t>The Convenience of patronizing the online retailer</a:t>
            </a:r>
          </a:p>
          <a:p>
            <a:pPr marL="457200" fontAlgn="base">
              <a:spcBef>
                <a:spcPts val="0"/>
              </a:spcBef>
            </a:pPr>
            <a:r>
              <a:rPr lang="en-US" dirty="0">
                <a:latin typeface="Arial" panose="020B0604020202020204" pitchFamily="34" charset="0"/>
              </a:rPr>
              <a:t>Shopping on the website gives you the sense of adventure</a:t>
            </a:r>
          </a:p>
          <a:p>
            <a:pPr marL="457200" fontAlgn="base">
              <a:spcBef>
                <a:spcPts val="0"/>
              </a:spcBef>
            </a:pPr>
            <a:r>
              <a:rPr lang="en-US" dirty="0">
                <a:latin typeface="Arial" panose="020B0604020202020204" pitchFamily="34" charset="0"/>
              </a:rPr>
              <a:t>Shopping on your preferred e-</a:t>
            </a:r>
            <a:r>
              <a:rPr lang="en-US" dirty="0" err="1">
                <a:latin typeface="Arial" panose="020B0604020202020204" pitchFamily="34" charset="0"/>
              </a:rPr>
              <a:t>tailer</a:t>
            </a:r>
            <a:r>
              <a:rPr lang="en-US" dirty="0">
                <a:latin typeface="Arial" panose="020B0604020202020204" pitchFamily="34" charset="0"/>
              </a:rPr>
              <a:t> enhances your social status</a:t>
            </a:r>
          </a:p>
          <a:p>
            <a:pPr marL="457200" fontAlgn="base">
              <a:spcBef>
                <a:spcPts val="0"/>
              </a:spcBef>
            </a:pPr>
            <a:r>
              <a:rPr lang="en-US" dirty="0">
                <a:latin typeface="Arial" panose="020B0604020202020204" pitchFamily="34" charset="0"/>
              </a:rPr>
              <a:t>You feel gratification shopping on your favorite e-</a:t>
            </a:r>
            <a:r>
              <a:rPr lang="en-US" dirty="0" err="1">
                <a:latin typeface="Arial" panose="020B0604020202020204" pitchFamily="34" charset="0"/>
              </a:rPr>
              <a:t>tailer</a:t>
            </a:r>
            <a:endParaRPr lang="en-US" dirty="0">
              <a:latin typeface="Arial" panose="020B0604020202020204" pitchFamily="34" charset="0"/>
            </a:endParaRPr>
          </a:p>
          <a:p>
            <a:pPr marL="457200" fontAlgn="base">
              <a:spcBef>
                <a:spcPts val="0"/>
              </a:spcBef>
            </a:pPr>
            <a:r>
              <a:rPr lang="en-US" dirty="0">
                <a:latin typeface="Arial" panose="020B0604020202020204" pitchFamily="34" charset="0"/>
              </a:rPr>
              <a:t>Shopping on the website helps you fulfill certain roles</a:t>
            </a:r>
          </a:p>
          <a:p>
            <a:pPr marL="457200" fontAlgn="base">
              <a:spcBef>
                <a:spcPts val="0"/>
              </a:spcBef>
              <a:spcAft>
                <a:spcPts val="1200"/>
              </a:spcAft>
            </a:pPr>
            <a:r>
              <a:rPr lang="en-US" dirty="0">
                <a:latin typeface="Arial" panose="020B0604020202020204" pitchFamily="34" charset="0"/>
              </a:rPr>
              <a:t>Getting value for money spent is important</a:t>
            </a:r>
            <a:endParaRPr lang="en-US" dirty="0">
              <a:latin typeface="Arial" panose="020B0604020202020204" pitchFamily="34" charset="0"/>
            </a:endParaRPr>
          </a:p>
        </p:txBody>
      </p:sp>
    </p:spTree>
    <p:extLst>
      <p:ext uri="{BB962C8B-B14F-4D97-AF65-F5344CB8AC3E}">
        <p14:creationId xmlns:p14="http://schemas.microsoft.com/office/powerpoint/2010/main" val="347323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Ecommerce Website preferences and opinions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Open Sans"/>
              </a:rPr>
              <a:t>Analyzing the Preferences and opinions of the participants regarding the e-commerce websites</a:t>
            </a:r>
            <a:r>
              <a:rPr lang="en-US" dirty="0">
                <a:latin typeface="Arial" panose="020B0604020202020204" pitchFamily="34" charset="0"/>
              </a:rPr>
              <a:t> reveals that:</a:t>
            </a:r>
          </a:p>
          <a:p>
            <a:pPr fontAlgn="base">
              <a:spcBef>
                <a:spcPts val="0"/>
              </a:spcBef>
            </a:pPr>
            <a:r>
              <a:rPr lang="en-IN" dirty="0">
                <a:latin typeface="Arial" panose="020B0604020202020204" pitchFamily="34" charset="0"/>
              </a:rPr>
              <a:t>Amazon.in, Flipkart.com, Paytm.com, Myntra.com, Snapdeal.com are the most popular e-commerce websites.</a:t>
            </a:r>
          </a:p>
          <a:p>
            <a:pPr fontAlgn="base">
              <a:spcBef>
                <a:spcPts val="0"/>
              </a:spcBef>
            </a:pPr>
            <a:r>
              <a:rPr lang="en-IN" dirty="0">
                <a:latin typeface="Arial" panose="020B0604020202020204" pitchFamily="34" charset="0"/>
              </a:rPr>
              <a:t>Amazon.in, Flipkart.com, Paytm.com, Myntra.com, Snapdeal.com are the easiest to use websites and applications</a:t>
            </a:r>
          </a:p>
          <a:p>
            <a:pPr fontAlgn="base">
              <a:spcBef>
                <a:spcPts val="0"/>
              </a:spcBef>
            </a:pPr>
            <a:r>
              <a:rPr lang="en-IN" dirty="0">
                <a:latin typeface="Arial" panose="020B0604020202020204" pitchFamily="34" charset="0"/>
              </a:rPr>
              <a:t>Amazon.in and Flipkart.com have the most visually appealing web-page layout.</a:t>
            </a:r>
          </a:p>
          <a:p>
            <a:pPr fontAlgn="base">
              <a:spcBef>
                <a:spcPts val="0"/>
              </a:spcBef>
            </a:pPr>
            <a:r>
              <a:rPr lang="en-IN" dirty="0">
                <a:latin typeface="Arial" panose="020B0604020202020204" pitchFamily="34" charset="0"/>
              </a:rPr>
              <a:t>Amazon.in and Flipkart.com have the widest variety of products on offer</a:t>
            </a:r>
          </a:p>
          <a:p>
            <a:pPr fontAlgn="base">
              <a:spcBef>
                <a:spcPts val="0"/>
              </a:spcBef>
            </a:pPr>
            <a:r>
              <a:rPr lang="en-IN" dirty="0">
                <a:latin typeface="Arial" panose="020B0604020202020204" pitchFamily="34" charset="0"/>
              </a:rPr>
              <a:t>Amazon.in and Flipkart.com have the most complete, relevant description information of products.</a:t>
            </a:r>
          </a:p>
          <a:p>
            <a:pPr fontAlgn="base">
              <a:spcBef>
                <a:spcPts val="0"/>
              </a:spcBef>
            </a:pPr>
            <a:r>
              <a:rPr lang="en-IN" dirty="0">
                <a:latin typeface="Arial" panose="020B0604020202020204" pitchFamily="34" charset="0"/>
              </a:rPr>
              <a:t>Amazon.in,  and Paytm.com have the fastest loading speed while Flipkart is regarded by very few as being quick to load</a:t>
            </a:r>
            <a:endParaRPr lang="en-IN" dirty="0">
              <a:latin typeface="Arial" panose="020B0604020202020204" pitchFamily="34" charset="0"/>
            </a:endParaRPr>
          </a:p>
        </p:txBody>
      </p:sp>
    </p:spTree>
    <p:extLst>
      <p:ext uri="{BB962C8B-B14F-4D97-AF65-F5344CB8AC3E}">
        <p14:creationId xmlns:p14="http://schemas.microsoft.com/office/powerpoint/2010/main" val="1426357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Ecommerce Website preferences and opinions</a:t>
            </a:r>
            <a:endParaRPr lang="en-US" dirty="0"/>
          </a:p>
        </p:txBody>
      </p:sp>
      <p:sp>
        <p:nvSpPr>
          <p:cNvPr id="3" name="Content Placeholder 2"/>
          <p:cNvSpPr>
            <a:spLocks noGrp="1"/>
          </p:cNvSpPr>
          <p:nvPr>
            <p:ph idx="1"/>
          </p:nvPr>
        </p:nvSpPr>
        <p:spPr/>
        <p:txBody>
          <a:bodyPr>
            <a:normAutofit fontScale="85000" lnSpcReduction="10000"/>
          </a:bodyPr>
          <a:lstStyle/>
          <a:p>
            <a:pPr fontAlgn="base">
              <a:spcBef>
                <a:spcPts val="0"/>
              </a:spcBef>
            </a:pPr>
            <a:r>
              <a:rPr lang="en-US" dirty="0">
                <a:solidFill>
                  <a:srgbClr val="000000"/>
                </a:solidFill>
                <a:latin typeface="Arial" panose="020B0604020202020204" pitchFamily="34" charset="0"/>
              </a:rPr>
              <a:t>Amazon.com, Flipkart.com, Paytm.com are considered quick  to complete purchases.</a:t>
            </a:r>
          </a:p>
          <a:p>
            <a:pPr fontAlgn="base">
              <a:spcBef>
                <a:spcPts val="0"/>
              </a:spcBef>
            </a:pPr>
            <a:r>
              <a:rPr lang="en-US" dirty="0">
                <a:solidFill>
                  <a:srgbClr val="000000"/>
                </a:solidFill>
                <a:latin typeface="Arial" panose="020B0604020202020204" pitchFamily="34" charset="0"/>
              </a:rPr>
              <a:t>Amazon.in, Flipkart.com  are regarded by most to have several  payment options available</a:t>
            </a:r>
          </a:p>
          <a:p>
            <a:pPr fontAlgn="base">
              <a:spcBef>
                <a:spcPts val="0"/>
              </a:spcBef>
            </a:pPr>
            <a:r>
              <a:rPr lang="en-US" dirty="0">
                <a:solidFill>
                  <a:srgbClr val="000000"/>
                </a:solidFill>
                <a:latin typeface="Arial" panose="020B0604020202020204" pitchFamily="34" charset="0"/>
              </a:rPr>
              <a:t>Amazon.in is regarded to offer speedy order delivery by most.</a:t>
            </a:r>
          </a:p>
          <a:p>
            <a:pPr fontAlgn="base">
              <a:spcBef>
                <a:spcPts val="0"/>
              </a:spcBef>
            </a:pPr>
            <a:r>
              <a:rPr lang="en-US" dirty="0">
                <a:solidFill>
                  <a:srgbClr val="000000"/>
                </a:solidFill>
                <a:latin typeface="Arial" panose="020B0604020202020204" pitchFamily="34" charset="0"/>
              </a:rPr>
              <a:t>Amazon.in offers the most Privacy for customers’ information.</a:t>
            </a:r>
          </a:p>
          <a:p>
            <a:pPr fontAlgn="base">
              <a:spcBef>
                <a:spcPts val="0"/>
              </a:spcBef>
            </a:pPr>
            <a:r>
              <a:rPr lang="en-US" dirty="0">
                <a:solidFill>
                  <a:srgbClr val="000000"/>
                </a:solidFill>
                <a:latin typeface="Arial" panose="020B0604020202020204" pitchFamily="34" charset="0"/>
              </a:rPr>
              <a:t>Amazon.in , followed by Flipkart.com, Paytm.com, Myntra.com, Snapdeal.com provide the best security for customer financial information.</a:t>
            </a:r>
          </a:p>
          <a:p>
            <a:pPr fontAlgn="base">
              <a:spcBef>
                <a:spcPts val="0"/>
              </a:spcBef>
            </a:pPr>
            <a:r>
              <a:rPr lang="en-US" dirty="0">
                <a:solidFill>
                  <a:srgbClr val="000000"/>
                </a:solidFill>
                <a:latin typeface="Arial" panose="020B0604020202020204" pitchFamily="34" charset="0"/>
              </a:rPr>
              <a:t>Amazon.in is perceived to be the most trustworthy website by the majority of participants.</a:t>
            </a:r>
          </a:p>
          <a:p>
            <a:pPr fontAlgn="base">
              <a:spcBef>
                <a:spcPts val="0"/>
              </a:spcBef>
            </a:pPr>
            <a:r>
              <a:rPr lang="en-US" dirty="0">
                <a:solidFill>
                  <a:srgbClr val="000000"/>
                </a:solidFill>
                <a:latin typeface="Arial" panose="020B0604020202020204" pitchFamily="34" charset="0"/>
              </a:rPr>
              <a:t>Amazon.in, Flipkart.com, Myntra.com, </a:t>
            </a:r>
            <a:r>
              <a:rPr lang="en-US" dirty="0" err="1">
                <a:solidFill>
                  <a:srgbClr val="000000"/>
                </a:solidFill>
                <a:latin typeface="Arial" panose="020B0604020202020204" pitchFamily="34" charset="0"/>
              </a:rPr>
              <a:t>Snapdeal</a:t>
            </a:r>
            <a:r>
              <a:rPr lang="en-US" dirty="0">
                <a:solidFill>
                  <a:srgbClr val="000000"/>
                </a:solidFill>
                <a:latin typeface="Arial" panose="020B0604020202020204" pitchFamily="34" charset="0"/>
              </a:rPr>
              <a:t> have the highest presence of online assistance through multi-channel.</a:t>
            </a:r>
          </a:p>
          <a:p>
            <a:pPr fontAlgn="base">
              <a:spcBef>
                <a:spcPts val="0"/>
              </a:spcBef>
              <a:spcAft>
                <a:spcPts val="1200"/>
              </a:spcAft>
            </a:pPr>
            <a:r>
              <a:rPr lang="en-US" dirty="0">
                <a:solidFill>
                  <a:srgbClr val="000000"/>
                </a:solidFill>
                <a:latin typeface="Arial" panose="020B0604020202020204" pitchFamily="34" charset="0"/>
              </a:rPr>
              <a:t>Most people face longer time to get logged in during promotion, sales period on Amazon.in and Flipkart followed by Paytm and Myntra.</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60892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Ecommerce Website preferences and opinions</a:t>
            </a:r>
            <a:endParaRPr lang="en-US" dirty="0"/>
          </a:p>
        </p:txBody>
      </p:sp>
      <p:sp>
        <p:nvSpPr>
          <p:cNvPr id="3" name="Content Placeholder 2"/>
          <p:cNvSpPr>
            <a:spLocks noGrp="1"/>
          </p:cNvSpPr>
          <p:nvPr>
            <p:ph idx="1"/>
          </p:nvPr>
        </p:nvSpPr>
        <p:spPr/>
        <p:txBody>
          <a:bodyPr>
            <a:normAutofit lnSpcReduction="10000"/>
          </a:bodyPr>
          <a:lstStyle/>
          <a:p>
            <a:pPr fontAlgn="base">
              <a:spcBef>
                <a:spcPts val="0"/>
              </a:spcBef>
            </a:pPr>
            <a:r>
              <a:rPr lang="en-US" dirty="0">
                <a:latin typeface="Arial" panose="020B0604020202020204" pitchFamily="34" charset="0"/>
              </a:rPr>
              <a:t>Amazon.in, Flipkart.com take the longest  time displaying graphics and photos  during promotion, sales period. </a:t>
            </a:r>
          </a:p>
          <a:p>
            <a:pPr fontAlgn="base">
              <a:spcBef>
                <a:spcPts val="0"/>
              </a:spcBef>
            </a:pPr>
            <a:r>
              <a:rPr lang="en-US" dirty="0">
                <a:latin typeface="Arial" panose="020B0604020202020204" pitchFamily="34" charset="0"/>
              </a:rPr>
              <a:t>Most people face Late declaration of price on Myntra and Paytm  during promotion, sales period. </a:t>
            </a:r>
          </a:p>
          <a:p>
            <a:pPr fontAlgn="base">
              <a:spcBef>
                <a:spcPts val="0"/>
              </a:spcBef>
            </a:pPr>
            <a:r>
              <a:rPr lang="en-US" dirty="0">
                <a:latin typeface="Arial" panose="020B0604020202020204" pitchFamily="34" charset="0"/>
              </a:rPr>
              <a:t>Myntra and Paytm  take the longest page loading time  during promotion, sales period. </a:t>
            </a:r>
          </a:p>
          <a:p>
            <a:pPr fontAlgn="base">
              <a:spcBef>
                <a:spcPts val="0"/>
              </a:spcBef>
            </a:pPr>
            <a:r>
              <a:rPr lang="en-US" dirty="0">
                <a:latin typeface="Arial" panose="020B0604020202020204" pitchFamily="34" charset="0"/>
              </a:rPr>
              <a:t>Snapdeal.com and Amazon.in have the most limited modes of payment on most products  during promotion, sales period. </a:t>
            </a:r>
          </a:p>
          <a:p>
            <a:pPr fontAlgn="base">
              <a:spcBef>
                <a:spcPts val="0"/>
              </a:spcBef>
            </a:pPr>
            <a:r>
              <a:rPr lang="en-US" dirty="0">
                <a:latin typeface="Arial" panose="020B0604020202020204" pitchFamily="34" charset="0"/>
              </a:rPr>
              <a:t>Paytm.com and  Snapdeal.com have  Longer delivery periods compared to others.</a:t>
            </a:r>
          </a:p>
          <a:p>
            <a:pPr fontAlgn="base">
              <a:spcBef>
                <a:spcPts val="0"/>
              </a:spcBef>
            </a:pPr>
            <a:r>
              <a:rPr lang="en-US" dirty="0">
                <a:latin typeface="Arial" panose="020B0604020202020204" pitchFamily="34" charset="0"/>
              </a:rPr>
              <a:t>Amazon.in and Paytm.com have had recent changes in website/Application design, as observed by the consumers.</a:t>
            </a:r>
            <a:endParaRPr lang="en-US" dirty="0">
              <a:latin typeface="Arial" panose="020B0604020202020204" pitchFamily="34" charset="0"/>
            </a:endParaRPr>
          </a:p>
        </p:txBody>
      </p:sp>
    </p:spTree>
    <p:extLst>
      <p:ext uri="{BB962C8B-B14F-4D97-AF65-F5344CB8AC3E}">
        <p14:creationId xmlns:p14="http://schemas.microsoft.com/office/powerpoint/2010/main" val="115133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Consumer Ecommerce Website preferences and opinions</a:t>
            </a:r>
            <a:endParaRPr lang="en-US" dirty="0"/>
          </a:p>
        </p:txBody>
      </p:sp>
      <p:sp>
        <p:nvSpPr>
          <p:cNvPr id="3" name="Content Placeholder 2"/>
          <p:cNvSpPr>
            <a:spLocks noGrp="1"/>
          </p:cNvSpPr>
          <p:nvPr>
            <p:ph idx="1"/>
          </p:nvPr>
        </p:nvSpPr>
        <p:spPr/>
        <p:txBody>
          <a:bodyPr/>
          <a:lstStyle/>
          <a:p>
            <a:pPr fontAlgn="base">
              <a:spcBef>
                <a:spcPts val="0"/>
              </a:spcBef>
            </a:pPr>
            <a:r>
              <a:rPr lang="en-US" dirty="0">
                <a:latin typeface="Arial" panose="020B0604020202020204" pitchFamily="34" charset="0"/>
              </a:rPr>
              <a:t>Most consumers face frequent disruption when moving from one page to another on Amazon.in, Myntra.com and Snapdeal.com.</a:t>
            </a:r>
          </a:p>
          <a:p>
            <a:pPr fontAlgn="base">
              <a:spcBef>
                <a:spcPts val="0"/>
              </a:spcBef>
            </a:pPr>
            <a:r>
              <a:rPr lang="en-US" dirty="0">
                <a:latin typeface="Arial" panose="020B0604020202020204" pitchFamily="34" charset="0"/>
              </a:rPr>
              <a:t>Most consumers are of the opinion that Amazon.in website is as efficient as before followed by Flipkart.com.</a:t>
            </a:r>
          </a:p>
          <a:p>
            <a:pPr fontAlgn="base">
              <a:spcBef>
                <a:spcPts val="0"/>
              </a:spcBef>
            </a:pPr>
            <a:r>
              <a:rPr lang="en-US" dirty="0">
                <a:latin typeface="Arial" panose="020B0604020202020204" pitchFamily="34" charset="0"/>
              </a:rPr>
              <a:t>Most Consumers would recommend Amazon.in to a friend, followed by Flipkart.</a:t>
            </a:r>
          </a:p>
          <a:p>
            <a:endParaRPr lang="en-US" dirty="0"/>
          </a:p>
        </p:txBody>
      </p:sp>
    </p:spTree>
    <p:extLst>
      <p:ext uri="{BB962C8B-B14F-4D97-AF65-F5344CB8AC3E}">
        <p14:creationId xmlns:p14="http://schemas.microsoft.com/office/powerpoint/2010/main" val="182175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sp>
        <p:nvSpPr>
          <p:cNvPr id="3" name="Content Placeholder 2"/>
          <p:cNvSpPr>
            <a:spLocks noGrp="1"/>
          </p:cNvSpPr>
          <p:nvPr>
            <p:ph idx="1"/>
          </p:nvPr>
        </p:nvSpPr>
        <p:spPr/>
        <p:txBody>
          <a:bodyPr/>
          <a:lstStyle/>
          <a:p>
            <a:r>
              <a:rPr lang="en-US" dirty="0" smtClean="0"/>
              <a:t>Columns that represent abandoning shopping carts on e commerce websites, reasons behind abandoning shopping </a:t>
            </a:r>
            <a:r>
              <a:rPr lang="en-US" dirty="0" err="1" smtClean="0"/>
              <a:t>carts,Longer</a:t>
            </a:r>
            <a:r>
              <a:rPr lang="en-US" dirty="0" smtClean="0"/>
              <a:t> delivery </a:t>
            </a:r>
            <a:r>
              <a:rPr lang="en-US" dirty="0" err="1" smtClean="0"/>
              <a:t>period,Website</a:t>
            </a:r>
            <a:r>
              <a:rPr lang="en-US" dirty="0" smtClean="0"/>
              <a:t> </a:t>
            </a:r>
            <a:r>
              <a:rPr lang="en-US" dirty="0" err="1" smtClean="0"/>
              <a:t>disruption,Customer</a:t>
            </a:r>
            <a:r>
              <a:rPr lang="en-US" dirty="0" smtClean="0"/>
              <a:t> Data </a:t>
            </a:r>
            <a:r>
              <a:rPr lang="en-US" dirty="0" err="1" smtClean="0"/>
              <a:t>security,Trustworthiness</a:t>
            </a:r>
            <a:r>
              <a:rPr lang="en-US" dirty="0" smtClean="0"/>
              <a:t> etc. represent perceived risks</a:t>
            </a:r>
          </a:p>
          <a:p>
            <a:r>
              <a:rPr lang="en-US" dirty="0" smtClean="0"/>
              <a:t>While the Column representing the recommended e commerce brands represents customer loyalty / retention.</a:t>
            </a:r>
          </a:p>
          <a:p>
            <a:pPr>
              <a:spcBef>
                <a:spcPts val="1200"/>
              </a:spcBef>
              <a:spcAft>
                <a:spcPts val="1200"/>
              </a:spcAft>
            </a:pPr>
            <a:r>
              <a:rPr lang="en-US" sz="2000" b="0" i="0" u="none" strike="noStrike" dirty="0" smtClean="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p:txBody>
      </p:sp>
    </p:spTree>
    <p:extLst>
      <p:ext uri="{BB962C8B-B14F-4D97-AF65-F5344CB8AC3E}">
        <p14:creationId xmlns:p14="http://schemas.microsoft.com/office/powerpoint/2010/main" val="1733477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pic>
        <p:nvPicPr>
          <p:cNvPr id="4"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661" y="1825625"/>
            <a:ext cx="5676677" cy="4351338"/>
          </a:xfrm>
        </p:spPr>
      </p:pic>
    </p:spTree>
    <p:extLst>
      <p:ext uri="{BB962C8B-B14F-4D97-AF65-F5344CB8AC3E}">
        <p14:creationId xmlns:p14="http://schemas.microsoft.com/office/powerpoint/2010/main" val="372804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pic>
        <p:nvPicPr>
          <p:cNvPr id="4"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178" y="1825625"/>
            <a:ext cx="6099644" cy="4351338"/>
          </a:xfrm>
        </p:spPr>
      </p:pic>
    </p:spTree>
    <p:extLst>
      <p:ext uri="{BB962C8B-B14F-4D97-AF65-F5344CB8AC3E}">
        <p14:creationId xmlns:p14="http://schemas.microsoft.com/office/powerpoint/2010/main" val="134175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Analysis -</a:t>
            </a:r>
            <a:r>
              <a:rPr lang="en-IN" b="1" dirty="0" smtClean="0">
                <a:solidFill>
                  <a:schemeClr val="tx1"/>
                </a:solidFill>
              </a:rPr>
              <a:t> Summary:</a:t>
            </a:r>
            <a:endParaRPr lang="en-US" dirty="0"/>
          </a:p>
        </p:txBody>
      </p:sp>
      <p:sp>
        <p:nvSpPr>
          <p:cNvPr id="3" name="Content Placeholder 2"/>
          <p:cNvSpPr>
            <a:spLocks noGrp="1"/>
          </p:cNvSpPr>
          <p:nvPr>
            <p:ph idx="1"/>
          </p:nvPr>
        </p:nvSpPr>
        <p:spPr/>
        <p:txBody>
          <a:bodyPr/>
          <a:lstStyle/>
          <a:p>
            <a:r>
              <a:rPr lang="en-US" dirty="0" smtClean="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analyzed.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68853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pic>
        <p:nvPicPr>
          <p:cNvPr id="4"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211" y="2946914"/>
            <a:ext cx="5833577" cy="2108759"/>
          </a:xfrm>
          <a:prstGeom prst="rect">
            <a:avLst/>
          </a:prstGeom>
        </p:spPr>
      </p:pic>
    </p:spTree>
    <p:extLst>
      <p:ext uri="{BB962C8B-B14F-4D97-AF65-F5344CB8AC3E}">
        <p14:creationId xmlns:p14="http://schemas.microsoft.com/office/powerpoint/2010/main" val="4006856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Analyzing Relationship between Customer retention and Perceived Risks</a:t>
            </a:r>
            <a:endParaRPr lang="en-US" dirty="0"/>
          </a:p>
        </p:txBody>
      </p:sp>
      <p:pic>
        <p:nvPicPr>
          <p:cNvPr id="4"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659" y="1825625"/>
            <a:ext cx="5828682" cy="4351338"/>
          </a:xfrm>
        </p:spPr>
      </p:pic>
    </p:spTree>
    <p:extLst>
      <p:ext uri="{BB962C8B-B14F-4D97-AF65-F5344CB8AC3E}">
        <p14:creationId xmlns:p14="http://schemas.microsoft.com/office/powerpoint/2010/main" val="783783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spcAft>
                <a:spcPts val="1200"/>
              </a:spcAft>
            </a:pPr>
            <a:r>
              <a:rPr lang="en-US" dirty="0">
                <a:latin typeface="Arial" panose="020B0604020202020204" pitchFamily="34" charset="0"/>
              </a:rPr>
              <a:t>From the graphs above the following observations are made:</a:t>
            </a:r>
            <a:endParaRPr lang="en-US" b="0" dirty="0" smtClean="0">
              <a:effectLst/>
            </a:endParaRPr>
          </a:p>
          <a:p>
            <a:pPr fontAlgn="base">
              <a:spcBef>
                <a:spcPts val="1200"/>
              </a:spcBef>
            </a:pPr>
            <a:r>
              <a:rPr lang="en-US" dirty="0">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fontAlgn="base">
              <a:spcBef>
                <a:spcPts val="0"/>
              </a:spcBef>
            </a:pPr>
            <a:r>
              <a:rPr lang="en-US" dirty="0">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fontAlgn="base">
              <a:spcBef>
                <a:spcPts val="0"/>
              </a:spcBef>
              <a:spcAft>
                <a:spcPts val="1200"/>
              </a:spcAft>
            </a:pPr>
            <a:r>
              <a:rPr lang="en-US" dirty="0">
                <a:latin typeface="Arial" panose="020B0604020202020204" pitchFamily="34" charset="0"/>
              </a:rPr>
              <a:t>Customers face longest delivery Periods when they purchase on Amazon.in, followed by flipkart.com and </a:t>
            </a:r>
            <a:r>
              <a:rPr lang="en-US" dirty="0" err="1">
                <a:latin typeface="Arial" panose="020B0604020202020204" pitchFamily="34" charset="0"/>
              </a:rPr>
              <a:t>paytm</a:t>
            </a:r>
            <a:r>
              <a:rPr lang="en-US" dirty="0">
                <a:latin typeface="Arial" panose="020B0604020202020204" pitchFamily="34" charset="0"/>
              </a:rPr>
              <a:t>, however Amazon.in is still the most preferred shopping website.</a:t>
            </a:r>
            <a:endParaRPr lang="en-US" dirty="0">
              <a:latin typeface="Arial" panose="020B0604020202020204" pitchFamily="34" charset="0"/>
            </a:endParaRPr>
          </a:p>
        </p:txBody>
      </p:sp>
    </p:spTree>
    <p:extLst>
      <p:ext uri="{BB962C8B-B14F-4D97-AF65-F5344CB8AC3E}">
        <p14:creationId xmlns:p14="http://schemas.microsoft.com/office/powerpoint/2010/main" val="2720644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sp>
        <p:nvSpPr>
          <p:cNvPr id="3" name="Content Placeholder 2"/>
          <p:cNvSpPr>
            <a:spLocks noGrp="1"/>
          </p:cNvSpPr>
          <p:nvPr>
            <p:ph idx="1"/>
          </p:nvPr>
        </p:nvSpPr>
        <p:spPr/>
        <p:txBody>
          <a:bodyPr>
            <a:normAutofit fontScale="85000" lnSpcReduction="20000"/>
          </a:bodyPr>
          <a:lstStyle/>
          <a:p>
            <a:pPr fontAlgn="base">
              <a:spcBef>
                <a:spcPts val="1200"/>
              </a:spcBef>
            </a:pPr>
            <a:r>
              <a:rPr lang="en-US" dirty="0">
                <a:solidFill>
                  <a:srgbClr val="000000"/>
                </a:solidFill>
                <a:latin typeface="Arial" panose="020B0604020202020204" pitchFamily="34" charset="0"/>
              </a:rPr>
              <a:t>It is observed that those who prefer </a:t>
            </a:r>
            <a:r>
              <a:rPr lang="en-US" dirty="0" err="1">
                <a:solidFill>
                  <a:srgbClr val="000000"/>
                </a:solidFill>
                <a:latin typeface="Arial" panose="020B0604020202020204" pitchFamily="34" charset="0"/>
              </a:rPr>
              <a:t>Flipkart.com,Paytm.com,Myntra.com</a:t>
            </a:r>
            <a:r>
              <a:rPr lang="en-US" dirty="0">
                <a:solidFill>
                  <a:srgbClr val="000000"/>
                </a:solidFill>
                <a:latin typeface="Arial" panose="020B0604020202020204" pitchFamily="34" charset="0"/>
              </a:rPr>
              <a:t> and Snapdeal.com to Amazon.in do so because they face frequent disruption when moving from page to page on Amazon.in</a:t>
            </a:r>
          </a:p>
          <a:p>
            <a:pPr fontAlgn="base">
              <a:spcBef>
                <a:spcPts val="0"/>
              </a:spcBef>
            </a:pPr>
            <a:r>
              <a:rPr lang="en-US" dirty="0">
                <a:solidFill>
                  <a:srgbClr val="000000"/>
                </a:solidFill>
                <a:latin typeface="Arial" panose="020B0604020202020204" pitchFamily="34" charset="0"/>
              </a:rPr>
              <a:t>Those who prefer Amazon.in and Flipkart.com face longer page loading time during promotion and sales period on snapdeal.com and myntra.com</a:t>
            </a:r>
          </a:p>
          <a:p>
            <a:pPr fontAlgn="base">
              <a:spcBef>
                <a:spcPts val="0"/>
              </a:spcBef>
            </a:pPr>
            <a:r>
              <a:rPr lang="en-US" dirty="0">
                <a:solidFill>
                  <a:srgbClr val="000000"/>
                </a:solidFill>
                <a:latin typeface="Arial" panose="020B0604020202020204" pitchFamily="34" charset="0"/>
              </a:rPr>
              <a:t>Amazon.in has the highest trustworthiness as perceived by most consumers.</a:t>
            </a:r>
          </a:p>
          <a:p>
            <a:pPr fontAlgn="base">
              <a:spcBef>
                <a:spcPts val="0"/>
              </a:spcBef>
            </a:pPr>
            <a:r>
              <a:rPr lang="en-US" dirty="0" err="1">
                <a:solidFill>
                  <a:srgbClr val="000000"/>
                </a:solidFill>
                <a:latin typeface="Arial" panose="020B0604020202020204" pitchFamily="34" charset="0"/>
              </a:rPr>
              <a:t>Amazon.in,Flipkart.com,Paytm.com</a:t>
            </a:r>
            <a:r>
              <a:rPr lang="en-US" dirty="0">
                <a:solidFill>
                  <a:srgbClr val="000000"/>
                </a:solidFill>
                <a:latin typeface="Arial" panose="020B0604020202020204" pitchFamily="34" charset="0"/>
              </a:rPr>
              <a:t> have the highest security for customer financial information.</a:t>
            </a:r>
          </a:p>
          <a:p>
            <a:pPr fontAlgn="base">
              <a:spcBef>
                <a:spcPts val="0"/>
              </a:spcBef>
            </a:pPr>
            <a:r>
              <a:rPr lang="en-US" dirty="0" err="1">
                <a:solidFill>
                  <a:srgbClr val="000000"/>
                </a:solidFill>
                <a:latin typeface="Arial" panose="020B0604020202020204" pitchFamily="34" charset="0"/>
              </a:rPr>
              <a:t>Amazon.in,Flipkart.com,Paytm.com</a:t>
            </a:r>
            <a:r>
              <a:rPr lang="en-US" dirty="0">
                <a:solidFill>
                  <a:srgbClr val="000000"/>
                </a:solidFill>
                <a:latin typeface="Arial" panose="020B0604020202020204" pitchFamily="34" charset="0"/>
              </a:rPr>
              <a:t> maintain the greatest privacy for customer information.</a:t>
            </a:r>
          </a:p>
          <a:p>
            <a:pPr fontAlgn="base">
              <a:spcBef>
                <a:spcPts val="0"/>
              </a:spcBef>
            </a:pPr>
            <a:r>
              <a:rPr lang="en-US" dirty="0">
                <a:solidFill>
                  <a:srgbClr val="000000"/>
                </a:solidFill>
                <a:latin typeface="Arial" panose="020B0604020202020204" pitchFamily="34" charset="0"/>
              </a:rPr>
              <a:t>Customers who believe that user satisfaction can’t exist without trust recommend Amazon.in and Flipkart.com</a:t>
            </a:r>
          </a:p>
          <a:p>
            <a:pPr fontAlgn="base">
              <a:spcBef>
                <a:spcPts val="0"/>
              </a:spcBef>
              <a:spcAft>
                <a:spcPts val="1200"/>
              </a:spcAft>
            </a:pPr>
            <a:r>
              <a:rPr lang="en-US" dirty="0">
                <a:solidFill>
                  <a:srgbClr val="000000"/>
                </a:solidFill>
                <a:latin typeface="Arial" panose="020B0604020202020204" pitchFamily="34" charset="0"/>
              </a:rPr>
              <a:t>Those customers who recommend Amazon.in and Flipkart.com the most trust that online retail stores will fulfill their part of the transaction at the stipulated time.</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477478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Analysing Relationship between Customer retention and Perceived Risks</a:t>
            </a:r>
            <a:endParaRPr lang="en-US" dirty="0"/>
          </a:p>
        </p:txBody>
      </p:sp>
      <p:sp>
        <p:nvSpPr>
          <p:cNvPr id="3" name="Content Placeholder 2"/>
          <p:cNvSpPr>
            <a:spLocks noGrp="1"/>
          </p:cNvSpPr>
          <p:nvPr>
            <p:ph idx="1"/>
          </p:nvPr>
        </p:nvSpPr>
        <p:spPr/>
        <p:txBody>
          <a:bodyPr/>
          <a:lstStyle/>
          <a:p>
            <a:pPr fontAlgn="base">
              <a:spcBef>
                <a:spcPts val="1200"/>
              </a:spcBef>
            </a:pPr>
            <a:r>
              <a:rPr lang="en-US" dirty="0">
                <a:solidFill>
                  <a:srgbClr val="000000"/>
                </a:solidFill>
                <a:latin typeface="Arial" panose="020B0604020202020204" pitchFamily="34" charset="0"/>
              </a:rPr>
              <a:t>Customers face the longest time to get logged in on Amazon.in and Flipkart.com the most and yet, recommend those 2 websites the most.</a:t>
            </a:r>
          </a:p>
          <a:p>
            <a:pPr fontAlgn="base">
              <a:spcBef>
                <a:spcPts val="0"/>
              </a:spcBef>
            </a:pPr>
            <a:r>
              <a:rPr lang="en-US" dirty="0">
                <a:solidFill>
                  <a:srgbClr val="000000"/>
                </a:solidFill>
                <a:latin typeface="Arial" panose="020B0604020202020204" pitchFamily="34" charset="0"/>
              </a:rPr>
              <a:t>Customers prefer Amazon.in and Flipkart.com To Myntra.com and Snapdeal.com because Myntra and </a:t>
            </a:r>
            <a:r>
              <a:rPr lang="en-US" dirty="0" err="1">
                <a:solidFill>
                  <a:srgbClr val="000000"/>
                </a:solidFill>
                <a:latin typeface="Arial" panose="020B0604020202020204" pitchFamily="34" charset="0"/>
              </a:rPr>
              <a:t>Snapdeal</a:t>
            </a:r>
            <a:r>
              <a:rPr lang="en-US" dirty="0">
                <a:solidFill>
                  <a:srgbClr val="000000"/>
                </a:solidFill>
                <a:latin typeface="Arial" panose="020B0604020202020204" pitchFamily="34" charset="0"/>
              </a:rPr>
              <a:t> take longer to display graphics and photos during promotion and sales period.</a:t>
            </a:r>
          </a:p>
          <a:p>
            <a:pPr fontAlgn="base">
              <a:spcBef>
                <a:spcPts val="0"/>
              </a:spcBef>
              <a:spcAft>
                <a:spcPts val="1200"/>
              </a:spcAft>
            </a:pPr>
            <a:r>
              <a:rPr lang="en-US" dirty="0">
                <a:solidFill>
                  <a:srgbClr val="000000"/>
                </a:solidFill>
                <a:latin typeface="Arial" panose="020B0604020202020204" pitchFamily="34" charset="0"/>
              </a:rPr>
              <a:t>Customers prefer Amazon.in and Flipkart.com To Myntra.com and Snapdeal.com because Myntra and </a:t>
            </a:r>
            <a:r>
              <a:rPr lang="en-US" dirty="0" err="1">
                <a:solidFill>
                  <a:srgbClr val="000000"/>
                </a:solidFill>
                <a:latin typeface="Arial" panose="020B0604020202020204" pitchFamily="34" charset="0"/>
              </a:rPr>
              <a:t>Snapdeal</a:t>
            </a:r>
            <a:r>
              <a:rPr lang="en-US" dirty="0">
                <a:solidFill>
                  <a:srgbClr val="000000"/>
                </a:solidFill>
                <a:latin typeface="Arial" panose="020B0604020202020204" pitchFamily="34" charset="0"/>
              </a:rPr>
              <a:t> take too long to declare prices during promotion and sales period.</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806579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00"/>
                </a:solidFill>
                <a:latin typeface="Arial" panose="020B0604020202020204" pitchFamily="34" charset="0"/>
              </a:rPr>
              <a:t>Analyzing </a:t>
            </a:r>
            <a:r>
              <a:rPr lang="en-US" b="1" dirty="0">
                <a:solidFill>
                  <a:srgbClr val="000000"/>
                </a:solidFill>
                <a:latin typeface="Arial" panose="020B0604020202020204" pitchFamily="34" charset="0"/>
              </a:rPr>
              <a:t>Relationship between Customer retention and Hedonic Value</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normAutofit fontScale="92500"/>
          </a:bodyPr>
          <a:lstStyle/>
          <a:p>
            <a:r>
              <a:rPr lang="en-US" dirty="0">
                <a:solidFill>
                  <a:srgbClr val="000000"/>
                </a:solidFill>
                <a:latin typeface="Arial" panose="020B0604020202020204" pitchFamily="34" charset="0"/>
              </a:rPr>
              <a:t>Hedonic Values serve the purpose of giving emotional / multisensory gratification and a sense of fulfillment of a role to Consumers. </a:t>
            </a:r>
          </a:p>
          <a:p>
            <a:r>
              <a:rPr lang="en-US" dirty="0">
                <a:solidFill>
                  <a:srgbClr val="000000"/>
                </a:solidFill>
                <a:latin typeface="Arial" panose="020B0604020202020204" pitchFamily="34" charset="0"/>
              </a:rPr>
              <a:t>Columns that represent  Enjoyment derived from shopping </a:t>
            </a:r>
            <a:r>
              <a:rPr lang="en-US" dirty="0" smtClean="0">
                <a:solidFill>
                  <a:srgbClr val="000000"/>
                </a:solidFill>
                <a:latin typeface="Arial" panose="020B0604020202020204" pitchFamily="34" charset="0"/>
              </a:rPr>
              <a:t>online, Satisfaction </a:t>
            </a:r>
            <a:r>
              <a:rPr lang="en-US" dirty="0">
                <a:solidFill>
                  <a:srgbClr val="000000"/>
                </a:solidFill>
                <a:latin typeface="Arial" panose="020B0604020202020204" pitchFamily="34" charset="0"/>
              </a:rPr>
              <a:t>of shopping on a good quality </a:t>
            </a:r>
            <a:r>
              <a:rPr lang="en-US" dirty="0" err="1">
                <a:solidFill>
                  <a:srgbClr val="000000"/>
                </a:solidFill>
                <a:latin typeface="Arial" panose="020B0604020202020204" pitchFamily="34" charset="0"/>
              </a:rPr>
              <a:t>website,access</a:t>
            </a:r>
            <a:r>
              <a:rPr lang="en-US" dirty="0">
                <a:solidFill>
                  <a:srgbClr val="000000"/>
                </a:solidFill>
                <a:latin typeface="Arial" panose="020B0604020202020204" pitchFamily="34" charset="0"/>
              </a:rPr>
              <a:t> to loyalty </a:t>
            </a:r>
            <a:r>
              <a:rPr lang="en-US" dirty="0" smtClean="0">
                <a:solidFill>
                  <a:srgbClr val="000000"/>
                </a:solidFill>
                <a:latin typeface="Arial" panose="020B0604020202020204" pitchFamily="34" charset="0"/>
              </a:rPr>
              <a:t>programs, Sense </a:t>
            </a:r>
            <a:r>
              <a:rPr lang="en-US" dirty="0">
                <a:solidFill>
                  <a:srgbClr val="000000"/>
                </a:solidFill>
                <a:latin typeface="Arial" panose="020B0604020202020204" pitchFamily="34" charset="0"/>
              </a:rPr>
              <a:t>adventure in shopping online</a:t>
            </a:r>
            <a:r>
              <a:rPr lang="en-US" dirty="0" smtClean="0">
                <a:solidFill>
                  <a:srgbClr val="000000"/>
                </a:solidFill>
                <a:latin typeface="Arial" panose="020B0604020202020204" pitchFamily="34" charset="0"/>
              </a:rPr>
              <a:t>, Social </a:t>
            </a:r>
            <a:r>
              <a:rPr lang="en-US" dirty="0">
                <a:solidFill>
                  <a:srgbClr val="000000"/>
                </a:solidFill>
                <a:latin typeface="Arial" panose="020B0604020202020204" pitchFamily="34" charset="0"/>
              </a:rPr>
              <a:t>status enhancement from shopping </a:t>
            </a:r>
            <a:r>
              <a:rPr lang="en-US" dirty="0" smtClean="0">
                <a:solidFill>
                  <a:srgbClr val="000000"/>
                </a:solidFill>
                <a:latin typeface="Arial" panose="020B0604020202020204" pitchFamily="34" charset="0"/>
              </a:rPr>
              <a:t>online, feeling </a:t>
            </a:r>
            <a:r>
              <a:rPr lang="en-US" dirty="0">
                <a:solidFill>
                  <a:srgbClr val="000000"/>
                </a:solidFill>
                <a:latin typeface="Arial" panose="020B0604020202020204" pitchFamily="34" charset="0"/>
              </a:rPr>
              <a:t>a sens</a:t>
            </a:r>
            <a:r>
              <a:rPr lang="en-US" dirty="0" smtClean="0">
                <a:solidFill>
                  <a:srgbClr val="000000"/>
                </a:solidFill>
                <a:latin typeface="Arial" panose="020B0604020202020204" pitchFamily="34" charset="0"/>
              </a:rPr>
              <a:t>e of gratification from shopping online and fulfillment of roles are hedonic values.</a:t>
            </a:r>
          </a:p>
          <a:p>
            <a:pPr>
              <a:spcBef>
                <a:spcPts val="1200"/>
              </a:spcBef>
              <a:spcAft>
                <a:spcPts val="1200"/>
              </a:spcAft>
            </a:pPr>
            <a:r>
              <a:rPr lang="en-US" dirty="0">
                <a:solidFill>
                  <a:srgbClr val="000000"/>
                </a:solidFill>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smtClean="0">
              <a:effectLst/>
            </a:endParaRPr>
          </a:p>
          <a:p>
            <a:endParaRPr lang="en-US" dirty="0"/>
          </a:p>
        </p:txBody>
      </p:sp>
    </p:spTree>
    <p:extLst>
      <p:ext uri="{BB962C8B-B14F-4D97-AF65-F5344CB8AC3E}">
        <p14:creationId xmlns:p14="http://schemas.microsoft.com/office/powerpoint/2010/main" val="1428947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Arial" panose="020B0604020202020204" pitchFamily="34" charset="0"/>
              </a:rPr>
              <a:t>Analyzing </a:t>
            </a:r>
            <a:r>
              <a:rPr lang="en-US" b="1" dirty="0">
                <a:solidFill>
                  <a:srgbClr val="000000"/>
                </a:solidFill>
                <a:latin typeface="Arial" panose="020B0604020202020204" pitchFamily="34" charset="0"/>
              </a:rPr>
              <a:t>Relationship between Customer retention and Hedonic Value</a:t>
            </a:r>
            <a:endParaRPr lang="en-US" dirty="0"/>
          </a:p>
        </p:txBody>
      </p:sp>
      <p:pic>
        <p:nvPicPr>
          <p:cNvPr id="4"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482" y="1915527"/>
            <a:ext cx="4835036" cy="4171533"/>
          </a:xfrm>
          <a:prstGeom prst="rect">
            <a:avLst/>
          </a:prstGeom>
        </p:spPr>
      </p:pic>
    </p:spTree>
    <p:extLst>
      <p:ext uri="{BB962C8B-B14F-4D97-AF65-F5344CB8AC3E}">
        <p14:creationId xmlns:p14="http://schemas.microsoft.com/office/powerpoint/2010/main" val="15350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Arial" panose="020B0604020202020204" pitchFamily="34" charset="0"/>
              </a:rPr>
              <a:t>Analyzing </a:t>
            </a:r>
            <a:r>
              <a:rPr lang="en-US" b="1" dirty="0">
                <a:solidFill>
                  <a:srgbClr val="000000"/>
                </a:solidFill>
                <a:latin typeface="Arial" panose="020B0604020202020204" pitchFamily="34" charset="0"/>
              </a:rPr>
              <a:t>Relationship between Customer retention and Hedonic Value</a:t>
            </a:r>
            <a:endParaRPr lang="en-US" dirty="0"/>
          </a:p>
        </p:txBody>
      </p:sp>
      <p:pic>
        <p:nvPicPr>
          <p:cNvPr id="4" name="Content Placeholder 3">
            <a:extLst>
              <a:ext uri="{FF2B5EF4-FFF2-40B4-BE49-F238E27FC236}">
                <a16:creationId xmlns:a16="http://schemas.microsoft.com/office/drawing/2014/main" id="{A7B1461E-5965-4A50-A220-01EC9AB09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489" y="1869542"/>
            <a:ext cx="4881022" cy="4263504"/>
          </a:xfrm>
          <a:prstGeom prst="rect">
            <a:avLst/>
          </a:prstGeom>
        </p:spPr>
      </p:pic>
    </p:spTree>
    <p:extLst>
      <p:ext uri="{BB962C8B-B14F-4D97-AF65-F5344CB8AC3E}">
        <p14:creationId xmlns:p14="http://schemas.microsoft.com/office/powerpoint/2010/main" val="2959834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Analysing Relationship between Customer retention and Hedonic Value</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spcAft>
                <a:spcPts val="1200"/>
              </a:spcAft>
            </a:pPr>
            <a:r>
              <a:rPr lang="en-US" dirty="0">
                <a:solidFill>
                  <a:srgbClr val="000000"/>
                </a:solidFill>
                <a:latin typeface="Arial" panose="020B0604020202020204" pitchFamily="34" charset="0"/>
              </a:rPr>
              <a:t>From the graphs above the following observations are made:</a:t>
            </a:r>
            <a:endParaRPr lang="en-US" b="0" dirty="0" smtClean="0">
              <a:effectLst/>
            </a:endParaRPr>
          </a:p>
          <a:p>
            <a:pPr fontAlgn="base">
              <a:spcBef>
                <a:spcPts val="1200"/>
              </a:spcBef>
            </a:pPr>
            <a:r>
              <a:rPr lang="en-US" dirty="0">
                <a:solidFill>
                  <a:srgbClr val="000000"/>
                </a:solidFill>
                <a:latin typeface="Arial" panose="020B0604020202020204" pitchFamily="34" charset="0"/>
              </a:rPr>
              <a:t>Customers who recommend </a:t>
            </a:r>
            <a:r>
              <a:rPr lang="en-US" dirty="0" err="1">
                <a:solidFill>
                  <a:srgbClr val="000000"/>
                </a:solidFill>
                <a:latin typeface="Arial" panose="020B0604020202020204" pitchFamily="34" charset="0"/>
              </a:rPr>
              <a:t>Myntra.com,paytm.com</a:t>
            </a:r>
            <a:r>
              <a:rPr lang="en-US" dirty="0">
                <a:solidFill>
                  <a:srgbClr val="000000"/>
                </a:solidFill>
                <a:latin typeface="Arial" panose="020B0604020202020204" pitchFamily="34" charset="0"/>
              </a:rPr>
              <a:t> and Amazon.in Strongly agree that enjoyment is derived from shopping online, while those who recommend Flipkart and Amazon.in are indifferent about it.</a:t>
            </a:r>
          </a:p>
          <a:p>
            <a:pPr fontAlgn="base">
              <a:spcBef>
                <a:spcPts val="0"/>
              </a:spcBef>
            </a:pPr>
            <a:r>
              <a:rPr lang="en-US" dirty="0">
                <a:solidFill>
                  <a:srgbClr val="000000"/>
                </a:solidFill>
                <a:latin typeface="Arial" panose="020B0604020202020204" pitchFamily="34" charset="0"/>
              </a:rPr>
              <a:t>Gaining Access to loyalty programs is a benefit of shopping online for those who recommend Amazon.in and Flipkart.com</a:t>
            </a:r>
          </a:p>
          <a:p>
            <a:pPr fontAlgn="base">
              <a:spcBef>
                <a:spcPts val="0"/>
              </a:spcBef>
            </a:pPr>
            <a:r>
              <a:rPr lang="en-US" dirty="0">
                <a:solidFill>
                  <a:srgbClr val="000000"/>
                </a:solidFill>
                <a:latin typeface="Arial" panose="020B0604020202020204" pitchFamily="34" charset="0"/>
              </a:rPr>
              <a:t>Those who Recommend </a:t>
            </a:r>
            <a:r>
              <a:rPr lang="en-US" dirty="0" err="1">
                <a:solidFill>
                  <a:srgbClr val="000000"/>
                </a:solidFill>
                <a:latin typeface="Arial" panose="020B0604020202020204" pitchFamily="34" charset="0"/>
              </a:rPr>
              <a:t>Amazon.in,flipkart.com</a:t>
            </a:r>
            <a:r>
              <a:rPr lang="en-US" dirty="0">
                <a:solidFill>
                  <a:srgbClr val="000000"/>
                </a:solidFill>
                <a:latin typeface="Arial" panose="020B0604020202020204" pitchFamily="34" charset="0"/>
              </a:rPr>
              <a:t> and Myntra.com strongly derive satisfaction while shopping on a good quality website / application.</a:t>
            </a:r>
          </a:p>
          <a:p>
            <a:pPr fontAlgn="base">
              <a:spcBef>
                <a:spcPts val="0"/>
              </a:spcBef>
              <a:spcAft>
                <a:spcPts val="1200"/>
              </a:spcAft>
            </a:pPr>
            <a:r>
              <a:rPr lang="en-US" dirty="0">
                <a:solidFill>
                  <a:srgbClr val="000000"/>
                </a:solidFill>
                <a:latin typeface="Arial" panose="020B0604020202020204" pitchFamily="34" charset="0"/>
              </a:rPr>
              <a:t>Those who Recommend </a:t>
            </a:r>
            <a:r>
              <a:rPr lang="en-US" dirty="0" err="1">
                <a:solidFill>
                  <a:srgbClr val="000000"/>
                </a:solidFill>
                <a:latin typeface="Arial" panose="020B0604020202020204" pitchFamily="34" charset="0"/>
              </a:rPr>
              <a:t>Amazon.in,flipkart.com,paytm.com</a:t>
            </a:r>
            <a:r>
              <a:rPr lang="en-US" dirty="0">
                <a:solidFill>
                  <a:srgbClr val="000000"/>
                </a:solidFill>
                <a:latin typeface="Arial" panose="020B0604020202020204" pitchFamily="34" charset="0"/>
              </a:rPr>
              <a:t> and Myntra.com strongly agree that they get a sense of adventure from shopping online.</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421846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Analysing Relationship between Customer retention and Hedonic Value</a:t>
            </a:r>
            <a:endParaRPr lang="en-US" dirty="0"/>
          </a:p>
        </p:txBody>
      </p:sp>
      <p:sp>
        <p:nvSpPr>
          <p:cNvPr id="3" name="Content Placeholder 2"/>
          <p:cNvSpPr>
            <a:spLocks noGrp="1"/>
          </p:cNvSpPr>
          <p:nvPr>
            <p:ph idx="1"/>
          </p:nvPr>
        </p:nvSpPr>
        <p:spPr/>
        <p:txBody>
          <a:bodyPr>
            <a:normAutofit fontScale="92500" lnSpcReduction="10000"/>
          </a:bodyPr>
          <a:lstStyle/>
          <a:p>
            <a:pPr fontAlgn="base">
              <a:spcBef>
                <a:spcPts val="1200"/>
              </a:spcBef>
            </a:pPr>
            <a:r>
              <a:rPr lang="en-US" dirty="0">
                <a:solidFill>
                  <a:srgbClr val="000000"/>
                </a:solidFill>
                <a:latin typeface="Arial" panose="020B0604020202020204" pitchFamily="34" charset="0"/>
              </a:rPr>
              <a:t>Although most consumers are indifferent  to whether or not shopping on e-commerce websites enhances their social status, Those who recommend </a:t>
            </a:r>
            <a:r>
              <a:rPr lang="en-US" dirty="0" err="1">
                <a:solidFill>
                  <a:srgbClr val="000000"/>
                </a:solidFill>
                <a:latin typeface="Arial" panose="020B0604020202020204" pitchFamily="34" charset="0"/>
              </a:rPr>
              <a:t>Amazon.in,Flipkart.com,paytm.com</a:t>
            </a:r>
            <a:r>
              <a:rPr lang="en-US" dirty="0">
                <a:solidFill>
                  <a:srgbClr val="000000"/>
                </a:solidFill>
                <a:latin typeface="Arial" panose="020B0604020202020204" pitchFamily="34" charset="0"/>
              </a:rPr>
              <a:t> and myntra.com agree that shopping on those websites enhances their social status.</a:t>
            </a:r>
          </a:p>
          <a:p>
            <a:pPr fontAlgn="base">
              <a:spcBef>
                <a:spcPts val="0"/>
              </a:spcBef>
            </a:pPr>
            <a:r>
              <a:rPr lang="en-US" dirty="0">
                <a:solidFill>
                  <a:srgbClr val="000000"/>
                </a:solidFill>
                <a:latin typeface="Arial" panose="020B0604020202020204" pitchFamily="34" charset="0"/>
              </a:rPr>
              <a:t>Most consumers agree that shopping on Amazon.in and Flipkart.com get a sense of gratification from shopping on their </a:t>
            </a:r>
            <a:r>
              <a:rPr lang="en-US" dirty="0" err="1">
                <a:solidFill>
                  <a:srgbClr val="000000"/>
                </a:solidFill>
                <a:latin typeface="Arial" panose="020B0604020202020204" pitchFamily="34" charset="0"/>
              </a:rPr>
              <a:t>favourite</a:t>
            </a:r>
            <a:r>
              <a:rPr lang="en-US" dirty="0">
                <a:solidFill>
                  <a:srgbClr val="000000"/>
                </a:solidFill>
                <a:latin typeface="Arial" panose="020B0604020202020204" pitchFamily="34" charset="0"/>
              </a:rPr>
              <a:t> e-</a:t>
            </a:r>
            <a:r>
              <a:rPr lang="en-US" dirty="0" err="1">
                <a:solidFill>
                  <a:srgbClr val="000000"/>
                </a:solidFill>
                <a:latin typeface="Arial" panose="020B0604020202020204" pitchFamily="34" charset="0"/>
              </a:rPr>
              <a:t>tailer</a:t>
            </a:r>
            <a:r>
              <a:rPr lang="en-US" dirty="0">
                <a:solidFill>
                  <a:srgbClr val="000000"/>
                </a:solidFill>
                <a:latin typeface="Arial" panose="020B0604020202020204" pitchFamily="34" charset="0"/>
              </a:rPr>
              <a:t>.</a:t>
            </a:r>
          </a:p>
          <a:p>
            <a:pPr fontAlgn="base">
              <a:spcBef>
                <a:spcPts val="0"/>
              </a:spcBef>
            </a:pPr>
            <a:r>
              <a:rPr lang="en-US" dirty="0">
                <a:solidFill>
                  <a:srgbClr val="000000"/>
                </a:solidFill>
                <a:latin typeface="Arial" panose="020B0604020202020204" pitchFamily="34" charset="0"/>
              </a:rPr>
              <a:t>Most consumers agree that shopping on </a:t>
            </a:r>
            <a:r>
              <a:rPr lang="en-US" dirty="0" err="1">
                <a:solidFill>
                  <a:srgbClr val="000000"/>
                </a:solidFill>
                <a:latin typeface="Arial" panose="020B0604020202020204" pitchFamily="34" charset="0"/>
              </a:rPr>
              <a:t>Amazon.in,Flipkart.com,Myntra.com,snapdeal.com</a:t>
            </a:r>
            <a:r>
              <a:rPr lang="en-US" dirty="0">
                <a:solidFill>
                  <a:srgbClr val="000000"/>
                </a:solidFill>
                <a:latin typeface="Arial" panose="020B0604020202020204" pitchFamily="34" charset="0"/>
              </a:rPr>
              <a:t> and Paytm.com agree that shopping on the websites fulfills certain roles.</a:t>
            </a:r>
          </a:p>
          <a:p>
            <a:pPr fontAlgn="base">
              <a:spcBef>
                <a:spcPts val="0"/>
              </a:spcBef>
            </a:pPr>
            <a:r>
              <a:rPr lang="en-US" dirty="0">
                <a:solidFill>
                  <a:srgbClr val="000000"/>
                </a:solidFill>
                <a:latin typeface="Arial" panose="020B0604020202020204" pitchFamily="34" charset="0"/>
              </a:rPr>
              <a:t>Most consumers consider Amazon.in and Flipkart.com to have the most visually appealing web-page layout.</a:t>
            </a:r>
          </a:p>
          <a:p>
            <a:pPr fontAlgn="base">
              <a:spcBef>
                <a:spcPts val="0"/>
              </a:spcBef>
              <a:spcAft>
                <a:spcPts val="1200"/>
              </a:spcAft>
            </a:pPr>
            <a:r>
              <a:rPr lang="en-US" dirty="0">
                <a:solidFill>
                  <a:srgbClr val="000000"/>
                </a:solidFill>
                <a:latin typeface="Arial" panose="020B0604020202020204" pitchFamily="34" charset="0"/>
              </a:rPr>
              <a:t>Most consumers who recommend Amazon.in appreciate change in website/application design.</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44049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About the Dataset: </a:t>
            </a:r>
            <a:endParaRPr lang="en-US" dirty="0"/>
          </a:p>
        </p:txBody>
      </p:sp>
      <p:sp>
        <p:nvSpPr>
          <p:cNvPr id="3" name="Content Placeholder 2"/>
          <p:cNvSpPr>
            <a:spLocks noGrp="1"/>
          </p:cNvSpPr>
          <p:nvPr>
            <p:ph idx="1"/>
          </p:nvPr>
        </p:nvSpPr>
        <p:spPr/>
        <p:txBody>
          <a:bodyPr/>
          <a:lstStyle/>
          <a:p>
            <a:r>
              <a:rPr lang="en-US" dirty="0" smtClean="0"/>
              <a:t>The given dataset consists of 71 columns and 269 rows</a:t>
            </a:r>
          </a:p>
          <a:p>
            <a:r>
              <a:rPr lang="en-US" dirty="0" smtClean="0"/>
              <a:t>The column titled : 'Which of the Indian online retailer would you recommend to a friend?' represents a customer’s loyalty to a website and therefore, its customer retention. </a:t>
            </a:r>
            <a:endParaRPr lang="en-US" dirty="0"/>
          </a:p>
        </p:txBody>
      </p:sp>
    </p:spTree>
    <p:extLst>
      <p:ext uri="{BB962C8B-B14F-4D97-AF65-F5344CB8AC3E}">
        <p14:creationId xmlns:p14="http://schemas.microsoft.com/office/powerpoint/2010/main" val="386681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spcAft>
                <a:spcPts val="1200"/>
              </a:spcAft>
            </a:pPr>
            <a:r>
              <a:rPr lang="en-US" dirty="0">
                <a:latin typeface="Arial" panose="020B0604020202020204" pitchFamily="34" charset="0"/>
              </a:rPr>
              <a:t>Utilitarian values are based on rational </a:t>
            </a:r>
            <a:r>
              <a:rPr lang="en-US" dirty="0" err="1">
                <a:latin typeface="Arial" panose="020B0604020202020204" pitchFamily="34" charset="0"/>
              </a:rPr>
              <a:t>decisions,are</a:t>
            </a:r>
            <a:r>
              <a:rPr lang="en-US" dirty="0">
                <a:latin typeface="Arial" panose="020B0604020202020204" pitchFamily="34" charset="0"/>
              </a:rPr>
              <a:t> goal related and give importance to functional values of products / transactions on websites that are aimed at enhancing customer satisfaction through meaningful online transactions.</a:t>
            </a:r>
            <a:endParaRPr lang="en-US" sz="3200" b="0" dirty="0" smtClean="0">
              <a:effectLst/>
            </a:endParaRPr>
          </a:p>
          <a:p>
            <a:r>
              <a:rPr lang="en-US" sz="3200" dirty="0" err="1" smtClean="0"/>
              <a:t>Coulmns</a:t>
            </a:r>
            <a:r>
              <a:rPr lang="en-US" sz="3200" dirty="0" smtClean="0"/>
              <a:t> that represent Product information, Monetary saving and </a:t>
            </a:r>
            <a:r>
              <a:rPr lang="en-US" sz="3200" dirty="0" err="1" smtClean="0"/>
              <a:t>benefits,net</a:t>
            </a:r>
            <a:r>
              <a:rPr lang="en-US" sz="3200" dirty="0" smtClean="0"/>
              <a:t> </a:t>
            </a:r>
            <a:r>
              <a:rPr lang="en-US" sz="3200" dirty="0" err="1" smtClean="0"/>
              <a:t>benefits,Payment</a:t>
            </a:r>
            <a:r>
              <a:rPr lang="en-US" sz="3200" dirty="0" smtClean="0"/>
              <a:t> convenience, ease of browsing the website, Wide variety of products in several </a:t>
            </a:r>
            <a:r>
              <a:rPr lang="en-US" sz="3200" dirty="0" err="1" smtClean="0"/>
              <a:t>categories,Return</a:t>
            </a:r>
            <a:r>
              <a:rPr lang="en-US" sz="3200" dirty="0" smtClean="0"/>
              <a:t>/replacement policies, delivery time </a:t>
            </a:r>
            <a:r>
              <a:rPr lang="en-US" sz="3200" dirty="0" err="1" smtClean="0"/>
              <a:t>etc</a:t>
            </a:r>
            <a:r>
              <a:rPr lang="en-US" sz="3200" dirty="0" smtClean="0"/>
              <a:t> are Utilitarian values.</a:t>
            </a:r>
          </a:p>
          <a:p>
            <a:pPr>
              <a:spcBef>
                <a:spcPts val="1200"/>
              </a:spcBef>
              <a:spcAft>
                <a:spcPts val="1200"/>
              </a:spcAft>
            </a:pPr>
            <a:r>
              <a:rPr lang="en-US" dirty="0">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3200" b="0" dirty="0" smtClean="0">
              <a:effectLst/>
            </a:endParaRPr>
          </a:p>
          <a:p>
            <a:endParaRPr lang="en-US" dirty="0"/>
          </a:p>
        </p:txBody>
      </p:sp>
    </p:spTree>
    <p:extLst>
      <p:ext uri="{BB962C8B-B14F-4D97-AF65-F5344CB8AC3E}">
        <p14:creationId xmlns:p14="http://schemas.microsoft.com/office/powerpoint/2010/main" val="1052938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46929" y="1825625"/>
            <a:ext cx="6298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05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50139" y="1825625"/>
            <a:ext cx="62917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415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0049" y="1825625"/>
            <a:ext cx="62319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7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0865" y="1825625"/>
            <a:ext cx="63302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89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42437" y="1825625"/>
            <a:ext cx="6307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47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71369" y="1825625"/>
            <a:ext cx="62492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63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pic>
        <p:nvPicPr>
          <p:cNvPr id="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9008" y="1825625"/>
            <a:ext cx="100939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50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a:t>
            </a:r>
            <a:r>
              <a:rPr lang="en-US" b="1" dirty="0" smtClean="0">
                <a:solidFill>
                  <a:srgbClr val="000000"/>
                </a:solidFill>
                <a:latin typeface="Arial" panose="020B0604020202020204" pitchFamily="34" charset="0"/>
              </a:rPr>
              <a:t>Value	</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spcAft>
                <a:spcPts val="1200"/>
              </a:spcAft>
            </a:pPr>
            <a:r>
              <a:rPr lang="en-US" dirty="0">
                <a:solidFill>
                  <a:srgbClr val="000000"/>
                </a:solidFill>
                <a:latin typeface="Arial" panose="020B0604020202020204" pitchFamily="34" charset="0"/>
              </a:rPr>
              <a:t>From the graphs above, the following observations can be made:</a:t>
            </a:r>
            <a:endParaRPr lang="en-US" b="0" dirty="0" smtClean="0">
              <a:effectLst/>
            </a:endParaRPr>
          </a:p>
          <a:p>
            <a:pPr fontAlgn="base">
              <a:spcBef>
                <a:spcPts val="120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myntra</a:t>
            </a:r>
            <a:r>
              <a:rPr lang="en-US" dirty="0">
                <a:solidFill>
                  <a:srgbClr val="000000"/>
                </a:solidFill>
                <a:latin typeface="Arial" panose="020B0604020202020204" pitchFamily="34" charset="0"/>
              </a:rPr>
              <a:t> spend more than 15 minutes on Amazon and Myntra.</a:t>
            </a:r>
          </a:p>
          <a:p>
            <a:pPr fontAlgn="base">
              <a:spcBef>
                <a:spcPts val="0"/>
              </a:spcBef>
            </a:pPr>
            <a:r>
              <a:rPr lang="en-US" dirty="0">
                <a:solidFill>
                  <a:srgbClr val="000000"/>
                </a:solidFill>
                <a:latin typeface="Arial" panose="020B0604020202020204" pitchFamily="34" charset="0"/>
              </a:rPr>
              <a:t>Amazon and Flipkart offer the widest varieties of products</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Prefer payments via Credit/Debit cards and Cash on Delivery</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appreciate the ease of understanding and reading content on the respective websites.</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it important for information on similar product to be available for comparison</a:t>
            </a:r>
          </a:p>
          <a:p>
            <a:pPr fontAlgn="base">
              <a:spcBef>
                <a:spcPts val="0"/>
              </a:spcBef>
              <a:spcAft>
                <a:spcPts val="1200"/>
              </a:spcAft>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complete product information important.</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756220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sp>
        <p:nvSpPr>
          <p:cNvPr id="3" name="Content Placeholder 2"/>
          <p:cNvSpPr>
            <a:spLocks noGrp="1"/>
          </p:cNvSpPr>
          <p:nvPr>
            <p:ph idx="1"/>
          </p:nvPr>
        </p:nvSpPr>
        <p:spPr/>
        <p:txBody>
          <a:bodyPr>
            <a:normAutofit fontScale="92500" lnSpcReduction="10000"/>
          </a:bodyPr>
          <a:lstStyle/>
          <a:p>
            <a:pPr fontAlgn="base">
              <a:spcBef>
                <a:spcPts val="120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clarity on product information to be important.</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ease of website navigation important.</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want the website to load and process quickly.</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the interface of the websites user friendly.</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the payment methods most convenient.</a:t>
            </a:r>
          </a:p>
          <a:p>
            <a:pPr fontAlgn="base">
              <a:spcBef>
                <a:spcPts val="0"/>
              </a:spcBef>
              <a:spcAft>
                <a:spcPts val="1200"/>
              </a:spcAft>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it important for customer support representatives to be empathetic.</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422069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t>
            </a:r>
            <a:r>
              <a:rPr lang="en-IN" b="1" dirty="0" smtClean="0"/>
              <a:t>DA Project design</a:t>
            </a:r>
            <a:endParaRPr lang="en-US" dirty="0"/>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777" y="2129247"/>
            <a:ext cx="6458517" cy="3801290"/>
          </a:xfrm>
          <a:prstGeom prst="rect">
            <a:avLst/>
          </a:prstGeom>
          <a:noFill/>
          <a:ln>
            <a:noFill/>
          </a:ln>
        </p:spPr>
      </p:pic>
    </p:spTree>
    <p:extLst>
      <p:ext uri="{BB962C8B-B14F-4D97-AF65-F5344CB8AC3E}">
        <p14:creationId xmlns:p14="http://schemas.microsoft.com/office/powerpoint/2010/main" val="4167256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sp>
        <p:nvSpPr>
          <p:cNvPr id="3" name="Content Placeholder 2"/>
          <p:cNvSpPr>
            <a:spLocks noGrp="1"/>
          </p:cNvSpPr>
          <p:nvPr>
            <p:ph idx="1"/>
          </p:nvPr>
        </p:nvSpPr>
        <p:spPr/>
        <p:txBody>
          <a:bodyPr/>
          <a:lstStyle/>
          <a:p>
            <a:pPr fontAlgn="base">
              <a:spcBef>
                <a:spcPts val="1200"/>
              </a:spcBef>
            </a:pPr>
            <a:r>
              <a:rPr lang="en-US" dirty="0">
                <a:solidFill>
                  <a:srgbClr val="000000"/>
                </a:solidFill>
                <a:latin typeface="Arial" panose="020B0604020202020204" pitchFamily="34" charset="0"/>
              </a:rPr>
              <a:t>Most Consumers who prefer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it important for there to exist Responsiveness and availability of many communication channels. </a:t>
            </a:r>
          </a:p>
          <a:p>
            <a:pPr fontAlgn="base">
              <a:spcBef>
                <a:spcPts val="0"/>
              </a:spcBef>
            </a:pPr>
            <a:r>
              <a:rPr lang="en-US" dirty="0">
                <a:solidFill>
                  <a:srgbClr val="000000"/>
                </a:solidFill>
                <a:latin typeface="Arial" panose="020B0604020202020204" pitchFamily="34" charset="0"/>
              </a:rPr>
              <a:t>Most Consumers who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find that shopping on there gives them monetary benefits and discounts.</a:t>
            </a:r>
          </a:p>
          <a:p>
            <a:pPr fontAlgn="base">
              <a:spcBef>
                <a:spcPts val="0"/>
              </a:spcBef>
              <a:spcAft>
                <a:spcPts val="1200"/>
              </a:spcAft>
            </a:pPr>
            <a:r>
              <a:rPr lang="en-US" dirty="0">
                <a:solidFill>
                  <a:srgbClr val="000000"/>
                </a:solidFill>
                <a:latin typeface="Arial" panose="020B0604020202020204" pitchFamily="34" charset="0"/>
              </a:rPr>
              <a:t>Most Consumers who recommend Amazon find shopping on there convenient and flexible.</a:t>
            </a:r>
          </a:p>
          <a:p>
            <a:pPr fontAlgn="base">
              <a:spcBef>
                <a:spcPts val="1200"/>
              </a:spcBef>
            </a:pPr>
            <a:r>
              <a:rPr lang="en-US" dirty="0">
                <a:solidFill>
                  <a:srgbClr val="000000"/>
                </a:solidFill>
                <a:latin typeface="Arial" panose="020B0604020202020204" pitchFamily="34" charset="0"/>
              </a:rPr>
              <a:t>Most Consumers recommend Amazon because return and replacement policy is important for purchase decisions.</a:t>
            </a:r>
          </a:p>
          <a:p>
            <a:endParaRPr lang="en-US" dirty="0"/>
          </a:p>
        </p:txBody>
      </p:sp>
    </p:spTree>
    <p:extLst>
      <p:ext uri="{BB962C8B-B14F-4D97-AF65-F5344CB8AC3E}">
        <p14:creationId xmlns:p14="http://schemas.microsoft.com/office/powerpoint/2010/main" val="3373999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sp>
        <p:nvSpPr>
          <p:cNvPr id="3" name="Content Placeholder 2"/>
          <p:cNvSpPr>
            <a:spLocks noGrp="1"/>
          </p:cNvSpPr>
          <p:nvPr>
            <p:ph idx="1"/>
          </p:nvPr>
        </p:nvSpPr>
        <p:spPr/>
        <p:txBody>
          <a:bodyPr>
            <a:normAutofit fontScale="92500" lnSpcReduction="20000"/>
          </a:bodyPr>
          <a:lstStyle/>
          <a:p>
            <a:pPr fontAlgn="base">
              <a:spcBef>
                <a:spcPts val="120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display quality information on websites.</a:t>
            </a:r>
          </a:p>
          <a:p>
            <a:pPr fontAlgn="base">
              <a:spcBef>
                <a:spcPts val="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believe net benefit is derived from shopping online leads to user satisfaction.</a:t>
            </a:r>
          </a:p>
          <a:p>
            <a:pPr fontAlgn="base">
              <a:spcBef>
                <a:spcPts val="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offer a wide variety of products in several categories.</a:t>
            </a:r>
          </a:p>
          <a:p>
            <a:pPr fontAlgn="base">
              <a:spcBef>
                <a:spcPts val="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provide complete and relevant product information.</a:t>
            </a:r>
          </a:p>
          <a:p>
            <a:pPr fontAlgn="base">
              <a:spcBef>
                <a:spcPts val="0"/>
              </a:spcBef>
            </a:pPr>
            <a:r>
              <a:rPr lang="en-US" dirty="0">
                <a:solidFill>
                  <a:srgbClr val="000000"/>
                </a:solidFill>
                <a:latin typeface="Arial" panose="020B0604020202020204" pitchFamily="34" charset="0"/>
              </a:rPr>
              <a:t>Most Consumers recommend </a:t>
            </a:r>
            <a:r>
              <a:rPr lang="en-US" dirty="0" err="1">
                <a:solidFill>
                  <a:srgbClr val="000000"/>
                </a:solidFill>
                <a:latin typeface="Arial" panose="020B0604020202020204" pitchFamily="34" charset="0"/>
              </a:rPr>
              <a:t>Amazon,myntra,paytm</a:t>
            </a:r>
            <a:r>
              <a:rPr lang="en-US" dirty="0">
                <a:solidFill>
                  <a:srgbClr val="000000"/>
                </a:solidFill>
                <a:latin typeface="Arial" panose="020B0604020202020204" pitchFamily="34" charset="0"/>
              </a:rPr>
              <a:t>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offer monetary savings</a:t>
            </a:r>
          </a:p>
          <a:p>
            <a:pPr fontAlgn="base">
              <a:spcBef>
                <a:spcPts val="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consider convenience of patronizing the online retailer important</a:t>
            </a:r>
          </a:p>
          <a:p>
            <a:pPr fontAlgn="base">
              <a:spcBef>
                <a:spcPts val="0"/>
              </a:spcBef>
              <a:spcAft>
                <a:spcPts val="1200"/>
              </a:spcAft>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get value for money spent.</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17722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Analysing Relationship between Customer retention and Utilitarian Value</a:t>
            </a:r>
            <a:endParaRPr lang="en-US" dirty="0"/>
          </a:p>
        </p:txBody>
      </p:sp>
      <p:sp>
        <p:nvSpPr>
          <p:cNvPr id="3" name="Content Placeholder 2"/>
          <p:cNvSpPr>
            <a:spLocks noGrp="1"/>
          </p:cNvSpPr>
          <p:nvPr>
            <p:ph idx="1"/>
          </p:nvPr>
        </p:nvSpPr>
        <p:spPr/>
        <p:txBody>
          <a:bodyPr>
            <a:normAutofit lnSpcReduction="10000"/>
          </a:bodyPr>
          <a:lstStyle/>
          <a:p>
            <a:pPr fontAlgn="base">
              <a:spcBef>
                <a:spcPts val="1200"/>
              </a:spcBef>
            </a:pPr>
            <a:r>
              <a:rPr lang="en-US" dirty="0">
                <a:solidFill>
                  <a:srgbClr val="000000"/>
                </a:solidFill>
                <a:latin typeface="Arial" panose="020B0604020202020204" pitchFamily="34" charset="0"/>
              </a:rPr>
              <a:t>Most Consumers recommend </a:t>
            </a:r>
            <a:r>
              <a:rPr lang="en-US" dirty="0" err="1">
                <a:solidFill>
                  <a:srgbClr val="000000"/>
                </a:solidFill>
                <a:latin typeface="Arial" panose="020B0604020202020204" pitchFamily="34" charset="0"/>
              </a:rPr>
              <a:t>Amazon,paytm,myntra</a:t>
            </a:r>
            <a:r>
              <a:rPr lang="en-US" dirty="0">
                <a:solidFill>
                  <a:srgbClr val="000000"/>
                </a:solidFill>
                <a:latin typeface="Arial" panose="020B0604020202020204" pitchFamily="34" charset="0"/>
              </a:rPr>
              <a:t>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of the ease of using them.</a:t>
            </a:r>
          </a:p>
          <a:p>
            <a:pPr fontAlgn="base">
              <a:spcBef>
                <a:spcPts val="0"/>
              </a:spcBef>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they are quick to </a:t>
            </a:r>
            <a:r>
              <a:rPr lang="en-US" dirty="0" err="1">
                <a:solidFill>
                  <a:srgbClr val="000000"/>
                </a:solidFill>
                <a:latin typeface="Arial" panose="020B0604020202020204" pitchFamily="34" charset="0"/>
              </a:rPr>
              <a:t>load,reliable</a:t>
            </a:r>
            <a:r>
              <a:rPr lang="en-US" dirty="0">
                <a:solidFill>
                  <a:srgbClr val="000000"/>
                </a:solidFill>
                <a:latin typeface="Arial" panose="020B0604020202020204" pitchFamily="34" charset="0"/>
              </a:rPr>
              <a:t>, many payment options are </a:t>
            </a:r>
            <a:r>
              <a:rPr lang="en-US" dirty="0" err="1">
                <a:solidFill>
                  <a:srgbClr val="000000"/>
                </a:solidFill>
                <a:latin typeface="Arial" panose="020B0604020202020204" pitchFamily="34" charset="0"/>
              </a:rPr>
              <a:t>available,purchasing</a:t>
            </a:r>
            <a:r>
              <a:rPr lang="en-US" dirty="0">
                <a:solidFill>
                  <a:srgbClr val="000000"/>
                </a:solidFill>
                <a:latin typeface="Arial" panose="020B0604020202020204" pitchFamily="34" charset="0"/>
              </a:rPr>
              <a:t> is quick.</a:t>
            </a:r>
          </a:p>
          <a:p>
            <a:pPr fontAlgn="base">
              <a:spcBef>
                <a:spcPts val="0"/>
              </a:spcBef>
            </a:pPr>
            <a:r>
              <a:rPr lang="en-US" dirty="0">
                <a:solidFill>
                  <a:srgbClr val="000000"/>
                </a:solidFill>
                <a:latin typeface="Arial" panose="020B0604020202020204" pitchFamily="34" charset="0"/>
              </a:rPr>
              <a:t>Most Consumers recommend Amazon because the website is as efficient as before.</a:t>
            </a:r>
          </a:p>
          <a:p>
            <a:pPr fontAlgn="base">
              <a:spcBef>
                <a:spcPts val="0"/>
              </a:spcBef>
            </a:pPr>
            <a:r>
              <a:rPr lang="en-US" dirty="0">
                <a:solidFill>
                  <a:srgbClr val="000000"/>
                </a:solidFill>
                <a:latin typeface="Arial" panose="020B0604020202020204" pitchFamily="34" charset="0"/>
              </a:rPr>
              <a:t>Most Consumers recommend Amazon because of presence of online assistance through multiple channels</a:t>
            </a:r>
          </a:p>
          <a:p>
            <a:pPr fontAlgn="base">
              <a:spcBef>
                <a:spcPts val="0"/>
              </a:spcBef>
              <a:spcAft>
                <a:spcPts val="1200"/>
              </a:spcAft>
            </a:pPr>
            <a:r>
              <a:rPr lang="en-US" dirty="0">
                <a:solidFill>
                  <a:srgbClr val="000000"/>
                </a:solidFill>
                <a:latin typeface="Arial" panose="020B0604020202020204" pitchFamily="34" charset="0"/>
              </a:rPr>
              <a:t>Most Consumers recommend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a:t>
            </a:r>
            <a:r>
              <a:rPr lang="en-US" dirty="0" err="1">
                <a:solidFill>
                  <a:srgbClr val="000000"/>
                </a:solidFill>
                <a:latin typeface="Arial" panose="020B0604020202020204" pitchFamily="34" charset="0"/>
              </a:rPr>
              <a:t>snapdeal,myntra,paytm</a:t>
            </a:r>
            <a:r>
              <a:rPr lang="en-US" dirty="0">
                <a:solidFill>
                  <a:srgbClr val="000000"/>
                </a:solidFill>
                <a:latin typeface="Arial" panose="020B0604020202020204" pitchFamily="34" charset="0"/>
              </a:rPr>
              <a:t> have limited modes of payment during promotion or sale periods.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401368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Perceived Risk on E Commerce Websites</a:t>
            </a:r>
            <a:endParaRPr lang="en-US" dirty="0"/>
          </a:p>
        </p:txBody>
      </p:sp>
      <p:sp>
        <p:nvSpPr>
          <p:cNvPr id="3" name="Content Placeholder 2"/>
          <p:cNvSpPr>
            <a:spLocks noGrp="1"/>
          </p:cNvSpPr>
          <p:nvPr>
            <p:ph idx="1"/>
          </p:nvPr>
        </p:nvSpPr>
        <p:spPr/>
        <p:txBody>
          <a:bodyPr/>
          <a:lstStyle/>
          <a:p>
            <a:r>
              <a:rPr lang="en-US" dirty="0">
                <a:solidFill>
                  <a:srgbClr val="000000"/>
                </a:solidFill>
                <a:latin typeface="Arial" panose="020B0604020202020204" pitchFamily="34" charset="0"/>
              </a:rPr>
              <a:t>The relations between perceived risks and online e-commerce websites were visualized and observations were made.</a:t>
            </a:r>
            <a:endParaRPr lang="en-US" b="0" dirty="0" smtClean="0">
              <a:effectLst/>
            </a:endParaRPr>
          </a:p>
          <a:p>
            <a:endParaRPr lang="en-US" dirty="0"/>
          </a:p>
        </p:txBody>
      </p:sp>
      <p:pic>
        <p:nvPicPr>
          <p:cNvPr id="4"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86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Perceived Risk on E Commerce Websites</a:t>
            </a:r>
            <a:endParaRPr lang="en-US" dirty="0"/>
          </a:p>
        </p:txBody>
      </p:sp>
      <p:pic>
        <p:nvPicPr>
          <p:cNvPr id="4"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41131"/>
            <a:ext cx="10515600" cy="332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30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Arial" panose="020B0604020202020204" pitchFamily="34" charset="0"/>
              </a:rPr>
              <a:t>Perceived Risk on E Commerce Websites</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dirty="0">
                <a:solidFill>
                  <a:srgbClr val="000000"/>
                </a:solidFill>
                <a:latin typeface="Arial" panose="020B0604020202020204" pitchFamily="34" charset="0"/>
              </a:rPr>
              <a:t>From the graphs above it is observed that:</a:t>
            </a:r>
            <a:endParaRPr lang="en-US" b="0" dirty="0" smtClean="0">
              <a:effectLst/>
            </a:endParaRPr>
          </a:p>
          <a:p>
            <a:pPr fontAlgn="base">
              <a:spcBef>
                <a:spcPts val="1200"/>
              </a:spcBef>
              <a:spcAft>
                <a:spcPts val="1200"/>
              </a:spcAft>
            </a:pPr>
            <a:r>
              <a:rPr lang="en-US" dirty="0">
                <a:solidFill>
                  <a:srgbClr val="000000"/>
                </a:solidFill>
                <a:latin typeface="Arial" panose="020B0604020202020204" pitchFamily="34" charset="0"/>
              </a:rPr>
              <a:t>Most customers abandon their shopping carts on Amazon and </a:t>
            </a:r>
            <a:r>
              <a:rPr lang="en-US" dirty="0" err="1">
                <a:solidFill>
                  <a:srgbClr val="000000"/>
                </a:solidFill>
                <a:latin typeface="Arial" panose="020B0604020202020204" pitchFamily="34" charset="0"/>
              </a:rPr>
              <a:t>flipkart</a:t>
            </a:r>
            <a:r>
              <a:rPr lang="en-US" dirty="0">
                <a:solidFill>
                  <a:srgbClr val="000000"/>
                </a:solidFill>
                <a:latin typeface="Arial" panose="020B0604020202020204" pitchFamily="34" charset="0"/>
              </a:rPr>
              <a:t> because of change in price or when they find a better deal elsewhere, whereas on </a:t>
            </a:r>
            <a:r>
              <a:rPr lang="en-US" dirty="0" err="1">
                <a:solidFill>
                  <a:srgbClr val="000000"/>
                </a:solidFill>
                <a:latin typeface="Arial" panose="020B0604020202020204" pitchFamily="34" charset="0"/>
              </a:rPr>
              <a:t>paytm,myntra</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snapdeal</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etc</a:t>
            </a:r>
            <a:r>
              <a:rPr lang="en-US" dirty="0">
                <a:solidFill>
                  <a:srgbClr val="000000"/>
                </a:solidFill>
                <a:latin typeface="Arial" panose="020B0604020202020204" pitchFamily="34" charset="0"/>
              </a:rPr>
              <a:t>, the reasons are varied but largely are due to lack of trust or absence of preferred mode of payment.</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16103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latin typeface="Arial" panose="020B0604020202020204" pitchFamily="34" charset="0"/>
              </a:rPr>
              <a:t>Concluding Remarks.</a:t>
            </a:r>
            <a:r>
              <a:rPr lang="en-IN" b="1" dirty="0" smtClean="0">
                <a:effectLst/>
              </a:rPr>
              <a:t/>
            </a:r>
            <a:br>
              <a:rPr lang="en-IN" b="1" dirty="0" smtClean="0">
                <a:effectLst/>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000000"/>
                </a:solidFill>
                <a:latin typeface="Open Sans"/>
              </a:rPr>
              <a:t>From the above Exploratory Data Analysis, it is determined that for any website to retain </a:t>
            </a:r>
            <a:r>
              <a:rPr lang="en-US" dirty="0" err="1">
                <a:solidFill>
                  <a:srgbClr val="000000"/>
                </a:solidFill>
                <a:latin typeface="Open Sans"/>
              </a:rPr>
              <a:t>customers,for</a:t>
            </a:r>
            <a:r>
              <a:rPr lang="en-US" dirty="0">
                <a:solidFill>
                  <a:srgbClr val="000000"/>
                </a:solidFill>
                <a:latin typeface="Open Sans"/>
              </a:rPr>
              <a:t> the growth of its customer-base and to build and maintain a successful business, it is important that the E-</a:t>
            </a:r>
            <a:r>
              <a:rPr lang="en-US" dirty="0" err="1">
                <a:solidFill>
                  <a:srgbClr val="000000"/>
                </a:solidFill>
                <a:latin typeface="Open Sans"/>
              </a:rPr>
              <a:t>tailers</a:t>
            </a:r>
            <a:r>
              <a:rPr lang="en-US" dirty="0">
                <a:solidFill>
                  <a:srgbClr val="000000"/>
                </a:solidFill>
                <a:latin typeface="Open Sans"/>
              </a:rPr>
              <a:t> focus on enhancing customer experience in shopping on their websites, while ensuring that all of their particular hedonic and utilitarian needs are satisfied, while taking steps to </a:t>
            </a:r>
            <a:r>
              <a:rPr lang="en-US" dirty="0" err="1">
                <a:solidFill>
                  <a:srgbClr val="000000"/>
                </a:solidFill>
                <a:latin typeface="Open Sans"/>
              </a:rPr>
              <a:t>minimise</a:t>
            </a:r>
            <a:r>
              <a:rPr lang="en-US" dirty="0">
                <a:solidFill>
                  <a:srgbClr val="000000"/>
                </a:solidFill>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dirty="0" err="1">
                <a:solidFill>
                  <a:srgbClr val="000000"/>
                </a:solidFill>
                <a:latin typeface="Open Sans"/>
              </a:rPr>
              <a:t>optimised</a:t>
            </a:r>
            <a:r>
              <a:rPr lang="en-US" dirty="0">
                <a:solidFill>
                  <a:srgbClr val="000000"/>
                </a:solidFill>
                <a:latin typeface="Open Sans"/>
              </a:rPr>
              <a:t> website processes that universally load in optimal time on all types of platforms and systems, faster delivery </a:t>
            </a:r>
            <a:r>
              <a:rPr lang="en-US" dirty="0" err="1">
                <a:solidFill>
                  <a:srgbClr val="000000"/>
                </a:solidFill>
                <a:latin typeface="Open Sans"/>
              </a:rPr>
              <a:t>etc</a:t>
            </a:r>
            <a:r>
              <a:rPr lang="en-US" dirty="0">
                <a:solidFill>
                  <a:srgbClr val="000000"/>
                </a:solidFill>
                <a:latin typeface="Open Sans"/>
              </a:rPr>
              <a:t> are vital to ensure customer loyalty to the brand of the e-</a:t>
            </a:r>
            <a:r>
              <a:rPr lang="en-US" dirty="0" err="1">
                <a:solidFill>
                  <a:srgbClr val="000000"/>
                </a:solidFill>
                <a:latin typeface="Open Sans"/>
              </a:rPr>
              <a:t>tailer</a:t>
            </a:r>
            <a:r>
              <a:rPr lang="en-US" dirty="0">
                <a:solidFill>
                  <a:srgbClr val="000000"/>
                </a:solidFill>
                <a:latin typeface="Open Sans"/>
              </a:rPr>
              <a:t>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903427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latin typeface="Arial" panose="020B0604020202020204" pitchFamily="34" charset="0"/>
              </a:rPr>
              <a:t>Concluding Remarks.</a:t>
            </a:r>
            <a:r>
              <a:rPr lang="en-IN" b="1" dirty="0" smtClean="0">
                <a:effectLst/>
              </a:rPr>
              <a:t/>
            </a:r>
            <a:br>
              <a:rPr lang="en-IN" b="1" dirty="0" smtClean="0">
                <a:effectLst/>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000000"/>
                </a:solidFill>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dirty="0" err="1">
                <a:solidFill>
                  <a:srgbClr val="000000"/>
                </a:solidFill>
                <a:latin typeface="Open Sans"/>
              </a:rPr>
              <a:t>discounts,cashbacks</a:t>
            </a:r>
            <a:r>
              <a:rPr lang="en-US" dirty="0">
                <a:solidFill>
                  <a:srgbClr val="000000"/>
                </a:solidFill>
                <a:latin typeface="Open Sans"/>
              </a:rPr>
              <a:t> loyalty programs </a:t>
            </a:r>
            <a:r>
              <a:rPr lang="en-US" dirty="0" err="1">
                <a:solidFill>
                  <a:srgbClr val="000000"/>
                </a:solidFill>
                <a:latin typeface="Open Sans"/>
              </a:rPr>
              <a:t>etc</a:t>
            </a:r>
            <a:r>
              <a:rPr lang="en-US" dirty="0">
                <a:solidFill>
                  <a:srgbClr val="000000"/>
                </a:solidFill>
                <a:latin typeface="Open Sans"/>
              </a:rPr>
              <a:t>) that keep them returning to make recurring purchases.</a:t>
            </a:r>
            <a:endParaRPr lang="en-US" b="0" dirty="0">
              <a:effectLst/>
            </a:endParaRPr>
          </a:p>
        </p:txBody>
      </p:sp>
    </p:spTree>
    <p:extLst>
      <p:ext uri="{BB962C8B-B14F-4D97-AF65-F5344CB8AC3E}">
        <p14:creationId xmlns:p14="http://schemas.microsoft.com/office/powerpoint/2010/main" val="204894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Theoretical Background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According to studies it is observed that repeat customer purchase resulting from a long standing loyalty positively affects an e-retailer growth and profitability.</a:t>
            </a:r>
          </a:p>
          <a:p>
            <a:r>
              <a:rPr lang="en-US" dirty="0" smtClean="0"/>
              <a:t>The motivation level of a Customer to shop from an e-retail vendor depends on various factors. They can be psychologically categorized into two broad categories: (a) Hedonistic (b) Utilitarian shopping values. </a:t>
            </a:r>
          </a:p>
          <a:p>
            <a:r>
              <a:rPr lang="en-US" dirty="0" smtClean="0"/>
              <a:t>Hedonistic values represent the excitement, and pleasurable experiences derived from shopping online. </a:t>
            </a:r>
          </a:p>
          <a:p>
            <a:r>
              <a:rPr lang="en-US" dirty="0" smtClean="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smtClean="0"/>
              <a:t>Utilitarian shopping values are those related to the level of fulfillment as a result of being able to achieve the shopping goals. </a:t>
            </a:r>
          </a:p>
          <a:p>
            <a:r>
              <a:rPr lang="en-US" dirty="0" smtClean="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US" dirty="0"/>
          </a:p>
        </p:txBody>
      </p:sp>
    </p:spTree>
    <p:extLst>
      <p:ext uri="{BB962C8B-B14F-4D97-AF65-F5344CB8AC3E}">
        <p14:creationId xmlns:p14="http://schemas.microsoft.com/office/powerpoint/2010/main" val="83447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Theoretical Background</a:t>
            </a:r>
            <a:endParaRPr lang="en-US" dirty="0"/>
          </a:p>
        </p:txBody>
      </p:sp>
      <p:sp>
        <p:nvSpPr>
          <p:cNvPr id="3" name="Content Placeholder 2"/>
          <p:cNvSpPr>
            <a:spLocks noGrp="1"/>
          </p:cNvSpPr>
          <p:nvPr>
            <p:ph idx="1"/>
          </p:nvPr>
        </p:nvSpPr>
        <p:spPr/>
        <p:txBody>
          <a:bodyPr/>
          <a:lstStyle/>
          <a:p>
            <a:r>
              <a:rPr lang="en-US" dirty="0" smtClean="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smtClean="0"/>
              <a:t>Online shopping has a more pronounced perception of risk  than the traditional physical shopping store, because  of temporal and spatial separation between the sellers and buyers. </a:t>
            </a:r>
          </a:p>
          <a:p>
            <a:r>
              <a:rPr lang="en-US" dirty="0" smtClean="0"/>
              <a:t>Risk could arise from an unpredictable event during a transaction or delivery period or at the end of a delivery and may not be pleasant to the online customer.</a:t>
            </a:r>
            <a:endParaRPr lang="en-IN" dirty="0" smtClean="0"/>
          </a:p>
          <a:p>
            <a:endParaRPr lang="en-US" dirty="0"/>
          </a:p>
        </p:txBody>
      </p:sp>
    </p:spTree>
    <p:extLst>
      <p:ext uri="{BB962C8B-B14F-4D97-AF65-F5344CB8AC3E}">
        <p14:creationId xmlns:p14="http://schemas.microsoft.com/office/powerpoint/2010/main" val="314759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rebuchet MS" panose="020B0603020202020204"/>
              </a:rPr>
              <a:t>Exploratory Data Analysis</a:t>
            </a:r>
            <a:r>
              <a:rPr lang="en-IN" b="0" dirty="0" smtClean="0">
                <a:effectLst/>
              </a:rPr>
              <a:t/>
            </a:r>
            <a:br>
              <a:rPr lang="en-IN" b="0" dirty="0" smtClean="0">
                <a:effectLst/>
              </a:rPr>
            </a:br>
            <a:r>
              <a:rPr lang="en-IN" dirty="0" smtClean="0"/>
              <a:t/>
            </a:r>
            <a:br>
              <a:rPr lang="en-IN" dirty="0" smtClean="0"/>
            </a:br>
            <a:endParaRPr lang="en-US" dirty="0"/>
          </a:p>
        </p:txBody>
      </p:sp>
      <p:sp>
        <p:nvSpPr>
          <p:cNvPr id="3" name="Content Placeholder 2"/>
          <p:cNvSpPr>
            <a:spLocks noGrp="1"/>
          </p:cNvSpPr>
          <p:nvPr>
            <p:ph idx="1"/>
          </p:nvPr>
        </p:nvSpPr>
        <p:spPr/>
        <p:txBody>
          <a:bodyPr/>
          <a:lstStyle/>
          <a:p>
            <a:r>
              <a:rPr lang="en-US" b="0" i="0" u="none" strike="noStrike" dirty="0" smtClean="0">
                <a:solidFill>
                  <a:srgbClr val="000000"/>
                </a:solidFill>
                <a:effectLst/>
                <a:latin typeface="Arial" panose="020B0604020202020204" pitchFamily="34" charset="0"/>
              </a:rPr>
              <a:t>The individual columns of the dataset were first analyzed to study their composition and then, with reference to the diagram and the theoretical background of the case study, the relationships between various columns were understood through data visualization using Count plots.</a:t>
            </a:r>
            <a:endParaRPr lang="en-US" sz="3600" b="0" dirty="0" smtClean="0">
              <a:effectLst/>
            </a:endParaRPr>
          </a:p>
          <a:p>
            <a:endParaRPr lang="en-US" dirty="0"/>
          </a:p>
        </p:txBody>
      </p:sp>
    </p:spTree>
    <p:extLst>
      <p:ext uri="{BB962C8B-B14F-4D97-AF65-F5344CB8AC3E}">
        <p14:creationId xmlns:p14="http://schemas.microsoft.com/office/powerpoint/2010/main" val="245354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rPr>
              <a:t>Analysing the Target Class</a:t>
            </a:r>
            <a:endParaRPr lang="en-US" dirty="0"/>
          </a:p>
        </p:txBody>
      </p:sp>
      <p:sp>
        <p:nvSpPr>
          <p:cNvPr id="3" name="Content Placeholder 2"/>
          <p:cNvSpPr>
            <a:spLocks noGrp="1"/>
          </p:cNvSpPr>
          <p:nvPr>
            <p:ph idx="1"/>
          </p:nvPr>
        </p:nvSpPr>
        <p:spPr/>
        <p:txBody>
          <a:bodyPr/>
          <a:lstStyle/>
          <a:p>
            <a:r>
              <a:rPr lang="en-US" b="1" i="0" u="none" strike="noStrike" dirty="0" smtClean="0">
                <a:solidFill>
                  <a:srgbClr val="000000"/>
                </a:solidFill>
                <a:effectLst/>
                <a:latin typeface="Arial" panose="020B0604020202020204" pitchFamily="34" charset="0"/>
              </a:rPr>
              <a:t>Underlying Assumptions</a:t>
            </a:r>
            <a:r>
              <a:rPr lang="en-US" i="0" u="none" strike="noStrike" dirty="0" smtClean="0">
                <a:solidFill>
                  <a:srgbClr val="000000"/>
                </a:solidFill>
                <a:effectLst/>
                <a:latin typeface="Arial" panose="020B0604020202020204" pitchFamily="34" charset="0"/>
              </a:rPr>
              <a:t>:</a:t>
            </a:r>
          </a:p>
          <a:p>
            <a:r>
              <a:rPr lang="en-US" i="0" u="none" strike="noStrike" dirty="0" smtClean="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sz="3600" dirty="0" smtClean="0">
              <a:effectLst/>
            </a:endParaRPr>
          </a:p>
          <a:p>
            <a:endParaRPr lang="en-IN" sz="3600" dirty="0"/>
          </a:p>
        </p:txBody>
      </p:sp>
    </p:spTree>
    <p:extLst>
      <p:ext uri="{BB962C8B-B14F-4D97-AF65-F5344CB8AC3E}">
        <p14:creationId xmlns:p14="http://schemas.microsoft.com/office/powerpoint/2010/main" val="249301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2787</Words>
  <Application>Microsoft Office PowerPoint</Application>
  <PresentationFormat>Widescreen</PresentationFormat>
  <Paragraphs>218</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Bahnschrift SemiBold Condensed</vt:lpstr>
      <vt:lpstr>Calibri</vt:lpstr>
      <vt:lpstr>Calibri Light</vt:lpstr>
      <vt:lpstr>Open Sans</vt:lpstr>
      <vt:lpstr>Trebuchet MS</vt:lpstr>
      <vt:lpstr>Office Theme</vt:lpstr>
      <vt:lpstr>E-retail factors for customer activation and retention:  A case study from Indian e-commerce customers </vt:lpstr>
      <vt:lpstr>Introduction</vt:lpstr>
      <vt:lpstr>Analysis - Summary:</vt:lpstr>
      <vt:lpstr>About the Dataset: </vt:lpstr>
      <vt:lpstr>EDA Project design</vt:lpstr>
      <vt:lpstr>Theoretical Background</vt:lpstr>
      <vt:lpstr>Theoretical Background</vt:lpstr>
      <vt:lpstr>Exploratory Data Analysis  </vt:lpstr>
      <vt:lpstr>Analysing the Target Class</vt:lpstr>
      <vt:lpstr>It is observed that Amazon is the most popular Ecommerce website followed by Flipkart.</vt:lpstr>
      <vt:lpstr>Consumer Demographics</vt:lpstr>
      <vt:lpstr>Consumer Demographics  </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Analyzing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Analyzing Relationship between Customer retention and Hedonic Value </vt:lpstr>
      <vt:lpstr>Analyzing Relationship between Customer retention and Hedonic Value</vt:lpstr>
      <vt:lpstr>Analyzing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Concluding Remarks. </vt:lpstr>
      <vt:lpstr>Concluding Remarks.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Suraj</dc:creator>
  <cp:lastModifiedBy>Suraj</cp:lastModifiedBy>
  <cp:revision>5</cp:revision>
  <dcterms:created xsi:type="dcterms:W3CDTF">2022-08-20T09:05:42Z</dcterms:created>
  <dcterms:modified xsi:type="dcterms:W3CDTF">2022-08-20T17:16:04Z</dcterms:modified>
</cp:coreProperties>
</file>