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notesMasterIdLst>
    <p:notesMasterId r:id="rId45"/>
  </p:notesMasterIdLst>
  <p:sldIdLst>
    <p:sldId id="278" r:id="rId2"/>
    <p:sldId id="279" r:id="rId3"/>
    <p:sldId id="280" r:id="rId4"/>
    <p:sldId id="281" r:id="rId5"/>
    <p:sldId id="294" r:id="rId6"/>
    <p:sldId id="283" r:id="rId7"/>
    <p:sldId id="297" r:id="rId8"/>
    <p:sldId id="284" r:id="rId9"/>
    <p:sldId id="363" r:id="rId10"/>
    <p:sldId id="296" r:id="rId11"/>
    <p:sldId id="298" r:id="rId12"/>
    <p:sldId id="332" r:id="rId13"/>
    <p:sldId id="334" r:id="rId14"/>
    <p:sldId id="358" r:id="rId15"/>
    <p:sldId id="369" r:id="rId16"/>
    <p:sldId id="300" r:id="rId17"/>
    <p:sldId id="301" r:id="rId18"/>
    <p:sldId id="351" r:id="rId19"/>
    <p:sldId id="326" r:id="rId20"/>
    <p:sldId id="328" r:id="rId21"/>
    <p:sldId id="375" r:id="rId22"/>
    <p:sldId id="312" r:id="rId23"/>
    <p:sldId id="325" r:id="rId24"/>
    <p:sldId id="373" r:id="rId25"/>
    <p:sldId id="317" r:id="rId26"/>
    <p:sldId id="318" r:id="rId27"/>
    <p:sldId id="313" r:id="rId28"/>
    <p:sldId id="319" r:id="rId29"/>
    <p:sldId id="321" r:id="rId30"/>
    <p:sldId id="324" r:id="rId31"/>
    <p:sldId id="376" r:id="rId32"/>
    <p:sldId id="377" r:id="rId33"/>
    <p:sldId id="322" r:id="rId34"/>
    <p:sldId id="345" r:id="rId35"/>
    <p:sldId id="378" r:id="rId36"/>
    <p:sldId id="379" r:id="rId37"/>
    <p:sldId id="380" r:id="rId38"/>
    <p:sldId id="346" r:id="rId39"/>
    <p:sldId id="347" r:id="rId40"/>
    <p:sldId id="282" r:id="rId41"/>
    <p:sldId id="350" r:id="rId42"/>
    <p:sldId id="370" r:id="rId43"/>
    <p:sldId id="293" r:id="rId4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varScale="1">
        <p:scale>
          <a:sx n="73" d="100"/>
          <a:sy n="73" d="100"/>
        </p:scale>
        <p:origin x="618"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D6EE87-EBD5-4F12-A48A-63ACA297AC8F}" type="datetimeFigureOut">
              <a:rPr lang="en-US" smtClean="0"/>
              <a:t>10/5/2022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14219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10/5/2022</a:t>
            </a:fld>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2603769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10/5/2022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706102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10/5/2022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58552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10/5/2022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1482457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10/5/2022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485172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10/5/2022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307497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10/5/2022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478777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10/5/2022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11642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76285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42987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10/5/2022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89814478"/>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36242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11483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446782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10/5/2022</a:t>
            </a:fld>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0"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1"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2"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45374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10/5/2022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2"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4"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163796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10/5/2022</a:t>
            </a:fld>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29497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10/5/2022</a:t>
            </a:fld>
            <a:endParaRPr lang="en-US" dirty="0"/>
          </a:p>
        </p:txBody>
      </p:sp>
      <p:sp>
        <p:nvSpPr>
          <p:cNvPr id="3" name="Footer Placeholder 2"/>
          <p:cNvSpPr>
            <a:spLocks noGrp="1"/>
          </p:cNvSpPr>
          <p:nvPr>
            <p:ph type="ftr" sz="quarter" idx="11"/>
          </p:nvPr>
        </p:nvSpPr>
        <p:spPr/>
        <p:txBody>
          <a:bodyPr/>
          <a:lstStyle/>
          <a:p>
            <a:r>
              <a:rPr lang="en-US" smtClean="0"/>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2263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10/5/2022</a:t>
            </a:fld>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64449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10/5/2022</a:t>
            </a:fld>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99727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3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3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298CD5-6C1E-4009-B41F-6DF62E31D3BE}" type="datetimeFigureOut">
              <a:rPr lang="en-US" smtClean="0"/>
              <a:pPr/>
              <a:t>10/5/2022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Presentation title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0516045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669" r:id="rId22"/>
    <p:sldLayoutId id="2147483673" r:id="rId23"/>
    <p:sldLayoutId id="2147483670" r:id="rId24"/>
    <p:sldLayoutId id="2147483671" r:id="rId25"/>
    <p:sldLayoutId id="2147483655" r:id="rId26"/>
    <p:sldLayoutId id="2147483674" r:id="rId27"/>
    <p:sldLayoutId id="2147483654" r:id="rId28"/>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0.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0.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0.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0.xml"/><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0.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0.xml"/><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0.xml"/><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0.xml"/><Relationship Id="rId4" Type="http://schemas.openxmlformats.org/officeDocument/2006/relationships/image" Target="../media/image73.png"/></Relationships>
</file>

<file path=ppt/slides/_rels/slide3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0.xml"/><Relationship Id="rId5" Type="http://schemas.openxmlformats.org/officeDocument/2006/relationships/image" Target="../media/image79.png"/><Relationship Id="rId4" Type="http://schemas.openxmlformats.org/officeDocument/2006/relationships/image" Target="../media/image78.png"/></Relationships>
</file>

<file path=ppt/slides/_rels/slide3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0.xml"/><Relationship Id="rId4" Type="http://schemas.openxmlformats.org/officeDocument/2006/relationships/image" Target="../media/image82.png"/></Relationships>
</file>

<file path=ppt/slides/_rels/slide3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0.xml"/><Relationship Id="rId4" Type="http://schemas.openxmlformats.org/officeDocument/2006/relationships/image" Target="../media/image85.png"/></Relationships>
</file>

<file path=ppt/slides/_rels/slide39.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20.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1.xml"/><Relationship Id="rId4" Type="http://schemas.openxmlformats.org/officeDocument/2006/relationships/image" Target="../media/image94.png"/></Relationships>
</file>

<file path=ppt/slides/_rels/slide4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05A6FED-E03D-DB46-870F-A6BE28A419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59792" y="1026942"/>
            <a:ext cx="6567534" cy="2447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91671"/>
            <a:ext cx="10671048" cy="887505"/>
          </a:xfrm>
        </p:spPr>
        <p:txBody>
          <a:bodyPr/>
          <a:lstStyle/>
          <a:p>
            <a:r>
              <a:rPr lang="en-IN" dirty="0"/>
              <a:t>Data-Set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4" name="Picture 3">
            <a:extLst>
              <a:ext uri="{FF2B5EF4-FFF2-40B4-BE49-F238E27FC236}">
                <a16:creationId xmlns:a16="http://schemas.microsoft.com/office/drawing/2014/main" id="{DB5C5C06-6BB6-034F-FDAE-129BAEC17325}"/>
              </a:ext>
            </a:extLst>
          </p:cNvPr>
          <p:cNvPicPr>
            <a:picLocks noChangeAspect="1"/>
          </p:cNvPicPr>
          <p:nvPr/>
        </p:nvPicPr>
        <p:blipFill>
          <a:blip r:embed="rId2"/>
          <a:stretch>
            <a:fillRect/>
          </a:stretch>
        </p:blipFill>
        <p:spPr>
          <a:xfrm>
            <a:off x="588258" y="1341253"/>
            <a:ext cx="5409130" cy="3281083"/>
          </a:xfrm>
          <a:prstGeom prst="rect">
            <a:avLst/>
          </a:prstGeom>
        </p:spPr>
      </p:pic>
      <p:pic>
        <p:nvPicPr>
          <p:cNvPr id="6" name="Picture 5">
            <a:extLst>
              <a:ext uri="{FF2B5EF4-FFF2-40B4-BE49-F238E27FC236}">
                <a16:creationId xmlns:a16="http://schemas.microsoft.com/office/drawing/2014/main" id="{3B0262EC-A027-2BA8-02AF-3ED48578F246}"/>
              </a:ext>
            </a:extLst>
          </p:cNvPr>
          <p:cNvPicPr>
            <a:picLocks noChangeAspect="1"/>
          </p:cNvPicPr>
          <p:nvPr/>
        </p:nvPicPr>
        <p:blipFill>
          <a:blip r:embed="rId3"/>
          <a:stretch>
            <a:fillRect/>
          </a:stretch>
        </p:blipFill>
        <p:spPr>
          <a:xfrm>
            <a:off x="6684644" y="1418844"/>
            <a:ext cx="5248275" cy="1438476"/>
          </a:xfrm>
          <a:prstGeom prst="rect">
            <a:avLst/>
          </a:prstGeom>
        </p:spPr>
      </p:pic>
      <p:pic>
        <p:nvPicPr>
          <p:cNvPr id="1026" name="Picture 2">
            <a:extLst>
              <a:ext uri="{FF2B5EF4-FFF2-40B4-BE49-F238E27FC236}">
                <a16:creationId xmlns:a16="http://schemas.microsoft.com/office/drawing/2014/main" id="{8447893B-6732-8F03-2A81-CBE68EB4A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645" y="2796988"/>
            <a:ext cx="5248275" cy="38880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B10D72C-AE0E-30BA-2771-756F141EC10F}"/>
              </a:ext>
            </a:extLst>
          </p:cNvPr>
          <p:cNvPicPr>
            <a:picLocks noChangeAspect="1"/>
          </p:cNvPicPr>
          <p:nvPr/>
        </p:nvPicPr>
        <p:blipFill>
          <a:blip r:embed="rId5"/>
          <a:stretch>
            <a:fillRect/>
          </a:stretch>
        </p:blipFill>
        <p:spPr>
          <a:xfrm>
            <a:off x="390192" y="4815595"/>
            <a:ext cx="5999543" cy="1378499"/>
          </a:xfrm>
          <a:prstGeom prst="rect">
            <a:avLst/>
          </a:prstGeom>
        </p:spPr>
      </p:pic>
      <p:pic>
        <p:nvPicPr>
          <p:cNvPr id="14" name="Picture 13">
            <a:extLst>
              <a:ext uri="{FF2B5EF4-FFF2-40B4-BE49-F238E27FC236}">
                <a16:creationId xmlns:a16="http://schemas.microsoft.com/office/drawing/2014/main" id="{6BBC9AE5-F839-2205-8FA2-F5879DE48353}"/>
              </a:ext>
            </a:extLst>
          </p:cNvPr>
          <p:cNvPicPr>
            <a:picLocks noChangeAspect="1"/>
          </p:cNvPicPr>
          <p:nvPr/>
        </p:nvPicPr>
        <p:blipFill>
          <a:blip r:embed="rId6"/>
          <a:stretch>
            <a:fillRect/>
          </a:stretch>
        </p:blipFill>
        <p:spPr>
          <a:xfrm>
            <a:off x="242736" y="6348815"/>
            <a:ext cx="6294453" cy="419158"/>
          </a:xfrm>
          <a:prstGeom prst="rect">
            <a:avLst/>
          </a:prstGeom>
        </p:spPr>
      </p:pic>
    </p:spTree>
    <p:extLst>
      <p:ext uri="{BB962C8B-B14F-4D97-AF65-F5344CB8AC3E}">
        <p14:creationId xmlns:p14="http://schemas.microsoft.com/office/powerpoint/2010/main" val="312026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094613250"/>
              </p:ext>
            </p:extLst>
          </p:nvPr>
        </p:nvGraphicFramePr>
        <p:xfrm>
          <a:off x="2622176" y="2102347"/>
          <a:ext cx="7234517" cy="3679888"/>
        </p:xfrm>
        <a:graphic>
          <a:graphicData uri="http://schemas.openxmlformats.org/drawingml/2006/table">
            <a:tbl>
              <a:tblPr firstRow="1" bandRow="1">
                <a:tableStyleId>{5C22544A-7EE6-4342-B048-85BDC9FD1C3A}</a:tableStyleId>
              </a:tblPr>
              <a:tblGrid>
                <a:gridCol w="7234517">
                  <a:extLst>
                    <a:ext uri="{9D8B030D-6E8A-4147-A177-3AD203B41FA5}">
                      <a16:colId xmlns:a16="http://schemas.microsoft.com/office/drawing/2014/main" val="1689330750"/>
                    </a:ext>
                  </a:extLst>
                </a:gridCol>
              </a:tblGrid>
              <a:tr h="3679888">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Count-plot </a:t>
                      </a: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two features)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Bar-plot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Pie-plot (comparison between all features)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Pair-plot (comparison between all features)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348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8" name="Picture 7">
            <a:extLst>
              <a:ext uri="{FF2B5EF4-FFF2-40B4-BE49-F238E27FC236}">
                <a16:creationId xmlns:a16="http://schemas.microsoft.com/office/drawing/2014/main" id="{E88E3FCF-0F9C-FAAC-2C67-D989169C7765}"/>
              </a:ext>
            </a:extLst>
          </p:cNvPr>
          <p:cNvPicPr>
            <a:picLocks noChangeAspect="1"/>
          </p:cNvPicPr>
          <p:nvPr/>
        </p:nvPicPr>
        <p:blipFill>
          <a:blip r:embed="rId2"/>
          <a:stretch>
            <a:fillRect/>
          </a:stretch>
        </p:blipFill>
        <p:spPr>
          <a:xfrm>
            <a:off x="3771576" y="164263"/>
            <a:ext cx="2324424" cy="981212"/>
          </a:xfrm>
          <a:prstGeom prst="rect">
            <a:avLst/>
          </a:prstGeom>
        </p:spPr>
      </p:pic>
      <p:pic>
        <p:nvPicPr>
          <p:cNvPr id="15" name="Picture 14">
            <a:extLst>
              <a:ext uri="{FF2B5EF4-FFF2-40B4-BE49-F238E27FC236}">
                <a16:creationId xmlns:a16="http://schemas.microsoft.com/office/drawing/2014/main" id="{05D213AC-E988-EA04-2D46-8DD2C995BFDD}"/>
              </a:ext>
            </a:extLst>
          </p:cNvPr>
          <p:cNvPicPr>
            <a:picLocks noChangeAspect="1"/>
          </p:cNvPicPr>
          <p:nvPr/>
        </p:nvPicPr>
        <p:blipFill>
          <a:blip r:embed="rId3"/>
          <a:stretch>
            <a:fillRect/>
          </a:stretch>
        </p:blipFill>
        <p:spPr>
          <a:xfrm>
            <a:off x="4008478" y="1108176"/>
            <a:ext cx="1524213" cy="390580"/>
          </a:xfrm>
          <a:prstGeom prst="rect">
            <a:avLst/>
          </a:prstGeom>
        </p:spPr>
      </p:pic>
      <p:pic>
        <p:nvPicPr>
          <p:cNvPr id="3" name="Picture 2">
            <a:extLst>
              <a:ext uri="{FF2B5EF4-FFF2-40B4-BE49-F238E27FC236}">
                <a16:creationId xmlns:a16="http://schemas.microsoft.com/office/drawing/2014/main" id="{6E6FF6F6-9870-9ADC-0C3E-5021937C9389}"/>
              </a:ext>
            </a:extLst>
          </p:cNvPr>
          <p:cNvPicPr>
            <a:picLocks noChangeAspect="1"/>
          </p:cNvPicPr>
          <p:nvPr/>
        </p:nvPicPr>
        <p:blipFill>
          <a:blip r:embed="rId4"/>
          <a:stretch>
            <a:fillRect/>
          </a:stretch>
        </p:blipFill>
        <p:spPr>
          <a:xfrm>
            <a:off x="1023230" y="1498756"/>
            <a:ext cx="3267531" cy="782564"/>
          </a:xfrm>
          <a:prstGeom prst="rect">
            <a:avLst/>
          </a:prstGeom>
        </p:spPr>
      </p:pic>
      <p:pic>
        <p:nvPicPr>
          <p:cNvPr id="7" name="Picture 6">
            <a:extLst>
              <a:ext uri="{FF2B5EF4-FFF2-40B4-BE49-F238E27FC236}">
                <a16:creationId xmlns:a16="http://schemas.microsoft.com/office/drawing/2014/main" id="{E0D095C7-1917-2593-B3DA-0A8EDD7968EE}"/>
              </a:ext>
            </a:extLst>
          </p:cNvPr>
          <p:cNvPicPr>
            <a:picLocks noChangeAspect="1"/>
          </p:cNvPicPr>
          <p:nvPr/>
        </p:nvPicPr>
        <p:blipFill>
          <a:blip r:embed="rId5"/>
          <a:stretch>
            <a:fillRect/>
          </a:stretch>
        </p:blipFill>
        <p:spPr>
          <a:xfrm>
            <a:off x="1047001" y="2556985"/>
            <a:ext cx="2724575" cy="596350"/>
          </a:xfrm>
          <a:prstGeom prst="rect">
            <a:avLst/>
          </a:prstGeom>
        </p:spPr>
      </p:pic>
      <p:pic>
        <p:nvPicPr>
          <p:cNvPr id="3074" name="Picture 2">
            <a:extLst>
              <a:ext uri="{FF2B5EF4-FFF2-40B4-BE49-F238E27FC236}">
                <a16:creationId xmlns:a16="http://schemas.microsoft.com/office/drawing/2014/main" id="{16A93FAD-CAAF-B179-8A72-1DF1B2342D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961" y="3429000"/>
            <a:ext cx="33528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D24DF6B-C3B9-7F04-136F-7F02DAE5FA27}"/>
              </a:ext>
            </a:extLst>
          </p:cNvPr>
          <p:cNvPicPr>
            <a:picLocks noChangeAspect="1"/>
          </p:cNvPicPr>
          <p:nvPr/>
        </p:nvPicPr>
        <p:blipFill>
          <a:blip r:embed="rId7"/>
          <a:stretch>
            <a:fillRect/>
          </a:stretch>
        </p:blipFill>
        <p:spPr>
          <a:xfrm>
            <a:off x="5003104" y="1520970"/>
            <a:ext cx="3102271" cy="788481"/>
          </a:xfrm>
          <a:prstGeom prst="rect">
            <a:avLst/>
          </a:prstGeom>
        </p:spPr>
      </p:pic>
      <p:pic>
        <p:nvPicPr>
          <p:cNvPr id="12" name="Picture 11">
            <a:extLst>
              <a:ext uri="{FF2B5EF4-FFF2-40B4-BE49-F238E27FC236}">
                <a16:creationId xmlns:a16="http://schemas.microsoft.com/office/drawing/2014/main" id="{9A980555-1595-F30D-8348-4C63F1704A18}"/>
              </a:ext>
            </a:extLst>
          </p:cNvPr>
          <p:cNvPicPr>
            <a:picLocks noChangeAspect="1"/>
          </p:cNvPicPr>
          <p:nvPr/>
        </p:nvPicPr>
        <p:blipFill>
          <a:blip r:embed="rId8"/>
          <a:stretch>
            <a:fillRect/>
          </a:stretch>
        </p:blipFill>
        <p:spPr>
          <a:xfrm>
            <a:off x="5003104" y="2556985"/>
            <a:ext cx="2410219" cy="504895"/>
          </a:xfrm>
          <a:prstGeom prst="rect">
            <a:avLst/>
          </a:prstGeom>
        </p:spPr>
      </p:pic>
      <p:pic>
        <p:nvPicPr>
          <p:cNvPr id="3076" name="Picture 4">
            <a:extLst>
              <a:ext uri="{FF2B5EF4-FFF2-40B4-BE49-F238E27FC236}">
                <a16:creationId xmlns:a16="http://schemas.microsoft.com/office/drawing/2014/main" id="{2C25822F-C01C-6FAF-7DFB-6EB2DFE0B0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59040" y="3428999"/>
            <a:ext cx="33528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B1827F75-91B4-8C94-5233-0F97C2065C49}"/>
              </a:ext>
            </a:extLst>
          </p:cNvPr>
          <p:cNvPicPr>
            <a:picLocks noChangeAspect="1"/>
          </p:cNvPicPr>
          <p:nvPr/>
        </p:nvPicPr>
        <p:blipFill>
          <a:blip r:embed="rId10"/>
          <a:stretch>
            <a:fillRect/>
          </a:stretch>
        </p:blipFill>
        <p:spPr>
          <a:xfrm>
            <a:off x="8604512" y="1520970"/>
            <a:ext cx="2943636" cy="788481"/>
          </a:xfrm>
          <a:prstGeom prst="rect">
            <a:avLst/>
          </a:prstGeom>
        </p:spPr>
      </p:pic>
      <p:pic>
        <p:nvPicPr>
          <p:cNvPr id="18" name="Picture 17">
            <a:extLst>
              <a:ext uri="{FF2B5EF4-FFF2-40B4-BE49-F238E27FC236}">
                <a16:creationId xmlns:a16="http://schemas.microsoft.com/office/drawing/2014/main" id="{9FD73934-9FFF-54B2-0C1A-A49206599A45}"/>
              </a:ext>
            </a:extLst>
          </p:cNvPr>
          <p:cNvPicPr>
            <a:picLocks noChangeAspect="1"/>
          </p:cNvPicPr>
          <p:nvPr/>
        </p:nvPicPr>
        <p:blipFill>
          <a:blip r:embed="rId11"/>
          <a:stretch>
            <a:fillRect/>
          </a:stretch>
        </p:blipFill>
        <p:spPr>
          <a:xfrm>
            <a:off x="8644850" y="2537932"/>
            <a:ext cx="2300517" cy="523948"/>
          </a:xfrm>
          <a:prstGeom prst="rect">
            <a:avLst/>
          </a:prstGeom>
        </p:spPr>
      </p:pic>
      <p:pic>
        <p:nvPicPr>
          <p:cNvPr id="3078" name="Picture 6">
            <a:extLst>
              <a:ext uri="{FF2B5EF4-FFF2-40B4-BE49-F238E27FC236}">
                <a16:creationId xmlns:a16="http://schemas.microsoft.com/office/drawing/2014/main" id="{C3BF39AB-39AA-C0D4-6F77-284CD562A6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99930" y="3428998"/>
            <a:ext cx="33528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6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3" name="Picture 2">
            <a:extLst>
              <a:ext uri="{FF2B5EF4-FFF2-40B4-BE49-F238E27FC236}">
                <a16:creationId xmlns:a16="http://schemas.microsoft.com/office/drawing/2014/main" id="{81DB6F95-0166-D14F-4684-4D49F074D13D}"/>
              </a:ext>
            </a:extLst>
          </p:cNvPr>
          <p:cNvPicPr>
            <a:picLocks noChangeAspect="1"/>
          </p:cNvPicPr>
          <p:nvPr/>
        </p:nvPicPr>
        <p:blipFill>
          <a:blip r:embed="rId2"/>
          <a:stretch>
            <a:fillRect/>
          </a:stretch>
        </p:blipFill>
        <p:spPr>
          <a:xfrm>
            <a:off x="4303058" y="370491"/>
            <a:ext cx="2783541" cy="651485"/>
          </a:xfrm>
          <a:prstGeom prst="rect">
            <a:avLst/>
          </a:prstGeom>
        </p:spPr>
      </p:pic>
      <p:pic>
        <p:nvPicPr>
          <p:cNvPr id="9" name="Picture 8">
            <a:extLst>
              <a:ext uri="{FF2B5EF4-FFF2-40B4-BE49-F238E27FC236}">
                <a16:creationId xmlns:a16="http://schemas.microsoft.com/office/drawing/2014/main" id="{83F0407C-110B-089A-AE8C-07528891FD6C}"/>
              </a:ext>
            </a:extLst>
          </p:cNvPr>
          <p:cNvPicPr>
            <a:picLocks noChangeAspect="1"/>
          </p:cNvPicPr>
          <p:nvPr/>
        </p:nvPicPr>
        <p:blipFill>
          <a:blip r:embed="rId3"/>
          <a:stretch>
            <a:fillRect/>
          </a:stretch>
        </p:blipFill>
        <p:spPr>
          <a:xfrm>
            <a:off x="4914734" y="1021977"/>
            <a:ext cx="1391937" cy="530624"/>
          </a:xfrm>
          <a:prstGeom prst="rect">
            <a:avLst/>
          </a:prstGeom>
        </p:spPr>
      </p:pic>
      <p:pic>
        <p:nvPicPr>
          <p:cNvPr id="4" name="Picture 3">
            <a:extLst>
              <a:ext uri="{FF2B5EF4-FFF2-40B4-BE49-F238E27FC236}">
                <a16:creationId xmlns:a16="http://schemas.microsoft.com/office/drawing/2014/main" id="{0F8407A0-2923-578A-19D7-2B115AB00031}"/>
              </a:ext>
            </a:extLst>
          </p:cNvPr>
          <p:cNvPicPr>
            <a:picLocks noChangeAspect="1"/>
          </p:cNvPicPr>
          <p:nvPr/>
        </p:nvPicPr>
        <p:blipFill>
          <a:blip r:embed="rId4"/>
          <a:stretch>
            <a:fillRect/>
          </a:stretch>
        </p:blipFill>
        <p:spPr>
          <a:xfrm>
            <a:off x="877379" y="1552601"/>
            <a:ext cx="4601217" cy="3658111"/>
          </a:xfrm>
          <a:prstGeom prst="rect">
            <a:avLst/>
          </a:prstGeom>
        </p:spPr>
      </p:pic>
      <p:pic>
        <p:nvPicPr>
          <p:cNvPr id="7" name="Picture 6">
            <a:extLst>
              <a:ext uri="{FF2B5EF4-FFF2-40B4-BE49-F238E27FC236}">
                <a16:creationId xmlns:a16="http://schemas.microsoft.com/office/drawing/2014/main" id="{F5AE7E19-04ED-1070-9316-9329464B1F1A}"/>
              </a:ext>
            </a:extLst>
          </p:cNvPr>
          <p:cNvPicPr>
            <a:picLocks noChangeAspect="1"/>
          </p:cNvPicPr>
          <p:nvPr/>
        </p:nvPicPr>
        <p:blipFill>
          <a:blip r:embed="rId5"/>
          <a:stretch>
            <a:fillRect/>
          </a:stretch>
        </p:blipFill>
        <p:spPr>
          <a:xfrm>
            <a:off x="6477513" y="1571366"/>
            <a:ext cx="4696480" cy="3715268"/>
          </a:xfrm>
          <a:prstGeom prst="rect">
            <a:avLst/>
          </a:prstGeom>
        </p:spPr>
      </p:pic>
    </p:spTree>
    <p:extLst>
      <p:ext uri="{BB962C8B-B14F-4D97-AF65-F5344CB8AC3E}">
        <p14:creationId xmlns:p14="http://schemas.microsoft.com/office/powerpoint/2010/main" val="227051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11" name="Picture 10">
            <a:extLst>
              <a:ext uri="{FF2B5EF4-FFF2-40B4-BE49-F238E27FC236}">
                <a16:creationId xmlns:a16="http://schemas.microsoft.com/office/drawing/2014/main" id="{C6F65406-9038-1D0F-BF5C-D51F8E18E0DC}"/>
              </a:ext>
            </a:extLst>
          </p:cNvPr>
          <p:cNvPicPr>
            <a:picLocks noChangeAspect="1"/>
          </p:cNvPicPr>
          <p:nvPr/>
        </p:nvPicPr>
        <p:blipFill>
          <a:blip r:embed="rId2"/>
          <a:stretch>
            <a:fillRect/>
          </a:stretch>
        </p:blipFill>
        <p:spPr>
          <a:xfrm>
            <a:off x="4262719" y="457199"/>
            <a:ext cx="3186952" cy="685801"/>
          </a:xfrm>
          <a:prstGeom prst="rect">
            <a:avLst/>
          </a:prstGeom>
        </p:spPr>
      </p:pic>
      <p:pic>
        <p:nvPicPr>
          <p:cNvPr id="4" name="Picture 3">
            <a:extLst>
              <a:ext uri="{FF2B5EF4-FFF2-40B4-BE49-F238E27FC236}">
                <a16:creationId xmlns:a16="http://schemas.microsoft.com/office/drawing/2014/main" id="{D5B12671-08FB-58AE-E457-21216F78E0D1}"/>
              </a:ext>
            </a:extLst>
          </p:cNvPr>
          <p:cNvPicPr>
            <a:picLocks noChangeAspect="1"/>
          </p:cNvPicPr>
          <p:nvPr/>
        </p:nvPicPr>
        <p:blipFill>
          <a:blip r:embed="rId3"/>
          <a:stretch>
            <a:fillRect/>
          </a:stretch>
        </p:blipFill>
        <p:spPr>
          <a:xfrm>
            <a:off x="1586707" y="1285576"/>
            <a:ext cx="8668960" cy="4286848"/>
          </a:xfrm>
          <a:prstGeom prst="rect">
            <a:avLst/>
          </a:prstGeom>
        </p:spPr>
      </p:pic>
      <p:pic>
        <p:nvPicPr>
          <p:cNvPr id="7" name="Picture 6">
            <a:extLst>
              <a:ext uri="{FF2B5EF4-FFF2-40B4-BE49-F238E27FC236}">
                <a16:creationId xmlns:a16="http://schemas.microsoft.com/office/drawing/2014/main" id="{59325AA8-1A09-F144-0B57-0A40BAEFDEAA}"/>
              </a:ext>
            </a:extLst>
          </p:cNvPr>
          <p:cNvPicPr>
            <a:picLocks noChangeAspect="1"/>
          </p:cNvPicPr>
          <p:nvPr/>
        </p:nvPicPr>
        <p:blipFill>
          <a:blip r:embed="rId4"/>
          <a:stretch>
            <a:fillRect/>
          </a:stretch>
        </p:blipFill>
        <p:spPr>
          <a:xfrm>
            <a:off x="1215180" y="5715000"/>
            <a:ext cx="9412013" cy="438211"/>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4" name="Picture 3">
            <a:extLst>
              <a:ext uri="{FF2B5EF4-FFF2-40B4-BE49-F238E27FC236}">
                <a16:creationId xmlns:a16="http://schemas.microsoft.com/office/drawing/2014/main" id="{26E2595D-853B-741D-51F7-BDE4F926BBF8}"/>
              </a:ext>
            </a:extLst>
          </p:cNvPr>
          <p:cNvPicPr>
            <a:picLocks noChangeAspect="1"/>
          </p:cNvPicPr>
          <p:nvPr/>
        </p:nvPicPr>
        <p:blipFill>
          <a:blip r:embed="rId2"/>
          <a:stretch>
            <a:fillRect/>
          </a:stretch>
        </p:blipFill>
        <p:spPr>
          <a:xfrm>
            <a:off x="4329392" y="594360"/>
            <a:ext cx="2729753" cy="723452"/>
          </a:xfrm>
          <a:prstGeom prst="rect">
            <a:avLst/>
          </a:prstGeom>
        </p:spPr>
      </p:pic>
      <p:pic>
        <p:nvPicPr>
          <p:cNvPr id="8" name="Picture 7">
            <a:extLst>
              <a:ext uri="{FF2B5EF4-FFF2-40B4-BE49-F238E27FC236}">
                <a16:creationId xmlns:a16="http://schemas.microsoft.com/office/drawing/2014/main" id="{4F578615-421B-E515-4BF3-E5473C06BB83}"/>
              </a:ext>
            </a:extLst>
          </p:cNvPr>
          <p:cNvPicPr>
            <a:picLocks noChangeAspect="1"/>
          </p:cNvPicPr>
          <p:nvPr/>
        </p:nvPicPr>
        <p:blipFill>
          <a:blip r:embed="rId3"/>
          <a:stretch>
            <a:fillRect/>
          </a:stretch>
        </p:blipFill>
        <p:spPr>
          <a:xfrm>
            <a:off x="4488381" y="1512195"/>
            <a:ext cx="1924319" cy="552527"/>
          </a:xfrm>
          <a:prstGeom prst="rect">
            <a:avLst/>
          </a:prstGeom>
        </p:spPr>
      </p:pic>
      <p:pic>
        <p:nvPicPr>
          <p:cNvPr id="4098" name="Picture 2">
            <a:extLst>
              <a:ext uri="{FF2B5EF4-FFF2-40B4-BE49-F238E27FC236}">
                <a16:creationId xmlns:a16="http://schemas.microsoft.com/office/drawing/2014/main" id="{4CE0E9E6-FE01-45B9-22A7-D21E83FDD4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8702" y="2259105"/>
            <a:ext cx="7854203" cy="37382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921B492-A158-6960-611E-1B49DAE020FF}"/>
              </a:ext>
            </a:extLst>
          </p:cNvPr>
          <p:cNvPicPr>
            <a:picLocks noChangeAspect="1"/>
          </p:cNvPicPr>
          <p:nvPr/>
        </p:nvPicPr>
        <p:blipFill>
          <a:blip r:embed="rId5"/>
          <a:stretch>
            <a:fillRect/>
          </a:stretch>
        </p:blipFill>
        <p:spPr>
          <a:xfrm>
            <a:off x="3877498" y="6209852"/>
            <a:ext cx="4248743" cy="438211"/>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graphicFrame>
        <p:nvGraphicFramePr>
          <p:cNvPr id="6" name="Table 4">
            <a:extLst>
              <a:ext uri="{FF2B5EF4-FFF2-40B4-BE49-F238E27FC236}">
                <a16:creationId xmlns:a16="http://schemas.microsoft.com/office/drawing/2014/main" id="{79EF5781-BC28-8985-5B31-9C1D072AB990}"/>
              </a:ext>
            </a:extLst>
          </p:cNvPr>
          <p:cNvGraphicFramePr>
            <a:graphicFrameLocks noGrp="1"/>
          </p:cNvGraphicFramePr>
          <p:nvPr>
            <p:ph sz="half" idx="1"/>
            <p:extLst>
              <p:ext uri="{D42A27DB-BD31-4B8C-83A1-F6EECF244321}">
                <p14:modId xmlns:p14="http://schemas.microsoft.com/office/powerpoint/2010/main" val="1068044784"/>
              </p:ext>
            </p:extLst>
          </p:nvPr>
        </p:nvGraphicFramePr>
        <p:xfrm>
          <a:off x="1038214" y="1076984"/>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features.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Visualization (</a:t>
                      </a:r>
                      <a:r>
                        <a:rPr lang="en-US" sz="1800" b="0" i="0" kern="1200" dirty="0" err="1">
                          <a:solidFill>
                            <a:schemeClr val="tx1"/>
                          </a:solidFill>
                          <a:effectLst/>
                          <a:latin typeface="+mn-lt"/>
                          <a:ea typeface="+mn-ea"/>
                          <a:cs typeface="+mn-cs"/>
                        </a:rPr>
                        <a:t>HeatMap</a:t>
                      </a:r>
                      <a:r>
                        <a:rPr lang="en-US" sz="1800" b="0" i="0" kern="1200" dirty="0">
                          <a:solidFill>
                            <a:schemeClr val="tx1"/>
                          </a:solidFill>
                          <a:effectLst/>
                          <a:latin typeface="+mn-lt"/>
                          <a:ea typeface="+mn-ea"/>
                          <a:cs typeface="+mn-cs"/>
                        </a:rPr>
                        <a: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4" name="Picture 3">
            <a:extLst>
              <a:ext uri="{FF2B5EF4-FFF2-40B4-BE49-F238E27FC236}">
                <a16:creationId xmlns:a16="http://schemas.microsoft.com/office/drawing/2014/main" id="{D5895F77-92E8-DB80-46D9-32B33EB5CBDD}"/>
              </a:ext>
            </a:extLst>
          </p:cNvPr>
          <p:cNvPicPr>
            <a:picLocks noChangeAspect="1"/>
          </p:cNvPicPr>
          <p:nvPr/>
        </p:nvPicPr>
        <p:blipFill>
          <a:blip r:embed="rId2"/>
          <a:stretch>
            <a:fillRect/>
          </a:stretch>
        </p:blipFill>
        <p:spPr>
          <a:xfrm>
            <a:off x="2931460" y="2856774"/>
            <a:ext cx="6037728" cy="2737202"/>
          </a:xfrm>
          <a:prstGeom prst="rect">
            <a:avLst/>
          </a:prstGeom>
        </p:spPr>
      </p:pic>
    </p:spTree>
    <p:extLst>
      <p:ext uri="{BB962C8B-B14F-4D97-AF65-F5344CB8AC3E}">
        <p14:creationId xmlns:p14="http://schemas.microsoft.com/office/powerpoint/2010/main" val="327086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2" name="Picture 1">
            <a:extLst>
              <a:ext uri="{FF2B5EF4-FFF2-40B4-BE49-F238E27FC236}">
                <a16:creationId xmlns:a16="http://schemas.microsoft.com/office/drawing/2014/main" id="{82A8D22A-F9A9-61BF-BF61-7ADE07D9E3FE}"/>
              </a:ext>
            </a:extLst>
          </p:cNvPr>
          <p:cNvPicPr>
            <a:picLocks noChangeAspect="1"/>
          </p:cNvPicPr>
          <p:nvPr/>
        </p:nvPicPr>
        <p:blipFill>
          <a:blip r:embed="rId2"/>
          <a:stretch>
            <a:fillRect/>
          </a:stretch>
        </p:blipFill>
        <p:spPr>
          <a:xfrm>
            <a:off x="3339230" y="1054868"/>
            <a:ext cx="5782482" cy="1114581"/>
          </a:xfrm>
          <a:prstGeom prst="rect">
            <a:avLst/>
          </a:prstGeom>
        </p:spPr>
      </p:pic>
      <p:pic>
        <p:nvPicPr>
          <p:cNvPr id="5122" name="Picture 2">
            <a:extLst>
              <a:ext uri="{FF2B5EF4-FFF2-40B4-BE49-F238E27FC236}">
                <a16:creationId xmlns:a16="http://schemas.microsoft.com/office/drawing/2014/main" id="{53CBAEA1-29DF-1D5A-8494-F50E98079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488" y="2599775"/>
            <a:ext cx="82010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854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4" name="Picture 3">
            <a:extLst>
              <a:ext uri="{FF2B5EF4-FFF2-40B4-BE49-F238E27FC236}">
                <a16:creationId xmlns:a16="http://schemas.microsoft.com/office/drawing/2014/main" id="{5A4C67FD-975D-B86C-1EA6-9871155AF93F}"/>
              </a:ext>
            </a:extLst>
          </p:cNvPr>
          <p:cNvPicPr>
            <a:picLocks noChangeAspect="1"/>
          </p:cNvPicPr>
          <p:nvPr/>
        </p:nvPicPr>
        <p:blipFill>
          <a:blip r:embed="rId2"/>
          <a:stretch>
            <a:fillRect/>
          </a:stretch>
        </p:blipFill>
        <p:spPr>
          <a:xfrm>
            <a:off x="2514600" y="1635358"/>
            <a:ext cx="6801299" cy="2412206"/>
          </a:xfrm>
          <a:prstGeom prst="rect">
            <a:avLst/>
          </a:prstGeom>
        </p:spPr>
      </p:pic>
    </p:spTree>
    <p:extLst>
      <p:ext uri="{BB962C8B-B14F-4D97-AF65-F5344CB8AC3E}">
        <p14:creationId xmlns:p14="http://schemas.microsoft.com/office/powerpoint/2010/main" val="148612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83927"/>
            <a:ext cx="4492931" cy="906672"/>
          </a:xfrm>
          <a:prstGeom prst="rect">
            <a:avLst/>
          </a:prstGeom>
        </p:spPr>
      </p:pic>
      <p:pic>
        <p:nvPicPr>
          <p:cNvPr id="4" name="Picture 3">
            <a:extLst>
              <a:ext uri="{FF2B5EF4-FFF2-40B4-BE49-F238E27FC236}">
                <a16:creationId xmlns:a16="http://schemas.microsoft.com/office/drawing/2014/main" id="{75071456-DB28-FA4F-BFDA-5B88BC6641EA}"/>
              </a:ext>
            </a:extLst>
          </p:cNvPr>
          <p:cNvPicPr>
            <a:picLocks noChangeAspect="1"/>
          </p:cNvPicPr>
          <p:nvPr/>
        </p:nvPicPr>
        <p:blipFill>
          <a:blip r:embed="rId3"/>
          <a:stretch>
            <a:fillRect/>
          </a:stretch>
        </p:blipFill>
        <p:spPr>
          <a:xfrm>
            <a:off x="4182036" y="1190599"/>
            <a:ext cx="2449188" cy="651648"/>
          </a:xfrm>
          <a:prstGeom prst="rect">
            <a:avLst/>
          </a:prstGeom>
        </p:spPr>
      </p:pic>
      <p:pic>
        <p:nvPicPr>
          <p:cNvPr id="12" name="Picture 11">
            <a:extLst>
              <a:ext uri="{FF2B5EF4-FFF2-40B4-BE49-F238E27FC236}">
                <a16:creationId xmlns:a16="http://schemas.microsoft.com/office/drawing/2014/main" id="{3C123B87-72C0-D631-C99C-7257916067C9}"/>
              </a:ext>
            </a:extLst>
          </p:cNvPr>
          <p:cNvPicPr>
            <a:picLocks noChangeAspect="1"/>
          </p:cNvPicPr>
          <p:nvPr/>
        </p:nvPicPr>
        <p:blipFill>
          <a:blip r:embed="rId4"/>
          <a:stretch>
            <a:fillRect/>
          </a:stretch>
        </p:blipFill>
        <p:spPr>
          <a:xfrm>
            <a:off x="1513835" y="1842247"/>
            <a:ext cx="9164329" cy="4467849"/>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Cleaning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6" name="Picture 5">
            <a:extLst>
              <a:ext uri="{FF2B5EF4-FFF2-40B4-BE49-F238E27FC236}">
                <a16:creationId xmlns:a16="http://schemas.microsoft.com/office/drawing/2014/main" id="{F43CD1C8-C257-2337-0A6B-6BC555A64020}"/>
              </a:ext>
            </a:extLst>
          </p:cNvPr>
          <p:cNvPicPr>
            <a:picLocks noChangeAspect="1"/>
          </p:cNvPicPr>
          <p:nvPr/>
        </p:nvPicPr>
        <p:blipFill>
          <a:blip r:embed="rId2"/>
          <a:stretch>
            <a:fillRect/>
          </a:stretch>
        </p:blipFill>
        <p:spPr>
          <a:xfrm>
            <a:off x="989951" y="1065007"/>
            <a:ext cx="9297698" cy="3877216"/>
          </a:xfrm>
          <a:prstGeom prst="rect">
            <a:avLst/>
          </a:prstGeom>
        </p:spPr>
      </p:pic>
    </p:spTree>
    <p:extLst>
      <p:ext uri="{BB962C8B-B14F-4D97-AF65-F5344CB8AC3E}">
        <p14:creationId xmlns:p14="http://schemas.microsoft.com/office/powerpoint/2010/main" val="3930478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3" name="Picture 2">
            <a:extLst>
              <a:ext uri="{FF2B5EF4-FFF2-40B4-BE49-F238E27FC236}">
                <a16:creationId xmlns:a16="http://schemas.microsoft.com/office/drawing/2014/main" id="{CF593EB0-CB32-944A-FE11-1AD5D039A6CB}"/>
              </a:ext>
            </a:extLst>
          </p:cNvPr>
          <p:cNvPicPr>
            <a:picLocks noChangeAspect="1"/>
          </p:cNvPicPr>
          <p:nvPr/>
        </p:nvPicPr>
        <p:blipFill>
          <a:blip r:embed="rId2"/>
          <a:stretch>
            <a:fillRect/>
          </a:stretch>
        </p:blipFill>
        <p:spPr>
          <a:xfrm>
            <a:off x="1049928" y="594360"/>
            <a:ext cx="8935697" cy="3343742"/>
          </a:xfrm>
          <a:prstGeom prst="rect">
            <a:avLst/>
          </a:prstGeom>
        </p:spPr>
      </p:pic>
      <p:pic>
        <p:nvPicPr>
          <p:cNvPr id="5" name="Picture 4">
            <a:extLst>
              <a:ext uri="{FF2B5EF4-FFF2-40B4-BE49-F238E27FC236}">
                <a16:creationId xmlns:a16="http://schemas.microsoft.com/office/drawing/2014/main" id="{3FD4F8E5-6134-4226-0310-956D3C435A9A}"/>
              </a:ext>
            </a:extLst>
          </p:cNvPr>
          <p:cNvPicPr>
            <a:picLocks noChangeAspect="1"/>
          </p:cNvPicPr>
          <p:nvPr/>
        </p:nvPicPr>
        <p:blipFill>
          <a:blip r:embed="rId3"/>
          <a:stretch>
            <a:fillRect/>
          </a:stretch>
        </p:blipFill>
        <p:spPr>
          <a:xfrm>
            <a:off x="1049928" y="4038461"/>
            <a:ext cx="8935697" cy="1981477"/>
          </a:xfrm>
          <a:prstGeom prst="rect">
            <a:avLst/>
          </a:prstGeom>
        </p:spPr>
      </p:pic>
    </p:spTree>
    <p:extLst>
      <p:ext uri="{BB962C8B-B14F-4D97-AF65-F5344CB8AC3E}">
        <p14:creationId xmlns:p14="http://schemas.microsoft.com/office/powerpoint/2010/main" val="245148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4" name="Picture 3">
            <a:extLst>
              <a:ext uri="{FF2B5EF4-FFF2-40B4-BE49-F238E27FC236}">
                <a16:creationId xmlns:a16="http://schemas.microsoft.com/office/drawing/2014/main" id="{0F48F0C7-733F-6954-C32B-D1204DDE9FE0}"/>
              </a:ext>
            </a:extLst>
          </p:cNvPr>
          <p:cNvPicPr>
            <a:picLocks noChangeAspect="1"/>
          </p:cNvPicPr>
          <p:nvPr/>
        </p:nvPicPr>
        <p:blipFill>
          <a:blip r:embed="rId2"/>
          <a:stretch>
            <a:fillRect/>
          </a:stretch>
        </p:blipFill>
        <p:spPr>
          <a:xfrm>
            <a:off x="699300" y="594360"/>
            <a:ext cx="5396700" cy="2029108"/>
          </a:xfrm>
          <a:prstGeom prst="rect">
            <a:avLst/>
          </a:prstGeom>
        </p:spPr>
      </p:pic>
      <p:pic>
        <p:nvPicPr>
          <p:cNvPr id="6146" name="Picture 2">
            <a:extLst>
              <a:ext uri="{FF2B5EF4-FFF2-40B4-BE49-F238E27FC236}">
                <a16:creationId xmlns:a16="http://schemas.microsoft.com/office/drawing/2014/main" id="{DF370F2B-0105-3189-E347-CE88100D2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00" y="2958182"/>
            <a:ext cx="5396700" cy="344261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5210C33-5FCB-247D-D905-31688DD664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580" y="2958183"/>
            <a:ext cx="5275020" cy="34426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9D694AD-58A5-A7E3-8379-2D0781389C61}"/>
              </a:ext>
            </a:extLst>
          </p:cNvPr>
          <p:cNvPicPr>
            <a:picLocks noChangeAspect="1"/>
          </p:cNvPicPr>
          <p:nvPr/>
        </p:nvPicPr>
        <p:blipFill>
          <a:blip r:embed="rId5"/>
          <a:stretch>
            <a:fillRect/>
          </a:stretch>
        </p:blipFill>
        <p:spPr>
          <a:xfrm>
            <a:off x="6152033" y="594360"/>
            <a:ext cx="5780887" cy="2048161"/>
          </a:xfrm>
          <a:prstGeom prst="rect">
            <a:avLst/>
          </a:prstGeom>
        </p:spPr>
      </p:pic>
    </p:spTree>
    <p:extLst>
      <p:ext uri="{BB962C8B-B14F-4D97-AF65-F5344CB8AC3E}">
        <p14:creationId xmlns:p14="http://schemas.microsoft.com/office/powerpoint/2010/main" val="3393514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4" name="Picture 3">
            <a:extLst>
              <a:ext uri="{FF2B5EF4-FFF2-40B4-BE49-F238E27FC236}">
                <a16:creationId xmlns:a16="http://schemas.microsoft.com/office/drawing/2014/main" id="{84946A2E-91B1-14DF-2295-43386A4D885B}"/>
              </a:ext>
            </a:extLst>
          </p:cNvPr>
          <p:cNvPicPr>
            <a:picLocks noChangeAspect="1"/>
          </p:cNvPicPr>
          <p:nvPr/>
        </p:nvPicPr>
        <p:blipFill>
          <a:blip r:embed="rId2"/>
          <a:stretch>
            <a:fillRect/>
          </a:stretch>
        </p:blipFill>
        <p:spPr>
          <a:xfrm>
            <a:off x="1418859" y="771861"/>
            <a:ext cx="5239481" cy="1352739"/>
          </a:xfrm>
          <a:prstGeom prst="rect">
            <a:avLst/>
          </a:prstGeom>
        </p:spPr>
      </p:pic>
      <p:pic>
        <p:nvPicPr>
          <p:cNvPr id="8" name="Picture 7">
            <a:extLst>
              <a:ext uri="{FF2B5EF4-FFF2-40B4-BE49-F238E27FC236}">
                <a16:creationId xmlns:a16="http://schemas.microsoft.com/office/drawing/2014/main" id="{CD87A978-346D-7974-5EE9-3E459E22E81B}"/>
              </a:ext>
            </a:extLst>
          </p:cNvPr>
          <p:cNvPicPr>
            <a:picLocks noChangeAspect="1"/>
          </p:cNvPicPr>
          <p:nvPr/>
        </p:nvPicPr>
        <p:blipFill>
          <a:blip r:embed="rId3"/>
          <a:stretch>
            <a:fillRect/>
          </a:stretch>
        </p:blipFill>
        <p:spPr>
          <a:xfrm>
            <a:off x="1418859" y="2235003"/>
            <a:ext cx="8697539" cy="4163006"/>
          </a:xfrm>
          <a:prstGeom prst="rect">
            <a:avLst/>
          </a:prstGeom>
        </p:spPr>
      </p:pic>
    </p:spTree>
    <p:extLst>
      <p:ext uri="{BB962C8B-B14F-4D97-AF65-F5344CB8AC3E}">
        <p14:creationId xmlns:p14="http://schemas.microsoft.com/office/powerpoint/2010/main" val="525936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3" name="Picture 2">
            <a:extLst>
              <a:ext uri="{FF2B5EF4-FFF2-40B4-BE49-F238E27FC236}">
                <a16:creationId xmlns:a16="http://schemas.microsoft.com/office/drawing/2014/main" id="{1D0781B7-B7C9-287F-BC5B-10F4631EFAB3}"/>
              </a:ext>
            </a:extLst>
          </p:cNvPr>
          <p:cNvPicPr>
            <a:picLocks noChangeAspect="1"/>
          </p:cNvPicPr>
          <p:nvPr/>
        </p:nvPicPr>
        <p:blipFill>
          <a:blip r:embed="rId2"/>
          <a:stretch>
            <a:fillRect/>
          </a:stretch>
        </p:blipFill>
        <p:spPr>
          <a:xfrm>
            <a:off x="919378" y="594360"/>
            <a:ext cx="8954750" cy="4382112"/>
          </a:xfrm>
          <a:prstGeom prst="rect">
            <a:avLst/>
          </a:prstGeom>
        </p:spPr>
      </p:pic>
      <p:pic>
        <p:nvPicPr>
          <p:cNvPr id="6" name="Picture 5">
            <a:extLst>
              <a:ext uri="{FF2B5EF4-FFF2-40B4-BE49-F238E27FC236}">
                <a16:creationId xmlns:a16="http://schemas.microsoft.com/office/drawing/2014/main" id="{FF87223A-B6C5-94AA-2409-FA157DE6B9CC}"/>
              </a:ext>
            </a:extLst>
          </p:cNvPr>
          <p:cNvPicPr>
            <a:picLocks noChangeAspect="1"/>
          </p:cNvPicPr>
          <p:nvPr/>
        </p:nvPicPr>
        <p:blipFill>
          <a:blip r:embed="rId3"/>
          <a:stretch>
            <a:fillRect/>
          </a:stretch>
        </p:blipFill>
        <p:spPr>
          <a:xfrm>
            <a:off x="919378" y="4976472"/>
            <a:ext cx="4391638" cy="1600423"/>
          </a:xfrm>
          <a:prstGeom prst="rect">
            <a:avLst/>
          </a:prstGeom>
        </p:spPr>
      </p:pic>
      <p:pic>
        <p:nvPicPr>
          <p:cNvPr id="8" name="Picture 7">
            <a:extLst>
              <a:ext uri="{FF2B5EF4-FFF2-40B4-BE49-F238E27FC236}">
                <a16:creationId xmlns:a16="http://schemas.microsoft.com/office/drawing/2014/main" id="{AC99E61D-0492-7B93-03E0-C956F8B7EB9B}"/>
              </a:ext>
            </a:extLst>
          </p:cNvPr>
          <p:cNvPicPr>
            <a:picLocks noChangeAspect="1"/>
          </p:cNvPicPr>
          <p:nvPr/>
        </p:nvPicPr>
        <p:blipFill>
          <a:blip r:embed="rId4"/>
          <a:stretch>
            <a:fillRect/>
          </a:stretch>
        </p:blipFill>
        <p:spPr>
          <a:xfrm>
            <a:off x="5756167" y="5115133"/>
            <a:ext cx="4229690" cy="1038370"/>
          </a:xfrm>
          <a:prstGeom prst="rect">
            <a:avLst/>
          </a:prstGeom>
        </p:spPr>
      </p:pic>
    </p:spTree>
    <p:extLst>
      <p:ext uri="{BB962C8B-B14F-4D97-AF65-F5344CB8AC3E}">
        <p14:creationId xmlns:p14="http://schemas.microsoft.com/office/powerpoint/2010/main" val="182858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10" name="Picture 9">
            <a:extLst>
              <a:ext uri="{FF2B5EF4-FFF2-40B4-BE49-F238E27FC236}">
                <a16:creationId xmlns:a16="http://schemas.microsoft.com/office/drawing/2014/main" id="{CFD2881F-2EBE-927D-02D3-33264552703E}"/>
              </a:ext>
            </a:extLst>
          </p:cNvPr>
          <p:cNvPicPr>
            <a:picLocks noChangeAspect="1"/>
          </p:cNvPicPr>
          <p:nvPr/>
        </p:nvPicPr>
        <p:blipFill>
          <a:blip r:embed="rId2"/>
          <a:stretch>
            <a:fillRect/>
          </a:stretch>
        </p:blipFill>
        <p:spPr>
          <a:xfrm>
            <a:off x="1442388" y="1358153"/>
            <a:ext cx="9307224" cy="3823691"/>
          </a:xfrm>
          <a:prstGeom prst="rect">
            <a:avLst/>
          </a:prstGeom>
        </p:spPr>
      </p:pic>
    </p:spTree>
    <p:extLst>
      <p:ext uri="{BB962C8B-B14F-4D97-AF65-F5344CB8AC3E}">
        <p14:creationId xmlns:p14="http://schemas.microsoft.com/office/powerpoint/2010/main" val="3278032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3" name="Picture 2">
            <a:extLst>
              <a:ext uri="{FF2B5EF4-FFF2-40B4-BE49-F238E27FC236}">
                <a16:creationId xmlns:a16="http://schemas.microsoft.com/office/drawing/2014/main" id="{FFE4634E-D082-3D79-34ED-0AF0DE615314}"/>
              </a:ext>
            </a:extLst>
          </p:cNvPr>
          <p:cNvPicPr>
            <a:picLocks noChangeAspect="1"/>
          </p:cNvPicPr>
          <p:nvPr/>
        </p:nvPicPr>
        <p:blipFill>
          <a:blip r:embed="rId2"/>
          <a:stretch>
            <a:fillRect/>
          </a:stretch>
        </p:blipFill>
        <p:spPr>
          <a:xfrm>
            <a:off x="3338127" y="1371313"/>
            <a:ext cx="5515745" cy="4115374"/>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3" name="Picture 2">
            <a:extLst>
              <a:ext uri="{FF2B5EF4-FFF2-40B4-BE49-F238E27FC236}">
                <a16:creationId xmlns:a16="http://schemas.microsoft.com/office/drawing/2014/main" id="{86146F12-3C8B-70E7-2553-6AD7D2A344F3}"/>
              </a:ext>
            </a:extLst>
          </p:cNvPr>
          <p:cNvPicPr>
            <a:picLocks noChangeAspect="1"/>
          </p:cNvPicPr>
          <p:nvPr/>
        </p:nvPicPr>
        <p:blipFill>
          <a:blip r:embed="rId2"/>
          <a:stretch>
            <a:fillRect/>
          </a:stretch>
        </p:blipFill>
        <p:spPr>
          <a:xfrm>
            <a:off x="2918012" y="1199871"/>
            <a:ext cx="5926334" cy="4001058"/>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3" name="Picture 2">
            <a:extLst>
              <a:ext uri="{FF2B5EF4-FFF2-40B4-BE49-F238E27FC236}">
                <a16:creationId xmlns:a16="http://schemas.microsoft.com/office/drawing/2014/main" id="{454057DC-A2FF-53B9-0B36-B60D87A53903}"/>
              </a:ext>
            </a:extLst>
          </p:cNvPr>
          <p:cNvPicPr>
            <a:picLocks noChangeAspect="1"/>
          </p:cNvPicPr>
          <p:nvPr/>
        </p:nvPicPr>
        <p:blipFill>
          <a:blip r:embed="rId2"/>
          <a:stretch>
            <a:fillRect/>
          </a:stretch>
        </p:blipFill>
        <p:spPr>
          <a:xfrm>
            <a:off x="2783541" y="1442760"/>
            <a:ext cx="6084621" cy="3972479"/>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4" name="Picture 3">
            <a:extLst>
              <a:ext uri="{FF2B5EF4-FFF2-40B4-BE49-F238E27FC236}">
                <a16:creationId xmlns:a16="http://schemas.microsoft.com/office/drawing/2014/main" id="{F7A2484D-715D-F9E0-4ED0-BDB37F8A1784}"/>
              </a:ext>
            </a:extLst>
          </p:cNvPr>
          <p:cNvPicPr>
            <a:picLocks noChangeAspect="1"/>
          </p:cNvPicPr>
          <p:nvPr/>
        </p:nvPicPr>
        <p:blipFill>
          <a:blip r:embed="rId2"/>
          <a:stretch>
            <a:fillRect/>
          </a:stretch>
        </p:blipFill>
        <p:spPr>
          <a:xfrm>
            <a:off x="2783541" y="1404655"/>
            <a:ext cx="6113200" cy="4048690"/>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422238"/>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925697" y="1371217"/>
            <a:ext cx="10504303" cy="5632311"/>
          </a:xfrm>
          <a:prstGeom prst="rect">
            <a:avLst/>
          </a:prstGeom>
          <a:noFill/>
        </p:spPr>
        <p:txBody>
          <a:bodyPr wrap="square" rtlCol="0">
            <a:spAutoFit/>
          </a:bodyPr>
          <a:lstStyle/>
          <a:p>
            <a:pPr algn="just"/>
            <a:r>
              <a:rPr lang="en-US" sz="2400" b="0" i="0" dirty="0">
                <a:effectLst/>
                <a:latin typeface="-apple-system"/>
              </a:rPr>
              <a:t>The proliferation of social media enables people to express their opinions widely online. However, at the same time, this has resulted in the emergence of conflict and hate, making online environments uninviting for users.</a:t>
            </a:r>
          </a:p>
          <a:p>
            <a:pPr algn="just"/>
            <a:endParaRPr lang="en-US" sz="2400" dirty="0">
              <a:latin typeface="-apple-system"/>
              <a:cs typeface="Calibri" panose="020F0502020204030204" pitchFamily="34" charset="0"/>
            </a:endParaRPr>
          </a:p>
          <a:p>
            <a:pPr algn="l"/>
            <a:r>
              <a:rPr lang="en-US" sz="2400" b="0" i="0" dirty="0">
                <a:effectLst/>
                <a:latin typeface="-apple-system"/>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l"/>
            <a:endParaRPr lang="en-US" sz="2400" b="0" i="0" dirty="0">
              <a:effectLst/>
              <a:latin typeface="-apple-system"/>
            </a:endParaRPr>
          </a:p>
          <a:p>
            <a:pPr algn="l"/>
            <a:r>
              <a:rPr lang="en-US" sz="2400" b="0" i="0" dirty="0">
                <a:effectLst/>
                <a:latin typeface="-apple-system"/>
              </a:rPr>
              <a:t>Our goal is to build a prototype of online hate and abuse comment classifier which can used to classify hate and offensive comments so that it can be controlled and restricted from spreading hatred and cyberbullying.</a:t>
            </a:r>
          </a:p>
          <a:p>
            <a:pPr algn="just"/>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4" name="Picture 3">
            <a:extLst>
              <a:ext uri="{FF2B5EF4-FFF2-40B4-BE49-F238E27FC236}">
                <a16:creationId xmlns:a16="http://schemas.microsoft.com/office/drawing/2014/main" id="{D02EDF19-7F24-74B6-7C19-D770B3CF56B4}"/>
              </a:ext>
            </a:extLst>
          </p:cNvPr>
          <p:cNvPicPr>
            <a:picLocks noChangeAspect="1"/>
          </p:cNvPicPr>
          <p:nvPr/>
        </p:nvPicPr>
        <p:blipFill>
          <a:blip r:embed="rId2"/>
          <a:stretch>
            <a:fillRect/>
          </a:stretch>
        </p:blipFill>
        <p:spPr>
          <a:xfrm>
            <a:off x="3042811" y="1323681"/>
            <a:ext cx="6106377" cy="4210638"/>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3" name="Picture 2">
            <a:extLst>
              <a:ext uri="{FF2B5EF4-FFF2-40B4-BE49-F238E27FC236}">
                <a16:creationId xmlns:a16="http://schemas.microsoft.com/office/drawing/2014/main" id="{870DCD6C-5480-605A-91AB-2A87F24FEC04}"/>
              </a:ext>
            </a:extLst>
          </p:cNvPr>
          <p:cNvPicPr>
            <a:picLocks noChangeAspect="1"/>
          </p:cNvPicPr>
          <p:nvPr/>
        </p:nvPicPr>
        <p:blipFill>
          <a:blip r:embed="rId2"/>
          <a:stretch>
            <a:fillRect/>
          </a:stretch>
        </p:blipFill>
        <p:spPr>
          <a:xfrm>
            <a:off x="2931460" y="1390365"/>
            <a:ext cx="5960518" cy="4077269"/>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3" name="Picture 2">
            <a:extLst>
              <a:ext uri="{FF2B5EF4-FFF2-40B4-BE49-F238E27FC236}">
                <a16:creationId xmlns:a16="http://schemas.microsoft.com/office/drawing/2014/main" id="{75D77A96-B5D9-9B39-EC0D-F41AAFB39FCF}"/>
              </a:ext>
            </a:extLst>
          </p:cNvPr>
          <p:cNvPicPr>
            <a:picLocks noChangeAspect="1"/>
          </p:cNvPicPr>
          <p:nvPr/>
        </p:nvPicPr>
        <p:blipFill>
          <a:blip r:embed="rId2"/>
          <a:stretch>
            <a:fillRect/>
          </a:stretch>
        </p:blipFill>
        <p:spPr>
          <a:xfrm>
            <a:off x="2608729" y="1309391"/>
            <a:ext cx="6264196" cy="4239217"/>
          </a:xfrm>
          <a:prstGeom prst="rect">
            <a:avLst/>
          </a:prstGeom>
        </p:spPr>
      </p:pic>
    </p:spTree>
    <p:extLst>
      <p:ext uri="{BB962C8B-B14F-4D97-AF65-F5344CB8AC3E}">
        <p14:creationId xmlns:p14="http://schemas.microsoft.com/office/powerpoint/2010/main" val="360530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3" name="Picture 2">
            <a:extLst>
              <a:ext uri="{FF2B5EF4-FFF2-40B4-BE49-F238E27FC236}">
                <a16:creationId xmlns:a16="http://schemas.microsoft.com/office/drawing/2014/main" id="{8836B154-230B-0087-9D15-78BB4E09826B}"/>
              </a:ext>
            </a:extLst>
          </p:cNvPr>
          <p:cNvPicPr>
            <a:picLocks noChangeAspect="1"/>
          </p:cNvPicPr>
          <p:nvPr/>
        </p:nvPicPr>
        <p:blipFill>
          <a:blip r:embed="rId2"/>
          <a:stretch>
            <a:fillRect/>
          </a:stretch>
        </p:blipFill>
        <p:spPr>
          <a:xfrm>
            <a:off x="2693447" y="355002"/>
            <a:ext cx="6401693" cy="3820058"/>
          </a:xfrm>
          <a:prstGeom prst="rect">
            <a:avLst/>
          </a:prstGeom>
        </p:spPr>
      </p:pic>
      <p:pic>
        <p:nvPicPr>
          <p:cNvPr id="6" name="Picture 5">
            <a:extLst>
              <a:ext uri="{FF2B5EF4-FFF2-40B4-BE49-F238E27FC236}">
                <a16:creationId xmlns:a16="http://schemas.microsoft.com/office/drawing/2014/main" id="{67B4A2E7-5498-02E6-C082-09F388D37E91}"/>
              </a:ext>
            </a:extLst>
          </p:cNvPr>
          <p:cNvPicPr>
            <a:picLocks noChangeAspect="1"/>
          </p:cNvPicPr>
          <p:nvPr/>
        </p:nvPicPr>
        <p:blipFill>
          <a:blip r:embed="rId3"/>
          <a:stretch>
            <a:fillRect/>
          </a:stretch>
        </p:blipFill>
        <p:spPr>
          <a:xfrm>
            <a:off x="2693447" y="4175060"/>
            <a:ext cx="6611273" cy="2514951"/>
          </a:xfrm>
          <a:prstGeom prst="rect">
            <a:avLst/>
          </a:prstGeom>
        </p:spPr>
      </p:pic>
      <p:pic>
        <p:nvPicPr>
          <p:cNvPr id="2" name="Picture 1">
            <a:extLst>
              <a:ext uri="{FF2B5EF4-FFF2-40B4-BE49-F238E27FC236}">
                <a16:creationId xmlns:a16="http://schemas.microsoft.com/office/drawing/2014/main" id="{966CB9F9-E136-C2B8-77C1-AC1DD21EEBB3}"/>
              </a:ext>
            </a:extLst>
          </p:cNvPr>
          <p:cNvPicPr>
            <a:picLocks noChangeAspect="1"/>
          </p:cNvPicPr>
          <p:nvPr/>
        </p:nvPicPr>
        <p:blipFill>
          <a:blip r:embed="rId2"/>
          <a:stretch>
            <a:fillRect/>
          </a:stretch>
        </p:blipFill>
        <p:spPr>
          <a:xfrm>
            <a:off x="2693447" y="274320"/>
            <a:ext cx="6401693" cy="3820058"/>
          </a:xfrm>
          <a:prstGeom prst="rect">
            <a:avLst/>
          </a:prstGeom>
        </p:spPr>
      </p:pic>
    </p:spTree>
    <p:extLst>
      <p:ext uri="{BB962C8B-B14F-4D97-AF65-F5344CB8AC3E}">
        <p14:creationId xmlns:p14="http://schemas.microsoft.com/office/powerpoint/2010/main" val="11250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34</a:t>
            </a:fld>
            <a:endParaRPr lang="en-US" dirty="0"/>
          </a:p>
        </p:txBody>
      </p:sp>
      <p:pic>
        <p:nvPicPr>
          <p:cNvPr id="3" name="Picture 2">
            <a:extLst>
              <a:ext uri="{FF2B5EF4-FFF2-40B4-BE49-F238E27FC236}">
                <a16:creationId xmlns:a16="http://schemas.microsoft.com/office/drawing/2014/main" id="{EA6AF936-F432-21C4-CB10-BD8421A4781A}"/>
              </a:ext>
            </a:extLst>
          </p:cNvPr>
          <p:cNvPicPr>
            <a:picLocks noChangeAspect="1"/>
          </p:cNvPicPr>
          <p:nvPr/>
        </p:nvPicPr>
        <p:blipFill>
          <a:blip r:embed="rId2"/>
          <a:stretch>
            <a:fillRect/>
          </a:stretch>
        </p:blipFill>
        <p:spPr>
          <a:xfrm>
            <a:off x="3080138" y="731520"/>
            <a:ext cx="5144218" cy="2419688"/>
          </a:xfrm>
          <a:prstGeom prst="rect">
            <a:avLst/>
          </a:prstGeom>
        </p:spPr>
      </p:pic>
      <p:pic>
        <p:nvPicPr>
          <p:cNvPr id="7170" name="Picture 2">
            <a:extLst>
              <a:ext uri="{FF2B5EF4-FFF2-40B4-BE49-F238E27FC236}">
                <a16:creationId xmlns:a16="http://schemas.microsoft.com/office/drawing/2014/main" id="{A95DB58D-89B4-1204-2277-4FD7AF5EC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5322" y="3478530"/>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4142AA3-407C-52FB-E005-853CA484F898}"/>
              </a:ext>
            </a:extLst>
          </p:cNvPr>
          <p:cNvPicPr>
            <a:picLocks noChangeAspect="1"/>
          </p:cNvPicPr>
          <p:nvPr/>
        </p:nvPicPr>
        <p:blipFill>
          <a:blip r:embed="rId4"/>
          <a:stretch>
            <a:fillRect/>
          </a:stretch>
        </p:blipFill>
        <p:spPr>
          <a:xfrm>
            <a:off x="1590046" y="6171079"/>
            <a:ext cx="9011908" cy="381053"/>
          </a:xfrm>
          <a:prstGeom prst="rect">
            <a:avLst/>
          </a:prstGeom>
        </p:spPr>
      </p:pic>
    </p:spTree>
    <p:extLst>
      <p:ext uri="{BB962C8B-B14F-4D97-AF65-F5344CB8AC3E}">
        <p14:creationId xmlns:p14="http://schemas.microsoft.com/office/powerpoint/2010/main" val="1803696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35</a:t>
            </a:fld>
            <a:endParaRPr lang="en-US" dirty="0"/>
          </a:p>
        </p:txBody>
      </p:sp>
      <p:pic>
        <p:nvPicPr>
          <p:cNvPr id="3" name="Picture 2">
            <a:extLst>
              <a:ext uri="{FF2B5EF4-FFF2-40B4-BE49-F238E27FC236}">
                <a16:creationId xmlns:a16="http://schemas.microsoft.com/office/drawing/2014/main" id="{BCDEFAA0-10D5-2B61-05B7-81FAA32372CF}"/>
              </a:ext>
            </a:extLst>
          </p:cNvPr>
          <p:cNvPicPr>
            <a:picLocks noChangeAspect="1"/>
          </p:cNvPicPr>
          <p:nvPr/>
        </p:nvPicPr>
        <p:blipFill>
          <a:blip r:embed="rId2"/>
          <a:stretch>
            <a:fillRect/>
          </a:stretch>
        </p:blipFill>
        <p:spPr>
          <a:xfrm>
            <a:off x="2732946" y="201706"/>
            <a:ext cx="6430272" cy="4182059"/>
          </a:xfrm>
          <a:prstGeom prst="rect">
            <a:avLst/>
          </a:prstGeom>
        </p:spPr>
      </p:pic>
      <p:pic>
        <p:nvPicPr>
          <p:cNvPr id="6" name="Picture 5">
            <a:extLst>
              <a:ext uri="{FF2B5EF4-FFF2-40B4-BE49-F238E27FC236}">
                <a16:creationId xmlns:a16="http://schemas.microsoft.com/office/drawing/2014/main" id="{858C78F0-AC5C-E029-61C2-4DD99E304875}"/>
              </a:ext>
            </a:extLst>
          </p:cNvPr>
          <p:cNvPicPr>
            <a:picLocks noChangeAspect="1"/>
          </p:cNvPicPr>
          <p:nvPr/>
        </p:nvPicPr>
        <p:blipFill>
          <a:blip r:embed="rId3"/>
          <a:stretch>
            <a:fillRect/>
          </a:stretch>
        </p:blipFill>
        <p:spPr>
          <a:xfrm>
            <a:off x="2732946" y="4424106"/>
            <a:ext cx="6430272" cy="2257740"/>
          </a:xfrm>
          <a:prstGeom prst="rect">
            <a:avLst/>
          </a:prstGeom>
        </p:spPr>
      </p:pic>
    </p:spTree>
    <p:extLst>
      <p:ext uri="{BB962C8B-B14F-4D97-AF65-F5344CB8AC3E}">
        <p14:creationId xmlns:p14="http://schemas.microsoft.com/office/powerpoint/2010/main" val="3214069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36</a:t>
            </a:fld>
            <a:endParaRPr lang="en-US" dirty="0"/>
          </a:p>
        </p:txBody>
      </p:sp>
      <p:pic>
        <p:nvPicPr>
          <p:cNvPr id="3" name="Picture 2">
            <a:extLst>
              <a:ext uri="{FF2B5EF4-FFF2-40B4-BE49-F238E27FC236}">
                <a16:creationId xmlns:a16="http://schemas.microsoft.com/office/drawing/2014/main" id="{9B959B34-98B8-247D-7034-5FD72B9A747C}"/>
              </a:ext>
            </a:extLst>
          </p:cNvPr>
          <p:cNvPicPr>
            <a:picLocks noChangeAspect="1"/>
          </p:cNvPicPr>
          <p:nvPr/>
        </p:nvPicPr>
        <p:blipFill>
          <a:blip r:embed="rId2"/>
          <a:stretch>
            <a:fillRect/>
          </a:stretch>
        </p:blipFill>
        <p:spPr>
          <a:xfrm>
            <a:off x="1073999" y="416858"/>
            <a:ext cx="5229955" cy="3486637"/>
          </a:xfrm>
          <a:prstGeom prst="rect">
            <a:avLst/>
          </a:prstGeom>
        </p:spPr>
      </p:pic>
      <p:pic>
        <p:nvPicPr>
          <p:cNvPr id="6" name="Picture 5">
            <a:extLst>
              <a:ext uri="{FF2B5EF4-FFF2-40B4-BE49-F238E27FC236}">
                <a16:creationId xmlns:a16="http://schemas.microsoft.com/office/drawing/2014/main" id="{D2047317-3745-FB29-1A33-4AE1CAB33E97}"/>
              </a:ext>
            </a:extLst>
          </p:cNvPr>
          <p:cNvPicPr>
            <a:picLocks noChangeAspect="1"/>
          </p:cNvPicPr>
          <p:nvPr/>
        </p:nvPicPr>
        <p:blipFill>
          <a:blip r:embed="rId3"/>
          <a:stretch>
            <a:fillRect/>
          </a:stretch>
        </p:blipFill>
        <p:spPr>
          <a:xfrm>
            <a:off x="1073999" y="4164799"/>
            <a:ext cx="7268589" cy="2105319"/>
          </a:xfrm>
          <a:prstGeom prst="rect">
            <a:avLst/>
          </a:prstGeom>
        </p:spPr>
      </p:pic>
      <p:pic>
        <p:nvPicPr>
          <p:cNvPr id="8194" name="Picture 2">
            <a:extLst>
              <a:ext uri="{FF2B5EF4-FFF2-40B4-BE49-F238E27FC236}">
                <a16:creationId xmlns:a16="http://schemas.microsoft.com/office/drawing/2014/main" id="{C01BC565-C0E7-CCF1-596E-12DF14B94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4952" y="3098293"/>
            <a:ext cx="3190875" cy="31718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034B3FA-19FB-67CB-E71F-E03A0F39F2C1}"/>
              </a:ext>
            </a:extLst>
          </p:cNvPr>
          <p:cNvPicPr>
            <a:picLocks noChangeAspect="1"/>
          </p:cNvPicPr>
          <p:nvPr/>
        </p:nvPicPr>
        <p:blipFill>
          <a:blip r:embed="rId5"/>
          <a:stretch>
            <a:fillRect/>
          </a:stretch>
        </p:blipFill>
        <p:spPr>
          <a:xfrm>
            <a:off x="8494952" y="6266269"/>
            <a:ext cx="3658111" cy="476316"/>
          </a:xfrm>
          <a:prstGeom prst="rect">
            <a:avLst/>
          </a:prstGeom>
        </p:spPr>
      </p:pic>
    </p:spTree>
    <p:extLst>
      <p:ext uri="{BB962C8B-B14F-4D97-AF65-F5344CB8AC3E}">
        <p14:creationId xmlns:p14="http://schemas.microsoft.com/office/powerpoint/2010/main" val="332172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37</a:t>
            </a:fld>
            <a:endParaRPr lang="en-US" dirty="0"/>
          </a:p>
        </p:txBody>
      </p:sp>
      <p:pic>
        <p:nvPicPr>
          <p:cNvPr id="3" name="Picture 2">
            <a:extLst>
              <a:ext uri="{FF2B5EF4-FFF2-40B4-BE49-F238E27FC236}">
                <a16:creationId xmlns:a16="http://schemas.microsoft.com/office/drawing/2014/main" id="{7CDBE434-E07E-6F11-086C-214CE1D427C3}"/>
              </a:ext>
            </a:extLst>
          </p:cNvPr>
          <p:cNvPicPr>
            <a:picLocks noChangeAspect="1"/>
          </p:cNvPicPr>
          <p:nvPr/>
        </p:nvPicPr>
        <p:blipFill>
          <a:blip r:embed="rId2"/>
          <a:stretch>
            <a:fillRect/>
          </a:stretch>
        </p:blipFill>
        <p:spPr>
          <a:xfrm>
            <a:off x="2869425" y="594360"/>
            <a:ext cx="5753903" cy="2781688"/>
          </a:xfrm>
          <a:prstGeom prst="rect">
            <a:avLst/>
          </a:prstGeom>
        </p:spPr>
      </p:pic>
      <p:pic>
        <p:nvPicPr>
          <p:cNvPr id="9218" name="Picture 2">
            <a:extLst>
              <a:ext uri="{FF2B5EF4-FFF2-40B4-BE49-F238E27FC236}">
                <a16:creationId xmlns:a16="http://schemas.microsoft.com/office/drawing/2014/main" id="{0F88DF99-2F78-87AE-200C-79B62C93DC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9425" y="3481953"/>
            <a:ext cx="37528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3FA73D1-A272-3AE0-C922-CE6C9740A40F}"/>
              </a:ext>
            </a:extLst>
          </p:cNvPr>
          <p:cNvPicPr>
            <a:picLocks noChangeAspect="1"/>
          </p:cNvPicPr>
          <p:nvPr/>
        </p:nvPicPr>
        <p:blipFill>
          <a:blip r:embed="rId4"/>
          <a:stretch>
            <a:fillRect/>
          </a:stretch>
        </p:blipFill>
        <p:spPr>
          <a:xfrm>
            <a:off x="1518598" y="6115621"/>
            <a:ext cx="9154803" cy="476316"/>
          </a:xfrm>
          <a:prstGeom prst="rect">
            <a:avLst/>
          </a:prstGeom>
        </p:spPr>
      </p:pic>
    </p:spTree>
    <p:extLst>
      <p:ext uri="{BB962C8B-B14F-4D97-AF65-F5344CB8AC3E}">
        <p14:creationId xmlns:p14="http://schemas.microsoft.com/office/powerpoint/2010/main" val="3189195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38</a:t>
            </a:fld>
            <a:endParaRPr lang="en-US" dirty="0"/>
          </a:p>
        </p:txBody>
      </p:sp>
      <p:pic>
        <p:nvPicPr>
          <p:cNvPr id="3" name="Picture 2">
            <a:extLst>
              <a:ext uri="{FF2B5EF4-FFF2-40B4-BE49-F238E27FC236}">
                <a16:creationId xmlns:a16="http://schemas.microsoft.com/office/drawing/2014/main" id="{F2E5F090-9564-282A-CCDC-51A64B394781}"/>
              </a:ext>
            </a:extLst>
          </p:cNvPr>
          <p:cNvPicPr>
            <a:picLocks noChangeAspect="1"/>
          </p:cNvPicPr>
          <p:nvPr/>
        </p:nvPicPr>
        <p:blipFill>
          <a:blip r:embed="rId2"/>
          <a:stretch>
            <a:fillRect/>
          </a:stretch>
        </p:blipFill>
        <p:spPr>
          <a:xfrm>
            <a:off x="399255" y="242047"/>
            <a:ext cx="5696745" cy="3658111"/>
          </a:xfrm>
          <a:prstGeom prst="rect">
            <a:avLst/>
          </a:prstGeom>
        </p:spPr>
      </p:pic>
      <p:pic>
        <p:nvPicPr>
          <p:cNvPr id="6" name="Picture 5">
            <a:extLst>
              <a:ext uri="{FF2B5EF4-FFF2-40B4-BE49-F238E27FC236}">
                <a16:creationId xmlns:a16="http://schemas.microsoft.com/office/drawing/2014/main" id="{1BD4821F-0CAB-1518-1597-FFA0DDC984FE}"/>
              </a:ext>
            </a:extLst>
          </p:cNvPr>
          <p:cNvPicPr>
            <a:picLocks noChangeAspect="1"/>
          </p:cNvPicPr>
          <p:nvPr/>
        </p:nvPicPr>
        <p:blipFill>
          <a:blip r:embed="rId3"/>
          <a:stretch>
            <a:fillRect/>
          </a:stretch>
        </p:blipFill>
        <p:spPr>
          <a:xfrm>
            <a:off x="394583" y="4115311"/>
            <a:ext cx="5668166" cy="2285489"/>
          </a:xfrm>
          <a:prstGeom prst="rect">
            <a:avLst/>
          </a:prstGeom>
        </p:spPr>
      </p:pic>
      <p:pic>
        <p:nvPicPr>
          <p:cNvPr id="9" name="Picture 8">
            <a:extLst>
              <a:ext uri="{FF2B5EF4-FFF2-40B4-BE49-F238E27FC236}">
                <a16:creationId xmlns:a16="http://schemas.microsoft.com/office/drawing/2014/main" id="{C37E5E8E-7949-11AA-1F3E-2F35FECE4FA5}"/>
              </a:ext>
            </a:extLst>
          </p:cNvPr>
          <p:cNvPicPr>
            <a:picLocks noChangeAspect="1"/>
          </p:cNvPicPr>
          <p:nvPr/>
        </p:nvPicPr>
        <p:blipFill>
          <a:blip r:embed="rId4"/>
          <a:stretch>
            <a:fillRect/>
          </a:stretch>
        </p:blipFill>
        <p:spPr>
          <a:xfrm>
            <a:off x="6333565" y="4115311"/>
            <a:ext cx="5463852" cy="2528018"/>
          </a:xfrm>
          <a:prstGeom prst="rect">
            <a:avLst/>
          </a:prstGeom>
        </p:spPr>
      </p:pic>
      <p:pic>
        <p:nvPicPr>
          <p:cNvPr id="2" name="Picture 1">
            <a:extLst>
              <a:ext uri="{FF2B5EF4-FFF2-40B4-BE49-F238E27FC236}">
                <a16:creationId xmlns:a16="http://schemas.microsoft.com/office/drawing/2014/main" id="{6FE85602-D31E-05B9-DC9F-F16EBBAE37FA}"/>
              </a:ext>
            </a:extLst>
          </p:cNvPr>
          <p:cNvPicPr>
            <a:picLocks noChangeAspect="1"/>
          </p:cNvPicPr>
          <p:nvPr/>
        </p:nvPicPr>
        <p:blipFill>
          <a:blip r:embed="rId2"/>
          <a:stretch>
            <a:fillRect/>
          </a:stretch>
        </p:blipFill>
        <p:spPr>
          <a:xfrm>
            <a:off x="399255" y="201706"/>
            <a:ext cx="5696745" cy="3658111"/>
          </a:xfrm>
          <a:prstGeom prst="rect">
            <a:avLst/>
          </a:prstGeom>
        </p:spPr>
      </p:pic>
    </p:spTree>
    <p:extLst>
      <p:ext uri="{BB962C8B-B14F-4D97-AF65-F5344CB8AC3E}">
        <p14:creationId xmlns:p14="http://schemas.microsoft.com/office/powerpoint/2010/main" val="2083645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39</a:t>
            </a:fld>
            <a:endParaRPr lang="en-US" dirty="0"/>
          </a:p>
        </p:txBody>
      </p:sp>
      <p:pic>
        <p:nvPicPr>
          <p:cNvPr id="4" name="Picture 3">
            <a:extLst>
              <a:ext uri="{FF2B5EF4-FFF2-40B4-BE49-F238E27FC236}">
                <a16:creationId xmlns:a16="http://schemas.microsoft.com/office/drawing/2014/main" id="{F6332C7D-A666-4E46-3DCE-B912CECA9260}"/>
              </a:ext>
            </a:extLst>
          </p:cNvPr>
          <p:cNvPicPr>
            <a:picLocks noChangeAspect="1"/>
          </p:cNvPicPr>
          <p:nvPr/>
        </p:nvPicPr>
        <p:blipFill>
          <a:blip r:embed="rId2"/>
          <a:stretch>
            <a:fillRect/>
          </a:stretch>
        </p:blipFill>
        <p:spPr>
          <a:xfrm>
            <a:off x="522044" y="986268"/>
            <a:ext cx="5391902" cy="1495634"/>
          </a:xfrm>
          <a:prstGeom prst="rect">
            <a:avLst/>
          </a:prstGeom>
        </p:spPr>
      </p:pic>
      <p:pic>
        <p:nvPicPr>
          <p:cNvPr id="10242" name="Picture 2">
            <a:extLst>
              <a:ext uri="{FF2B5EF4-FFF2-40B4-BE49-F238E27FC236}">
                <a16:creationId xmlns:a16="http://schemas.microsoft.com/office/drawing/2014/main" id="{33D890D6-5EBA-CDBC-ED83-55F62A611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0" y="2710142"/>
            <a:ext cx="36099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D1A6D46-A36C-0045-6CDC-85A29C1F291A}"/>
              </a:ext>
            </a:extLst>
          </p:cNvPr>
          <p:cNvPicPr>
            <a:picLocks noChangeAspect="1"/>
          </p:cNvPicPr>
          <p:nvPr/>
        </p:nvPicPr>
        <p:blipFill>
          <a:blip r:embed="rId4"/>
          <a:stretch>
            <a:fillRect/>
          </a:stretch>
        </p:blipFill>
        <p:spPr>
          <a:xfrm>
            <a:off x="552730" y="5847202"/>
            <a:ext cx="3620005" cy="381053"/>
          </a:xfrm>
          <a:prstGeom prst="rect">
            <a:avLst/>
          </a:prstGeom>
        </p:spPr>
      </p:pic>
      <p:pic>
        <p:nvPicPr>
          <p:cNvPr id="9" name="Picture 8">
            <a:extLst>
              <a:ext uri="{FF2B5EF4-FFF2-40B4-BE49-F238E27FC236}">
                <a16:creationId xmlns:a16="http://schemas.microsoft.com/office/drawing/2014/main" id="{A229C398-59BD-23EB-A2EB-AFF335514C8F}"/>
              </a:ext>
            </a:extLst>
          </p:cNvPr>
          <p:cNvPicPr>
            <a:picLocks noChangeAspect="1"/>
          </p:cNvPicPr>
          <p:nvPr/>
        </p:nvPicPr>
        <p:blipFill>
          <a:blip r:embed="rId5"/>
          <a:stretch>
            <a:fillRect/>
          </a:stretch>
        </p:blipFill>
        <p:spPr>
          <a:xfrm>
            <a:off x="6065314" y="731520"/>
            <a:ext cx="5573956" cy="2753109"/>
          </a:xfrm>
          <a:prstGeom prst="rect">
            <a:avLst/>
          </a:prstGeom>
        </p:spPr>
      </p:pic>
      <p:pic>
        <p:nvPicPr>
          <p:cNvPr id="10244" name="Picture 4">
            <a:extLst>
              <a:ext uri="{FF2B5EF4-FFF2-40B4-BE49-F238E27FC236}">
                <a16:creationId xmlns:a16="http://schemas.microsoft.com/office/drawing/2014/main" id="{05853CB3-72AB-8D50-8287-BB76B1F6F7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580305"/>
            <a:ext cx="37528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8DC0DA1-B29F-672D-CE8E-D8934F33C467}"/>
              </a:ext>
            </a:extLst>
          </p:cNvPr>
          <p:cNvPicPr>
            <a:picLocks noChangeAspect="1"/>
          </p:cNvPicPr>
          <p:nvPr/>
        </p:nvPicPr>
        <p:blipFill>
          <a:blip r:embed="rId7"/>
          <a:stretch>
            <a:fillRect/>
          </a:stretch>
        </p:blipFill>
        <p:spPr>
          <a:xfrm>
            <a:off x="2446362" y="6228255"/>
            <a:ext cx="9192908" cy="476316"/>
          </a:xfrm>
          <a:prstGeom prst="rect">
            <a:avLst/>
          </a:prstGeom>
        </p:spPr>
      </p:pic>
    </p:spTree>
    <p:extLst>
      <p:ext uri="{BB962C8B-B14F-4D97-AF65-F5344CB8AC3E}">
        <p14:creationId xmlns:p14="http://schemas.microsoft.com/office/powerpoint/2010/main" val="16088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645459" y="1775012"/>
            <a:ext cx="8875059" cy="4760259"/>
          </a:xfrm>
        </p:spPr>
        <p:txBody>
          <a:bodyPr/>
          <a:lstStyle/>
          <a:p>
            <a:pPr algn="just"/>
            <a:r>
              <a:rPr lang="en-US" b="0" i="0" dirty="0">
                <a:solidFill>
                  <a:schemeClr val="tx1">
                    <a:lumMod val="95000"/>
                    <a:lumOff val="5000"/>
                  </a:schemeClr>
                </a:solidFill>
                <a:effectLst/>
                <a:latin typeface="-apple-system"/>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US" b="1" dirty="0">
              <a:solidFill>
                <a:schemeClr val="tx1">
                  <a:lumMod val="95000"/>
                  <a:lumOff val="5000"/>
                </a:schemeClr>
              </a:solidFill>
              <a:latin typeface="Calibri" panose="020F0502020204030204" pitchFamily="34" charset="0"/>
              <a:cs typeface="Calibri" panose="020F0502020204030204" pitchFamily="34" charset="0"/>
            </a:endParaRPr>
          </a:p>
          <a:p>
            <a:pPr algn="just"/>
            <a:endParaRPr lang="en-US" b="1" i="0" dirty="0">
              <a:solidFill>
                <a:schemeClr val="tx1">
                  <a:lumMod val="95000"/>
                  <a:lumOff val="5000"/>
                </a:schemeClr>
              </a:solidFill>
              <a:effectLst/>
              <a:latin typeface="Calibri" panose="020F0502020204030204" pitchFamily="34" charset="0"/>
              <a:cs typeface="Calibri" panose="020F0502020204030204" pitchFamily="34" charset="0"/>
            </a:endParaRPr>
          </a:p>
          <a:p>
            <a:pPr algn="just"/>
            <a:r>
              <a:rPr lang="en-US" b="0" i="0" dirty="0">
                <a:solidFill>
                  <a:schemeClr val="tx1">
                    <a:lumMod val="95000"/>
                    <a:lumOff val="5000"/>
                  </a:schemeClr>
                </a:solidFill>
                <a:effectLst/>
                <a:latin typeface="-apple-system"/>
              </a:rPr>
              <a:t>Our goal is to build a prototype of online hate and abuse comment classifier which can used to classify hate and offensive comments so that it can be controlled and restricted from spreading hatred and cyberbullying.</a:t>
            </a:r>
          </a:p>
        </p:txBody>
      </p:sp>
    </p:spTree>
    <p:extLst>
      <p:ext uri="{BB962C8B-B14F-4D97-AF65-F5344CB8AC3E}">
        <p14:creationId xmlns:p14="http://schemas.microsoft.com/office/powerpoint/2010/main" val="2952923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r>
              <a:rPr lang="en-US" dirty="0"/>
              <a:t>Final Procedure:</a:t>
            </a:r>
            <a:br>
              <a:rPr lang="en-US" dirty="0"/>
            </a:br>
            <a:r>
              <a:rPr lang="en-US" dirty="0"/>
              <a:t/>
            </a:r>
            <a:br>
              <a:rPr lang="en-US" dirty="0"/>
            </a:br>
            <a:r>
              <a:rPr lang="en-US" dirty="0"/>
              <a:t/>
            </a:r>
            <a:br>
              <a:rPr lang="en-US" dirty="0"/>
            </a:br>
            <a:r>
              <a:rPr lang="en-US" dirty="0"/>
              <a:t>1. Saving the model</a:t>
            </a:r>
            <a:br>
              <a:rPr lang="en-US" dirty="0"/>
            </a:br>
            <a:r>
              <a:rPr lang="en-US" dirty="0"/>
              <a:t/>
            </a:r>
            <a:br>
              <a:rPr lang="en-US" dirty="0"/>
            </a:br>
            <a:r>
              <a:rPr lang="en-US" dirty="0"/>
              <a:t/>
            </a:r>
            <a:br>
              <a:rPr lang="en-US" dirty="0"/>
            </a:br>
            <a:r>
              <a:rPr lang="en-US" dirty="0"/>
              <a:t>2. Comparing Actual and Prediction</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40</a:t>
            </a:fld>
            <a:endParaRPr lang="en-US" dirty="0"/>
          </a:p>
        </p:txBody>
      </p:sp>
      <p:pic>
        <p:nvPicPr>
          <p:cNvPr id="3" name="Picture 2">
            <a:extLst>
              <a:ext uri="{FF2B5EF4-FFF2-40B4-BE49-F238E27FC236}">
                <a16:creationId xmlns:a16="http://schemas.microsoft.com/office/drawing/2014/main" id="{CFB2E580-9D77-05B1-CFE5-A9CFC1350C76}"/>
              </a:ext>
            </a:extLst>
          </p:cNvPr>
          <p:cNvPicPr>
            <a:picLocks noChangeAspect="1"/>
          </p:cNvPicPr>
          <p:nvPr/>
        </p:nvPicPr>
        <p:blipFill>
          <a:blip r:embed="rId2"/>
          <a:stretch>
            <a:fillRect/>
          </a:stretch>
        </p:blipFill>
        <p:spPr>
          <a:xfrm>
            <a:off x="2551047" y="1024053"/>
            <a:ext cx="9116697" cy="533474"/>
          </a:xfrm>
          <a:prstGeom prst="rect">
            <a:avLst/>
          </a:prstGeom>
        </p:spPr>
      </p:pic>
      <p:pic>
        <p:nvPicPr>
          <p:cNvPr id="6" name="Picture 5">
            <a:extLst>
              <a:ext uri="{FF2B5EF4-FFF2-40B4-BE49-F238E27FC236}">
                <a16:creationId xmlns:a16="http://schemas.microsoft.com/office/drawing/2014/main" id="{2A24D783-1B08-BCA9-BED9-EEE2F7C328DB}"/>
              </a:ext>
            </a:extLst>
          </p:cNvPr>
          <p:cNvPicPr>
            <a:picLocks noChangeAspect="1"/>
          </p:cNvPicPr>
          <p:nvPr/>
        </p:nvPicPr>
        <p:blipFill>
          <a:blip r:embed="rId3"/>
          <a:stretch>
            <a:fillRect/>
          </a:stretch>
        </p:blipFill>
        <p:spPr>
          <a:xfrm>
            <a:off x="2551047" y="2409878"/>
            <a:ext cx="3886742" cy="866896"/>
          </a:xfrm>
          <a:prstGeom prst="rect">
            <a:avLst/>
          </a:prstGeom>
        </p:spPr>
      </p:pic>
      <p:pic>
        <p:nvPicPr>
          <p:cNvPr id="9" name="Picture 8">
            <a:extLst>
              <a:ext uri="{FF2B5EF4-FFF2-40B4-BE49-F238E27FC236}">
                <a16:creationId xmlns:a16="http://schemas.microsoft.com/office/drawing/2014/main" id="{54D7D83B-9FB6-AB74-789D-AE8E0F26EFE3}"/>
              </a:ext>
            </a:extLst>
          </p:cNvPr>
          <p:cNvPicPr>
            <a:picLocks noChangeAspect="1"/>
          </p:cNvPicPr>
          <p:nvPr/>
        </p:nvPicPr>
        <p:blipFill>
          <a:blip r:embed="rId4"/>
          <a:stretch>
            <a:fillRect/>
          </a:stretch>
        </p:blipFill>
        <p:spPr>
          <a:xfrm>
            <a:off x="2551047" y="4129125"/>
            <a:ext cx="7792537" cy="2467319"/>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93376" y="470648"/>
            <a:ext cx="10622639" cy="6051176"/>
          </a:xfrm>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3. </a:t>
            </a:r>
            <a:r>
              <a:rPr lang="en-US" b="1" i="0" dirty="0">
                <a:effectLst/>
                <a:latin typeface="-apple-system"/>
              </a:rPr>
              <a:t>Saving the model in CSV format</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41</a:t>
            </a:fld>
            <a:endParaRPr lang="en-US" dirty="0"/>
          </a:p>
        </p:txBody>
      </p:sp>
      <p:pic>
        <p:nvPicPr>
          <p:cNvPr id="3" name="Picture 2">
            <a:extLst>
              <a:ext uri="{FF2B5EF4-FFF2-40B4-BE49-F238E27FC236}">
                <a16:creationId xmlns:a16="http://schemas.microsoft.com/office/drawing/2014/main" id="{EE4931DD-AB29-DA31-42AC-EAA4EC01CDE4}"/>
              </a:ext>
            </a:extLst>
          </p:cNvPr>
          <p:cNvPicPr>
            <a:picLocks noChangeAspect="1"/>
          </p:cNvPicPr>
          <p:nvPr/>
        </p:nvPicPr>
        <p:blipFill>
          <a:blip r:embed="rId2"/>
          <a:stretch>
            <a:fillRect/>
          </a:stretch>
        </p:blipFill>
        <p:spPr>
          <a:xfrm>
            <a:off x="2451766" y="416859"/>
            <a:ext cx="5172797" cy="4105848"/>
          </a:xfrm>
          <a:prstGeom prst="rect">
            <a:avLst/>
          </a:prstGeom>
        </p:spPr>
      </p:pic>
      <p:pic>
        <p:nvPicPr>
          <p:cNvPr id="6" name="Picture 5">
            <a:extLst>
              <a:ext uri="{FF2B5EF4-FFF2-40B4-BE49-F238E27FC236}">
                <a16:creationId xmlns:a16="http://schemas.microsoft.com/office/drawing/2014/main" id="{B4B1BF8C-B569-E9C7-550C-31E9EA87B9C2}"/>
              </a:ext>
            </a:extLst>
          </p:cNvPr>
          <p:cNvPicPr>
            <a:picLocks noChangeAspect="1"/>
          </p:cNvPicPr>
          <p:nvPr/>
        </p:nvPicPr>
        <p:blipFill>
          <a:blip r:embed="rId3"/>
          <a:stretch>
            <a:fillRect/>
          </a:stretch>
        </p:blipFill>
        <p:spPr>
          <a:xfrm>
            <a:off x="2451766" y="5630365"/>
            <a:ext cx="3839111" cy="438211"/>
          </a:xfrm>
          <a:prstGeom prst="rect">
            <a:avLst/>
          </a:prstGeom>
        </p:spPr>
      </p:pic>
    </p:spTree>
    <p:extLst>
      <p:ext uri="{BB962C8B-B14F-4D97-AF65-F5344CB8AC3E}">
        <p14:creationId xmlns:p14="http://schemas.microsoft.com/office/powerpoint/2010/main" val="8723220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382743" y="745285"/>
            <a:ext cx="4169664" cy="667512"/>
          </a:xfrm>
        </p:spPr>
        <p:txBody>
          <a:bodyPr>
            <a:normAutofit fontScale="90000"/>
          </a:bodyPr>
          <a:lstStyle/>
          <a:p>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1976717" y="2205318"/>
            <a:ext cx="8592671" cy="4343400"/>
          </a:xfrm>
        </p:spPr>
        <p:txBody>
          <a:bodyPr/>
          <a:lstStyle/>
          <a:p>
            <a:pPr algn="just"/>
            <a:r>
              <a:rPr lang="en-US" sz="1800" dirty="0">
                <a:solidFill>
                  <a:schemeClr val="tx1"/>
                </a:solidFill>
                <a:latin typeface="Georgia" panose="02040502050405020303" pitchFamily="18"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1204575" y="457200"/>
            <a:ext cx="987425" cy="274638"/>
          </a:xfrm>
        </p:spPr>
        <p:txBody>
          <a:bodyPr/>
          <a:lstStyle/>
          <a:p>
            <a:fld id="{48F63A3B-78C7-47BE-AE5E-E10140E04643}" type="slidenum">
              <a:rPr lang="en-US" smtClean="0"/>
              <a:pPr/>
              <a:t>42</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32918" y="3601212"/>
            <a:ext cx="4169664" cy="667512"/>
          </a:xfrm>
        </p:spPr>
        <p:txBody>
          <a:bodyPr>
            <a:normAutofit fontScale="90000"/>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630168" y="4447032"/>
            <a:ext cx="4169664" cy="2176272"/>
          </a:xfrm>
        </p:spPr>
        <p:txBody>
          <a:bodyPr/>
          <a:lstStyle/>
          <a:p>
            <a:endParaRPr lang="en-US" dirty="0"/>
          </a:p>
          <a:p>
            <a:r>
              <a:rPr lang="en-US" b="1" dirty="0"/>
              <a:t>Prepared by</a:t>
            </a:r>
            <a:r>
              <a:rPr lang="en-US" dirty="0"/>
              <a:t>: </a:t>
            </a:r>
            <a:r>
              <a:rPr lang="en-US" dirty="0" smtClean="0"/>
              <a:t>Poonam Kaur</a:t>
            </a:r>
            <a:endParaRPr lang="en-US" dirty="0"/>
          </a:p>
          <a:p>
            <a:endParaRPr lang="en-US" dirty="0"/>
          </a:p>
          <a:p>
            <a:r>
              <a:rPr lang="en-US" b="1" dirty="0"/>
              <a:t>SME Name: </a:t>
            </a:r>
            <a:r>
              <a:rPr lang="en-US" dirty="0"/>
              <a:t>Shwetank Mishra</a:t>
            </a:r>
          </a:p>
        </p:txBody>
      </p:sp>
    </p:spTree>
    <p:extLst>
      <p:ext uri="{BB962C8B-B14F-4D97-AF65-F5344CB8AC3E}">
        <p14:creationId xmlns:p14="http://schemas.microsoft.com/office/powerpoint/2010/main" val="1003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309936" y="526587"/>
            <a:ext cx="7860612" cy="768096"/>
          </a:xfrm>
        </p:spPr>
        <p:txBody>
          <a:bodyPr/>
          <a:lstStyle/>
          <a:p>
            <a:pPr algn="l"/>
            <a:r>
              <a:rPr lang="en-US" sz="3600" b="1" i="0" dirty="0">
                <a:effectLst/>
                <a:latin typeface="Georgia" panose="02040502050405020303" pitchFamily="18" charset="0"/>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941295" y="1676371"/>
            <a:ext cx="10475258" cy="3970318"/>
          </a:xfrm>
          <a:prstGeom prst="rect">
            <a:avLst/>
          </a:prstGeom>
          <a:noFill/>
        </p:spPr>
        <p:txBody>
          <a:bodyPr wrap="square">
            <a:spAutoFit/>
          </a:bodyPr>
          <a:lstStyle/>
          <a:p>
            <a:pPr algn="just"/>
            <a:r>
              <a:rPr lang="en-US" b="0" i="0" dirty="0">
                <a:effectLst/>
                <a:latin typeface="-apple-system"/>
              </a:rPr>
              <a:t>The data set contains the training set, which has approximately 1,59,000 samples and the test set which contains nearly 1,53,000 samples. All the data samples contain 8 fields which includes :</a:t>
            </a:r>
          </a:p>
          <a:p>
            <a:pPr algn="just"/>
            <a:endParaRPr lang="en-US" b="0" i="0" dirty="0">
              <a:effectLst/>
              <a:latin typeface="-apple-system"/>
            </a:endParaRPr>
          </a:p>
          <a:p>
            <a:pPr algn="just">
              <a:buFont typeface="Arial" panose="020B0604020202020204" pitchFamily="34" charset="0"/>
              <a:buChar char="•"/>
            </a:pPr>
            <a:r>
              <a:rPr lang="en-US" b="0" i="0" dirty="0">
                <a:effectLst/>
                <a:latin typeface="-apple-system"/>
              </a:rPr>
              <a:t>Malignant: It is the Label column, which includes values 0 and 1, denoting if the comment is malignant or not.</a:t>
            </a:r>
          </a:p>
          <a:p>
            <a:pPr algn="just">
              <a:buFont typeface="Arial" panose="020B0604020202020204" pitchFamily="34" charset="0"/>
              <a:buChar char="•"/>
            </a:pPr>
            <a:r>
              <a:rPr lang="en-US" b="0" i="0" dirty="0">
                <a:effectLst/>
                <a:latin typeface="-apple-system"/>
              </a:rPr>
              <a:t>Highly Malignant: It denotes comments that are highly malignant and hurtful.</a:t>
            </a:r>
          </a:p>
          <a:p>
            <a:pPr algn="just">
              <a:buFont typeface="Arial" panose="020B0604020202020204" pitchFamily="34" charset="0"/>
              <a:buChar char="•"/>
            </a:pPr>
            <a:r>
              <a:rPr lang="en-US" b="0" i="0" dirty="0">
                <a:effectLst/>
                <a:latin typeface="-apple-system"/>
              </a:rPr>
              <a:t>Rude: It denotes comments that are very rude and offensive.</a:t>
            </a:r>
          </a:p>
          <a:p>
            <a:pPr algn="just">
              <a:buFont typeface="Arial" panose="020B0604020202020204" pitchFamily="34" charset="0"/>
              <a:buChar char="•"/>
            </a:pPr>
            <a:r>
              <a:rPr lang="en-US" b="0" i="0" dirty="0">
                <a:effectLst/>
                <a:latin typeface="-apple-system"/>
              </a:rPr>
              <a:t>Threat: It contains indication of the comments that are giving any threat to someone.</a:t>
            </a:r>
          </a:p>
          <a:p>
            <a:pPr algn="just">
              <a:buFont typeface="Arial" panose="020B0604020202020204" pitchFamily="34" charset="0"/>
              <a:buChar char="•"/>
            </a:pPr>
            <a:r>
              <a:rPr lang="en-US" b="0" i="0" dirty="0">
                <a:effectLst/>
                <a:latin typeface="-apple-system"/>
              </a:rPr>
              <a:t>Abuse: It is for comments that are abusive in nature.</a:t>
            </a:r>
          </a:p>
          <a:p>
            <a:pPr algn="just">
              <a:buFont typeface="Arial" panose="020B0604020202020204" pitchFamily="34" charset="0"/>
              <a:buChar char="•"/>
            </a:pPr>
            <a:r>
              <a:rPr lang="en-US" b="0" i="0" dirty="0">
                <a:effectLst/>
                <a:latin typeface="-apple-system"/>
              </a:rPr>
              <a:t>Loathe: It describes the comments which are hateful and loathing in nature.</a:t>
            </a:r>
          </a:p>
          <a:p>
            <a:pPr algn="just">
              <a:buFont typeface="Arial" panose="020B0604020202020204" pitchFamily="34" charset="0"/>
              <a:buChar char="•"/>
            </a:pPr>
            <a:r>
              <a:rPr lang="en-US" b="0" i="0" dirty="0">
                <a:effectLst/>
                <a:latin typeface="-apple-system"/>
              </a:rPr>
              <a:t>ID: It includes unique Ids associated with each comment text given.</a:t>
            </a:r>
          </a:p>
          <a:p>
            <a:pPr algn="just">
              <a:buFont typeface="Arial" panose="020B0604020202020204" pitchFamily="34" charset="0"/>
              <a:buChar char="•"/>
            </a:pPr>
            <a:r>
              <a:rPr lang="en-US" b="0" i="0" dirty="0">
                <a:effectLst/>
                <a:latin typeface="-apple-system"/>
              </a:rPr>
              <a:t>Comment text: This column contains the comments extracted from various social media platforms.</a:t>
            </a:r>
          </a:p>
          <a:p>
            <a:pPr algn="just"/>
            <a:endParaRPr lang="en-US" b="0" i="0" dirty="0">
              <a:effectLst/>
              <a:latin typeface="-apple-system"/>
            </a:endParaRPr>
          </a:p>
          <a:p>
            <a:pPr algn="just"/>
            <a:r>
              <a:rPr lang="en-US" b="0" i="0" dirty="0">
                <a:effectLst/>
                <a:latin typeface="-apple-system"/>
              </a:rPr>
              <a:t>The label can be either 0 or 1, where 0 denotes a NO while 1 denotes a YES. There are various comments which have multiple labels. The first attribute is a unique ID associated with each comment.</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both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 of both dataset</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r>
              <a:rPr lang="en-US" b="1" i="0" dirty="0">
                <a:solidFill>
                  <a:srgbClr val="000000"/>
                </a:solidFill>
                <a:effectLst/>
                <a:latin typeface="Helvetica Neue"/>
              </a:rPr>
              <a:t>of both dataset</a:t>
            </a:r>
            <a:endParaRPr lang="en-IN" b="1" i="0" dirty="0">
              <a:solidFill>
                <a:srgbClr val="000000"/>
              </a:solidFill>
              <a:effectLst/>
              <a:latin typeface="Helvetica Neue"/>
            </a:endParaRPr>
          </a:p>
          <a:p>
            <a:r>
              <a:rPr lang="en-US" b="1" i="0" dirty="0">
                <a:solidFill>
                  <a:srgbClr val="000000"/>
                </a:solidFill>
                <a:effectLst/>
                <a:latin typeface="Helvetica Neue"/>
              </a:rPr>
              <a:t>Checked Data Type of All Data of both dataset</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of both dataset</a:t>
            </a:r>
            <a:endParaRPr lang="en-IN" b="1" i="0" dirty="0">
              <a:solidFill>
                <a:srgbClr val="000000"/>
              </a:solidFill>
              <a:effectLst/>
              <a:latin typeface="Helvetica Neue"/>
            </a:endParaRPr>
          </a:p>
          <a:p>
            <a:r>
              <a:rPr lang="en-IN" b="1" dirty="0">
                <a:solidFill>
                  <a:srgbClr val="000000"/>
                </a:solidFill>
                <a:latin typeface="Helvetica Neue"/>
              </a:rPr>
              <a:t>Checked for special character present in both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 of both dataset</a:t>
            </a:r>
          </a:p>
          <a:p>
            <a:r>
              <a:rPr lang="en-US" b="1" dirty="0">
                <a:solidFill>
                  <a:srgbClr val="000000"/>
                </a:solidFill>
                <a:latin typeface="Helvetica Neue"/>
              </a:rPr>
              <a:t>Checked all features through visualization.</a:t>
            </a:r>
          </a:p>
          <a:p>
            <a:endParaRPr lang="en-US" b="1" dirty="0">
              <a:solidFill>
                <a:srgbClr val="000000"/>
              </a:solidFill>
              <a:latin typeface="Helvetica Neue"/>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557245" y="858460"/>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5" name="Picture 4">
            <a:extLst>
              <a:ext uri="{FF2B5EF4-FFF2-40B4-BE49-F238E27FC236}">
                <a16:creationId xmlns:a16="http://schemas.microsoft.com/office/drawing/2014/main" id="{CBF71874-C616-B7EC-D4B9-305E91A5B4CB}"/>
              </a:ext>
            </a:extLst>
          </p:cNvPr>
          <p:cNvPicPr>
            <a:picLocks noChangeAspect="1"/>
          </p:cNvPicPr>
          <p:nvPr/>
        </p:nvPicPr>
        <p:blipFill>
          <a:blip r:embed="rId2"/>
          <a:stretch>
            <a:fillRect/>
          </a:stretch>
        </p:blipFill>
        <p:spPr>
          <a:xfrm>
            <a:off x="2870947" y="3293349"/>
            <a:ext cx="6258798" cy="1181265"/>
          </a:xfrm>
          <a:prstGeom prst="rect">
            <a:avLst/>
          </a:prstGeom>
        </p:spPr>
      </p:pic>
      <p:sp>
        <p:nvSpPr>
          <p:cNvPr id="7" name="TextBox 6">
            <a:extLst>
              <a:ext uri="{FF2B5EF4-FFF2-40B4-BE49-F238E27FC236}">
                <a16:creationId xmlns:a16="http://schemas.microsoft.com/office/drawing/2014/main" id="{A28764A0-749E-66CE-5475-85A0198DE47C}"/>
              </a:ext>
            </a:extLst>
          </p:cNvPr>
          <p:cNvSpPr txBox="1"/>
          <p:nvPr/>
        </p:nvSpPr>
        <p:spPr>
          <a:xfrm>
            <a:off x="2870947" y="2106009"/>
            <a:ext cx="6258798" cy="707886"/>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Dropped irrelevant column from both dataset that is “id” column as it contains unique value.</a:t>
            </a:r>
          </a:p>
        </p:txBody>
      </p:sp>
    </p:spTree>
    <p:extLst>
      <p:ext uri="{BB962C8B-B14F-4D97-AF65-F5344CB8AC3E}">
        <p14:creationId xmlns:p14="http://schemas.microsoft.com/office/powerpoint/2010/main" val="382311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Train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159571</a:t>
            </a:r>
            <a:r>
              <a:rPr lang="en-US" sz="1800" dirty="0">
                <a:solidFill>
                  <a:schemeClr val="tx1"/>
                </a:solidFill>
                <a:latin typeface="Georgia" panose="02040502050405020303" pitchFamily="18" charset="0"/>
              </a:rPr>
              <a:t> records (rows) and 8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get 159571 records (rows) and 11 features (columns). </a:t>
            </a:r>
            <a:endParaRPr lang="en-IN"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11" name="Picture 10">
            <a:extLst>
              <a:ext uri="{FF2B5EF4-FFF2-40B4-BE49-F238E27FC236}">
                <a16:creationId xmlns:a16="http://schemas.microsoft.com/office/drawing/2014/main" id="{CF375832-E7CA-EECC-1012-57B8B5F4B8A3}"/>
              </a:ext>
            </a:extLst>
          </p:cNvPr>
          <p:cNvPicPr>
            <a:picLocks noChangeAspect="1"/>
          </p:cNvPicPr>
          <p:nvPr/>
        </p:nvPicPr>
        <p:blipFill>
          <a:blip r:embed="rId2"/>
          <a:stretch>
            <a:fillRect/>
          </a:stretch>
        </p:blipFill>
        <p:spPr>
          <a:xfrm>
            <a:off x="3348317" y="2791882"/>
            <a:ext cx="2450549" cy="1041124"/>
          </a:xfrm>
          <a:prstGeom prst="rect">
            <a:avLst/>
          </a:prstGeom>
        </p:spPr>
      </p:pic>
      <p:pic>
        <p:nvPicPr>
          <p:cNvPr id="13" name="Picture 12">
            <a:extLst>
              <a:ext uri="{FF2B5EF4-FFF2-40B4-BE49-F238E27FC236}">
                <a16:creationId xmlns:a16="http://schemas.microsoft.com/office/drawing/2014/main" id="{2CCD3170-EFFA-BB19-5D66-907DCFAC0DBB}"/>
              </a:ext>
            </a:extLst>
          </p:cNvPr>
          <p:cNvPicPr>
            <a:picLocks noChangeAspect="1"/>
          </p:cNvPicPr>
          <p:nvPr/>
        </p:nvPicPr>
        <p:blipFill>
          <a:blip r:embed="rId3"/>
          <a:stretch>
            <a:fillRect/>
          </a:stretch>
        </p:blipFill>
        <p:spPr>
          <a:xfrm>
            <a:off x="3534807" y="4987078"/>
            <a:ext cx="2450548" cy="1041124"/>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ED8FE9-AC32-C3A0-7AF6-8B6A48AD6B34}"/>
              </a:ext>
            </a:extLst>
          </p:cNvPr>
          <p:cNvSpPr>
            <a:spLocks noGrp="1"/>
          </p:cNvSpPr>
          <p:nvPr>
            <p:ph type="title"/>
          </p:nvPr>
        </p:nvSpPr>
        <p:spPr>
          <a:xfrm>
            <a:off x="758952" y="557304"/>
            <a:ext cx="10671048" cy="1674907"/>
          </a:xfrm>
        </p:spPr>
        <p:txBody>
          <a:bodyPr/>
          <a:lstStyle/>
          <a:p>
            <a:r>
              <a:rPr lang="en-IN" dirty="0"/>
              <a:t>Data Description of          TEST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Content Placeholder 4">
            <a:extLst>
              <a:ext uri="{FF2B5EF4-FFF2-40B4-BE49-F238E27FC236}">
                <a16:creationId xmlns:a16="http://schemas.microsoft.com/office/drawing/2014/main" id="{92FFDDD3-0468-EB87-5CDC-F32F2820ABA7}"/>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153164 records (rows) and 2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get 153164 records (rows) and 3 features (columns). </a:t>
            </a:r>
            <a:endParaRPr lang="en-IN"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9" name="Rectangle 1">
            <a:extLst>
              <a:ext uri="{FF2B5EF4-FFF2-40B4-BE49-F238E27FC236}">
                <a16:creationId xmlns:a16="http://schemas.microsoft.com/office/drawing/2014/main" id="{28A4166D-3E0F-19EF-B784-BAB334DD747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153164</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8A2B1633-1C3D-5F63-66B1-8E800394BC4D}"/>
              </a:ext>
            </a:extLst>
          </p:cNvPr>
          <p:cNvPicPr>
            <a:picLocks noChangeAspect="1"/>
          </p:cNvPicPr>
          <p:nvPr/>
        </p:nvPicPr>
        <p:blipFill>
          <a:blip r:embed="rId2"/>
          <a:stretch>
            <a:fillRect/>
          </a:stretch>
        </p:blipFill>
        <p:spPr>
          <a:xfrm>
            <a:off x="3637328" y="2770094"/>
            <a:ext cx="2669342" cy="1062912"/>
          </a:xfrm>
          <a:prstGeom prst="rect">
            <a:avLst/>
          </a:prstGeom>
        </p:spPr>
      </p:pic>
      <p:pic>
        <p:nvPicPr>
          <p:cNvPr id="13" name="Picture 12">
            <a:extLst>
              <a:ext uri="{FF2B5EF4-FFF2-40B4-BE49-F238E27FC236}">
                <a16:creationId xmlns:a16="http://schemas.microsoft.com/office/drawing/2014/main" id="{E144FA6E-6ADD-A3A9-72E8-A59796A4D659}"/>
              </a:ext>
            </a:extLst>
          </p:cNvPr>
          <p:cNvPicPr>
            <a:picLocks noChangeAspect="1"/>
          </p:cNvPicPr>
          <p:nvPr/>
        </p:nvPicPr>
        <p:blipFill>
          <a:blip r:embed="rId3"/>
          <a:stretch>
            <a:fillRect/>
          </a:stretch>
        </p:blipFill>
        <p:spPr>
          <a:xfrm>
            <a:off x="3762155" y="4638641"/>
            <a:ext cx="2544515" cy="1062912"/>
          </a:xfrm>
          <a:prstGeom prst="rect">
            <a:avLst/>
          </a:prstGeom>
        </p:spPr>
      </p:pic>
    </p:spTree>
    <p:extLst>
      <p:ext uri="{BB962C8B-B14F-4D97-AF65-F5344CB8AC3E}">
        <p14:creationId xmlns:p14="http://schemas.microsoft.com/office/powerpoint/2010/main" val="28141859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4339</TotalTime>
  <Words>871</Words>
  <Application>Microsoft Office PowerPoint</Application>
  <PresentationFormat>Widescreen</PresentationFormat>
  <Paragraphs>125</Paragraphs>
  <Slides>43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-apple-system</vt:lpstr>
      <vt:lpstr>Arial</vt:lpstr>
      <vt:lpstr>Arial Black</vt:lpstr>
      <vt:lpstr>Arial Regular</vt:lpstr>
      <vt:lpstr>Arial Unicode MS</vt:lpstr>
      <vt:lpstr>Calibri</vt:lpstr>
      <vt:lpstr>Garamond</vt:lpstr>
      <vt:lpstr>Georgia</vt:lpstr>
      <vt:lpstr>Helvetica Neue</vt:lpstr>
      <vt:lpstr>Wingdings</vt:lpstr>
      <vt:lpstr>Organic</vt:lpstr>
      <vt:lpstr>PowerPoint Presentation</vt:lpstr>
      <vt:lpstr>AGENDA</vt:lpstr>
      <vt:lpstr>Introduction</vt:lpstr>
      <vt:lpstr>Business Goal</vt:lpstr>
      <vt:lpstr>Technical Requirements</vt:lpstr>
      <vt:lpstr>Exploratory Data Analysis (EDA)</vt:lpstr>
      <vt:lpstr>Data Cleaning </vt:lpstr>
      <vt:lpstr>Data Description of        Train Data-set</vt:lpstr>
      <vt:lpstr>Data Description of          TEST Data-set</vt:lpstr>
      <vt:lpstr>Data-Set Description</vt:lpstr>
      <vt:lpstr>Data Visualization</vt:lpstr>
      <vt:lpstr>PowerPoint Presentation</vt:lpstr>
      <vt:lpstr>PowerPoint Presentation</vt:lpstr>
      <vt:lpstr>PowerPoint Presentation</vt:lpstr>
      <vt:lpstr>PowerPoint Presentation</vt:lpstr>
      <vt:lpstr>Checking Correlation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Suraj</cp:lastModifiedBy>
  <cp:revision>217</cp:revision>
  <dcterms:created xsi:type="dcterms:W3CDTF">2022-08-31T15:26:21Z</dcterms:created>
  <dcterms:modified xsi:type="dcterms:W3CDTF">2022-10-05T17:35:02Z</dcterms:modified>
</cp:coreProperties>
</file>