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59" r:id="rId4"/>
    <p:sldId id="260" r:id="rId5"/>
    <p:sldId id="265" r:id="rId6"/>
    <p:sldId id="263" r:id="rId7"/>
    <p:sldId id="264" r:id="rId8"/>
    <p:sldId id="267" r:id="rId9"/>
    <p:sldId id="266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12D88-026F-4B3D-9112-21814DED9662}" type="datetimeFigureOut">
              <a:rPr lang="en-US" smtClean="0"/>
              <a:pPr/>
              <a:t>7/4/2025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08FCA-73AA-4958-B927-346B226707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12D88-026F-4B3D-9112-21814DED9662}" type="datetimeFigureOut">
              <a:rPr lang="en-US" smtClean="0"/>
              <a:pPr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08FCA-73AA-4958-B927-346B226707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12D88-026F-4B3D-9112-21814DED9662}" type="datetimeFigureOut">
              <a:rPr lang="en-US" smtClean="0"/>
              <a:pPr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08FCA-73AA-4958-B927-346B226707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12D88-026F-4B3D-9112-21814DED9662}" type="datetimeFigureOut">
              <a:rPr lang="en-US" smtClean="0"/>
              <a:pPr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08FCA-73AA-4958-B927-346B226707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12D88-026F-4B3D-9112-21814DED9662}" type="datetimeFigureOut">
              <a:rPr lang="en-US" smtClean="0"/>
              <a:pPr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01108FCA-73AA-4958-B927-346B226707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12D88-026F-4B3D-9112-21814DED9662}" type="datetimeFigureOut">
              <a:rPr lang="en-US" smtClean="0"/>
              <a:pPr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08FCA-73AA-4958-B927-346B226707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12D88-026F-4B3D-9112-21814DED9662}" type="datetimeFigureOut">
              <a:rPr lang="en-US" smtClean="0"/>
              <a:pPr/>
              <a:t>7/4/2025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08FCA-73AA-4958-B927-346B226707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12D88-026F-4B3D-9112-21814DED9662}" type="datetimeFigureOut">
              <a:rPr lang="en-US" smtClean="0"/>
              <a:pPr/>
              <a:t>7/4/2025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08FCA-73AA-4958-B927-346B226707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12D88-026F-4B3D-9112-21814DED9662}" type="datetimeFigureOut">
              <a:rPr lang="en-US" smtClean="0"/>
              <a:pPr/>
              <a:t>7/4/2025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08FCA-73AA-4958-B927-346B226707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12D88-026F-4B3D-9112-21814DED9662}" type="datetimeFigureOut">
              <a:rPr lang="en-US" smtClean="0"/>
              <a:pPr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08FCA-73AA-4958-B927-346B226707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12D88-026F-4B3D-9112-21814DED9662}" type="datetimeFigureOut">
              <a:rPr lang="en-US" smtClean="0"/>
              <a:pPr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08FCA-73AA-4958-B927-346B226707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4412D88-026F-4B3D-9112-21814DED9662}" type="datetimeFigureOut">
              <a:rPr lang="en-US" smtClean="0"/>
              <a:pPr/>
              <a:t>7/4/2025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1108FCA-73AA-4958-B927-346B226707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81600" y="457200"/>
            <a:ext cx="3581400" cy="1066800"/>
          </a:xfrm>
        </p:spPr>
        <p:txBody>
          <a:bodyPr/>
          <a:lstStyle/>
          <a:p>
            <a:r>
              <a:rPr lang="en-US" dirty="0" err="1" smtClean="0"/>
              <a:t>Proxenix</a:t>
            </a:r>
            <a:r>
              <a:rPr lang="en-US" dirty="0" smtClean="0"/>
              <a:t> Company </a:t>
            </a:r>
            <a:r>
              <a:rPr lang="en-US" dirty="0" err="1" smtClean="0"/>
              <a:t>Intership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486400" y="1600200"/>
            <a:ext cx="3279648" cy="37338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GROUP NUMBER 51 DETAILS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Trainee Name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err="1" smtClean="0"/>
              <a:t>Priyanka</a:t>
            </a:r>
            <a:r>
              <a:rPr lang="en-US" sz="2000" dirty="0" smtClean="0"/>
              <a:t> (team leader)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err="1" smtClean="0"/>
              <a:t>Poonam</a:t>
            </a:r>
            <a:r>
              <a:rPr lang="en-US" sz="2000" dirty="0" smtClean="0"/>
              <a:t> </a:t>
            </a:r>
            <a:r>
              <a:rPr lang="en-US" sz="2000" dirty="0" err="1" smtClean="0"/>
              <a:t>Baghel</a:t>
            </a:r>
            <a:r>
              <a:rPr lang="en-US" sz="2000" dirty="0" smtClean="0"/>
              <a:t> 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err="1" smtClean="0"/>
              <a:t>Purnansha</a:t>
            </a:r>
            <a:r>
              <a:rPr lang="en-US" sz="2000" dirty="0" smtClean="0"/>
              <a:t> </a:t>
            </a:r>
            <a:r>
              <a:rPr lang="en-US" sz="2000" dirty="0" err="1" smtClean="0"/>
              <a:t>sahu</a:t>
            </a:r>
            <a:r>
              <a:rPr lang="en-US" sz="2000" dirty="0" smtClean="0"/>
              <a:t> 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err="1" smtClean="0"/>
              <a:t>Nandani</a:t>
            </a:r>
            <a:endParaRPr lang="en-US" sz="2000" dirty="0"/>
          </a:p>
        </p:txBody>
      </p:sp>
      <p:pic>
        <p:nvPicPr>
          <p:cNvPr id="10" name="Content Placeholder 9" descr="WhatsApp Image 2025-07-02 at 17.54.24_450ec915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05400" cy="6858000"/>
          </a:xfr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on </a:t>
            </a:r>
            <a:r>
              <a:rPr lang="en-US" dirty="0" smtClean="0"/>
              <a:t>G</a:t>
            </a:r>
            <a:r>
              <a:rPr lang="en-US" dirty="0" smtClean="0"/>
              <a:t>lobal Economy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1. GDP Drop &amp; Recovery (2020 </a:t>
            </a:r>
            <a:r>
              <a:rPr lang="en-US" dirty="0" err="1" smtClean="0"/>
              <a:t>vs</a:t>
            </a:r>
            <a:r>
              <a:rPr lang="en-US" dirty="0" smtClean="0"/>
              <a:t> 2021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 </a:t>
            </a:r>
            <a:r>
              <a:rPr lang="en-US" dirty="0" smtClean="0"/>
              <a:t>2020, all countries faced economic contraction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In </a:t>
            </a:r>
            <a:r>
              <a:rPr lang="en-US" dirty="0" smtClean="0"/>
              <a:t>2021, a strong recovery is seen — especially in India (8.7%) and UK (7.4</a:t>
            </a:r>
            <a:r>
              <a:rPr lang="en-US" dirty="0" smtClean="0"/>
              <a:t>%).</a:t>
            </a:r>
          </a:p>
          <a:p>
            <a:pPr>
              <a:buNone/>
            </a:pPr>
            <a:r>
              <a:rPr lang="en-US" dirty="0" smtClean="0"/>
              <a:t>2</a:t>
            </a:r>
            <a:r>
              <a:rPr lang="en-US" dirty="0" smtClean="0"/>
              <a:t>. Sector-wise </a:t>
            </a:r>
            <a:r>
              <a:rPr lang="en-US" dirty="0" smtClean="0"/>
              <a:t>Losses The </a:t>
            </a:r>
            <a:r>
              <a:rPr lang="en-US" dirty="0" smtClean="0"/>
              <a:t>Travel sector faced the highest loss ($935 billion), followed by Retail and Education sectors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3</a:t>
            </a:r>
            <a:r>
              <a:rPr lang="en-US" dirty="0" smtClean="0"/>
              <a:t>. Unemployment </a:t>
            </a:r>
            <a:r>
              <a:rPr lang="en-US" dirty="0" smtClean="0"/>
              <a:t>Rise The </a:t>
            </a:r>
            <a:r>
              <a:rPr lang="en-US" dirty="0" smtClean="0"/>
              <a:t>USA and Canada saw the sharpest rise in </a:t>
            </a:r>
            <a:r>
              <a:rPr lang="en-US" dirty="0" smtClean="0"/>
              <a:t>unemployment . India </a:t>
            </a:r>
            <a:r>
              <a:rPr lang="en-US" dirty="0" smtClean="0"/>
              <a:t>also experienced a significant increase (2.6</a:t>
            </a:r>
            <a:r>
              <a:rPr lang="en-US" dirty="0" smtClean="0"/>
              <a:t>%).</a:t>
            </a:r>
          </a:p>
          <a:p>
            <a:pPr>
              <a:buNone/>
            </a:pPr>
            <a:r>
              <a:rPr lang="en-US" dirty="0" smtClean="0"/>
              <a:t>4</a:t>
            </a:r>
            <a:r>
              <a:rPr lang="en-US" dirty="0" smtClean="0"/>
              <a:t>. Economic Aid Packages (% of GDP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Japan </a:t>
            </a:r>
            <a:r>
              <a:rPr lang="en-US" dirty="0" smtClean="0"/>
              <a:t>(42%) and Germany (39%) offered the largest stimulus packages</a:t>
            </a:r>
            <a:r>
              <a:rPr lang="en-US" dirty="0" smtClean="0"/>
              <a:t>. India’s </a:t>
            </a:r>
            <a:r>
              <a:rPr lang="en-US" dirty="0" smtClean="0"/>
              <a:t>aid was about 10% of its GDP.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Economic Data Study Chart pack- covering 4 key areas</a:t>
            </a:r>
            <a:endParaRPr lang="en-US" sz="2800" dirty="0"/>
          </a:p>
        </p:txBody>
      </p:sp>
      <p:pic>
        <p:nvPicPr>
          <p:cNvPr id="4" name="Content Placeholder 3" descr="4 char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372569"/>
            <a:ext cx="8077200" cy="5366289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Postivity</a:t>
            </a:r>
            <a:r>
              <a:rPr lang="en-US" dirty="0" smtClean="0"/>
              <a:t> Rate Analysis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Postivity</a:t>
            </a:r>
            <a:r>
              <a:rPr lang="en-US" dirty="0" smtClean="0"/>
              <a:t> rate refers to the percentages of all COVID -19 tests (or the other </a:t>
            </a:r>
            <a:r>
              <a:rPr lang="en-US" dirty="0" err="1" smtClean="0"/>
              <a:t>diesase</a:t>
            </a:r>
            <a:r>
              <a:rPr lang="en-US" dirty="0" smtClean="0"/>
              <a:t> tests ) that return </a:t>
            </a:r>
            <a:r>
              <a:rPr lang="en-US" dirty="0" err="1" smtClean="0"/>
              <a:t>postive</a:t>
            </a:r>
            <a:r>
              <a:rPr lang="en-US" dirty="0" smtClean="0"/>
              <a:t> results . It is a key indicator of the </a:t>
            </a:r>
            <a:r>
              <a:rPr lang="en-US" dirty="0" err="1" smtClean="0"/>
              <a:t>diesese</a:t>
            </a:r>
            <a:r>
              <a:rPr lang="en-US" dirty="0" smtClean="0"/>
              <a:t> transmission, testing </a:t>
            </a:r>
            <a:r>
              <a:rPr lang="en-US" dirty="0" err="1" smtClean="0"/>
              <a:t>adequancy</a:t>
            </a:r>
            <a:r>
              <a:rPr lang="en-US" dirty="0" smtClean="0"/>
              <a:t>, and </a:t>
            </a:r>
            <a:r>
              <a:rPr lang="en-US" smtClean="0"/>
              <a:t>potential underreporting. 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GLOBAL COVID -19 DATA ANALYIS</a:t>
            </a:r>
            <a:endParaRPr lang="en-US" dirty="0"/>
          </a:p>
        </p:txBody>
      </p:sp>
      <p:pic>
        <p:nvPicPr>
          <p:cNvPr id="6" name="Content Placeholder 5" descr="WhatsApp Image 2025-07-02 at 17.54.24_92f642e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676400"/>
            <a:ext cx="9144000" cy="51816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38800" y="457200"/>
            <a:ext cx="3124200" cy="10668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TOPICS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62600" y="1600200"/>
            <a:ext cx="3200400" cy="52578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Overview of </a:t>
            </a:r>
            <a:r>
              <a:rPr lang="en-US" sz="2000" dirty="0" err="1" smtClean="0">
                <a:solidFill>
                  <a:schemeClr val="bg1"/>
                </a:solidFill>
              </a:rPr>
              <a:t>covid</a:t>
            </a:r>
            <a:r>
              <a:rPr lang="en-US" sz="2000" dirty="0" smtClean="0">
                <a:solidFill>
                  <a:schemeClr val="bg1"/>
                </a:solidFill>
              </a:rPr>
              <a:t> -19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Vaccination Rollout  analysis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Recovery Rate Analysis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Impact on Global Economy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err="1" smtClean="0">
                <a:solidFill>
                  <a:schemeClr val="bg1"/>
                </a:solidFill>
              </a:rPr>
              <a:t>Postivity</a:t>
            </a:r>
            <a:r>
              <a:rPr lang="en-US" sz="2000" dirty="0" smtClean="0">
                <a:solidFill>
                  <a:schemeClr val="bg1"/>
                </a:solidFill>
              </a:rPr>
              <a:t> Rate Analysis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Lockdown impact analysis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Hospital infrastructure &amp;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Capacity data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Mental  health data analysis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Global misinformation &amp;social  media trends</a:t>
            </a:r>
          </a:p>
        </p:txBody>
      </p:sp>
      <p:pic>
        <p:nvPicPr>
          <p:cNvPr id="5" name="Content Placeholder 4" descr="WhatsApp Image 2025-07-02 at 17.54.24_87294044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533400"/>
            <a:ext cx="5029200" cy="6019799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91200" y="381000"/>
            <a:ext cx="2971800" cy="46482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>
          <a:xfrm>
            <a:off x="4572000" y="304800"/>
            <a:ext cx="4191000" cy="6248400"/>
          </a:xfrm>
        </p:spPr>
        <p:txBody>
          <a:bodyPr>
            <a:normAutofit/>
          </a:bodyPr>
          <a:lstStyle/>
          <a:p>
            <a:r>
              <a:rPr lang="en-US" sz="2400" b="1" i="1" dirty="0" smtClean="0">
                <a:solidFill>
                  <a:schemeClr val="bg1"/>
                </a:solidFill>
              </a:rPr>
              <a:t>Introduction to  covid-19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Covid</a:t>
            </a:r>
            <a:r>
              <a:rPr lang="en-US" sz="1800" b="1" dirty="0" smtClean="0"/>
              <a:t>-19 </a:t>
            </a:r>
            <a:r>
              <a:rPr lang="en-US" sz="1800" b="1" dirty="0" smtClean="0">
                <a:solidFill>
                  <a:schemeClr val="bg1"/>
                </a:solidFill>
              </a:rPr>
              <a:t>also known as the </a:t>
            </a:r>
            <a:r>
              <a:rPr lang="en-US" sz="1800" b="1" dirty="0" err="1" smtClean="0">
                <a:solidFill>
                  <a:schemeClr val="bg1"/>
                </a:solidFill>
              </a:rPr>
              <a:t>coronavirus</a:t>
            </a:r>
            <a:r>
              <a:rPr lang="en-US" sz="1800" b="1" dirty="0" smtClean="0">
                <a:solidFill>
                  <a:schemeClr val="bg1"/>
                </a:solidFill>
              </a:rPr>
              <a:t> disease caused by a newly discovered virus  called SARS-CoV-2 (Severe Acute Respiratory Syndrome </a:t>
            </a:r>
            <a:r>
              <a:rPr lang="en-US" sz="1800" b="1" dirty="0" err="1" smtClean="0">
                <a:solidFill>
                  <a:schemeClr val="bg1"/>
                </a:solidFill>
              </a:rPr>
              <a:t>Coronavirus</a:t>
            </a:r>
            <a:r>
              <a:rPr lang="en-US" sz="1800" b="1" dirty="0" smtClean="0">
                <a:solidFill>
                  <a:schemeClr val="bg1"/>
                </a:solidFill>
              </a:rPr>
              <a:t> 2). The disease was first identified in </a:t>
            </a:r>
            <a:r>
              <a:rPr lang="en-US" sz="1800" b="1" dirty="0" err="1" smtClean="0">
                <a:solidFill>
                  <a:schemeClr val="bg1"/>
                </a:solidFill>
              </a:rPr>
              <a:t>whuan</a:t>
            </a:r>
            <a:r>
              <a:rPr lang="en-US" sz="1800" b="1" dirty="0" smtClean="0">
                <a:solidFill>
                  <a:schemeClr val="bg1"/>
                </a:solidFill>
              </a:rPr>
              <a:t>, China, in December 2019, and quickly spread across the </a:t>
            </a:r>
            <a:r>
              <a:rPr lang="en-US" sz="1800" b="1" dirty="0" err="1" smtClean="0">
                <a:solidFill>
                  <a:schemeClr val="bg1"/>
                </a:solidFill>
              </a:rPr>
              <a:t>world,leading</a:t>
            </a:r>
            <a:r>
              <a:rPr lang="en-US" sz="1800" b="1" dirty="0" smtClean="0">
                <a:solidFill>
                  <a:schemeClr val="bg1"/>
                </a:solidFill>
              </a:rPr>
              <a:t> to a global pandemic declared by the World health Organization(WHO) on 11 march,2020.</a:t>
            </a:r>
          </a:p>
          <a:p>
            <a:r>
              <a:rPr lang="en-US" sz="1800" b="1" dirty="0" err="1" smtClean="0">
                <a:solidFill>
                  <a:schemeClr val="bg1"/>
                </a:solidFill>
              </a:rPr>
              <a:t>Covid</a:t>
            </a:r>
            <a:r>
              <a:rPr lang="en-US" sz="1800" b="1" dirty="0" smtClean="0">
                <a:solidFill>
                  <a:schemeClr val="bg1"/>
                </a:solidFill>
              </a:rPr>
              <a:t> -19 primarily spreads through respiratory droplets when an infected person coughs, </a:t>
            </a:r>
            <a:r>
              <a:rPr lang="en-US" sz="1800" b="1" dirty="0" err="1" smtClean="0">
                <a:solidFill>
                  <a:schemeClr val="bg1"/>
                </a:solidFill>
              </a:rPr>
              <a:t>sneezes,or</a:t>
            </a:r>
            <a:r>
              <a:rPr lang="en-US" sz="1800" b="1" dirty="0" smtClean="0">
                <a:solidFill>
                  <a:schemeClr val="bg1"/>
                </a:solidFill>
              </a:rPr>
              <a:t> breathes. It can also  spread by touching surfaces contaminated with the virus and then touching the face, </a:t>
            </a:r>
            <a:r>
              <a:rPr lang="en-US" sz="1800" b="1" dirty="0" err="1" smtClean="0">
                <a:solidFill>
                  <a:schemeClr val="bg1"/>
                </a:solidFill>
              </a:rPr>
              <a:t>espeacially</a:t>
            </a:r>
            <a:r>
              <a:rPr lang="en-US" sz="1800" b="1" dirty="0" smtClean="0">
                <a:solidFill>
                  <a:schemeClr val="bg1"/>
                </a:solidFill>
              </a:rPr>
              <a:t> the </a:t>
            </a:r>
            <a:r>
              <a:rPr lang="en-US" sz="1800" b="1" dirty="0" err="1" smtClean="0">
                <a:solidFill>
                  <a:schemeClr val="bg1"/>
                </a:solidFill>
              </a:rPr>
              <a:t>mouth,nose</a:t>
            </a:r>
            <a:r>
              <a:rPr lang="en-US" sz="1800" b="1" dirty="0" smtClean="0">
                <a:solidFill>
                  <a:schemeClr val="bg1"/>
                </a:solidFill>
              </a:rPr>
              <a:t> or eyes. </a:t>
            </a:r>
            <a:endParaRPr lang="en-US" sz="2000" b="1" dirty="0" smtClean="0">
              <a:solidFill>
                <a:schemeClr val="bg1"/>
              </a:solidFill>
            </a:endParaRPr>
          </a:p>
        </p:txBody>
      </p:sp>
      <p:pic>
        <p:nvPicPr>
          <p:cNvPr id="9" name="Content Placeholder 8" descr="garph 1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990600"/>
            <a:ext cx="4419600" cy="4348228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Vaccination Rollout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The  vaccination rollout is a critical public health initiative aimed at achieving widespread immunity against infectious diseases, particularly COVID-19. This analysis focuses on the pace, coverage, challenges and impact of the vaccination program.</a:t>
            </a:r>
          </a:p>
          <a:p>
            <a:r>
              <a:rPr lang="en-US" sz="2000" b="1" i="1" dirty="0" smtClean="0">
                <a:solidFill>
                  <a:schemeClr val="accent4">
                    <a:lumMod val="50000"/>
                  </a:schemeClr>
                </a:solidFill>
              </a:rPr>
              <a:t>ROLLOUT   PAHSES</a:t>
            </a:r>
          </a:p>
          <a:p>
            <a:pPr>
              <a:buNone/>
            </a:pPr>
            <a:endParaRPr lang="en-US" sz="2000" b="1" i="1" dirty="0" smtClean="0">
              <a:solidFill>
                <a:schemeClr val="accent4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000" b="1" i="1" dirty="0" smtClean="0">
                <a:solidFill>
                  <a:schemeClr val="accent4">
                    <a:lumMod val="50000"/>
                  </a:schemeClr>
                </a:solidFill>
              </a:rPr>
              <a:t>Phases 1: </a:t>
            </a:r>
            <a:r>
              <a:rPr lang="en-US" sz="2000" b="1" i="1" dirty="0" err="1" smtClean="0">
                <a:solidFill>
                  <a:schemeClr val="accent4">
                    <a:lumMod val="50000"/>
                  </a:schemeClr>
                </a:solidFill>
              </a:rPr>
              <a:t>F</a:t>
            </a:r>
            <a:r>
              <a:rPr lang="en-US" sz="2000" b="1" i="1" dirty="0" err="1" smtClean="0">
                <a:solidFill>
                  <a:schemeClr val="accent4">
                    <a:lumMod val="50000"/>
                  </a:schemeClr>
                </a:solidFill>
              </a:rPr>
              <a:t>orntline</a:t>
            </a:r>
            <a:r>
              <a:rPr lang="en-US" sz="2000" b="1" i="1" dirty="0" smtClean="0">
                <a:solidFill>
                  <a:schemeClr val="accent4">
                    <a:lumMod val="50000"/>
                  </a:schemeClr>
                </a:solidFill>
              </a:rPr>
              <a:t> health workers and </a:t>
            </a:r>
            <a:r>
              <a:rPr lang="en-US" sz="2000" b="1" i="1" dirty="0" err="1" smtClean="0">
                <a:solidFill>
                  <a:schemeClr val="accent4">
                    <a:lumMod val="50000"/>
                  </a:schemeClr>
                </a:solidFill>
              </a:rPr>
              <a:t>E</a:t>
            </a:r>
            <a:r>
              <a:rPr lang="en-US" sz="2000" b="1" i="1" dirty="0" err="1" smtClean="0">
                <a:solidFill>
                  <a:schemeClr val="accent4">
                    <a:lumMod val="50000"/>
                  </a:schemeClr>
                </a:solidFill>
              </a:rPr>
              <a:t>ssenital</a:t>
            </a:r>
            <a:r>
              <a:rPr lang="en-US" sz="2000" b="1" i="1" dirty="0" smtClean="0">
                <a:solidFill>
                  <a:schemeClr val="accent4">
                    <a:lumMod val="50000"/>
                  </a:schemeClr>
                </a:solidFill>
              </a:rPr>
              <a:t> services.</a:t>
            </a:r>
          </a:p>
          <a:p>
            <a:pPr marL="594360" indent="-457200">
              <a:buFont typeface="Arial" pitchFamily="34" charset="0"/>
              <a:buChar char="•"/>
            </a:pPr>
            <a:r>
              <a:rPr lang="en-US" sz="2000" b="1" i="1" dirty="0" smtClean="0">
                <a:solidFill>
                  <a:schemeClr val="accent4">
                    <a:lumMod val="50000"/>
                  </a:schemeClr>
                </a:solidFill>
              </a:rPr>
              <a:t>Phases 2: elderly (60+yrs) and high- risk individuals.</a:t>
            </a:r>
          </a:p>
          <a:p>
            <a:pPr>
              <a:buFont typeface="Arial" pitchFamily="34" charset="0"/>
              <a:buChar char="•"/>
            </a:pPr>
            <a:r>
              <a:rPr lang="en-US" sz="2000" b="1" i="1" dirty="0" smtClean="0">
                <a:solidFill>
                  <a:schemeClr val="accent4">
                    <a:lumMod val="50000"/>
                  </a:schemeClr>
                </a:solidFill>
              </a:rPr>
              <a:t>Phases3: General adult population.</a:t>
            </a:r>
          </a:p>
          <a:p>
            <a:pPr>
              <a:buFont typeface="Arial" pitchFamily="34" charset="0"/>
              <a:buChar char="•"/>
            </a:pPr>
            <a:r>
              <a:rPr lang="en-US" sz="2000" b="1" i="1" dirty="0" smtClean="0">
                <a:solidFill>
                  <a:schemeClr val="accent4">
                    <a:lumMod val="50000"/>
                  </a:schemeClr>
                </a:solidFill>
              </a:rPr>
              <a:t>Phases4: Adolescents and </a:t>
            </a:r>
            <a:r>
              <a:rPr lang="en-US" sz="2000" b="1" i="1" dirty="0" err="1" smtClean="0">
                <a:solidFill>
                  <a:schemeClr val="accent4">
                    <a:lumMod val="50000"/>
                  </a:schemeClr>
                </a:solidFill>
              </a:rPr>
              <a:t>C</a:t>
            </a:r>
            <a:r>
              <a:rPr lang="en-US" sz="2000" b="1" i="1" dirty="0" err="1" smtClean="0">
                <a:solidFill>
                  <a:schemeClr val="accent4">
                    <a:lumMod val="50000"/>
                  </a:schemeClr>
                </a:solidFill>
              </a:rPr>
              <a:t>hildern</a:t>
            </a:r>
            <a:r>
              <a:rPr lang="en-US" sz="2000" b="1" i="1" dirty="0" smtClean="0">
                <a:solidFill>
                  <a:schemeClr val="accent4">
                    <a:lumMod val="50000"/>
                  </a:schemeClr>
                </a:solidFill>
              </a:rPr>
              <a:t> (if applicable ).</a:t>
            </a:r>
          </a:p>
          <a:p>
            <a:pPr>
              <a:buFont typeface="Arial" pitchFamily="34" charset="0"/>
              <a:buChar char="•"/>
            </a:pPr>
            <a:r>
              <a:rPr lang="en-US" sz="2000" b="1" i="1" dirty="0" smtClean="0">
                <a:solidFill>
                  <a:schemeClr val="accent4">
                    <a:lumMod val="50000"/>
                  </a:schemeClr>
                </a:solidFill>
              </a:rPr>
              <a:t>Booster / Revaccination Campaigns (if applicable).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grah 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609600"/>
            <a:ext cx="8229600" cy="5402262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RECOVERY RATE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Concept: Age-wise COVID-19 Case Distribution </a:t>
            </a:r>
            <a:r>
              <a:rPr lang="en-US" dirty="0" smtClean="0"/>
              <a:t>Chart</a:t>
            </a:r>
          </a:p>
          <a:p>
            <a:r>
              <a:rPr lang="en-US" dirty="0" smtClean="0"/>
              <a:t>Let’s </a:t>
            </a:r>
            <a:r>
              <a:rPr lang="en-US" dirty="0" smtClean="0"/>
              <a:t>imagine the following age groups</a:t>
            </a:r>
            <a:r>
              <a:rPr lang="en-US" dirty="0" smtClean="0"/>
              <a:t>:</a:t>
            </a:r>
          </a:p>
          <a:p>
            <a:r>
              <a:rPr lang="en-US" dirty="0" smtClean="0"/>
              <a:t>0-17</a:t>
            </a:r>
            <a:r>
              <a:rPr lang="en-US" dirty="0" smtClean="0"/>
              <a:t>, 18-30, 31-45, 46-60, 60</a:t>
            </a:r>
            <a:r>
              <a:rPr lang="en-US" dirty="0" smtClean="0"/>
              <a:t>+</a:t>
            </a:r>
          </a:p>
          <a:p>
            <a:r>
              <a:rPr lang="en-US" dirty="0" smtClean="0"/>
              <a:t>We'll </a:t>
            </a:r>
            <a:r>
              <a:rPr lang="en-US" dirty="0" smtClean="0"/>
              <a:t>show 3 bars per age group</a:t>
            </a:r>
            <a:r>
              <a:rPr lang="en-US" dirty="0" smtClean="0"/>
              <a:t>: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🟦</a:t>
            </a:r>
            <a:r>
              <a:rPr lang="en-US" dirty="0" smtClean="0"/>
              <a:t> </a:t>
            </a:r>
            <a:r>
              <a:rPr lang="en-US" dirty="0" smtClean="0"/>
              <a:t>Active </a:t>
            </a:r>
            <a:r>
              <a:rPr lang="en-US" dirty="0" smtClean="0"/>
              <a:t>cases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🟩</a:t>
            </a:r>
            <a:r>
              <a:rPr lang="en-US" dirty="0" smtClean="0"/>
              <a:t> </a:t>
            </a:r>
            <a:r>
              <a:rPr lang="en-US" dirty="0" smtClean="0"/>
              <a:t>Recovered </a:t>
            </a:r>
            <a:r>
              <a:rPr lang="en-US" dirty="0" smtClean="0"/>
              <a:t>cases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🟥</a:t>
            </a:r>
            <a:r>
              <a:rPr lang="en-US" dirty="0" smtClean="0"/>
              <a:t> Deceased cases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 creative Bar chart (concept)</a:t>
            </a:r>
            <a:endParaRPr lang="en-US" dirty="0"/>
          </a:p>
        </p:txBody>
      </p:sp>
      <p:pic>
        <p:nvPicPr>
          <p:cNvPr id="4" name="Content Placeholder 3" descr="chart 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1" y="1644940"/>
            <a:ext cx="8229600" cy="4832059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153400" cy="990600"/>
          </a:xfrm>
        </p:spPr>
        <p:txBody>
          <a:bodyPr/>
          <a:lstStyle/>
          <a:p>
            <a:r>
              <a:rPr lang="en-US" dirty="0" smtClean="0"/>
              <a:t>Brief Explanation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05000"/>
            <a:ext cx="8001000" cy="4648200"/>
          </a:xfrm>
        </p:spPr>
        <p:txBody>
          <a:bodyPr/>
          <a:lstStyle/>
          <a:p>
            <a:pPr marL="530352" indent="-457200">
              <a:buAutoNum type="arabicPeriod"/>
            </a:pPr>
            <a:r>
              <a:rPr lang="en-US" sz="2400" dirty="0" smtClean="0"/>
              <a:t>Young  age group (18-30) </a:t>
            </a:r>
          </a:p>
          <a:p>
            <a:pPr marL="530352" indent="-457200">
              <a:buFont typeface="Arial" pitchFamily="34" charset="0"/>
              <a:buChar char="•"/>
            </a:pPr>
            <a:r>
              <a:rPr lang="en-US" dirty="0" smtClean="0"/>
              <a:t>        High  Active  Recovered  and  cases  </a:t>
            </a:r>
          </a:p>
          <a:p>
            <a:pPr marL="530352" indent="-457200">
              <a:buFont typeface="Arial" pitchFamily="34" charset="0"/>
              <a:buChar char="•"/>
            </a:pPr>
            <a:r>
              <a:rPr lang="en-US" dirty="0" smtClean="0"/>
              <a:t>        Very  low  death  ratio  due to ratio  due  to stronger  immunity. </a:t>
            </a:r>
          </a:p>
          <a:p>
            <a:pPr marL="530352" indent="-457200">
              <a:buAutoNum type="arabicPeriod" startAt="2"/>
            </a:pPr>
            <a:r>
              <a:rPr lang="en-US" sz="2400" dirty="0" smtClean="0"/>
              <a:t>Middle  age ( 31 -45 &amp; 46 -60):</a:t>
            </a:r>
          </a:p>
          <a:p>
            <a:pPr marL="530352" indent="-457200">
              <a:buFont typeface="Arial" pitchFamily="34" charset="0"/>
              <a:buChar char="•"/>
            </a:pPr>
            <a:r>
              <a:rPr lang="en-US" dirty="0" smtClean="0"/>
              <a:t>     Moderate  recovery , but  </a:t>
            </a:r>
            <a:r>
              <a:rPr lang="en-US" dirty="0" err="1" smtClean="0"/>
              <a:t>silghtly</a:t>
            </a:r>
            <a:r>
              <a:rPr lang="en-US" dirty="0" smtClean="0"/>
              <a:t>  higher fatalities  due to  </a:t>
            </a:r>
            <a:r>
              <a:rPr lang="en-US" dirty="0" err="1" smtClean="0"/>
              <a:t>comorbidties</a:t>
            </a:r>
            <a:r>
              <a:rPr lang="en-US" dirty="0" smtClean="0"/>
              <a:t>.</a:t>
            </a:r>
          </a:p>
          <a:p>
            <a:pPr marL="530352" indent="-457200">
              <a:buAutoNum type="arabicPeriod" startAt="3"/>
            </a:pPr>
            <a:r>
              <a:rPr lang="en-US" sz="2400" dirty="0" smtClean="0"/>
              <a:t>Senior   citizens (60+):</a:t>
            </a:r>
          </a:p>
          <a:p>
            <a:pPr marL="530352" indent="-457200">
              <a:buFont typeface="Arial" pitchFamily="34" charset="0"/>
              <a:buChar char="•"/>
            </a:pPr>
            <a:r>
              <a:rPr lang="en-US" dirty="0" smtClean="0"/>
              <a:t>    Lower  recovery , higher  deceased  cases ,  especially in males.</a:t>
            </a:r>
          </a:p>
          <a:p>
            <a:pPr marL="530352" indent="-457200">
              <a:buFont typeface="Arial" pitchFamily="34" charset="0"/>
              <a:buChar char="•"/>
            </a:pPr>
            <a:r>
              <a:rPr lang="en-US" dirty="0" smtClean="0"/>
              <a:t>      Immune system  vulnerability  shows  in  higher  death ratio. 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610</TotalTime>
  <Words>549</Words>
  <Application>Microsoft Office PowerPoint</Application>
  <PresentationFormat>On-screen Show (4:3)</PresentationFormat>
  <Paragraphs>61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Apex</vt:lpstr>
      <vt:lpstr>Proxenix Company Intership </vt:lpstr>
      <vt:lpstr>GLOBAL COVID -19 DATA ANALYIS</vt:lpstr>
      <vt:lpstr>TOPICS</vt:lpstr>
      <vt:lpstr> </vt:lpstr>
      <vt:lpstr>Vaccination Rollout Analysis</vt:lpstr>
      <vt:lpstr>Slide 6</vt:lpstr>
      <vt:lpstr>RECOVERY RATE ANALYSIS</vt:lpstr>
      <vt:lpstr>Sample creative Bar chart (concept)</vt:lpstr>
      <vt:lpstr>Brief Explanation </vt:lpstr>
      <vt:lpstr>Impact on Global Economy </vt:lpstr>
      <vt:lpstr>Economic Data Study Chart pack- covering 4 key areas</vt:lpstr>
      <vt:lpstr>Postivity Rate Analysis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Proxenix Company Intership</dc:title>
  <dc:creator>Admin</dc:creator>
  <cp:lastModifiedBy>User</cp:lastModifiedBy>
  <cp:revision>59</cp:revision>
  <dcterms:created xsi:type="dcterms:W3CDTF">2025-07-02T07:33:17Z</dcterms:created>
  <dcterms:modified xsi:type="dcterms:W3CDTF">2025-07-04T05:37:12Z</dcterms:modified>
</cp:coreProperties>
</file>