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45432" y="2971278"/>
            <a:ext cx="11101136" cy="132343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11523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278897" y="4985178"/>
            <a:ext cx="9654574"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 Poonam Suthar</a:t>
            </a:r>
          </a:p>
          <a:p>
            <a:r>
              <a:rPr lang="en-US" sz="2000" b="1" dirty="0">
                <a:solidFill>
                  <a:schemeClr val="bg1"/>
                </a:solidFill>
                <a:latin typeface="Arial"/>
                <a:cs typeface="Arial"/>
              </a:rPr>
              <a:t>Student Name : Poonam Suthar </a:t>
            </a:r>
          </a:p>
          <a:p>
            <a:r>
              <a:rPr lang="en-US" sz="2000" b="1" dirty="0">
                <a:solidFill>
                  <a:schemeClr val="bg1"/>
                </a:solidFill>
                <a:latin typeface="Arial"/>
                <a:cs typeface="Arial"/>
              </a:rPr>
              <a:t>College Name &amp; Department : Institute of Aeronautical Engineering, </a:t>
            </a:r>
          </a:p>
          <a:p>
            <a:pPr lvl="8"/>
            <a:r>
              <a:rPr lang="en-US" sz="2000" b="1" dirty="0">
                <a:solidFill>
                  <a:schemeClr val="bg1"/>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879885"/>
            <a:ext cx="11029616" cy="530296"/>
          </a:xfrm>
        </p:spPr>
        <p:txBody>
          <a:bodyPr>
            <a:noAutofit/>
          </a:bodyPr>
          <a:lstStyle/>
          <a:p>
            <a:r>
              <a:rPr lang="en-IN" sz="4000" b="1" dirty="0">
                <a:solidFill>
                  <a:schemeClr val="accent1"/>
                </a:solidFill>
              </a:rPr>
              <a:t>GitHub Link</a:t>
            </a:r>
          </a:p>
        </p:txBody>
      </p:sp>
      <p:sp>
        <p:nvSpPr>
          <p:cNvPr id="9" name="TextBox 8">
            <a:extLst>
              <a:ext uri="{FF2B5EF4-FFF2-40B4-BE49-F238E27FC236}">
                <a16:creationId xmlns:a16="http://schemas.microsoft.com/office/drawing/2014/main" id="{9CE8601F-9041-D08F-4BA3-003A354DED19}"/>
              </a:ext>
            </a:extLst>
          </p:cNvPr>
          <p:cNvSpPr txBox="1"/>
          <p:nvPr/>
        </p:nvSpPr>
        <p:spPr>
          <a:xfrm>
            <a:off x="776748" y="1818968"/>
            <a:ext cx="9842091" cy="461665"/>
          </a:xfrm>
          <a:prstGeom prst="rect">
            <a:avLst/>
          </a:prstGeom>
          <a:noFill/>
        </p:spPr>
        <p:txBody>
          <a:bodyPr wrap="square">
            <a:spAutoFit/>
          </a:bodyPr>
          <a:lstStyle/>
          <a:p>
            <a:r>
              <a:rPr lang="en-IN" sz="2400" dirty="0"/>
              <a:t>https://github.com/Poonam-2704/Steganography-With-Python-IBM-.git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scope(optional)</a:t>
            </a:r>
          </a:p>
        </p:txBody>
      </p:sp>
      <p:sp>
        <p:nvSpPr>
          <p:cNvPr id="4" name="Rectangle 2">
            <a:extLst>
              <a:ext uri="{FF2B5EF4-FFF2-40B4-BE49-F238E27FC236}">
                <a16:creationId xmlns:a16="http://schemas.microsoft.com/office/drawing/2014/main" id="{CD8A924B-6A29-6ED3-5F38-3730086F396E}"/>
              </a:ext>
            </a:extLst>
          </p:cNvPr>
          <p:cNvSpPr>
            <a:spLocks noChangeArrowheads="1"/>
          </p:cNvSpPr>
          <p:nvPr/>
        </p:nvSpPr>
        <p:spPr bwMode="auto">
          <a:xfrm>
            <a:off x="437347" y="1479742"/>
            <a:ext cx="1141052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Encryption</a:t>
            </a:r>
            <a:r>
              <a:rPr kumimoji="0" lang="en-US" altLang="en-US" sz="2800" b="0" i="0" u="none" strike="noStrike" cap="none" normalizeH="0" baseline="0" dirty="0">
                <a:ln>
                  <a:noFill/>
                </a:ln>
                <a:solidFill>
                  <a:schemeClr val="tx1"/>
                </a:solidFill>
                <a:effectLst/>
              </a:rPr>
              <a:t>: The hidden message could be encrypted for an added layer of security before embedding in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Compression</a:t>
            </a:r>
            <a:r>
              <a:rPr kumimoji="0" lang="en-US" altLang="en-US" sz="2800" b="0" i="0" u="none" strike="noStrike" cap="none" normalizeH="0" baseline="0" dirty="0">
                <a:ln>
                  <a:noFill/>
                </a:ln>
                <a:solidFill>
                  <a:schemeClr val="tx1"/>
                </a:solidFill>
                <a:effectLst/>
              </a:rPr>
              <a:t>: Implementing message compression techniques would allow larger messages to be hidden in images without significant changes to the image's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Multiple Layers of Data</a:t>
            </a:r>
            <a:r>
              <a:rPr kumimoji="0" lang="en-US" altLang="en-US" sz="2800" b="0" i="0" u="none" strike="noStrike" cap="none" normalizeH="0" baseline="0" dirty="0">
                <a:ln>
                  <a:noFill/>
                </a:ln>
                <a:solidFill>
                  <a:schemeClr val="tx1"/>
                </a:solidFill>
                <a:effectLst/>
              </a:rPr>
              <a:t>: The project could be expanded to hide multiple messages in a single image by using multiple layers or different color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Cross-Platform Support</a:t>
            </a:r>
            <a:r>
              <a:rPr kumimoji="0" lang="en-US" altLang="en-US" sz="2800" b="0" i="0" u="none" strike="noStrike" cap="none" normalizeH="0" baseline="0" dirty="0">
                <a:ln>
                  <a:noFill/>
                </a:ln>
                <a:solidFill>
                  <a:schemeClr val="tx1"/>
                </a:solidFill>
                <a:effectLst/>
              </a:rPr>
              <a:t>: Extend the project to support images in different formats (e.g., PNG, BMP) and compatibility across different operating systems.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51251" y="430649"/>
            <a:ext cx="10515600" cy="1325563"/>
          </a:xfrm>
        </p:spPr>
        <p:txBody>
          <a:bodyPr>
            <a:normAutofit/>
          </a:bodyPr>
          <a:lstStyle/>
          <a:p>
            <a:r>
              <a:rPr lang="en-US" sz="4000" b="1" dirty="0">
                <a:solidFill>
                  <a:srgbClr val="002060"/>
                </a:solidFill>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Technology used</a:t>
            </a:r>
            <a:endParaRPr lang="en-US" sz="2000" dirty="0">
              <a:cs typeface="Arial"/>
            </a:endParaRPr>
          </a:p>
          <a:p>
            <a:pPr marL="305435" indent="-305435"/>
            <a:r>
              <a:rPr lang="en-US" sz="2000" b="1" dirty="0">
                <a:ea typeface="+mn-lt"/>
                <a:cs typeface="+mn-lt"/>
              </a:rPr>
              <a:t>Wow factor </a:t>
            </a:r>
            <a:endParaRPr lang="en-US" sz="2000" dirty="0">
              <a:ea typeface="+mn-lt"/>
              <a:cs typeface="+mn-lt"/>
            </a:endParaRPr>
          </a:p>
          <a:p>
            <a:pPr marL="305435" indent="-305435"/>
            <a:r>
              <a:rPr lang="en-US" sz="2000" b="1" dirty="0">
                <a:ea typeface="+mn-lt"/>
                <a:cs typeface="+mn-lt"/>
              </a:rPr>
              <a:t>End users</a:t>
            </a:r>
          </a:p>
          <a:p>
            <a:pPr marL="305435" indent="-305435"/>
            <a:r>
              <a:rPr lang="en-US" sz="2000" b="1" dirty="0">
                <a:ea typeface="+mn-lt"/>
                <a:cs typeface="+mn-lt"/>
              </a:rPr>
              <a:t>Result</a:t>
            </a:r>
          </a:p>
          <a:p>
            <a:pPr marL="305435" indent="-305435"/>
            <a:r>
              <a:rPr lang="en-US" sz="2000" b="1" dirty="0">
                <a:ea typeface="+mn-lt"/>
                <a:cs typeface="+mn-lt"/>
              </a:rPr>
              <a:t>Conclusion</a:t>
            </a:r>
          </a:p>
          <a:p>
            <a:pPr marL="305435" indent="-305435"/>
            <a:r>
              <a:rPr lang="en-US" sz="2000" b="1" dirty="0">
                <a:ea typeface="+mn-lt"/>
                <a:cs typeface="+mn-lt"/>
              </a:rPr>
              <a:t>Git-hub Link</a:t>
            </a:r>
          </a:p>
          <a:p>
            <a:pPr marL="305435" indent="-305435"/>
            <a:r>
              <a:rPr lang="en-US" sz="2000" b="1" dirty="0">
                <a:ea typeface="+mn-lt"/>
                <a:cs typeface="+mn-lt"/>
              </a:rPr>
              <a:t>Future scope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98620"/>
            <a:ext cx="11029616" cy="530296"/>
          </a:xfrm>
        </p:spPr>
        <p:txBody>
          <a:bodyPr>
            <a:normAutofit fontScale="90000"/>
          </a:bodyPr>
          <a:lstStyle/>
          <a:p>
            <a:r>
              <a:rPr lang="en-US" sz="4400" b="1" dirty="0">
                <a:solidFill>
                  <a:schemeClr val="accent1"/>
                </a:solidFill>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06012"/>
            <a:ext cx="11029616" cy="3923072"/>
          </a:xfrm>
        </p:spPr>
        <p:txBody>
          <a:bodyPr>
            <a:normAutofit/>
          </a:bodyPr>
          <a:lstStyle/>
          <a:p>
            <a:pPr marL="0" indent="0">
              <a:buNone/>
            </a:pPr>
            <a:r>
              <a:rPr lang="en-US" sz="2800" dirty="0">
                <a:solidFill>
                  <a:schemeClr val="tx1"/>
                </a:solidFill>
              </a:rPr>
              <a:t>In today's digital world, secure communication is a growing concern. Steganography offers a solution by hiding messages within images, making them indistinguishable from normal, non-modified images. This project demonstrates how to encode and decode secret messages inside an image file, with added password protection for extra security. </a:t>
            </a:r>
            <a:endParaRPr lang="en-IN" sz="28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33990"/>
            <a:ext cx="11029616" cy="530296"/>
          </a:xfrm>
        </p:spPr>
        <p:txBody>
          <a:bodyPr>
            <a:normAutofit fontScale="90000"/>
          </a:bodyPr>
          <a:lstStyle/>
          <a:p>
            <a:r>
              <a:rPr lang="en-US" sz="4400" b="1" dirty="0">
                <a:solidFill>
                  <a:schemeClr val="accent1"/>
                </a:solidFill>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12AB8365-6064-4381-3474-D834FE6FB562}"/>
              </a:ext>
            </a:extLst>
          </p:cNvPr>
          <p:cNvSpPr>
            <a:spLocks noChangeArrowheads="1"/>
          </p:cNvSpPr>
          <p:nvPr/>
        </p:nvSpPr>
        <p:spPr bwMode="auto">
          <a:xfrm>
            <a:off x="420136" y="1763214"/>
            <a:ext cx="1135172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Python</a:t>
            </a:r>
            <a:r>
              <a:rPr kumimoji="0" lang="en-US" altLang="en-US" sz="2800" i="0" u="none" strike="noStrike" cap="none" normalizeH="0" baseline="0" dirty="0">
                <a:ln>
                  <a:noFill/>
                </a:ln>
                <a:solidFill>
                  <a:schemeClr val="tx1"/>
                </a:solidFill>
                <a:effectLst/>
              </a:rPr>
              <a:t>: Chosen for its simplicity and powerful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OpenCV</a:t>
            </a:r>
            <a:r>
              <a:rPr kumimoji="0" lang="en-US" altLang="en-US" sz="2800" i="0" u="none" strike="noStrike" cap="none" normalizeH="0" baseline="0" dirty="0">
                <a:ln>
                  <a:noFill/>
                </a:ln>
                <a:solidFill>
                  <a:schemeClr val="tx1"/>
                </a:solidFill>
                <a:effectLst/>
              </a:rPr>
              <a:t>: Used to manipulate images by altering pixel values and encoding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Steganography</a:t>
            </a:r>
            <a:r>
              <a:rPr kumimoji="0" lang="en-US" altLang="en-US" sz="2800" i="0" u="none" strike="noStrike" cap="none" normalizeH="0" baseline="0" dirty="0">
                <a:ln>
                  <a:noFill/>
                </a:ln>
                <a:solidFill>
                  <a:schemeClr val="tx1"/>
                </a:solidFill>
                <a:effectLst/>
              </a:rPr>
              <a:t>: The primary technique used to hide data in images by manipulating the least significant bits of pixel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Character Encoding</a:t>
            </a:r>
            <a:r>
              <a:rPr kumimoji="0" lang="en-US" altLang="en-US" sz="2800" i="0" u="none" strike="noStrike" cap="none" normalizeH="0" baseline="0" dirty="0">
                <a:ln>
                  <a:noFill/>
                </a:ln>
                <a:solidFill>
                  <a:schemeClr val="tx1"/>
                </a:solidFill>
                <a:effectLst/>
              </a:rPr>
              <a:t>: Converts characters into numerical representations and stores them in the image pixels.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93650"/>
            <a:ext cx="11029616" cy="530296"/>
          </a:xfrm>
        </p:spPr>
        <p:txBody>
          <a:bodyPr>
            <a:noAutofit/>
          </a:bodyPr>
          <a:lstStyle/>
          <a:p>
            <a:r>
              <a:rPr lang="en-US" sz="4000" b="1" dirty="0">
                <a:solidFill>
                  <a:schemeClr val="accent1"/>
                </a:solidFill>
                <a:ea typeface="+mj-lt"/>
                <a:cs typeface="Arial"/>
              </a:rPr>
              <a:t>Wow factors</a:t>
            </a:r>
            <a:endParaRPr lang="en-US" sz="4000" dirty="0">
              <a:solidFill>
                <a:schemeClr val="accent1"/>
              </a:solidFill>
              <a:cs typeface="Calibri Light"/>
            </a:endParaRPr>
          </a:p>
        </p:txBody>
      </p:sp>
      <p:sp>
        <p:nvSpPr>
          <p:cNvPr id="4" name="TextBox 3">
            <a:extLst>
              <a:ext uri="{FF2B5EF4-FFF2-40B4-BE49-F238E27FC236}">
                <a16:creationId xmlns:a16="http://schemas.microsoft.com/office/drawing/2014/main" id="{C6C521F9-8EB1-6BA7-C508-4D17F6B3BFE4}"/>
              </a:ext>
            </a:extLst>
          </p:cNvPr>
          <p:cNvSpPr txBox="1"/>
          <p:nvPr/>
        </p:nvSpPr>
        <p:spPr>
          <a:xfrm>
            <a:off x="581192" y="1757680"/>
            <a:ext cx="11029616" cy="3108543"/>
          </a:xfrm>
          <a:prstGeom prst="rect">
            <a:avLst/>
          </a:prstGeom>
          <a:noFill/>
        </p:spPr>
        <p:txBody>
          <a:bodyPr wrap="square">
            <a:spAutoFit/>
          </a:bodyPr>
          <a:lstStyle/>
          <a:p>
            <a:pPr>
              <a:buFont typeface="Arial" panose="020B0604020202020204" pitchFamily="34" charset="0"/>
              <a:buChar char="•"/>
            </a:pPr>
            <a:r>
              <a:rPr lang="en-US" sz="2800" b="1" dirty="0"/>
              <a:t>Invisible Data</a:t>
            </a:r>
            <a:r>
              <a:rPr lang="en-US" sz="2800" dirty="0"/>
              <a:t>: The secret message is stored within the image, invisible to the naked eye, making it a unique way of secure communication.</a:t>
            </a:r>
          </a:p>
          <a:p>
            <a:pPr>
              <a:buFont typeface="Arial" panose="020B0604020202020204" pitchFamily="34" charset="0"/>
              <a:buChar char="•"/>
            </a:pPr>
            <a:r>
              <a:rPr lang="en-US" sz="2800" b="1" dirty="0"/>
              <a:t>Security Through Password Protection</a:t>
            </a:r>
            <a:r>
              <a:rPr lang="en-US" sz="2800" dirty="0"/>
              <a:t>: The message can only be decoded if the user knows the correct passcode, adding an extra layer of security.</a:t>
            </a:r>
          </a:p>
          <a:p>
            <a:pPr>
              <a:buFont typeface="Arial" panose="020B0604020202020204" pitchFamily="34" charset="0"/>
              <a:buChar char="•"/>
            </a:pPr>
            <a:r>
              <a:rPr lang="en-US" sz="2800" b="1" dirty="0"/>
              <a:t>User-Friendly</a:t>
            </a:r>
            <a:r>
              <a:rPr lang="en-US" sz="2800" dirty="0"/>
              <a:t>: The implementation is easy to use, with simple inputs for encoding and decoding the message.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854556"/>
            <a:ext cx="11029616" cy="530296"/>
          </a:xfrm>
        </p:spPr>
        <p:txBody>
          <a:bodyPr>
            <a:noAutofit/>
          </a:bodyPr>
          <a:lstStyle/>
          <a:p>
            <a:r>
              <a:rPr lang="en-IN" sz="4000" b="1" dirty="0">
                <a:solidFill>
                  <a:schemeClr val="accent1"/>
                </a:solidFill>
                <a:cs typeface="Arial" panose="020B0604020202020204" pitchFamily="34" charset="0"/>
              </a:rPr>
              <a:t>End users</a:t>
            </a:r>
          </a:p>
        </p:txBody>
      </p:sp>
      <p:sp>
        <p:nvSpPr>
          <p:cNvPr id="7" name="TextBox 6">
            <a:extLst>
              <a:ext uri="{FF2B5EF4-FFF2-40B4-BE49-F238E27FC236}">
                <a16:creationId xmlns:a16="http://schemas.microsoft.com/office/drawing/2014/main" id="{DEF718ED-4AD5-4B21-9B27-0F75FBDCA870}"/>
              </a:ext>
            </a:extLst>
          </p:cNvPr>
          <p:cNvSpPr txBox="1"/>
          <p:nvPr/>
        </p:nvSpPr>
        <p:spPr>
          <a:xfrm>
            <a:off x="581192" y="1727200"/>
            <a:ext cx="11184088" cy="3539430"/>
          </a:xfrm>
          <a:prstGeom prst="rect">
            <a:avLst/>
          </a:prstGeom>
          <a:noFill/>
        </p:spPr>
        <p:txBody>
          <a:bodyPr wrap="square">
            <a:spAutoFit/>
          </a:bodyPr>
          <a:lstStyle/>
          <a:p>
            <a:pPr>
              <a:buFont typeface="Arial" panose="020B0604020202020204" pitchFamily="34" charset="0"/>
              <a:buChar char="•"/>
            </a:pPr>
            <a:r>
              <a:rPr lang="en-US" sz="2800" b="1" dirty="0"/>
              <a:t>Individuals</a:t>
            </a:r>
            <a:r>
              <a:rPr lang="en-US" sz="2800" dirty="0"/>
              <a:t>: Anyone looking to securely send messages to friends, family, or colleagues.</a:t>
            </a:r>
          </a:p>
          <a:p>
            <a:pPr>
              <a:buFont typeface="Arial" panose="020B0604020202020204" pitchFamily="34" charset="0"/>
              <a:buChar char="•"/>
            </a:pPr>
            <a:r>
              <a:rPr lang="en-US" sz="2800" b="1" dirty="0"/>
              <a:t>Businesses</a:t>
            </a:r>
            <a:r>
              <a:rPr lang="en-US" sz="2800" dirty="0"/>
              <a:t>: For sharing confidential information or documents through images.</a:t>
            </a:r>
          </a:p>
          <a:p>
            <a:pPr>
              <a:buFont typeface="Arial" panose="020B0604020202020204" pitchFamily="34" charset="0"/>
              <a:buChar char="•"/>
            </a:pPr>
            <a:r>
              <a:rPr lang="en-US" sz="2800" b="1" dirty="0"/>
              <a:t>Security Enthusiasts</a:t>
            </a:r>
            <a:r>
              <a:rPr lang="en-US" sz="2800" dirty="0"/>
              <a:t>: Those interested in the fields of encryption, data security, and steganography.</a:t>
            </a:r>
          </a:p>
          <a:p>
            <a:pPr>
              <a:buFont typeface="Arial" panose="020B0604020202020204" pitchFamily="34" charset="0"/>
              <a:buChar char="•"/>
            </a:pPr>
            <a:r>
              <a:rPr lang="en-US" sz="2800" b="1" dirty="0"/>
              <a:t>Educational Use</a:t>
            </a:r>
            <a:r>
              <a:rPr lang="en-US" sz="2800" dirty="0"/>
              <a:t>: Can be used to teach steganography and encryption techniques.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9272" y="702156"/>
            <a:ext cx="11029616" cy="530296"/>
          </a:xfrm>
        </p:spPr>
        <p:txBody>
          <a:bodyPr>
            <a:noAutofit/>
          </a:bodyPr>
          <a:lstStyle/>
          <a:p>
            <a:r>
              <a:rPr lang="en-IN" sz="4000" b="1" dirty="0">
                <a:solidFill>
                  <a:schemeClr val="accent1"/>
                </a:solidFill>
                <a:cs typeface="Arial" panose="020B0604020202020204" pitchFamily="34" charset="0"/>
              </a:rPr>
              <a:t>Results</a:t>
            </a:r>
          </a:p>
        </p:txBody>
      </p:sp>
      <p:pic>
        <p:nvPicPr>
          <p:cNvPr id="7" name="Picture 6">
            <a:extLst>
              <a:ext uri="{FF2B5EF4-FFF2-40B4-BE49-F238E27FC236}">
                <a16:creationId xmlns:a16="http://schemas.microsoft.com/office/drawing/2014/main" id="{B5EDC76D-9B50-7D5D-3569-4FCD9ABA4632}"/>
              </a:ext>
            </a:extLst>
          </p:cNvPr>
          <p:cNvPicPr>
            <a:picLocks noChangeAspect="1"/>
          </p:cNvPicPr>
          <p:nvPr/>
        </p:nvPicPr>
        <p:blipFill>
          <a:blip r:embed="rId2"/>
          <a:stretch>
            <a:fillRect/>
          </a:stretch>
        </p:blipFill>
        <p:spPr>
          <a:xfrm>
            <a:off x="182880" y="1232452"/>
            <a:ext cx="6381832" cy="3390348"/>
          </a:xfrm>
          <a:prstGeom prst="rect">
            <a:avLst/>
          </a:prstGeom>
        </p:spPr>
      </p:pic>
      <p:pic>
        <p:nvPicPr>
          <p:cNvPr id="12" name="Picture 11">
            <a:extLst>
              <a:ext uri="{FF2B5EF4-FFF2-40B4-BE49-F238E27FC236}">
                <a16:creationId xmlns:a16="http://schemas.microsoft.com/office/drawing/2014/main" id="{BF474830-79FF-E627-CEF9-F1A68E74DFC8}"/>
              </a:ext>
            </a:extLst>
          </p:cNvPr>
          <p:cNvPicPr>
            <a:picLocks noChangeAspect="1"/>
          </p:cNvPicPr>
          <p:nvPr/>
        </p:nvPicPr>
        <p:blipFill>
          <a:blip r:embed="rId3"/>
          <a:stretch>
            <a:fillRect/>
          </a:stretch>
        </p:blipFill>
        <p:spPr>
          <a:xfrm>
            <a:off x="5415280" y="3207702"/>
            <a:ext cx="6593840" cy="350297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711501B-CF7F-0023-2861-637E593A520A}"/>
              </a:ext>
            </a:extLst>
          </p:cNvPr>
          <p:cNvPicPr>
            <a:picLocks noChangeAspect="1"/>
          </p:cNvPicPr>
          <p:nvPr/>
        </p:nvPicPr>
        <p:blipFill>
          <a:blip r:embed="rId2"/>
          <a:stretch>
            <a:fillRect/>
          </a:stretch>
        </p:blipFill>
        <p:spPr>
          <a:xfrm>
            <a:off x="203200" y="579120"/>
            <a:ext cx="6751021" cy="3586480"/>
          </a:xfrm>
          <a:prstGeom prst="rect">
            <a:avLst/>
          </a:prstGeom>
        </p:spPr>
      </p:pic>
      <p:pic>
        <p:nvPicPr>
          <p:cNvPr id="5" name="Picture 4">
            <a:extLst>
              <a:ext uri="{FF2B5EF4-FFF2-40B4-BE49-F238E27FC236}">
                <a16:creationId xmlns:a16="http://schemas.microsoft.com/office/drawing/2014/main" id="{D0741AD3-3BDF-1AB5-8C1A-39C22A605FF3}"/>
              </a:ext>
            </a:extLst>
          </p:cNvPr>
          <p:cNvPicPr>
            <a:picLocks noChangeAspect="1"/>
          </p:cNvPicPr>
          <p:nvPr/>
        </p:nvPicPr>
        <p:blipFill>
          <a:blip r:embed="rId3"/>
          <a:stretch>
            <a:fillRect/>
          </a:stretch>
        </p:blipFill>
        <p:spPr>
          <a:xfrm>
            <a:off x="4716631" y="2994660"/>
            <a:ext cx="7272169" cy="3863340"/>
          </a:xfrm>
          <a:prstGeom prst="rect">
            <a:avLst/>
          </a:prstGeom>
        </p:spPr>
      </p:pic>
    </p:spTree>
    <p:extLst>
      <p:ext uri="{BB962C8B-B14F-4D97-AF65-F5344CB8AC3E}">
        <p14:creationId xmlns:p14="http://schemas.microsoft.com/office/powerpoint/2010/main" val="254409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29356" y="790646"/>
            <a:ext cx="11029616" cy="530296"/>
          </a:xfrm>
        </p:spPr>
        <p:txBody>
          <a:bodyPr>
            <a:noAutofit/>
          </a:bodyPr>
          <a:lstStyle/>
          <a:p>
            <a:r>
              <a:rPr lang="en-IN" sz="4000" b="1" dirty="0">
                <a:solidFill>
                  <a:schemeClr val="accent1"/>
                </a:solidFill>
              </a:rPr>
              <a:t>Conclusion</a:t>
            </a:r>
          </a:p>
        </p:txBody>
      </p:sp>
      <p:sp>
        <p:nvSpPr>
          <p:cNvPr id="5" name="TextBox 4">
            <a:extLst>
              <a:ext uri="{FF2B5EF4-FFF2-40B4-BE49-F238E27FC236}">
                <a16:creationId xmlns:a16="http://schemas.microsoft.com/office/drawing/2014/main" id="{5856BC36-DB2D-025F-8C7A-313408800CAA}"/>
              </a:ext>
            </a:extLst>
          </p:cNvPr>
          <p:cNvSpPr txBox="1"/>
          <p:nvPr/>
        </p:nvSpPr>
        <p:spPr>
          <a:xfrm>
            <a:off x="477520" y="1574800"/>
            <a:ext cx="11133288" cy="2677656"/>
          </a:xfrm>
          <a:prstGeom prst="rect">
            <a:avLst/>
          </a:prstGeom>
          <a:noFill/>
        </p:spPr>
        <p:txBody>
          <a:bodyPr wrap="square">
            <a:spAutoFit/>
          </a:bodyPr>
          <a:lstStyle/>
          <a:p>
            <a:r>
              <a:rPr lang="en-US" sz="2800" dirty="0"/>
              <a:t>This project showcases the use of </a:t>
            </a:r>
            <a:r>
              <a:rPr lang="en-US" sz="2800" b="1" dirty="0"/>
              <a:t>steganography</a:t>
            </a:r>
            <a:r>
              <a:rPr lang="en-US" sz="2800" dirty="0"/>
              <a:t> to secure sensitive information by embedding it within an image. By using character encoding and password protection, it ensures that only the intended recipient can access the hidden message. The simplicity of the implementation makes it accessible for anyone interested in learning about digital security techniques.</a:t>
            </a:r>
            <a:endParaRPr lang="en-IN" sz="28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97</TotalTime>
  <Words>487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Poonam Suthar</cp:lastModifiedBy>
  <cp:revision>28</cp:revision>
  <dcterms:created xsi:type="dcterms:W3CDTF">2021-05-26T16:50:10Z</dcterms:created>
  <dcterms:modified xsi:type="dcterms:W3CDTF">2025-02-12T15:05:59Z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