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62" r:id="rId2"/>
    <p:sldId id="257" r:id="rId3"/>
    <p:sldId id="258" r:id="rId4"/>
    <p:sldId id="264"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426299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2AC96-168A-498F-A8F2-7F0B94C05B48}"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212511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2917117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471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4022362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130620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4157331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201418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3468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144166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104038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82AC96-168A-498F-A8F2-7F0B94C05B48}"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180291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82AC96-168A-498F-A8F2-7F0B94C05B48}"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339327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158577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45919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482AC96-168A-498F-A8F2-7F0B94C05B48}" type="datetimeFigureOut">
              <a:rPr lang="en-IN" smtClean="0"/>
              <a:t>29-05-2023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228395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2AC96-168A-498F-A8F2-7F0B94C05B48}"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0DC4-6FDB-47A5-83D9-CC7CF65E08AD}" type="slidenum">
              <a:rPr lang="en-IN" smtClean="0"/>
              <a:t>‹#›</a:t>
            </a:fld>
            <a:endParaRPr lang="en-IN"/>
          </a:p>
        </p:txBody>
      </p:sp>
    </p:spTree>
    <p:extLst>
      <p:ext uri="{BB962C8B-B14F-4D97-AF65-F5344CB8AC3E}">
        <p14:creationId xmlns:p14="http://schemas.microsoft.com/office/powerpoint/2010/main" val="405531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82AC96-168A-498F-A8F2-7F0B94C05B48}" type="datetimeFigureOut">
              <a:rPr lang="en-IN" smtClean="0"/>
              <a:t>29-05-2023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2F0DC4-6FDB-47A5-83D9-CC7CF65E08AD}" type="slidenum">
              <a:rPr lang="en-IN" smtClean="0"/>
              <a:t>‹#›</a:t>
            </a:fld>
            <a:endParaRPr lang="en-IN"/>
          </a:p>
        </p:txBody>
      </p:sp>
    </p:spTree>
    <p:extLst>
      <p:ext uri="{BB962C8B-B14F-4D97-AF65-F5344CB8AC3E}">
        <p14:creationId xmlns:p14="http://schemas.microsoft.com/office/powerpoint/2010/main" val="1668191173"/>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39" y="947831"/>
            <a:ext cx="10256521" cy="1155830"/>
          </a:xfrm>
        </p:spPr>
        <p:txBody>
          <a:bodyPr>
            <a:normAutofit/>
          </a:bodyPr>
          <a:lstStyle/>
          <a:p>
            <a:r>
              <a:rPr lang="en-US" sz="3600" b="1" dirty="0" smtClean="0">
                <a:solidFill>
                  <a:schemeClr val="tx1"/>
                </a:solidFill>
                <a:latin typeface="Cambria Math" panose="02040503050406030204" pitchFamily="18" charset="0"/>
                <a:ea typeface="Cambria Math" panose="02040503050406030204" pitchFamily="18" charset="0"/>
              </a:rPr>
              <a:t>		      </a:t>
            </a:r>
            <a:r>
              <a:rPr lang="en-US" sz="3600" b="1" dirty="0" smtClean="0">
                <a:solidFill>
                  <a:schemeClr val="tx1"/>
                </a:solidFill>
                <a:latin typeface="Cambria Math" panose="02040503050406030204" pitchFamily="18" charset="0"/>
                <a:ea typeface="Cambria Math" panose="02040503050406030204" pitchFamily="18" charset="0"/>
              </a:rPr>
              <a:t>STOCK MARKET DATA ANALYSIS</a:t>
            </a:r>
            <a:endParaRPr lang="en-IN" sz="3600" dirty="0">
              <a:solidFill>
                <a:schemeClr val="tx1"/>
              </a:solidFill>
              <a:latin typeface="Californian FB" panose="0207040306080B030204" pitchFamily="18" charset="0"/>
            </a:endParaRPr>
          </a:p>
        </p:txBody>
      </p:sp>
      <p:sp>
        <p:nvSpPr>
          <p:cNvPr id="3" name="Content Placeholder 2"/>
          <p:cNvSpPr>
            <a:spLocks noGrp="1"/>
          </p:cNvSpPr>
          <p:nvPr>
            <p:ph idx="1"/>
          </p:nvPr>
        </p:nvSpPr>
        <p:spPr>
          <a:xfrm>
            <a:off x="838200" y="1825625"/>
            <a:ext cx="11946308" cy="4472144"/>
          </a:xfrm>
        </p:spPr>
        <p:txBody>
          <a:bodyPr>
            <a:normAutofit/>
          </a:bodyPr>
          <a:lstStyle/>
          <a:p>
            <a:pPr marL="0" indent="0">
              <a:buNone/>
            </a:pPr>
            <a:r>
              <a:rPr lang="en-US" sz="2800" b="1" dirty="0" smtClean="0">
                <a:solidFill>
                  <a:schemeClr val="tx1"/>
                </a:solidFill>
                <a:latin typeface="Cambria Math" panose="02040503050406030204" pitchFamily="18" charset="0"/>
                <a:ea typeface="Cambria Math" panose="02040503050406030204" pitchFamily="18" charset="0"/>
              </a:rPr>
              <a:t>				</a:t>
            </a:r>
          </a:p>
          <a:p>
            <a:pPr marL="0" indent="0">
              <a:buNone/>
            </a:pPr>
            <a:endParaRPr lang="en-US" sz="2800" b="1" dirty="0">
              <a:latin typeface="Cambria Math" panose="02040503050406030204" pitchFamily="18" charset="0"/>
              <a:ea typeface="Cambria Math" panose="02040503050406030204" pitchFamily="18" charset="0"/>
            </a:endParaRPr>
          </a:p>
          <a:p>
            <a:pPr marL="0" indent="0">
              <a:buNone/>
            </a:pPr>
            <a:endParaRPr lang="en-US" sz="2800" b="1" dirty="0" smtClean="0">
              <a:latin typeface="Cambria Math" panose="02040503050406030204" pitchFamily="18" charset="0"/>
              <a:ea typeface="Cambria Math" panose="02040503050406030204" pitchFamily="18" charset="0"/>
            </a:endParaRPr>
          </a:p>
          <a:p>
            <a:pPr marL="0" indent="0">
              <a:buNone/>
            </a:pPr>
            <a:endParaRPr lang="en-US" sz="2800" b="1" dirty="0">
              <a:latin typeface="Cambria Math" panose="02040503050406030204" pitchFamily="18" charset="0"/>
              <a:ea typeface="Cambria Math" panose="02040503050406030204" pitchFamily="18" charset="0"/>
            </a:endParaRPr>
          </a:p>
          <a:p>
            <a:pPr marL="0" indent="0">
              <a:buNone/>
            </a:pPr>
            <a:endParaRPr lang="en-US" sz="2800" b="1" dirty="0" smtClean="0">
              <a:latin typeface="Cambria Math" panose="02040503050406030204" pitchFamily="18" charset="0"/>
              <a:ea typeface="Cambria Math" panose="02040503050406030204" pitchFamily="18" charset="0"/>
            </a:endParaRPr>
          </a:p>
          <a:p>
            <a:pPr marL="0" indent="0">
              <a:buNone/>
            </a:pPr>
            <a:endParaRPr lang="en-US" sz="2800" b="1" dirty="0">
              <a:latin typeface="Cambria Math" panose="02040503050406030204" pitchFamily="18" charset="0"/>
              <a:ea typeface="Cambria Math" panose="02040503050406030204" pitchFamily="18" charset="0"/>
            </a:endParaRPr>
          </a:p>
          <a:p>
            <a:pPr marL="0" indent="0">
              <a:buNone/>
            </a:pPr>
            <a:r>
              <a:rPr lang="en-US" sz="2400" dirty="0" smtClean="0">
                <a:latin typeface="Cambria" panose="02040503050406030204" pitchFamily="18" charset="0"/>
                <a:ea typeface="Cambria" panose="02040503050406030204" pitchFamily="18" charset="0"/>
              </a:rPr>
              <a:t>																	- Mohamma</a:t>
            </a:r>
            <a:r>
              <a:rPr lang="en-US" sz="2400" dirty="0" smtClean="0">
                <a:latin typeface="Cambria" panose="02040503050406030204" pitchFamily="18" charset="0"/>
                <a:ea typeface="Cambria" panose="02040503050406030204" pitchFamily="18" charset="0"/>
              </a:rPr>
              <a:t>d Ibrahim</a:t>
            </a:r>
            <a:endParaRPr lang="en-US" sz="2400" dirty="0" smtClean="0">
              <a:latin typeface="Cambria" panose="02040503050406030204" pitchFamily="18" charset="0"/>
              <a:ea typeface="Cambria" panose="02040503050406030204" pitchFamily="18" charset="0"/>
            </a:endParaRPr>
          </a:p>
          <a:p>
            <a:pPr marL="0" indent="0">
              <a:buNone/>
            </a:pPr>
            <a:r>
              <a:rPr lang="en-US" sz="2400" dirty="0" smtClean="0">
                <a:latin typeface="Cambria" panose="02040503050406030204" pitchFamily="18" charset="0"/>
                <a:ea typeface="Cambria" panose="02040503050406030204" pitchFamily="18" charset="0"/>
              </a:rPr>
              <a:t>																	- Poonam Patil</a:t>
            </a:r>
          </a:p>
          <a:p>
            <a:endParaRPr lang="en-IN" dirty="0"/>
          </a:p>
        </p:txBody>
      </p:sp>
      <p:pic>
        <p:nvPicPr>
          <p:cNvPr id="4" name="Picture 3"/>
          <p:cNvPicPr>
            <a:picLocks noChangeAspect="1"/>
          </p:cNvPicPr>
          <p:nvPr/>
        </p:nvPicPr>
        <p:blipFill>
          <a:blip r:embed="rId2"/>
          <a:stretch>
            <a:fillRect/>
          </a:stretch>
        </p:blipFill>
        <p:spPr>
          <a:xfrm>
            <a:off x="9448800" y="158303"/>
            <a:ext cx="1905000" cy="1579057"/>
          </a:xfrm>
          <a:prstGeom prst="rect">
            <a:avLst/>
          </a:prstGeom>
        </p:spPr>
      </p:pic>
      <p:pic>
        <p:nvPicPr>
          <p:cNvPr id="8" name="Picture 7"/>
          <p:cNvPicPr>
            <a:picLocks noChangeAspect="1"/>
          </p:cNvPicPr>
          <p:nvPr/>
        </p:nvPicPr>
        <p:blipFill>
          <a:blip r:embed="rId3"/>
          <a:stretch>
            <a:fillRect/>
          </a:stretch>
        </p:blipFill>
        <p:spPr>
          <a:xfrm>
            <a:off x="2903656" y="2248853"/>
            <a:ext cx="4800806" cy="2407087"/>
          </a:xfrm>
          <a:prstGeom prst="rect">
            <a:avLst/>
          </a:prstGeom>
        </p:spPr>
      </p:pic>
    </p:spTree>
    <p:extLst>
      <p:ext uri="{BB962C8B-B14F-4D97-AF65-F5344CB8AC3E}">
        <p14:creationId xmlns:p14="http://schemas.microsoft.com/office/powerpoint/2010/main" val="192785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12" y="1212338"/>
            <a:ext cx="9404723" cy="1400530"/>
          </a:xfrm>
        </p:spPr>
        <p:txBody>
          <a:bodyPr/>
          <a:lstStyle/>
          <a:p>
            <a:pPr algn="ctr"/>
            <a:r>
              <a:rPr lang="en-US" sz="4800" b="1" dirty="0" smtClean="0">
                <a:solidFill>
                  <a:schemeClr val="tx1"/>
                </a:solidFill>
                <a:latin typeface="Cambria Math" panose="02040503050406030204" pitchFamily="18" charset="0"/>
                <a:ea typeface="Cambria Math" panose="02040503050406030204" pitchFamily="18" charset="0"/>
              </a:rPr>
              <a:t>INTRODUCTION</a:t>
            </a:r>
            <a:endParaRPr lang="en-IN" sz="4800" dirty="0">
              <a:solidFill>
                <a:schemeClr val="tx1"/>
              </a:solidFill>
            </a:endParaRPr>
          </a:p>
        </p:txBody>
      </p:sp>
      <p:sp>
        <p:nvSpPr>
          <p:cNvPr id="3" name="Content Placeholder 2"/>
          <p:cNvSpPr>
            <a:spLocks noGrp="1"/>
          </p:cNvSpPr>
          <p:nvPr>
            <p:ph idx="1"/>
          </p:nvPr>
        </p:nvSpPr>
        <p:spPr>
          <a:xfrm>
            <a:off x="915112" y="2612868"/>
            <a:ext cx="10515600" cy="4245132"/>
          </a:xfrm>
        </p:spPr>
        <p:txBody>
          <a:bodyPr>
            <a:normAutofit/>
          </a:bodyPr>
          <a:lstStyle/>
          <a:p>
            <a:pPr marL="0" indent="0" algn="just">
              <a:buNone/>
            </a:pPr>
            <a:r>
              <a:rPr lang="en-US" dirty="0" smtClean="0">
                <a:latin typeface="Cambria" panose="02040503050406030204" pitchFamily="18" charset="0"/>
                <a:ea typeface="Cambria" panose="02040503050406030204" pitchFamily="18" charset="0"/>
              </a:rPr>
              <a:t>		Stock </a:t>
            </a:r>
            <a:r>
              <a:rPr lang="en-US" dirty="0">
                <a:latin typeface="Cambria" panose="02040503050406030204" pitchFamily="18" charset="0"/>
                <a:ea typeface="Cambria" panose="02040503050406030204" pitchFamily="18" charset="0"/>
              </a:rPr>
              <a:t>market data refers to the collection of information related to stocks and their prices, as well as other financial indicators such as trading volume, market capitalization, and stock performance over time. </a:t>
            </a:r>
            <a:endParaRPr lang="en-US" dirty="0" smtClean="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		Investors </a:t>
            </a:r>
            <a:r>
              <a:rPr lang="en-US" dirty="0">
                <a:latin typeface="Cambria" panose="02040503050406030204" pitchFamily="18" charset="0"/>
                <a:ea typeface="Cambria" panose="02040503050406030204" pitchFamily="18" charset="0"/>
              </a:rPr>
              <a:t>and traders use this data to make informed decisions about buying and selling stocks, as well as to analyze market trends and predict future activity. </a:t>
            </a:r>
            <a:endParaRPr lang="en-US" dirty="0" smtClean="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		Stock </a:t>
            </a:r>
            <a:r>
              <a:rPr lang="en-US" dirty="0">
                <a:latin typeface="Cambria" panose="02040503050406030204" pitchFamily="18" charset="0"/>
                <a:ea typeface="Cambria" panose="02040503050406030204" pitchFamily="18" charset="0"/>
              </a:rPr>
              <a:t>market data can be obtained through various sources, including financial news websites, stock market indices, and financial data providers. </a:t>
            </a:r>
            <a:endParaRPr lang="en-US" dirty="0" smtClean="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The </a:t>
            </a:r>
            <a:r>
              <a:rPr lang="en-US" dirty="0">
                <a:latin typeface="Cambria" panose="02040503050406030204" pitchFamily="18" charset="0"/>
                <a:ea typeface="Cambria" panose="02040503050406030204" pitchFamily="18" charset="0"/>
              </a:rPr>
              <a:t>data is often analyzed using various tools and techniques to gain insights into market behavior and inform investment decisions.</a:t>
            </a:r>
            <a:endParaRPr lang="en-IN"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9247467" y="158359"/>
            <a:ext cx="1908213" cy="1579001"/>
          </a:xfrm>
          <a:prstGeom prst="rect">
            <a:avLst/>
          </a:prstGeom>
        </p:spPr>
      </p:pic>
    </p:spTree>
    <p:extLst>
      <p:ext uri="{BB962C8B-B14F-4D97-AF65-F5344CB8AC3E}">
        <p14:creationId xmlns:p14="http://schemas.microsoft.com/office/powerpoint/2010/main" val="68158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39" y="1037095"/>
            <a:ext cx="9404723" cy="1400530"/>
          </a:xfrm>
        </p:spPr>
        <p:txBody>
          <a:bodyPr/>
          <a:lstStyle/>
          <a:p>
            <a:pPr algn="ctr"/>
            <a:r>
              <a:rPr lang="en-US" b="1" dirty="0" smtClean="0">
                <a:solidFill>
                  <a:schemeClr val="tx1"/>
                </a:solidFill>
                <a:latin typeface="Cambria Math" panose="02040503050406030204" pitchFamily="18" charset="0"/>
                <a:ea typeface="Cambria Math" panose="02040503050406030204" pitchFamily="18" charset="0"/>
              </a:rPr>
              <a:t>TECHONOLOGIES</a:t>
            </a:r>
            <a:endParaRPr lang="en-IN" dirty="0">
              <a:solidFill>
                <a:schemeClr val="tx1"/>
              </a:solidFill>
            </a:endParaRPr>
          </a:p>
        </p:txBody>
      </p:sp>
      <p:sp>
        <p:nvSpPr>
          <p:cNvPr id="3" name="Content Placeholder 2"/>
          <p:cNvSpPr>
            <a:spLocks noGrp="1"/>
          </p:cNvSpPr>
          <p:nvPr>
            <p:ph idx="1"/>
          </p:nvPr>
        </p:nvSpPr>
        <p:spPr>
          <a:xfrm>
            <a:off x="786214" y="2271001"/>
            <a:ext cx="12211941" cy="4195481"/>
          </a:xfrm>
        </p:spPr>
        <p:txBody>
          <a:bodyPr>
            <a:normAutofit/>
          </a:bodyPr>
          <a:lstStyle/>
          <a:p>
            <a:pPr marL="285750" indent="-285750" algn="just">
              <a:lnSpc>
                <a:spcPct val="200000"/>
              </a:lnSpc>
              <a:buFont typeface="Arial" panose="020B0604020202020204" pitchFamily="34" charset="0"/>
              <a:buChar char="•"/>
            </a:pPr>
            <a:r>
              <a:rPr lang="en-US" b="1" dirty="0">
                <a:latin typeface="Cambria" panose="02040503050406030204" pitchFamily="18" charset="0"/>
                <a:ea typeface="Cambria" panose="02040503050406030204" pitchFamily="18" charset="0"/>
              </a:rPr>
              <a:t>Language 		</a:t>
            </a:r>
            <a:r>
              <a:rPr lang="en-US" b="1"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Python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Pyspark</a:t>
            </a:r>
            <a:endParaRPr lang="en-US" dirty="0">
              <a:latin typeface="Cambria" panose="02040503050406030204" pitchFamily="18" charset="0"/>
              <a:ea typeface="Cambria" panose="02040503050406030204" pitchFamily="18" charset="0"/>
            </a:endParaRPr>
          </a:p>
          <a:p>
            <a:pPr marL="285750" indent="-285750" algn="just">
              <a:lnSpc>
                <a:spcPct val="200000"/>
              </a:lnSpc>
              <a:buFont typeface="Arial" panose="020B0604020202020204" pitchFamily="34" charset="0"/>
              <a:buChar char="•"/>
            </a:pPr>
            <a:r>
              <a:rPr lang="en-US" b="1" dirty="0">
                <a:latin typeface="Cambria" panose="02040503050406030204" pitchFamily="18" charset="0"/>
                <a:ea typeface="Cambria" panose="02040503050406030204" pitchFamily="18" charset="0"/>
              </a:rPr>
              <a:t>Environment</a:t>
            </a:r>
            <a:r>
              <a:rPr lang="en-US" dirty="0">
                <a:latin typeface="Cambria" panose="02040503050406030204" pitchFamily="18" charset="0"/>
                <a:ea typeface="Cambria" panose="02040503050406030204" pitchFamily="18" charset="0"/>
              </a:rPr>
              <a:t> 		Azure </a:t>
            </a:r>
            <a:r>
              <a:rPr lang="en-US" dirty="0" err="1">
                <a:latin typeface="Cambria" panose="02040503050406030204" pitchFamily="18" charset="0"/>
                <a:ea typeface="Cambria" panose="02040503050406030204" pitchFamily="18" charset="0"/>
              </a:rPr>
              <a:t>Databricks</a:t>
            </a:r>
            <a:endParaRPr lang="en-US" dirty="0">
              <a:latin typeface="Cambria" panose="02040503050406030204" pitchFamily="18" charset="0"/>
              <a:ea typeface="Cambria" panose="02040503050406030204" pitchFamily="18" charset="0"/>
            </a:endParaRPr>
          </a:p>
          <a:p>
            <a:pPr marL="285750" indent="-285750" algn="just">
              <a:lnSpc>
                <a:spcPct val="200000"/>
              </a:lnSpc>
              <a:buFont typeface="Arial" panose="020B0604020202020204" pitchFamily="34" charset="0"/>
              <a:buChar char="•"/>
            </a:pPr>
            <a:r>
              <a:rPr lang="en-US" b="1" dirty="0">
                <a:latin typeface="Cambria" panose="02040503050406030204" pitchFamily="18" charset="0"/>
                <a:ea typeface="Cambria" panose="02040503050406030204" pitchFamily="18" charset="0"/>
              </a:rPr>
              <a:t>Visualization 		</a:t>
            </a:r>
            <a:r>
              <a:rPr lang="en-US" dirty="0" err="1">
                <a:latin typeface="Cambria" panose="02040503050406030204" pitchFamily="18" charset="0"/>
                <a:ea typeface="Cambria" panose="02040503050406030204" pitchFamily="18" charset="0"/>
              </a:rPr>
              <a:t>PowerBI</a:t>
            </a:r>
            <a:endParaRPr lang="en-US" dirty="0">
              <a:latin typeface="Cambria" panose="02040503050406030204" pitchFamily="18" charset="0"/>
              <a:ea typeface="Cambria" panose="02040503050406030204" pitchFamily="18" charset="0"/>
            </a:endParaRPr>
          </a:p>
          <a:p>
            <a:pPr marL="285750" indent="-285750" algn="just">
              <a:lnSpc>
                <a:spcPct val="200000"/>
              </a:lnSpc>
              <a:buFont typeface="Arial" panose="020B0604020202020204" pitchFamily="34" charset="0"/>
              <a:buChar char="•"/>
            </a:pPr>
            <a:r>
              <a:rPr lang="en-US" b="1" dirty="0">
                <a:latin typeface="Cambria" panose="02040503050406030204" pitchFamily="18" charset="0"/>
                <a:ea typeface="Cambria" panose="02040503050406030204" pitchFamily="18" charset="0"/>
              </a:rPr>
              <a:t>Azure Services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SQL </a:t>
            </a:r>
            <a:r>
              <a:rPr lang="en-US" dirty="0">
                <a:latin typeface="Cambria" panose="02040503050406030204" pitchFamily="18" charset="0"/>
                <a:ea typeface="Cambria" panose="02040503050406030204" pitchFamily="18" charset="0"/>
              </a:rPr>
              <a:t>Databases, Azure Data Lake </a:t>
            </a:r>
            <a:r>
              <a:rPr lang="en-US" dirty="0" smtClean="0">
                <a:latin typeface="Cambria" panose="02040503050406030204" pitchFamily="18" charset="0"/>
                <a:ea typeface="Cambria" panose="02040503050406030204" pitchFamily="18" charset="0"/>
              </a:rPr>
              <a:t>Factory</a:t>
            </a:r>
            <a:r>
              <a:rPr lang="en-US" dirty="0">
                <a:latin typeface="Cambria" panose="02040503050406030204" pitchFamily="18" charset="0"/>
                <a:ea typeface="Cambria" panose="02040503050406030204" pitchFamily="18" charset="0"/>
              </a:rPr>
              <a:t>, Storage Accounts, </a:t>
            </a:r>
            <a:r>
              <a:rPr lang="en-US" dirty="0" smtClean="0">
                <a:latin typeface="Cambria" panose="02040503050406030204" pitchFamily="18" charset="0"/>
                <a:ea typeface="Cambria" panose="02040503050406030204" pitchFamily="18" charset="0"/>
              </a:rPr>
              <a:t>Azure </a:t>
            </a:r>
            <a:r>
              <a:rPr lang="en-US" dirty="0" err="1">
                <a:latin typeface="Cambria" panose="02040503050406030204" pitchFamily="18" charset="0"/>
                <a:ea typeface="Cambria" panose="02040503050406030204" pitchFamily="18" charset="0"/>
              </a:rPr>
              <a:t>Databricks</a:t>
            </a:r>
            <a:endParaRPr lang="en-US" dirty="0">
              <a:latin typeface="Cambria" panose="02040503050406030204" pitchFamily="18" charset="0"/>
              <a:ea typeface="Cambria" panose="02040503050406030204" pitchFamily="18" charset="0"/>
            </a:endParaRPr>
          </a:p>
          <a:p>
            <a:pPr marL="285750" indent="-285750" algn="just">
              <a:lnSpc>
                <a:spcPct val="200000"/>
              </a:lnSpc>
              <a:buFont typeface="Arial" panose="020B0604020202020204" pitchFamily="34" charset="0"/>
              <a:buChar char="•"/>
            </a:pPr>
            <a:r>
              <a:rPr lang="en-US" b="1" dirty="0" err="1">
                <a:latin typeface="Cambria" panose="02040503050406030204" pitchFamily="18" charset="0"/>
                <a:ea typeface="Cambria" panose="02040503050406030204" pitchFamily="18" charset="0"/>
              </a:rPr>
              <a:t>DevOps</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Continuous </a:t>
            </a:r>
            <a:r>
              <a:rPr lang="en-US" dirty="0" err="1">
                <a:latin typeface="Cambria" panose="02040503050406030204" pitchFamily="18" charset="0"/>
                <a:ea typeface="Cambria" panose="02040503050406030204" pitchFamily="18" charset="0"/>
              </a:rPr>
              <a:t>Intergration</a:t>
            </a:r>
            <a:r>
              <a:rPr lang="en-US" dirty="0">
                <a:latin typeface="Cambria" panose="02040503050406030204" pitchFamily="18" charset="0"/>
                <a:ea typeface="Cambria" panose="02040503050406030204" pitchFamily="18" charset="0"/>
              </a:rPr>
              <a:t> and Continuous Deployment, </a:t>
            </a:r>
            <a:r>
              <a:rPr lang="en-US" dirty="0" err="1">
                <a:latin typeface="Cambria" panose="02040503050406030204" pitchFamily="18" charset="0"/>
                <a:ea typeface="Cambria" panose="02040503050406030204" pitchFamily="18" charset="0"/>
              </a:rPr>
              <a:t>GitHub</a:t>
            </a:r>
            <a:endParaRPr lang="en-US" dirty="0">
              <a:latin typeface="Cambria" panose="02040503050406030204" pitchFamily="18" charset="0"/>
              <a:ea typeface="Cambria" panose="02040503050406030204" pitchFamily="18" charset="0"/>
            </a:endParaRPr>
          </a:p>
          <a:p>
            <a:pPr algn="just">
              <a:lnSpc>
                <a:spcPct val="200000"/>
              </a:lnSpc>
            </a:pPr>
            <a:endParaRPr lang="en-IN" b="1"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9247467" y="158359"/>
            <a:ext cx="1908213" cy="1579001"/>
          </a:xfrm>
          <a:prstGeom prst="rect">
            <a:avLst/>
          </a:prstGeom>
        </p:spPr>
      </p:pic>
    </p:spTree>
    <p:extLst>
      <p:ext uri="{BB962C8B-B14F-4D97-AF65-F5344CB8AC3E}">
        <p14:creationId xmlns:p14="http://schemas.microsoft.com/office/powerpoint/2010/main" val="167360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 xmlns:a16="http://schemas.microsoft.com/office/drawing/2014/main" id="{19755951-5112-A137-91AC-226C714AF8AC}"/>
              </a:ext>
            </a:extLst>
          </p:cNvPr>
          <p:cNvCxnSpPr>
            <a:cxnSpLocks/>
          </p:cNvCxnSpPr>
          <p:nvPr/>
        </p:nvCxnSpPr>
        <p:spPr>
          <a:xfrm flipH="1">
            <a:off x="3038086" y="1107440"/>
            <a:ext cx="2828580" cy="476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 xmlns:a16="http://schemas.microsoft.com/office/drawing/2014/main" id="{495233D9-EA15-244B-6998-D4E108C61DE6}"/>
              </a:ext>
            </a:extLst>
          </p:cNvPr>
          <p:cNvCxnSpPr/>
          <p:nvPr/>
        </p:nvCxnSpPr>
        <p:spPr>
          <a:xfrm>
            <a:off x="5866666" y="1107440"/>
            <a:ext cx="15426" cy="607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42A2D7E2-D107-A92A-1998-03710F09983D}"/>
              </a:ext>
            </a:extLst>
          </p:cNvPr>
          <p:cNvCxnSpPr>
            <a:cxnSpLocks/>
            <a:stCxn id="48" idx="2"/>
            <a:endCxn id="11" idx="0"/>
          </p:cNvCxnSpPr>
          <p:nvPr/>
        </p:nvCxnSpPr>
        <p:spPr>
          <a:xfrm>
            <a:off x="5832168" y="1087595"/>
            <a:ext cx="2670454" cy="54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3338DFEF-0388-EC83-9602-B43C5718589E}"/>
              </a:ext>
            </a:extLst>
          </p:cNvPr>
          <p:cNvSpPr/>
          <p:nvPr/>
        </p:nvSpPr>
        <p:spPr>
          <a:xfrm>
            <a:off x="1998737" y="1610454"/>
            <a:ext cx="2078698" cy="853440"/>
          </a:xfrm>
          <a:prstGeom prst="ellipse">
            <a:avLst/>
          </a:prstGeom>
          <a:solidFill>
            <a:schemeClr val="bg2">
              <a:lumMod val="20000"/>
              <a:lumOff val="80000"/>
            </a:schemeClr>
          </a:solidFill>
          <a:ln>
            <a:solidFill>
              <a:schemeClr val="bg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Index</a:t>
            </a:r>
          </a:p>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processed</a:t>
            </a:r>
          </a:p>
        </p:txBody>
      </p:sp>
      <p:sp>
        <p:nvSpPr>
          <p:cNvPr id="10" name="Oval 9">
            <a:extLst>
              <a:ext uri="{FF2B5EF4-FFF2-40B4-BE49-F238E27FC236}">
                <a16:creationId xmlns="" xmlns:a16="http://schemas.microsoft.com/office/drawing/2014/main" id="{193B0A68-3261-0092-05DE-5474DDA118C5}"/>
              </a:ext>
            </a:extLst>
          </p:cNvPr>
          <p:cNvSpPr/>
          <p:nvPr/>
        </p:nvSpPr>
        <p:spPr>
          <a:xfrm>
            <a:off x="4668305" y="1625600"/>
            <a:ext cx="2193231" cy="853440"/>
          </a:xfrm>
          <a:prstGeom prst="ellipse">
            <a:avLst/>
          </a:prstGeom>
          <a:solidFill>
            <a:schemeClr val="bg2">
              <a:lumMod val="20000"/>
              <a:lumOff val="80000"/>
            </a:schemeClr>
          </a:solidFill>
          <a:ln>
            <a:solidFill>
              <a:schemeClr val="bg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Index data</a:t>
            </a:r>
          </a:p>
        </p:txBody>
      </p:sp>
      <p:sp>
        <p:nvSpPr>
          <p:cNvPr id="11" name="Oval 10">
            <a:extLst>
              <a:ext uri="{FF2B5EF4-FFF2-40B4-BE49-F238E27FC236}">
                <a16:creationId xmlns="" xmlns:a16="http://schemas.microsoft.com/office/drawing/2014/main" id="{CA45E300-D297-A32C-2F11-BB636232DCB1}"/>
              </a:ext>
            </a:extLst>
          </p:cNvPr>
          <p:cNvSpPr/>
          <p:nvPr/>
        </p:nvSpPr>
        <p:spPr>
          <a:xfrm>
            <a:off x="7403301" y="1634191"/>
            <a:ext cx="2198641" cy="853440"/>
          </a:xfrm>
          <a:prstGeom prst="ellipse">
            <a:avLst/>
          </a:prstGeom>
          <a:solidFill>
            <a:schemeClr val="bg2">
              <a:lumMod val="20000"/>
              <a:lumOff val="80000"/>
            </a:schemeClr>
          </a:solidFill>
          <a:ln>
            <a:solidFill>
              <a:schemeClr val="bg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Index info</a:t>
            </a:r>
          </a:p>
        </p:txBody>
      </p:sp>
      <p:sp>
        <p:nvSpPr>
          <p:cNvPr id="14" name="Rectangle 13">
            <a:extLst>
              <a:ext uri="{FF2B5EF4-FFF2-40B4-BE49-F238E27FC236}">
                <a16:creationId xmlns="" xmlns:a16="http://schemas.microsoft.com/office/drawing/2014/main" id="{0B3613D8-E8CC-A5C3-0CF0-1A03D7917C66}"/>
              </a:ext>
            </a:extLst>
          </p:cNvPr>
          <p:cNvSpPr/>
          <p:nvPr/>
        </p:nvSpPr>
        <p:spPr>
          <a:xfrm>
            <a:off x="5184165" y="3139440"/>
            <a:ext cx="1529793" cy="548640"/>
          </a:xfrm>
          <a:prstGeom prst="rect">
            <a:avLst/>
          </a:prstGeom>
          <a:solidFill>
            <a:schemeClr val="bg2">
              <a:lumMod val="20000"/>
              <a:lumOff val="80000"/>
            </a:schemeClr>
          </a:solidFill>
          <a:ln>
            <a:solidFill>
              <a:schemeClr val="bg2">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Functions</a:t>
            </a:r>
          </a:p>
        </p:txBody>
      </p:sp>
      <p:cxnSp>
        <p:nvCxnSpPr>
          <p:cNvPr id="16" name="Straight Arrow Connector 15">
            <a:extLst>
              <a:ext uri="{FF2B5EF4-FFF2-40B4-BE49-F238E27FC236}">
                <a16:creationId xmlns="" xmlns:a16="http://schemas.microsoft.com/office/drawing/2014/main" id="{9A14460D-E13A-2F83-27D7-5C806EF23605}"/>
              </a:ext>
            </a:extLst>
          </p:cNvPr>
          <p:cNvCxnSpPr/>
          <p:nvPr/>
        </p:nvCxnSpPr>
        <p:spPr>
          <a:xfrm>
            <a:off x="5924871" y="2487631"/>
            <a:ext cx="0" cy="660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 xmlns:a16="http://schemas.microsoft.com/office/drawing/2014/main" id="{66574143-C861-65DC-EA77-11AFB2E7B08F}"/>
              </a:ext>
            </a:extLst>
          </p:cNvPr>
          <p:cNvCxnSpPr/>
          <p:nvPr/>
        </p:nvCxnSpPr>
        <p:spPr>
          <a:xfrm rot="16200000" flipH="1">
            <a:off x="3625326" y="1854038"/>
            <a:ext cx="949866" cy="2146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 xmlns:a16="http://schemas.microsoft.com/office/drawing/2014/main" id="{4A56ADD1-A6DF-ACD1-1052-1AA3D2D125B1}"/>
              </a:ext>
            </a:extLst>
          </p:cNvPr>
          <p:cNvCxnSpPr/>
          <p:nvPr/>
        </p:nvCxnSpPr>
        <p:spPr>
          <a:xfrm rot="5400000">
            <a:off x="7173955" y="2019046"/>
            <a:ext cx="934720" cy="18547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6582E0C9-6263-6E36-746D-E9EDAA752231}"/>
              </a:ext>
            </a:extLst>
          </p:cNvPr>
          <p:cNvCxnSpPr/>
          <p:nvPr/>
        </p:nvCxnSpPr>
        <p:spPr>
          <a:xfrm flipH="1">
            <a:off x="1853686" y="3688080"/>
            <a:ext cx="4133834" cy="477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DDB7A069-20BF-8A54-176D-D3D4A14892A7}"/>
              </a:ext>
            </a:extLst>
          </p:cNvPr>
          <p:cNvCxnSpPr/>
          <p:nvPr/>
        </p:nvCxnSpPr>
        <p:spPr>
          <a:xfrm>
            <a:off x="5987520" y="3688080"/>
            <a:ext cx="4489624" cy="499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3DBB5EC4-5033-BC5C-5B66-5EAB6DC232B1}"/>
              </a:ext>
            </a:extLst>
          </p:cNvPr>
          <p:cNvCxnSpPr/>
          <p:nvPr/>
        </p:nvCxnSpPr>
        <p:spPr>
          <a:xfrm>
            <a:off x="5987520" y="3688080"/>
            <a:ext cx="0" cy="54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 xmlns:a16="http://schemas.microsoft.com/office/drawing/2014/main" id="{87F414C2-B282-6A4A-0575-3AFB377BD73B}"/>
              </a:ext>
            </a:extLst>
          </p:cNvPr>
          <p:cNvSpPr/>
          <p:nvPr/>
        </p:nvSpPr>
        <p:spPr>
          <a:xfrm>
            <a:off x="602019" y="4211320"/>
            <a:ext cx="2052321" cy="680719"/>
          </a:xfrm>
          <a:prstGeom prst="roundRect">
            <a:avLst/>
          </a:prstGeom>
          <a:solidFill>
            <a:schemeClr val="bg2">
              <a:lumMod val="20000"/>
              <a:lumOff val="80000"/>
            </a:schemeClr>
          </a:solidFill>
          <a:ln>
            <a:solidFill>
              <a:schemeClr val="bg2">
                <a:lumMod val="60000"/>
                <a:lumOff val="40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Data Validation</a:t>
            </a:r>
          </a:p>
        </p:txBody>
      </p:sp>
      <p:sp>
        <p:nvSpPr>
          <p:cNvPr id="46" name="Rectangle: Rounded Corners 45">
            <a:extLst>
              <a:ext uri="{FF2B5EF4-FFF2-40B4-BE49-F238E27FC236}">
                <a16:creationId xmlns="" xmlns:a16="http://schemas.microsoft.com/office/drawing/2014/main" id="{8A95FE7B-4434-BDC2-8BE0-A4DC5F1EC459}"/>
              </a:ext>
            </a:extLst>
          </p:cNvPr>
          <p:cNvSpPr/>
          <p:nvPr/>
        </p:nvSpPr>
        <p:spPr>
          <a:xfrm>
            <a:off x="5080020" y="4216874"/>
            <a:ext cx="2010718" cy="649766"/>
          </a:xfrm>
          <a:prstGeom prst="roundRect">
            <a:avLst/>
          </a:prstGeom>
          <a:solidFill>
            <a:schemeClr val="bg2">
              <a:lumMod val="20000"/>
              <a:lumOff val="80000"/>
            </a:schemeClr>
          </a:solidFill>
          <a:ln>
            <a:solidFill>
              <a:schemeClr val="bg2">
                <a:lumMod val="60000"/>
                <a:lumOff val="40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V</a:t>
            </a:r>
            <a:r>
              <a:rPr lang="en-IN" dirty="0" err="1">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isualization</a:t>
            </a:r>
            <a:endPar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endParaRPr>
          </a:p>
        </p:txBody>
      </p:sp>
      <p:sp>
        <p:nvSpPr>
          <p:cNvPr id="47" name="Rectangle: Rounded Corners 46">
            <a:extLst>
              <a:ext uri="{FF2B5EF4-FFF2-40B4-BE49-F238E27FC236}">
                <a16:creationId xmlns="" xmlns:a16="http://schemas.microsoft.com/office/drawing/2014/main" id="{25E2D094-E37E-4270-990F-0801E84A30FC}"/>
              </a:ext>
            </a:extLst>
          </p:cNvPr>
          <p:cNvSpPr/>
          <p:nvPr/>
        </p:nvSpPr>
        <p:spPr>
          <a:xfrm>
            <a:off x="9704802" y="4216874"/>
            <a:ext cx="1464554" cy="649765"/>
          </a:xfrm>
          <a:prstGeom prst="roundRect">
            <a:avLst/>
          </a:prstGeom>
          <a:solidFill>
            <a:schemeClr val="bg2">
              <a:lumMod val="20000"/>
              <a:lumOff val="80000"/>
            </a:schemeClr>
          </a:solidFill>
          <a:ln>
            <a:solidFill>
              <a:schemeClr val="bg2">
                <a:lumMod val="60000"/>
                <a:lumOff val="40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CI/CD</a:t>
            </a:r>
            <a:endPar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endParaRPr>
          </a:p>
        </p:txBody>
      </p:sp>
      <p:cxnSp>
        <p:nvCxnSpPr>
          <p:cNvPr id="49" name="Straight Arrow Connector 48">
            <a:extLst>
              <a:ext uri="{FF2B5EF4-FFF2-40B4-BE49-F238E27FC236}">
                <a16:creationId xmlns="" xmlns:a16="http://schemas.microsoft.com/office/drawing/2014/main" id="{098C8803-A33F-D7E1-8C3D-C7DCC8059130}"/>
              </a:ext>
            </a:extLst>
          </p:cNvPr>
          <p:cNvCxnSpPr/>
          <p:nvPr/>
        </p:nvCxnSpPr>
        <p:spPr>
          <a:xfrm flipH="1">
            <a:off x="4009068" y="3688080"/>
            <a:ext cx="1978452" cy="523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 xmlns:a16="http://schemas.microsoft.com/office/drawing/2014/main" id="{085B3AF8-2DCD-A5A2-4CE2-453A4E72AFF9}"/>
              </a:ext>
            </a:extLst>
          </p:cNvPr>
          <p:cNvSpPr/>
          <p:nvPr/>
        </p:nvSpPr>
        <p:spPr>
          <a:xfrm>
            <a:off x="2903254" y="4216875"/>
            <a:ext cx="1927852" cy="649764"/>
          </a:xfrm>
          <a:prstGeom prst="roundRect">
            <a:avLst/>
          </a:prstGeom>
          <a:solidFill>
            <a:schemeClr val="bg2">
              <a:lumMod val="20000"/>
              <a:lumOff val="80000"/>
            </a:schemeClr>
          </a:solidFill>
          <a:ln>
            <a:solidFill>
              <a:schemeClr val="bg2">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D</a:t>
            </a:r>
            <a:r>
              <a:rPr lang="en-IN" dirty="0" err="1">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ata</a:t>
            </a: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 Analysis</a:t>
            </a:r>
          </a:p>
        </p:txBody>
      </p:sp>
      <p:cxnSp>
        <p:nvCxnSpPr>
          <p:cNvPr id="52" name="Straight Arrow Connector 51">
            <a:extLst>
              <a:ext uri="{FF2B5EF4-FFF2-40B4-BE49-F238E27FC236}">
                <a16:creationId xmlns="" xmlns:a16="http://schemas.microsoft.com/office/drawing/2014/main" id="{82202D7D-7D53-ABA9-8A79-0E28C8755BD1}"/>
              </a:ext>
            </a:extLst>
          </p:cNvPr>
          <p:cNvCxnSpPr/>
          <p:nvPr/>
        </p:nvCxnSpPr>
        <p:spPr>
          <a:xfrm>
            <a:off x="5987520" y="3688080"/>
            <a:ext cx="2331009" cy="523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 xmlns:a16="http://schemas.microsoft.com/office/drawing/2014/main" id="{E7FE697F-D012-E651-EF70-17C53AA79ECB}"/>
              </a:ext>
            </a:extLst>
          </p:cNvPr>
          <p:cNvSpPr/>
          <p:nvPr/>
        </p:nvSpPr>
        <p:spPr>
          <a:xfrm>
            <a:off x="7239026" y="4236720"/>
            <a:ext cx="2159006" cy="629920"/>
          </a:xfrm>
          <a:prstGeom prst="roundRect">
            <a:avLst/>
          </a:prstGeom>
          <a:solidFill>
            <a:schemeClr val="bg2">
              <a:lumMod val="20000"/>
              <a:lumOff val="80000"/>
            </a:schemeClr>
          </a:solidFill>
          <a:ln>
            <a:solidFill>
              <a:schemeClr val="bg2">
                <a:lumMod val="60000"/>
                <a:lumOff val="40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Driver Menu</a:t>
            </a:r>
            <a:endPar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endParaRPr>
          </a:p>
        </p:txBody>
      </p:sp>
      <p:sp>
        <p:nvSpPr>
          <p:cNvPr id="55" name="Rectangle 54">
            <a:extLst>
              <a:ext uri="{FF2B5EF4-FFF2-40B4-BE49-F238E27FC236}">
                <a16:creationId xmlns="" xmlns:a16="http://schemas.microsoft.com/office/drawing/2014/main" id="{A4B78F6E-83FC-BD11-9139-065A20FF2163}"/>
              </a:ext>
            </a:extLst>
          </p:cNvPr>
          <p:cNvSpPr/>
          <p:nvPr/>
        </p:nvSpPr>
        <p:spPr>
          <a:xfrm>
            <a:off x="5217685" y="5568534"/>
            <a:ext cx="1643851" cy="497840"/>
          </a:xfrm>
          <a:prstGeom prst="rect">
            <a:avLst/>
          </a:prstGeom>
          <a:solidFill>
            <a:schemeClr val="bg2">
              <a:lumMod val="20000"/>
              <a:lumOff val="80000"/>
            </a:schemeClr>
          </a:solidFill>
          <a:ln>
            <a:solidFill>
              <a:schemeClr val="bg2">
                <a:lumMod val="60000"/>
                <a:lumOff val="40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Power </a:t>
            </a:r>
            <a:r>
              <a:rPr lang="en-IN" dirty="0" smtClean="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BI</a:t>
            </a:r>
            <a:endPar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endParaRPr>
          </a:p>
        </p:txBody>
      </p:sp>
      <p:sp>
        <p:nvSpPr>
          <p:cNvPr id="48" name="Rectangle: Rounded Corners 45">
            <a:extLst>
              <a:ext uri="{FF2B5EF4-FFF2-40B4-BE49-F238E27FC236}">
                <a16:creationId xmlns="" xmlns:a16="http://schemas.microsoft.com/office/drawing/2014/main" id="{8A95FE7B-4434-BDC2-8BE0-A4DC5F1EC459}"/>
              </a:ext>
            </a:extLst>
          </p:cNvPr>
          <p:cNvSpPr/>
          <p:nvPr/>
        </p:nvSpPr>
        <p:spPr>
          <a:xfrm>
            <a:off x="4826809" y="437829"/>
            <a:ext cx="2010718" cy="649766"/>
          </a:xfrm>
          <a:prstGeom prst="roundRect">
            <a:avLst/>
          </a:prstGeom>
          <a:solidFill>
            <a:schemeClr val="bg2">
              <a:lumMod val="20000"/>
              <a:lumOff val="80000"/>
            </a:schemeClr>
          </a:solidFill>
          <a:ln>
            <a:solidFill>
              <a:schemeClr val="bg2">
                <a:lumMod val="60000"/>
                <a:lumOff val="40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rPr>
              <a:t>START</a:t>
            </a:r>
            <a:endParaRPr lang="en-IN" dirty="0">
              <a:ln>
                <a:solidFill>
                  <a:schemeClr val="tx1">
                    <a:lumMod val="50000"/>
                  </a:schemeClr>
                </a:solidFill>
              </a:ln>
              <a:solidFill>
                <a:schemeClr val="bg1">
                  <a:lumMod val="95000"/>
                  <a:lumOff val="5000"/>
                </a:schemeClr>
              </a:solidFill>
              <a:latin typeface="Cambria" panose="02040503050406030204" pitchFamily="18" charset="0"/>
              <a:ea typeface="Cambria" panose="02040503050406030204" pitchFamily="18" charset="0"/>
            </a:endParaRPr>
          </a:p>
        </p:txBody>
      </p:sp>
      <p:cxnSp>
        <p:nvCxnSpPr>
          <p:cNvPr id="51" name="Straight Arrow Connector 50">
            <a:extLst>
              <a:ext uri="{FF2B5EF4-FFF2-40B4-BE49-F238E27FC236}">
                <a16:creationId xmlns="" xmlns:a16="http://schemas.microsoft.com/office/drawing/2014/main" id="{9A14460D-E13A-2F83-27D7-5C806EF23605}"/>
              </a:ext>
            </a:extLst>
          </p:cNvPr>
          <p:cNvCxnSpPr/>
          <p:nvPr/>
        </p:nvCxnSpPr>
        <p:spPr>
          <a:xfrm>
            <a:off x="5997277" y="4908134"/>
            <a:ext cx="0" cy="660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0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425" y="1256022"/>
            <a:ext cx="9404723" cy="1400530"/>
          </a:xfrm>
        </p:spPr>
        <p:txBody>
          <a:bodyPr/>
          <a:lstStyle/>
          <a:p>
            <a:pPr algn="ctr"/>
            <a:r>
              <a:rPr lang="en-US" sz="4800" b="1" dirty="0" smtClean="0">
                <a:solidFill>
                  <a:schemeClr val="tx1"/>
                </a:solidFill>
                <a:latin typeface="Cambria" panose="02040503050406030204" pitchFamily="18" charset="0"/>
                <a:ea typeface="Cambria" panose="02040503050406030204" pitchFamily="18" charset="0"/>
              </a:rPr>
              <a:t>FUTURE SCOPE</a:t>
            </a:r>
            <a:endParaRPr lang="en-IN" sz="4800" b="1" dirty="0">
              <a:solidFill>
                <a:schemeClr val="tx1"/>
              </a:solidFill>
            </a:endParaRPr>
          </a:p>
        </p:txBody>
      </p:sp>
      <p:sp>
        <p:nvSpPr>
          <p:cNvPr id="3" name="Content Placeholder 2"/>
          <p:cNvSpPr>
            <a:spLocks noGrp="1"/>
          </p:cNvSpPr>
          <p:nvPr>
            <p:ph idx="1"/>
          </p:nvPr>
        </p:nvSpPr>
        <p:spPr>
          <a:xfrm>
            <a:off x="1120212" y="2722934"/>
            <a:ext cx="10405055" cy="3261530"/>
          </a:xfrm>
        </p:spPr>
        <p:txBody>
          <a:bodyPr>
            <a:normAutofit/>
          </a:bodyPr>
          <a:lstStyle/>
          <a:p>
            <a:r>
              <a:rPr lang="en-US" sz="2400" dirty="0">
                <a:latin typeface="Cambria" panose="02040503050406030204" pitchFamily="18" charset="0"/>
                <a:ea typeface="Cambria" panose="02040503050406030204" pitchFamily="18" charset="0"/>
              </a:rPr>
              <a:t>The future scope of stock market data looks promising, with the use of advanced technologies such as artificial intelligence, machine learning, and big data </a:t>
            </a:r>
            <a:r>
              <a:rPr lang="en-US" sz="2400" dirty="0" smtClean="0">
                <a:latin typeface="Cambria" panose="02040503050406030204" pitchFamily="18" charset="0"/>
                <a:ea typeface="Cambria" panose="02040503050406030204" pitchFamily="18" charset="0"/>
              </a:rPr>
              <a:t>analytics. </a:t>
            </a:r>
          </a:p>
          <a:p>
            <a:r>
              <a:rPr lang="en-US" sz="2400" dirty="0" smtClean="0">
                <a:latin typeface="Cambria" panose="02040503050406030204" pitchFamily="18" charset="0"/>
                <a:ea typeface="Cambria" panose="02040503050406030204" pitchFamily="18" charset="0"/>
              </a:rPr>
              <a:t>These </a:t>
            </a:r>
            <a:r>
              <a:rPr lang="en-US" sz="2400" dirty="0">
                <a:latin typeface="Cambria" panose="02040503050406030204" pitchFamily="18" charset="0"/>
                <a:ea typeface="Cambria" panose="02040503050406030204" pitchFamily="18" charset="0"/>
              </a:rPr>
              <a:t>technologies can help analyze vast amounts of data and provide valuable insights into market trends, patterns, and investor behavior.</a:t>
            </a:r>
            <a:endParaRPr lang="en-IN" sz="24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9335042" y="158359"/>
            <a:ext cx="1908213" cy="1579001"/>
          </a:xfrm>
          <a:prstGeom prst="rect">
            <a:avLst/>
          </a:prstGeom>
        </p:spPr>
      </p:pic>
    </p:spTree>
    <p:extLst>
      <p:ext uri="{BB962C8B-B14F-4D97-AF65-F5344CB8AC3E}">
        <p14:creationId xmlns:p14="http://schemas.microsoft.com/office/powerpoint/2010/main" val="269597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normAutofit/>
          </a:bodyPr>
          <a:lstStyle/>
          <a:p>
            <a:r>
              <a:rPr lang="en-US" dirty="0" smtClean="0"/>
              <a:t> </a:t>
            </a:r>
            <a:endParaRPr lang="en-IN" dirty="0"/>
          </a:p>
        </p:txBody>
      </p:sp>
      <p:sp>
        <p:nvSpPr>
          <p:cNvPr id="3" name="Content Placeholder 2"/>
          <p:cNvSpPr>
            <a:spLocks noGrp="1"/>
          </p:cNvSpPr>
          <p:nvPr>
            <p:ph idx="1"/>
          </p:nvPr>
        </p:nvSpPr>
        <p:spPr>
          <a:xfrm>
            <a:off x="1653209" y="1087243"/>
            <a:ext cx="8946541" cy="4195481"/>
          </a:xfrm>
        </p:spPr>
        <p:txBody>
          <a:bodyPr>
            <a:normAutofit/>
          </a:bodyPr>
          <a:lstStyle/>
          <a:p>
            <a:pPr marL="0" indent="0">
              <a:buNone/>
            </a:pPr>
            <a:r>
              <a:rPr lang="en-US" sz="2800" b="1" dirty="0" smtClean="0">
                <a:latin typeface="Cambria" panose="02040503050406030204" pitchFamily="18" charset="0"/>
                <a:ea typeface="Cambria" panose="02040503050406030204" pitchFamily="18" charset="0"/>
              </a:rPr>
              <a:t>				</a:t>
            </a:r>
          </a:p>
          <a:p>
            <a:pPr marL="0" indent="0">
              <a:buNone/>
            </a:pPr>
            <a:endParaRPr lang="en-US" sz="2800" b="1" dirty="0">
              <a:latin typeface="Cambria" panose="02040503050406030204" pitchFamily="18" charset="0"/>
              <a:ea typeface="Cambria" panose="02040503050406030204" pitchFamily="18" charset="0"/>
            </a:endParaRPr>
          </a:p>
          <a:p>
            <a:pPr marL="0" indent="0">
              <a:buNone/>
            </a:pPr>
            <a:r>
              <a:rPr lang="en-US" sz="2800" b="1" dirty="0" smtClean="0">
                <a:latin typeface="Cambria" panose="02040503050406030204" pitchFamily="18" charset="0"/>
                <a:ea typeface="Cambria" panose="02040503050406030204" pitchFamily="18" charset="0"/>
              </a:rPr>
              <a:t>	</a:t>
            </a:r>
          </a:p>
          <a:p>
            <a:pPr marL="0" indent="0">
              <a:buNone/>
            </a:pPr>
            <a:r>
              <a:rPr lang="en-US" sz="2800" b="1" dirty="0">
                <a:latin typeface="Cambria" panose="02040503050406030204" pitchFamily="18" charset="0"/>
                <a:ea typeface="Cambria" panose="02040503050406030204" pitchFamily="18" charset="0"/>
              </a:rPr>
              <a:t>		</a:t>
            </a:r>
            <a:r>
              <a:rPr lang="en-US" sz="2800" b="1" dirty="0" smtClean="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 </a:t>
            </a:r>
            <a:r>
              <a:rPr lang="en-US" sz="2800" b="1" dirty="0" smtClean="0">
                <a:latin typeface="Cambria" panose="02040503050406030204" pitchFamily="18" charset="0"/>
                <a:ea typeface="Cambria" panose="02040503050406030204" pitchFamily="18" charset="0"/>
              </a:rPr>
              <a:t> </a:t>
            </a:r>
            <a:r>
              <a:rPr lang="en-US" sz="7200" b="1" dirty="0" smtClean="0">
                <a:latin typeface="Cambria" panose="02040503050406030204" pitchFamily="18" charset="0"/>
                <a:ea typeface="Cambria" panose="02040503050406030204" pitchFamily="18" charset="0"/>
              </a:rPr>
              <a:t>THANK YOU</a:t>
            </a:r>
            <a:endParaRPr lang="en-IN" sz="7200" b="1" dirty="0"/>
          </a:p>
        </p:txBody>
      </p:sp>
      <p:pic>
        <p:nvPicPr>
          <p:cNvPr id="4" name="Picture 3"/>
          <p:cNvPicPr>
            <a:picLocks noChangeAspect="1"/>
          </p:cNvPicPr>
          <p:nvPr/>
        </p:nvPicPr>
        <p:blipFill>
          <a:blip r:embed="rId2"/>
          <a:stretch>
            <a:fillRect/>
          </a:stretch>
        </p:blipFill>
        <p:spPr>
          <a:xfrm>
            <a:off x="9247467" y="159647"/>
            <a:ext cx="1908213" cy="1579001"/>
          </a:xfrm>
          <a:prstGeom prst="rect">
            <a:avLst/>
          </a:prstGeom>
        </p:spPr>
      </p:pic>
    </p:spTree>
    <p:extLst>
      <p:ext uri="{BB962C8B-B14F-4D97-AF65-F5344CB8AC3E}">
        <p14:creationId xmlns:p14="http://schemas.microsoft.com/office/powerpoint/2010/main" val="423804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78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Californian FB</vt:lpstr>
      <vt:lpstr>Cambria</vt:lpstr>
      <vt:lpstr>Cambria Math</vt:lpstr>
      <vt:lpstr>Century Gothic</vt:lpstr>
      <vt:lpstr>Wingdings 3</vt:lpstr>
      <vt:lpstr>Ion</vt:lpstr>
      <vt:lpstr>        STOCK MARKET DATA ANALYSIS</vt:lpstr>
      <vt:lpstr>INTRODUCTION</vt:lpstr>
      <vt:lpstr>TECHONOLOGIES</vt:lpstr>
      <vt:lpstr>PowerPoint Presentation</vt:lpstr>
      <vt:lpstr>FUTURE SCOPE</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Data Analysis</dc:title>
  <dc:creator>Microsoft account</dc:creator>
  <cp:lastModifiedBy>Poonam</cp:lastModifiedBy>
  <cp:revision>12</cp:revision>
  <dcterms:created xsi:type="dcterms:W3CDTF">2023-05-28T04:50:55Z</dcterms:created>
  <dcterms:modified xsi:type="dcterms:W3CDTF">2023-05-28T20:00:47Z</dcterms:modified>
</cp:coreProperties>
</file>