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2A468-31F3-1B40-8966-B6EE80D18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AE28C-B9CF-104A-9FAD-117825F32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890E4-91FF-6641-934D-3CB33386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184A-17BB-414A-869F-6394F2A43D21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B46EE-3BDB-B740-83CD-8965C4945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EC7B2-F971-0944-A099-7709AD3D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59B9-1B9A-5943-8A40-1F92AB76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C025C-FEF5-1D42-B862-87475707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473CB-C888-5F4E-BDE0-ED6ABF027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80ADC-7FCB-8F44-98A3-FF142484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184A-17BB-414A-869F-6394F2A43D21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A2C48-CEE9-DE43-8CF7-0C2AABB07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A9E66-B978-E240-933E-F6B40AC4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59B9-1B9A-5943-8A40-1F92AB76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4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CA9297-FDAE-854C-90F0-1BF66055D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C0807-75D1-4D4E-9719-878A6084E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6522F-379C-2A4D-9D14-990D09B8E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184A-17BB-414A-869F-6394F2A43D21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7CDE1-F701-B64B-9091-874F123F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52011-9BF2-5E4D-8B74-85D7C845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59B9-1B9A-5943-8A40-1F92AB76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2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4F520-290C-F54D-9EC1-49E8C8BE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65E39-A366-F541-897F-AB74E4C7D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54F82-2D95-D249-B5EB-E2E8F0CD5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184A-17BB-414A-869F-6394F2A43D21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4BA4E-33FF-A04F-877C-A5D24304D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482C0-7AF1-1846-95E5-78A9C43A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59B9-1B9A-5943-8A40-1F92AB76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9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962B-12F4-6C46-8D8B-2DB02AB1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DBB58-D897-CA4A-BE05-923853F06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60CEE-23E5-6249-BF74-9FACCA07A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184A-17BB-414A-869F-6394F2A43D21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A3B64-EC9A-534F-9082-D804793C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495F1-B795-CD4E-AEC7-8D45811B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59B9-1B9A-5943-8A40-1F92AB76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5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9CDF-60C1-CC40-B495-E428F5BB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7AABA-20A7-524E-A8AD-BEF3B1C23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72C56-5C02-3046-A434-B561FBEFB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83F0E-E745-C64B-8566-51C7319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184A-17BB-414A-869F-6394F2A43D21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72DCD-9AF8-BE49-A0BB-ED70641B4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55311-0219-1F42-B391-DB603F39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59B9-1B9A-5943-8A40-1F92AB76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5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E9105-FFD5-CC44-9017-9515A78B2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5F4A9-0058-FD46-83AD-EC23D58F3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02E64-9C5A-6C47-A1C8-F4D9C262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C33BB8-E0E7-7A45-812F-520663F7D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CEECF8-8AEB-2D49-9F27-F99B2E5F7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66365C-CCD8-DF48-A525-3047BC90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184A-17BB-414A-869F-6394F2A43D21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DA39EE-19DF-D548-AF63-D3CFD5E0B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55211C-3B16-1C43-8DCC-41586B14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59B9-1B9A-5943-8A40-1F92AB76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7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6B2-73C5-3E4C-9F25-D2A2EFEA2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B3C884-8E9C-6D48-A6E0-DA12042C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184A-17BB-414A-869F-6394F2A43D21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101C4-0A93-8843-933E-71BCE891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746B7-291E-514B-861B-6BE1DF90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59B9-1B9A-5943-8A40-1F92AB76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6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1AA04-B8A6-3C40-A283-3F02D429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184A-17BB-414A-869F-6394F2A43D21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F397D-92EB-8945-AE24-482B9E88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B75E2-CC91-DA4D-9825-F4E09151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59B9-1B9A-5943-8A40-1F92AB76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9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2FDE2-4121-C144-A096-39C73097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7ED7E-C8AF-6941-AC6D-A1142663A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54ABD-18F9-104C-BCE5-F7E59019F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B3FF-3F6B-9D42-A3D1-311D5F95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184A-17BB-414A-869F-6394F2A43D21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08925-FE24-4549-BE28-455845B7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5F8C8-906F-7648-8E38-A914594C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59B9-1B9A-5943-8A40-1F92AB76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1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3C93-72DD-E342-8F3D-7D0C89298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9A10D-19A7-AE44-B109-9A5C34340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7C694-0149-9641-BF80-D53842DDE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71BE5-B83A-1B45-94A9-92B0017B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184A-17BB-414A-869F-6394F2A43D21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9DBDD-45FB-C84A-8BD6-6CEBA3D46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4238F-E698-BD46-AA91-B7CD8E05E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59B9-1B9A-5943-8A40-1F92AB76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6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0A78B5-7395-CB48-8A40-359526DC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EF929-142A-D848-8A5A-41CEE9992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F21D3-1DF3-F64B-AB18-113C17880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B184A-17BB-414A-869F-6394F2A43D21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2B7C5-6301-7D4E-AC2E-AF0F7BE29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B7ABF-5005-0445-AF9A-F636545B5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059B9-1B9A-5943-8A40-1F92AB76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4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E63F-1076-ED4F-8867-16843DCF9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293" y="1122364"/>
            <a:ext cx="5763065" cy="1466092"/>
          </a:xfrm>
        </p:spPr>
        <p:txBody>
          <a:bodyPr>
            <a:noAutofit/>
          </a:bodyPr>
          <a:lstStyle/>
          <a:p>
            <a:r>
              <a:rPr lang="en-US" sz="12500" b="1" dirty="0" err="1"/>
              <a:t>AutoFly</a:t>
            </a:r>
            <a:endParaRPr lang="en-US" sz="125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91400E-9323-4A1A-9C96-A407F50BBDEB}"/>
              </a:ext>
            </a:extLst>
          </p:cNvPr>
          <p:cNvSpPr/>
          <p:nvPr/>
        </p:nvSpPr>
        <p:spPr>
          <a:xfrm>
            <a:off x="1713514" y="2844224"/>
            <a:ext cx="43824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By Team_AutoFly</a:t>
            </a:r>
            <a:endParaRPr lang="en-US" sz="2800" dirty="0"/>
          </a:p>
        </p:txBody>
      </p:sp>
      <p:pic>
        <p:nvPicPr>
          <p:cNvPr id="5" name="image2.png">
            <a:extLst>
              <a:ext uri="{FF2B5EF4-FFF2-40B4-BE49-F238E27FC236}">
                <a16:creationId xmlns:a16="http://schemas.microsoft.com/office/drawing/2014/main" id="{5C5F1070-3DC2-48CC-A735-C23FB5AF439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462077" y="2844224"/>
            <a:ext cx="4524791" cy="326115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7037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8B78B99B-F783-44BE-9711-01C6D0FD45D5}"/>
              </a:ext>
            </a:extLst>
          </p:cNvPr>
          <p:cNvSpPr/>
          <p:nvPr/>
        </p:nvSpPr>
        <p:spPr>
          <a:xfrm>
            <a:off x="5845867" y="539918"/>
            <a:ext cx="915241" cy="9152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8FBAA1-DA63-724D-944A-8C30BF342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75" y="570205"/>
            <a:ext cx="3424428" cy="35454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Problem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17FD4C-CB70-1B43-B527-BFB1111D8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3928" y="2400665"/>
            <a:ext cx="2146300" cy="21463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FD3D935-1413-4801-9FF5-0A50DFC1C2C0}"/>
              </a:ext>
            </a:extLst>
          </p:cNvPr>
          <p:cNvSpPr/>
          <p:nvPr/>
        </p:nvSpPr>
        <p:spPr>
          <a:xfrm>
            <a:off x="5755018" y="449068"/>
            <a:ext cx="1096939" cy="1096939"/>
          </a:xfrm>
          <a:custGeom>
            <a:avLst/>
            <a:gdLst>
              <a:gd name="connsiteX0" fmla="*/ 0 w 1096939"/>
              <a:gd name="connsiteY0" fmla="*/ 0 h 1096939"/>
              <a:gd name="connsiteX1" fmla="*/ 1096939 w 1096939"/>
              <a:gd name="connsiteY1" fmla="*/ 0 h 1096939"/>
              <a:gd name="connsiteX2" fmla="*/ 1096939 w 1096939"/>
              <a:gd name="connsiteY2" fmla="*/ 1096939 h 1096939"/>
              <a:gd name="connsiteX3" fmla="*/ 0 w 1096939"/>
              <a:gd name="connsiteY3" fmla="*/ 1096939 h 1096939"/>
              <a:gd name="connsiteX4" fmla="*/ 0 w 1096939"/>
              <a:gd name="connsiteY4" fmla="*/ 0 h 109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6939" h="1096939">
                <a:moveTo>
                  <a:pt x="0" y="0"/>
                </a:moveTo>
                <a:lnTo>
                  <a:pt x="1096939" y="0"/>
                </a:lnTo>
                <a:lnTo>
                  <a:pt x="1096939" y="1096939"/>
                </a:lnTo>
                <a:lnTo>
                  <a:pt x="0" y="10969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6670" tIns="26670" rIns="26670" bIns="26670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b="1" kern="1200" dirty="0">
                <a:solidFill>
                  <a:schemeClr val="bg1"/>
                </a:solidFill>
              </a:rPr>
              <a:t>Peak Hour</a:t>
            </a:r>
          </a:p>
        </p:txBody>
      </p:sp>
      <p:sp>
        <p:nvSpPr>
          <p:cNvPr id="8" name="Arrow: Circular 7">
            <a:extLst>
              <a:ext uri="{FF2B5EF4-FFF2-40B4-BE49-F238E27FC236}">
                <a16:creationId xmlns:a16="http://schemas.microsoft.com/office/drawing/2014/main" id="{5452D06B-2C32-456D-B01D-D7DAD1465444}"/>
              </a:ext>
            </a:extLst>
          </p:cNvPr>
          <p:cNvSpPr/>
          <p:nvPr/>
        </p:nvSpPr>
        <p:spPr>
          <a:xfrm rot="19841564">
            <a:off x="3581687" y="760209"/>
            <a:ext cx="5358215" cy="5358215"/>
          </a:xfrm>
          <a:prstGeom prst="circularArrow">
            <a:avLst>
              <a:gd name="adj1" fmla="val 3992"/>
              <a:gd name="adj2" fmla="val 250441"/>
              <a:gd name="adj3" fmla="val 20605815"/>
              <a:gd name="adj4" fmla="val 19001584"/>
              <a:gd name="adj5" fmla="val 4657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BA939D6-AB18-4491-85E2-87AE184B6DF0}"/>
              </a:ext>
            </a:extLst>
          </p:cNvPr>
          <p:cNvSpPr/>
          <p:nvPr/>
        </p:nvSpPr>
        <p:spPr>
          <a:xfrm>
            <a:off x="7862298" y="1710478"/>
            <a:ext cx="1096939" cy="1096939"/>
          </a:xfrm>
          <a:custGeom>
            <a:avLst/>
            <a:gdLst>
              <a:gd name="connsiteX0" fmla="*/ 0 w 1096939"/>
              <a:gd name="connsiteY0" fmla="*/ 0 h 1096939"/>
              <a:gd name="connsiteX1" fmla="*/ 1096939 w 1096939"/>
              <a:gd name="connsiteY1" fmla="*/ 0 h 1096939"/>
              <a:gd name="connsiteX2" fmla="*/ 1096939 w 1096939"/>
              <a:gd name="connsiteY2" fmla="*/ 1096939 h 1096939"/>
              <a:gd name="connsiteX3" fmla="*/ 0 w 1096939"/>
              <a:gd name="connsiteY3" fmla="*/ 1096939 h 1096939"/>
              <a:gd name="connsiteX4" fmla="*/ 0 w 1096939"/>
              <a:gd name="connsiteY4" fmla="*/ 0 h 109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6939" h="1096939">
                <a:moveTo>
                  <a:pt x="0" y="0"/>
                </a:moveTo>
                <a:lnTo>
                  <a:pt x="1096939" y="0"/>
                </a:lnTo>
                <a:lnTo>
                  <a:pt x="1096939" y="1096939"/>
                </a:lnTo>
                <a:lnTo>
                  <a:pt x="0" y="10969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6670" tIns="26670" rIns="26670" bIns="26670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 dirty="0"/>
              <a:t>Over Crowded buses</a:t>
            </a:r>
          </a:p>
        </p:txBody>
      </p:sp>
      <p:sp>
        <p:nvSpPr>
          <p:cNvPr id="10" name="Arrow: Circular 9">
            <a:extLst>
              <a:ext uri="{FF2B5EF4-FFF2-40B4-BE49-F238E27FC236}">
                <a16:creationId xmlns:a16="http://schemas.microsoft.com/office/drawing/2014/main" id="{DA1F9EF0-629E-40C1-BE83-F92AA6D81FA2}"/>
              </a:ext>
            </a:extLst>
          </p:cNvPr>
          <p:cNvSpPr/>
          <p:nvPr/>
        </p:nvSpPr>
        <p:spPr>
          <a:xfrm rot="19841564">
            <a:off x="3597528" y="777815"/>
            <a:ext cx="5358215" cy="5358215"/>
          </a:xfrm>
          <a:prstGeom prst="circularArrow">
            <a:avLst>
              <a:gd name="adj1" fmla="val 3992"/>
              <a:gd name="adj2" fmla="val 250441"/>
              <a:gd name="adj3" fmla="val 2365893"/>
              <a:gd name="adj4" fmla="val 777015"/>
              <a:gd name="adj5" fmla="val 4657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6B36128-0DF3-41F4-A2EB-245F693D679D}"/>
              </a:ext>
            </a:extLst>
          </p:cNvPr>
          <p:cNvSpPr/>
          <p:nvPr/>
        </p:nvSpPr>
        <p:spPr>
          <a:xfrm>
            <a:off x="7832710" y="4157678"/>
            <a:ext cx="1096939" cy="1096939"/>
          </a:xfrm>
          <a:custGeom>
            <a:avLst/>
            <a:gdLst>
              <a:gd name="connsiteX0" fmla="*/ 0 w 1096939"/>
              <a:gd name="connsiteY0" fmla="*/ 0 h 1096939"/>
              <a:gd name="connsiteX1" fmla="*/ 1096939 w 1096939"/>
              <a:gd name="connsiteY1" fmla="*/ 0 h 1096939"/>
              <a:gd name="connsiteX2" fmla="*/ 1096939 w 1096939"/>
              <a:gd name="connsiteY2" fmla="*/ 1096939 h 1096939"/>
              <a:gd name="connsiteX3" fmla="*/ 0 w 1096939"/>
              <a:gd name="connsiteY3" fmla="*/ 1096939 h 1096939"/>
              <a:gd name="connsiteX4" fmla="*/ 0 w 1096939"/>
              <a:gd name="connsiteY4" fmla="*/ 0 h 109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6939" h="1096939">
                <a:moveTo>
                  <a:pt x="0" y="0"/>
                </a:moveTo>
                <a:lnTo>
                  <a:pt x="1096939" y="0"/>
                </a:lnTo>
                <a:lnTo>
                  <a:pt x="1096939" y="1096939"/>
                </a:lnTo>
                <a:lnTo>
                  <a:pt x="0" y="10969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6670" tIns="26670" rIns="26670" bIns="26670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 dirty="0"/>
              <a:t>Slow Speed</a:t>
            </a:r>
          </a:p>
        </p:txBody>
      </p:sp>
      <p:sp>
        <p:nvSpPr>
          <p:cNvPr id="12" name="Arrow: Circular 11">
            <a:extLst>
              <a:ext uri="{FF2B5EF4-FFF2-40B4-BE49-F238E27FC236}">
                <a16:creationId xmlns:a16="http://schemas.microsoft.com/office/drawing/2014/main" id="{2BE1B402-BAFF-422D-9610-1A61B2695414}"/>
              </a:ext>
            </a:extLst>
          </p:cNvPr>
          <p:cNvSpPr/>
          <p:nvPr/>
        </p:nvSpPr>
        <p:spPr>
          <a:xfrm rot="19841564">
            <a:off x="3597528" y="777815"/>
            <a:ext cx="5358215" cy="5358215"/>
          </a:xfrm>
          <a:prstGeom prst="circularArrow">
            <a:avLst>
              <a:gd name="adj1" fmla="val 3992"/>
              <a:gd name="adj2" fmla="val 250441"/>
              <a:gd name="adj3" fmla="val 6110481"/>
              <a:gd name="adj4" fmla="val 4439078"/>
              <a:gd name="adj5" fmla="val 4657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115F699-6E2A-45E0-8478-819EDEF004DF}"/>
              </a:ext>
            </a:extLst>
          </p:cNvPr>
          <p:cNvSpPr/>
          <p:nvPr/>
        </p:nvSpPr>
        <p:spPr>
          <a:xfrm>
            <a:off x="5698578" y="5355653"/>
            <a:ext cx="1096939" cy="1096939"/>
          </a:xfrm>
          <a:custGeom>
            <a:avLst/>
            <a:gdLst>
              <a:gd name="connsiteX0" fmla="*/ 0 w 1096939"/>
              <a:gd name="connsiteY0" fmla="*/ 0 h 1096939"/>
              <a:gd name="connsiteX1" fmla="*/ 1096939 w 1096939"/>
              <a:gd name="connsiteY1" fmla="*/ 0 h 1096939"/>
              <a:gd name="connsiteX2" fmla="*/ 1096939 w 1096939"/>
              <a:gd name="connsiteY2" fmla="*/ 1096939 h 1096939"/>
              <a:gd name="connsiteX3" fmla="*/ 0 w 1096939"/>
              <a:gd name="connsiteY3" fmla="*/ 1096939 h 1096939"/>
              <a:gd name="connsiteX4" fmla="*/ 0 w 1096939"/>
              <a:gd name="connsiteY4" fmla="*/ 0 h 109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6939" h="1096939">
                <a:moveTo>
                  <a:pt x="0" y="0"/>
                </a:moveTo>
                <a:lnTo>
                  <a:pt x="1096939" y="0"/>
                </a:lnTo>
                <a:lnTo>
                  <a:pt x="1096939" y="1096939"/>
                </a:lnTo>
                <a:lnTo>
                  <a:pt x="0" y="10969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6670" tIns="26670" rIns="26670" bIns="26670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 dirty="0"/>
              <a:t>Cab/Auto price increases</a:t>
            </a:r>
          </a:p>
        </p:txBody>
      </p:sp>
      <p:sp>
        <p:nvSpPr>
          <p:cNvPr id="14" name="Arrow: Circular 13">
            <a:extLst>
              <a:ext uri="{FF2B5EF4-FFF2-40B4-BE49-F238E27FC236}">
                <a16:creationId xmlns:a16="http://schemas.microsoft.com/office/drawing/2014/main" id="{FD350EA8-F2B7-4F4B-ABF3-1939366EA435}"/>
              </a:ext>
            </a:extLst>
          </p:cNvPr>
          <p:cNvSpPr/>
          <p:nvPr/>
        </p:nvSpPr>
        <p:spPr>
          <a:xfrm rot="19841564">
            <a:off x="3597528" y="777815"/>
            <a:ext cx="5358215" cy="5358215"/>
          </a:xfrm>
          <a:prstGeom prst="circularArrow">
            <a:avLst>
              <a:gd name="adj1" fmla="val 3992"/>
              <a:gd name="adj2" fmla="val 250441"/>
              <a:gd name="adj3" fmla="val 9772544"/>
              <a:gd name="adj4" fmla="val 8183667"/>
              <a:gd name="adj5" fmla="val 4657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AA9824B-1BC4-4C27-86EF-192916EA9A13}"/>
              </a:ext>
            </a:extLst>
          </p:cNvPr>
          <p:cNvSpPr/>
          <p:nvPr/>
        </p:nvSpPr>
        <p:spPr>
          <a:xfrm>
            <a:off x="3326743" y="4106425"/>
            <a:ext cx="1625079" cy="1096939"/>
          </a:xfrm>
          <a:custGeom>
            <a:avLst/>
            <a:gdLst>
              <a:gd name="connsiteX0" fmla="*/ 0 w 1096939"/>
              <a:gd name="connsiteY0" fmla="*/ 0 h 1096939"/>
              <a:gd name="connsiteX1" fmla="*/ 1096939 w 1096939"/>
              <a:gd name="connsiteY1" fmla="*/ 0 h 1096939"/>
              <a:gd name="connsiteX2" fmla="*/ 1096939 w 1096939"/>
              <a:gd name="connsiteY2" fmla="*/ 1096939 h 1096939"/>
              <a:gd name="connsiteX3" fmla="*/ 0 w 1096939"/>
              <a:gd name="connsiteY3" fmla="*/ 1096939 h 1096939"/>
              <a:gd name="connsiteX4" fmla="*/ 0 w 1096939"/>
              <a:gd name="connsiteY4" fmla="*/ 0 h 109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6939" h="1096939">
                <a:moveTo>
                  <a:pt x="0" y="0"/>
                </a:moveTo>
                <a:lnTo>
                  <a:pt x="1096939" y="0"/>
                </a:lnTo>
                <a:lnTo>
                  <a:pt x="1096939" y="1096939"/>
                </a:lnTo>
                <a:lnTo>
                  <a:pt x="0" y="10969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6670" tIns="26670" rIns="26670" bIns="26670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 dirty="0"/>
              <a:t>More private vehicles</a:t>
            </a:r>
          </a:p>
        </p:txBody>
      </p:sp>
      <p:sp>
        <p:nvSpPr>
          <p:cNvPr id="16" name="Arrow: Circular 15">
            <a:extLst>
              <a:ext uri="{FF2B5EF4-FFF2-40B4-BE49-F238E27FC236}">
                <a16:creationId xmlns:a16="http://schemas.microsoft.com/office/drawing/2014/main" id="{21BC6534-9699-4720-842C-75C1E21E4022}"/>
              </a:ext>
            </a:extLst>
          </p:cNvPr>
          <p:cNvSpPr/>
          <p:nvPr/>
        </p:nvSpPr>
        <p:spPr>
          <a:xfrm rot="19841564">
            <a:off x="3597528" y="777815"/>
            <a:ext cx="5358215" cy="5358215"/>
          </a:xfrm>
          <a:prstGeom prst="circularArrow">
            <a:avLst>
              <a:gd name="adj1" fmla="val 3992"/>
              <a:gd name="adj2" fmla="val 250441"/>
              <a:gd name="adj3" fmla="val 13165893"/>
              <a:gd name="adj4" fmla="val 11577015"/>
              <a:gd name="adj5" fmla="val 4657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56BDB42-9435-415F-9EE6-D1B29DFEE2BD}"/>
              </a:ext>
            </a:extLst>
          </p:cNvPr>
          <p:cNvSpPr/>
          <p:nvPr/>
        </p:nvSpPr>
        <p:spPr>
          <a:xfrm>
            <a:off x="3623624" y="1798167"/>
            <a:ext cx="1096939" cy="1096939"/>
          </a:xfrm>
          <a:custGeom>
            <a:avLst/>
            <a:gdLst>
              <a:gd name="connsiteX0" fmla="*/ 0 w 1096939"/>
              <a:gd name="connsiteY0" fmla="*/ 0 h 1096939"/>
              <a:gd name="connsiteX1" fmla="*/ 1096939 w 1096939"/>
              <a:gd name="connsiteY1" fmla="*/ 0 h 1096939"/>
              <a:gd name="connsiteX2" fmla="*/ 1096939 w 1096939"/>
              <a:gd name="connsiteY2" fmla="*/ 1096939 h 1096939"/>
              <a:gd name="connsiteX3" fmla="*/ 0 w 1096939"/>
              <a:gd name="connsiteY3" fmla="*/ 1096939 h 1096939"/>
              <a:gd name="connsiteX4" fmla="*/ 0 w 1096939"/>
              <a:gd name="connsiteY4" fmla="*/ 0 h 109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6939" h="1096939">
                <a:moveTo>
                  <a:pt x="0" y="0"/>
                </a:moveTo>
                <a:lnTo>
                  <a:pt x="1096939" y="0"/>
                </a:lnTo>
                <a:lnTo>
                  <a:pt x="1096939" y="1096939"/>
                </a:lnTo>
                <a:lnTo>
                  <a:pt x="0" y="10969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6670" tIns="26670" rIns="26670" bIns="26670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 dirty="0"/>
              <a:t>More Traffic</a:t>
            </a:r>
          </a:p>
        </p:txBody>
      </p:sp>
      <p:sp>
        <p:nvSpPr>
          <p:cNvPr id="18" name="Arrow: Circular 17">
            <a:extLst>
              <a:ext uri="{FF2B5EF4-FFF2-40B4-BE49-F238E27FC236}">
                <a16:creationId xmlns:a16="http://schemas.microsoft.com/office/drawing/2014/main" id="{27211A9B-5AF6-41CE-96A4-6A69B8DFB333}"/>
              </a:ext>
            </a:extLst>
          </p:cNvPr>
          <p:cNvSpPr/>
          <p:nvPr/>
        </p:nvSpPr>
        <p:spPr>
          <a:xfrm rot="19841564">
            <a:off x="3613543" y="761468"/>
            <a:ext cx="5358215" cy="5358215"/>
          </a:xfrm>
          <a:prstGeom prst="circularArrow">
            <a:avLst>
              <a:gd name="adj1" fmla="val 3992"/>
              <a:gd name="adj2" fmla="val 250441"/>
              <a:gd name="adj3" fmla="val 16883637"/>
              <a:gd name="adj4" fmla="val 15206933"/>
              <a:gd name="adj5" fmla="val 4657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E7389BA-58D7-4777-B34D-2ADB2909CA1A}"/>
              </a:ext>
            </a:extLst>
          </p:cNvPr>
          <p:cNvSpPr txBox="1">
            <a:spLocks/>
          </p:cNvSpPr>
          <p:nvPr/>
        </p:nvSpPr>
        <p:spPr>
          <a:xfrm>
            <a:off x="423879" y="1070058"/>
            <a:ext cx="3424427" cy="3545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How to reach office on time?</a:t>
            </a:r>
          </a:p>
        </p:txBody>
      </p:sp>
    </p:spTree>
    <p:extLst>
      <p:ext uri="{BB962C8B-B14F-4D97-AF65-F5344CB8AC3E}">
        <p14:creationId xmlns:p14="http://schemas.microsoft.com/office/powerpoint/2010/main" val="3462672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E3195-4985-CA4D-872A-C1B2F912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Passenger Workflow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1147DF17-6B31-994B-9FAA-709184C7A17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06834" y="2608161"/>
            <a:ext cx="6208034" cy="1641676"/>
          </a:xfrm>
          <a:prstGeom prst="rect">
            <a:avLst/>
          </a:prstGeom>
          <a:ln/>
        </p:spPr>
      </p:pic>
      <p:pic>
        <p:nvPicPr>
          <p:cNvPr id="1028" name="Picture 4" descr="https://raw.githubusercontent.com/Poonam-Vijaywargiya/autofly/master/Screen%20Shot%202019-02-16%20at%2012.10.01%20AM.png?token=APXpHeVHiDun5XoFdBPi_haXVQ7QV9PMks5cZwuEwA%3D%3D">
            <a:extLst>
              <a:ext uri="{FF2B5EF4-FFF2-40B4-BE49-F238E27FC236}">
                <a16:creationId xmlns:a16="http://schemas.microsoft.com/office/drawing/2014/main" id="{076EC38E-E02C-45AB-A575-4CD07BC08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162" y="1027906"/>
            <a:ext cx="4996607" cy="461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86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6F6E-1D7C-7447-9D7E-834CEDAD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Driver Workflow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8247FB-97FC-1844-BCA3-691FC5D07A2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6" t="22635" r="11116" b="29386"/>
          <a:stretch/>
        </p:blipFill>
        <p:spPr bwMode="auto">
          <a:xfrm>
            <a:off x="976184" y="2088292"/>
            <a:ext cx="9996616" cy="36946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6E774D7-C2DB-455C-B274-CB2F0FF6F0F2}"/>
              </a:ext>
            </a:extLst>
          </p:cNvPr>
          <p:cNvSpPr/>
          <p:nvPr/>
        </p:nvSpPr>
        <p:spPr>
          <a:xfrm>
            <a:off x="7258929" y="2264898"/>
            <a:ext cx="1322363" cy="68931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Passenger Joins Ride</a:t>
            </a:r>
          </a:p>
        </p:txBody>
      </p:sp>
    </p:spTree>
    <p:extLst>
      <p:ext uri="{BB962C8B-B14F-4D97-AF65-F5344CB8AC3E}">
        <p14:creationId xmlns:p14="http://schemas.microsoft.com/office/powerpoint/2010/main" val="330575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F1125A-E069-40DF-8825-B37845D44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891" y="2956303"/>
            <a:ext cx="3669580" cy="36695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CAA1B6-7693-A04B-A8B4-FEBD7E8B8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Benefits for Passenger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3FC50-3327-3044-92AB-49E0870E6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Zero-waiting time</a:t>
            </a:r>
          </a:p>
          <a:p>
            <a:r>
              <a:rPr lang="en-US" dirty="0"/>
              <a:t>Fixed Price/ No surge unlike cabs</a:t>
            </a:r>
          </a:p>
          <a:p>
            <a:r>
              <a:rPr lang="en-US" dirty="0"/>
              <a:t>Faster and comfortable than other public transports</a:t>
            </a:r>
          </a:p>
          <a:p>
            <a:r>
              <a:rPr lang="en-US" dirty="0"/>
              <a:t>Convenient and hassle-free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08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EEFF-D12B-F54D-AC04-03A19269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for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F586-7DB7-7E4E-A9A5-9B5C3C3D3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Part/Full time</a:t>
            </a:r>
          </a:p>
          <a:p>
            <a:r>
              <a:rPr lang="en-US" dirty="0"/>
              <a:t>Earn more in short span of time</a:t>
            </a:r>
          </a:p>
          <a:p>
            <a:r>
              <a:rPr lang="en-US" dirty="0"/>
              <a:t>Use of local knowledge to reach faster</a:t>
            </a:r>
          </a:p>
          <a:p>
            <a:r>
              <a:rPr lang="en-US" dirty="0"/>
              <a:t>No waiting time</a:t>
            </a:r>
          </a:p>
        </p:txBody>
      </p:sp>
      <p:pic>
        <p:nvPicPr>
          <p:cNvPr id="5" name="image2.png">
            <a:extLst>
              <a:ext uri="{FF2B5EF4-FFF2-40B4-BE49-F238E27FC236}">
                <a16:creationId xmlns:a16="http://schemas.microsoft.com/office/drawing/2014/main" id="{FCFAFD74-1D9F-4917-A60E-2968861AF0C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953253" y="3589362"/>
            <a:ext cx="3400547" cy="234720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9536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265C06C1-C7DF-1646-A9E1-95F77CD4F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045" y="4278980"/>
            <a:ext cx="1881627" cy="1881627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E4D4F92E-16A9-447D-8D12-F1EB39139F5C}"/>
              </a:ext>
            </a:extLst>
          </p:cNvPr>
          <p:cNvSpPr/>
          <p:nvPr/>
        </p:nvSpPr>
        <p:spPr>
          <a:xfrm>
            <a:off x="2515064" y="4689486"/>
            <a:ext cx="5770807" cy="1096939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F418A-F327-0A48-B5EE-53B525FA0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672"/>
            <a:ext cx="10515600" cy="1325563"/>
          </a:xfrm>
        </p:spPr>
        <p:txBody>
          <a:bodyPr/>
          <a:lstStyle/>
          <a:p>
            <a:r>
              <a:rPr lang="en-US" b="1" dirty="0"/>
              <a:t>Our Solution - Autofly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10795E-1B68-7346-AD21-96DD488A8B9B}"/>
              </a:ext>
            </a:extLst>
          </p:cNvPr>
          <p:cNvSpPr/>
          <p:nvPr/>
        </p:nvSpPr>
        <p:spPr>
          <a:xfrm>
            <a:off x="859268" y="1359464"/>
            <a:ext cx="6052217" cy="225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Encourage Public transport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Reduce Traffic congestion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Effective utilization of autos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Happy drivers and passengers</a:t>
            </a:r>
          </a:p>
        </p:txBody>
      </p:sp>
      <p:pic>
        <p:nvPicPr>
          <p:cNvPr id="20" name="image2.png">
            <a:extLst>
              <a:ext uri="{FF2B5EF4-FFF2-40B4-BE49-F238E27FC236}">
                <a16:creationId xmlns:a16="http://schemas.microsoft.com/office/drawing/2014/main" id="{8A4AE754-1A6F-4B77-A951-580FC9B1DB9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761720" y="4495976"/>
            <a:ext cx="1881627" cy="1465303"/>
          </a:xfrm>
          <a:prstGeom prst="rect">
            <a:avLst/>
          </a:prstGeom>
          <a:ln/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DFE99AD-7974-47CD-8CF4-5CFA831B999F}"/>
              </a:ext>
            </a:extLst>
          </p:cNvPr>
          <p:cNvSpPr/>
          <p:nvPr/>
        </p:nvSpPr>
        <p:spPr>
          <a:xfrm>
            <a:off x="1046080" y="4424892"/>
            <a:ext cx="1589806" cy="15898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8CCF7AF-07F0-45BD-9C30-AE9729C4EBE6}"/>
              </a:ext>
            </a:extLst>
          </p:cNvPr>
          <p:cNvSpPr/>
          <p:nvPr/>
        </p:nvSpPr>
        <p:spPr>
          <a:xfrm>
            <a:off x="1292514" y="4671325"/>
            <a:ext cx="1096939" cy="1096939"/>
          </a:xfrm>
          <a:custGeom>
            <a:avLst/>
            <a:gdLst>
              <a:gd name="connsiteX0" fmla="*/ 0 w 1096939"/>
              <a:gd name="connsiteY0" fmla="*/ 0 h 1096939"/>
              <a:gd name="connsiteX1" fmla="*/ 1096939 w 1096939"/>
              <a:gd name="connsiteY1" fmla="*/ 0 h 1096939"/>
              <a:gd name="connsiteX2" fmla="*/ 1096939 w 1096939"/>
              <a:gd name="connsiteY2" fmla="*/ 1096939 h 1096939"/>
              <a:gd name="connsiteX3" fmla="*/ 0 w 1096939"/>
              <a:gd name="connsiteY3" fmla="*/ 1096939 h 1096939"/>
              <a:gd name="connsiteX4" fmla="*/ 0 w 1096939"/>
              <a:gd name="connsiteY4" fmla="*/ 0 h 109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6939" h="1096939">
                <a:moveTo>
                  <a:pt x="0" y="0"/>
                </a:moveTo>
                <a:lnTo>
                  <a:pt x="1096939" y="0"/>
                </a:lnTo>
                <a:lnTo>
                  <a:pt x="1096939" y="1096939"/>
                </a:lnTo>
                <a:lnTo>
                  <a:pt x="0" y="10969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6670" tIns="26670" rIns="26670" bIns="26670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b="1" kern="1200" dirty="0">
                <a:solidFill>
                  <a:schemeClr val="bg1"/>
                </a:solidFill>
              </a:rPr>
              <a:t>Peak Hour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CDECD79-603A-4ECF-BE37-2564F411A186}"/>
              </a:ext>
            </a:extLst>
          </p:cNvPr>
          <p:cNvSpPr/>
          <p:nvPr/>
        </p:nvSpPr>
        <p:spPr>
          <a:xfrm>
            <a:off x="3326976" y="4874303"/>
            <a:ext cx="3584509" cy="708647"/>
          </a:xfrm>
          <a:custGeom>
            <a:avLst/>
            <a:gdLst>
              <a:gd name="connsiteX0" fmla="*/ 0 w 1096939"/>
              <a:gd name="connsiteY0" fmla="*/ 0 h 1096939"/>
              <a:gd name="connsiteX1" fmla="*/ 1096939 w 1096939"/>
              <a:gd name="connsiteY1" fmla="*/ 0 h 1096939"/>
              <a:gd name="connsiteX2" fmla="*/ 1096939 w 1096939"/>
              <a:gd name="connsiteY2" fmla="*/ 1096939 h 1096939"/>
              <a:gd name="connsiteX3" fmla="*/ 0 w 1096939"/>
              <a:gd name="connsiteY3" fmla="*/ 1096939 h 1096939"/>
              <a:gd name="connsiteX4" fmla="*/ 0 w 1096939"/>
              <a:gd name="connsiteY4" fmla="*/ 0 h 109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6939" h="1096939">
                <a:moveTo>
                  <a:pt x="0" y="0"/>
                </a:moveTo>
                <a:lnTo>
                  <a:pt x="1096939" y="0"/>
                </a:lnTo>
                <a:lnTo>
                  <a:pt x="1096939" y="1096939"/>
                </a:lnTo>
                <a:lnTo>
                  <a:pt x="0" y="10969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6670" tIns="26670" rIns="26670" bIns="26670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kern="1200" dirty="0">
                <a:solidFill>
                  <a:schemeClr val="bg1"/>
                </a:solidFill>
              </a:rPr>
              <a:t>Use Autofly</a:t>
            </a:r>
          </a:p>
        </p:txBody>
      </p:sp>
    </p:spTree>
    <p:extLst>
      <p:ext uri="{BB962C8B-B14F-4D97-AF65-F5344CB8AC3E}">
        <p14:creationId xmlns:p14="http://schemas.microsoft.com/office/powerpoint/2010/main" val="338062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B6BA-7FE8-43EA-A612-D19E95FC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06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Thank You.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4800" b="1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099876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109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AutoFly</vt:lpstr>
      <vt:lpstr>Problem</vt:lpstr>
      <vt:lpstr>Passenger Workflow</vt:lpstr>
      <vt:lpstr>Driver Workflow</vt:lpstr>
      <vt:lpstr>Benefits for Passenger</vt:lpstr>
      <vt:lpstr>Benefits for Driver</vt:lpstr>
      <vt:lpstr>Our Solution - Autofly</vt:lpstr>
      <vt:lpstr>Thank You.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AutoFly</dc:title>
  <dc:creator>Vijaywargiya, Poonam</dc:creator>
  <cp:lastModifiedBy>Sinharay, Shohini (GE Digital)</cp:lastModifiedBy>
  <cp:revision>24</cp:revision>
  <dcterms:created xsi:type="dcterms:W3CDTF">2019-02-15T09:51:16Z</dcterms:created>
  <dcterms:modified xsi:type="dcterms:W3CDTF">2019-02-15T19:05:59Z</dcterms:modified>
</cp:coreProperties>
</file>