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8" r:id="rId4"/>
    <p:sldId id="257" r:id="rId5"/>
    <p:sldId id="262" r:id="rId6"/>
    <p:sldId id="264" r:id="rId7"/>
    <p:sldId id="259" r:id="rId8"/>
    <p:sldId id="263" r:id="rId9"/>
    <p:sldId id="260" r:id="rId10"/>
    <p:sldId id="261"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Presentation%20Excel%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Presentation%20Excel%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Presentation%20Excel%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Presentation%20Excel%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Lenovo\Desktop\Presentation%20Excel%20Dashboard.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esktop\Presentation%20Excel%20Dashboard.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esktop\Presentation%20Excel%20Dashboard.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Desktop\Presentation%20Excel%20Dashboard.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124477014630589E-2"/>
          <c:y val="0.17767374977964298"/>
          <c:w val="0.90443803435461645"/>
          <c:h val="0.58088463998508499"/>
        </c:manualLayout>
      </c:layout>
      <c:barChart>
        <c:barDir val="col"/>
        <c:grouping val="percentStacked"/>
        <c:varyColors val="0"/>
        <c:ser>
          <c:idx val="0"/>
          <c:order val="0"/>
          <c:tx>
            <c:v>No</c:v>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Hardware</c:v>
              </c:pt>
              <c:pt idx="1">
                <c:v>Human Resources</c:v>
              </c:pt>
              <c:pt idx="2">
                <c:v>Research &amp; Development</c:v>
              </c:pt>
              <c:pt idx="3">
                <c:v>Sales</c:v>
              </c:pt>
              <c:pt idx="4">
                <c:v>Software</c:v>
              </c:pt>
              <c:pt idx="5">
                <c:v>Support</c:v>
              </c:pt>
            </c:strLit>
          </c:cat>
          <c:val>
            <c:numLit>
              <c:formatCode>General</c:formatCode>
              <c:ptCount val="6"/>
              <c:pt idx="0">
                <c:v>4130</c:v>
              </c:pt>
              <c:pt idx="1">
                <c:v>4221</c:v>
              </c:pt>
              <c:pt idx="2">
                <c:v>4059</c:v>
              </c:pt>
              <c:pt idx="3">
                <c:v>4225</c:v>
              </c:pt>
              <c:pt idx="4">
                <c:v>4123</c:v>
              </c:pt>
              <c:pt idx="5">
                <c:v>4137</c:v>
              </c:pt>
            </c:numLit>
          </c:val>
          <c:extLst>
            <c:ext xmlns:c16="http://schemas.microsoft.com/office/drawing/2014/chart" uri="{C3380CC4-5D6E-409C-BE32-E72D297353CC}">
              <c16:uniqueId val="{00000000-4E63-488E-9E7A-2A7BE58A3444}"/>
            </c:ext>
          </c:extLst>
        </c:ser>
        <c:ser>
          <c:idx val="1"/>
          <c:order val="1"/>
          <c:tx>
            <c:v>Yes</c:v>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Hardware</c:v>
              </c:pt>
              <c:pt idx="1">
                <c:v>Human Resources</c:v>
              </c:pt>
              <c:pt idx="2">
                <c:v>Research &amp; Development</c:v>
              </c:pt>
              <c:pt idx="3">
                <c:v>Sales</c:v>
              </c:pt>
              <c:pt idx="4">
                <c:v>Software</c:v>
              </c:pt>
              <c:pt idx="5">
                <c:v>Support</c:v>
              </c:pt>
            </c:strLit>
          </c:cat>
          <c:val>
            <c:numLit>
              <c:formatCode>General</c:formatCode>
              <c:ptCount val="6"/>
              <c:pt idx="0">
                <c:v>4039</c:v>
              </c:pt>
              <c:pt idx="1">
                <c:v>4197</c:v>
              </c:pt>
              <c:pt idx="2">
                <c:v>4260</c:v>
              </c:pt>
              <c:pt idx="3">
                <c:v>4228</c:v>
              </c:pt>
              <c:pt idx="4">
                <c:v>4213</c:v>
              </c:pt>
              <c:pt idx="5">
                <c:v>4168</c:v>
              </c:pt>
            </c:numLit>
          </c:val>
          <c:extLst>
            <c:ext xmlns:c16="http://schemas.microsoft.com/office/drawing/2014/chart" uri="{C3380CC4-5D6E-409C-BE32-E72D297353CC}">
              <c16:uniqueId val="{00000001-4E63-488E-9E7A-2A7BE58A3444}"/>
            </c:ext>
          </c:extLst>
        </c:ser>
        <c:dLbls>
          <c:showLegendKey val="0"/>
          <c:showVal val="1"/>
          <c:showCatName val="0"/>
          <c:showSerName val="0"/>
          <c:showPercent val="0"/>
          <c:showBubbleSize val="0"/>
        </c:dLbls>
        <c:gapWidth val="75"/>
        <c:overlap val="100"/>
        <c:axId val="1019672863"/>
        <c:axId val="1019673279"/>
      </c:barChart>
      <c:catAx>
        <c:axId val="1019672863"/>
        <c:scaling>
          <c:orientation val="minMax"/>
        </c:scaling>
        <c:delete val="0"/>
        <c:axPos val="b"/>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00" b="0" i="0" u="none" strike="noStrike" kern="1200" baseline="0">
                    <a:solidFill>
                      <a:sysClr val="windowText" lastClr="000000">
                        <a:lumMod val="65000"/>
                        <a:lumOff val="35000"/>
                      </a:sysClr>
                    </a:solidFill>
                    <a:latin typeface="+mn-lt"/>
                    <a:ea typeface="+mn-ea"/>
                    <a:cs typeface="+mn-cs"/>
                  </a:defRPr>
                </a:pPr>
                <a:r>
                  <a:rPr lang="en-US" sz="1100" b="1" i="0" baseline="0">
                    <a:solidFill>
                      <a:sysClr val="windowText" lastClr="000000"/>
                    </a:solidFill>
                    <a:effectLst/>
                    <a:latin typeface="Cambria" panose="02040503050406030204" pitchFamily="18" charset="0"/>
                    <a:ea typeface="Cambria" panose="02040503050406030204" pitchFamily="18" charset="0"/>
                  </a:rPr>
                  <a:t>Attrition Rate Vs Year Since Last Promotion</a:t>
                </a:r>
                <a:endParaRPr lang="en-US" sz="1100" b="1">
                  <a:solidFill>
                    <a:sysClr val="windowText" lastClr="000000"/>
                  </a:solidFill>
                  <a:effectLst/>
                  <a:latin typeface="Cambria" panose="02040503050406030204" pitchFamily="18" charset="0"/>
                  <a:ea typeface="Cambria" panose="02040503050406030204" pitchFamily="18" charset="0"/>
                </a:endParaRPr>
              </a:p>
            </c:rich>
          </c:tx>
          <c:layout>
            <c:manualLayout>
              <c:xMode val="edge"/>
              <c:yMode val="edge"/>
              <c:x val="0.18539956803455721"/>
              <c:y val="3.9337301265936923E-2"/>
            </c:manualLayout>
          </c:layout>
          <c:overlay val="0"/>
          <c:spPr>
            <a:solidFill>
              <a:schemeClr val="accent1">
                <a:lumMod val="40000"/>
                <a:lumOff val="60000"/>
              </a:schemeClr>
            </a:solid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00" b="0" i="0" u="none" strike="noStrike" kern="1200" baseline="0">
                  <a:solidFill>
                    <a:sysClr val="windowText" lastClr="000000">
                      <a:lumMod val="65000"/>
                      <a:lumOff val="35000"/>
                    </a:sys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crossAx val="1019673279"/>
        <c:crosses val="autoZero"/>
        <c:auto val="1"/>
        <c:lblAlgn val="ctr"/>
        <c:lblOffset val="100"/>
        <c:noMultiLvlLbl val="0"/>
      </c:catAx>
      <c:valAx>
        <c:axId val="1019673279"/>
        <c:scaling>
          <c:orientation val="minMax"/>
        </c:scaling>
        <c:delete val="1"/>
        <c:axPos val="l"/>
        <c:numFmt formatCode="0%" sourceLinked="1"/>
        <c:majorTickMark val="none"/>
        <c:minorTickMark val="none"/>
        <c:tickLblPos val="nextTo"/>
        <c:crossAx val="10196728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00" b="0" i="0" u="none" strike="noStrike" kern="1200" spc="0" baseline="0">
                <a:solidFill>
                  <a:sysClr val="windowText" lastClr="000000">
                    <a:lumMod val="65000"/>
                    <a:lumOff val="35000"/>
                  </a:sysClr>
                </a:solidFill>
                <a:latin typeface="+mn-lt"/>
                <a:ea typeface="+mn-ea"/>
                <a:cs typeface="+mn-cs"/>
              </a:defRPr>
            </a:pPr>
            <a:r>
              <a:rPr lang="en-US" sz="1100" b="1" i="0" baseline="0">
                <a:solidFill>
                  <a:sysClr val="windowText" lastClr="000000"/>
                </a:solidFill>
                <a:effectLst/>
                <a:latin typeface="Cambria" panose="02040503050406030204" pitchFamily="18" charset="0"/>
                <a:ea typeface="Cambria" panose="02040503050406030204" pitchFamily="18" charset="0"/>
              </a:rPr>
              <a:t>Average Attrition Rate for all Department</a:t>
            </a:r>
            <a:endParaRPr lang="en-US" sz="1100">
              <a:solidFill>
                <a:sysClr val="windowText" lastClr="000000"/>
              </a:solidFill>
              <a:effectLst/>
              <a:latin typeface="Cambria" panose="02040503050406030204" pitchFamily="18" charset="0"/>
              <a:ea typeface="Cambria" panose="02040503050406030204" pitchFamily="18" charset="0"/>
            </a:endParaRPr>
          </a:p>
        </c:rich>
      </c:tx>
      <c:overlay val="0"/>
      <c:spPr>
        <a:solidFill>
          <a:schemeClr val="accent1">
            <a:lumMod val="40000"/>
            <a:lumOff val="60000"/>
          </a:schemeClr>
        </a:solid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6">
              <a:lumMod val="75000"/>
            </a:schemeClr>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s>
    <c:plotArea>
      <c:layout>
        <c:manualLayout>
          <c:layoutTarget val="inner"/>
          <c:xMode val="edge"/>
          <c:yMode val="edge"/>
          <c:x val="0.10831523610569085"/>
          <c:y val="0.29991987843624812"/>
          <c:w val="0.4219829664149124"/>
          <c:h val="0.69253663866179405"/>
        </c:manualLayout>
      </c:layout>
      <c:doughnutChart>
        <c:varyColors val="1"/>
        <c:ser>
          <c:idx val="0"/>
          <c:order val="0"/>
          <c:tx>
            <c:v>Total</c:v>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5E1-4D69-B7D5-8CE02673E14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5E1-4D69-B7D5-8CE02673E143}"/>
              </c:ext>
            </c:extLst>
          </c:dPt>
          <c:dPt>
            <c:idx val="2"/>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5-55E1-4D69-B7D5-8CE02673E14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5E1-4D69-B7D5-8CE02673E14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5E1-4D69-B7D5-8CE02673E14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5E1-4D69-B7D5-8CE02673E143}"/>
              </c:ext>
            </c:extLst>
          </c:dPt>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6"/>
              <c:pt idx="0">
                <c:v>Hardware</c:v>
              </c:pt>
              <c:pt idx="1">
                <c:v>Human Resources</c:v>
              </c:pt>
              <c:pt idx="2">
                <c:v>Research &amp; Development</c:v>
              </c:pt>
              <c:pt idx="3">
                <c:v>Sales</c:v>
              </c:pt>
              <c:pt idx="4">
                <c:v>Software</c:v>
              </c:pt>
              <c:pt idx="5">
                <c:v>Support</c:v>
              </c:pt>
            </c:strLit>
          </c:cat>
          <c:val>
            <c:numLit>
              <c:formatCode>General</c:formatCode>
              <c:ptCount val="6"/>
              <c:pt idx="0">
                <c:v>8169</c:v>
              </c:pt>
              <c:pt idx="1">
                <c:v>8418</c:v>
              </c:pt>
              <c:pt idx="2">
                <c:v>8319</c:v>
              </c:pt>
              <c:pt idx="3">
                <c:v>8453</c:v>
              </c:pt>
              <c:pt idx="4">
                <c:v>8336</c:v>
              </c:pt>
              <c:pt idx="5">
                <c:v>8305</c:v>
              </c:pt>
            </c:numLit>
          </c:val>
          <c:extLst>
            <c:ext xmlns:c16="http://schemas.microsoft.com/office/drawing/2014/chart" uri="{C3380CC4-5D6E-409C-BE32-E72D297353CC}">
              <c16:uniqueId val="{0000000C-55E1-4D69-B7D5-8CE02673E143}"/>
            </c:ext>
          </c:extLst>
        </c:ser>
        <c:dLbls>
          <c:showLegendKey val="0"/>
          <c:showVal val="1"/>
          <c:showCatName val="0"/>
          <c:showSerName val="0"/>
          <c:showPercent val="0"/>
          <c:showBubbleSize val="0"/>
          <c:showLeaderLines val="1"/>
        </c:dLbls>
        <c:firstSliceAng val="0"/>
        <c:holeSize val="4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8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ysClr val="windowText" lastClr="000000"/>
                </a:solidFill>
                <a:latin typeface="Cambria" panose="02040503050406030204" pitchFamily="18" charset="0"/>
                <a:ea typeface="Cambria" panose="02040503050406030204" pitchFamily="18" charset="0"/>
                <a:cs typeface="+mn-cs"/>
              </a:defRPr>
            </a:pPr>
            <a:r>
              <a:rPr lang="en-US" sz="1100" b="1">
                <a:solidFill>
                  <a:sysClr val="windowText" lastClr="000000"/>
                </a:solidFill>
                <a:latin typeface="Cambria" panose="02040503050406030204" pitchFamily="18" charset="0"/>
                <a:ea typeface="Cambria" panose="02040503050406030204" pitchFamily="18" charset="0"/>
              </a:rPr>
              <a:t>Department Wise Environment Satisfaction</a:t>
            </a:r>
          </a:p>
        </c:rich>
      </c:tx>
      <c:overlay val="0"/>
      <c:spPr>
        <a:solidFill>
          <a:schemeClr val="accent1">
            <a:lumMod val="40000"/>
            <a:lumOff val="60000"/>
          </a:schemeClr>
        </a:solidFill>
        <a:ln>
          <a:noFill/>
        </a:ln>
        <a:effectLst/>
      </c:spPr>
      <c:txPr>
        <a:bodyPr rot="0" spcFirstLastPara="1" vertOverflow="ellipsis" vert="horz" wrap="square" anchor="ctr" anchorCtr="1"/>
        <a:lstStyle/>
        <a:p>
          <a:pPr>
            <a:defRPr sz="1100" b="0" i="0" u="none" strike="noStrike" kern="1200" spc="0" baseline="0">
              <a:solidFill>
                <a:sysClr val="windowText" lastClr="000000"/>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chemeClr val="accent1">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40000"/>
              <a:lumOff val="6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5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4228132900710249"/>
          <c:y val="0.1807699530516432"/>
          <c:w val="0.52972217055545212"/>
          <c:h val="0.77791549295774642"/>
        </c:manualLayout>
      </c:layout>
      <c:bar3DChart>
        <c:barDir val="bar"/>
        <c:grouping val="clustered"/>
        <c:varyColors val="0"/>
        <c:ser>
          <c:idx val="0"/>
          <c:order val="0"/>
          <c:tx>
            <c:v>Total</c:v>
          </c:tx>
          <c:spPr>
            <a:solidFill>
              <a:schemeClr val="accent1">
                <a:lumMod val="50000"/>
              </a:schemeClr>
            </a:solidFill>
            <a:ln>
              <a:noFill/>
            </a:ln>
            <a:effectLst/>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Hardware</c:v>
              </c:pt>
              <c:pt idx="1">
                <c:v>Human Resources</c:v>
              </c:pt>
              <c:pt idx="2">
                <c:v>Research &amp; Development</c:v>
              </c:pt>
              <c:pt idx="3">
                <c:v>Sales</c:v>
              </c:pt>
              <c:pt idx="4">
                <c:v>Software</c:v>
              </c:pt>
              <c:pt idx="5">
                <c:v>Support</c:v>
              </c:pt>
            </c:strLit>
          </c:cat>
          <c:val>
            <c:numLit>
              <c:formatCode>General</c:formatCode>
              <c:ptCount val="6"/>
              <c:pt idx="0">
                <c:v>2.4780266862529072</c:v>
              </c:pt>
              <c:pt idx="1">
                <c:v>2.4908529341886432</c:v>
              </c:pt>
              <c:pt idx="2">
                <c:v>2.498858035821613</c:v>
              </c:pt>
              <c:pt idx="3">
                <c:v>2.5127173784455223</c:v>
              </c:pt>
              <c:pt idx="4">
                <c:v>2.5055182341650672</c:v>
              </c:pt>
              <c:pt idx="5">
                <c:v>2.5036724864539432</c:v>
              </c:pt>
            </c:numLit>
          </c:val>
          <c:extLst>
            <c:ext xmlns:c16="http://schemas.microsoft.com/office/drawing/2014/chart" uri="{C3380CC4-5D6E-409C-BE32-E72D297353CC}">
              <c16:uniqueId val="{00000000-B568-415B-BA83-E0A64B1BAADF}"/>
            </c:ext>
          </c:extLst>
        </c:ser>
        <c:dLbls>
          <c:showLegendKey val="0"/>
          <c:showVal val="0"/>
          <c:showCatName val="0"/>
          <c:showSerName val="0"/>
          <c:showPercent val="0"/>
          <c:showBubbleSize val="0"/>
        </c:dLbls>
        <c:gapWidth val="150"/>
        <c:shape val="box"/>
        <c:axId val="1094565423"/>
        <c:axId val="1094557935"/>
        <c:axId val="0"/>
      </c:bar3DChart>
      <c:catAx>
        <c:axId val="10945654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crossAx val="1094557935"/>
        <c:crosses val="autoZero"/>
        <c:auto val="1"/>
        <c:lblAlgn val="ctr"/>
        <c:lblOffset val="100"/>
        <c:noMultiLvlLbl val="0"/>
      </c:catAx>
      <c:valAx>
        <c:axId val="1094557935"/>
        <c:scaling>
          <c:orientation val="minMax"/>
        </c:scaling>
        <c:delete val="1"/>
        <c:axPos val="b"/>
        <c:numFmt formatCode="General" sourceLinked="1"/>
        <c:majorTickMark val="none"/>
        <c:minorTickMark val="none"/>
        <c:tickLblPos val="nextTo"/>
        <c:crossAx val="1094565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r>
              <a:rPr lang="en-US" sz="1100">
                <a:solidFill>
                  <a:sysClr val="windowText" lastClr="000000"/>
                </a:solidFill>
                <a:latin typeface="Cambria" panose="02040503050406030204" pitchFamily="18" charset="0"/>
                <a:ea typeface="Cambria" panose="02040503050406030204" pitchFamily="18" charset="0"/>
              </a:rPr>
              <a:t>Average Working Years for each Department</a:t>
            </a:r>
          </a:p>
        </c:rich>
      </c:tx>
      <c:overlay val="0"/>
      <c:spPr>
        <a:solidFill>
          <a:schemeClr val="accent1">
            <a:lumMod val="40000"/>
            <a:lumOff val="60000"/>
          </a:schemeClr>
        </a:solidFill>
        <a:ln>
          <a:noFill/>
        </a:ln>
        <a:effectLst/>
      </c:spPr>
      <c:txPr>
        <a:bodyPr rot="0" spcFirstLastPara="1" vertOverflow="ellipsis" vert="horz" wrap="square" anchor="ctr" anchorCtr="1"/>
        <a:lstStyle/>
        <a:p>
          <a:pPr>
            <a:defRPr sz="11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title>
    <c:autoTitleDeleted val="0"/>
    <c:pivotFmts>
      <c:pivotFmt>
        <c:idx val="0"/>
        <c:spPr>
          <a:solidFill>
            <a:schemeClr val="accent1">
              <a:lumMod val="40000"/>
              <a:lumOff val="60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40000"/>
              <a:lumOff val="60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50000"/>
            </a:schemeClr>
          </a:solidFill>
          <a:ln w="9525" cap="flat" cmpd="sng" algn="ctr">
            <a:solidFill>
              <a:schemeClr val="lt1">
                <a:alpha val="50000"/>
              </a:schemeClr>
            </a:solidFill>
            <a:round/>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lumMod val="50000"/>
            </a:schemeClr>
          </a:solidFill>
          <a:ln w="9525" cap="flat" cmpd="sng" algn="ctr">
            <a:solidFill>
              <a:schemeClr val="lt1">
                <a:alpha val="50000"/>
              </a:schemeClr>
            </a:solidFill>
            <a:round/>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lumMod val="50000"/>
            </a:schemeClr>
          </a:solidFill>
          <a:ln w="9525" cap="flat" cmpd="sng" algn="ctr">
            <a:solidFill>
              <a:schemeClr val="lt1">
                <a:alpha val="50000"/>
              </a:schemeClr>
            </a:solidFill>
            <a:round/>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Total</c:v>
          </c:tx>
          <c:spPr>
            <a:solidFill>
              <a:schemeClr val="accent1">
                <a:lumMod val="50000"/>
              </a:schemeClr>
            </a:solidFill>
            <a:ln w="9525" cap="flat" cmpd="sng" algn="ctr">
              <a:solidFill>
                <a:schemeClr val="lt1">
                  <a:alpha val="50000"/>
                </a:schemeClr>
              </a:solidFill>
              <a:round/>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Lit>
              <c:ptCount val="6"/>
              <c:pt idx="0">
                <c:v>Hardware</c:v>
              </c:pt>
              <c:pt idx="1">
                <c:v>Human Resources</c:v>
              </c:pt>
              <c:pt idx="2">
                <c:v>Research &amp; Development</c:v>
              </c:pt>
              <c:pt idx="3">
                <c:v>Sales</c:v>
              </c:pt>
              <c:pt idx="4">
                <c:v>Software</c:v>
              </c:pt>
              <c:pt idx="5">
                <c:v>Support</c:v>
              </c:pt>
            </c:strLit>
          </c:cat>
          <c:val>
            <c:numLit>
              <c:formatCode>General</c:formatCode>
              <c:ptCount val="6"/>
              <c:pt idx="0">
                <c:v>20.479373240298692</c:v>
              </c:pt>
              <c:pt idx="1">
                <c:v>20.453670705630792</c:v>
              </c:pt>
              <c:pt idx="2">
                <c:v>20.298473374203631</c:v>
              </c:pt>
              <c:pt idx="3">
                <c:v>20.617768839465278</c:v>
              </c:pt>
              <c:pt idx="4">
                <c:v>20.645273512476006</c:v>
              </c:pt>
              <c:pt idx="5">
                <c:v>20.484527393136666</c:v>
              </c:pt>
            </c:numLit>
          </c:val>
          <c:extLst>
            <c:ext xmlns:c16="http://schemas.microsoft.com/office/drawing/2014/chart" uri="{C3380CC4-5D6E-409C-BE32-E72D297353CC}">
              <c16:uniqueId val="{00000000-46FD-4574-BDAE-07B14AD692C6}"/>
            </c:ext>
          </c:extLst>
        </c:ser>
        <c:dLbls>
          <c:dLblPos val="inEnd"/>
          <c:showLegendKey val="0"/>
          <c:showVal val="1"/>
          <c:showCatName val="0"/>
          <c:showSerName val="0"/>
          <c:showPercent val="0"/>
          <c:showBubbleSize val="0"/>
        </c:dLbls>
        <c:gapWidth val="65"/>
        <c:axId val="487824528"/>
        <c:axId val="487829936"/>
      </c:barChart>
      <c:catAx>
        <c:axId val="48782452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1" i="0" u="none" strike="noStrike" kern="1200" cap="all" baseline="0">
                <a:solidFill>
                  <a:sysClr val="windowText" lastClr="000000"/>
                </a:solidFill>
                <a:latin typeface="Cambria" panose="02040503050406030204" pitchFamily="18" charset="0"/>
                <a:ea typeface="Cambria" panose="02040503050406030204" pitchFamily="18" charset="0"/>
                <a:cs typeface="+mn-cs"/>
              </a:defRPr>
            </a:pPr>
            <a:endParaRPr lang="en-US"/>
          </a:p>
        </c:txPr>
        <c:crossAx val="487829936"/>
        <c:crosses val="autoZero"/>
        <c:auto val="1"/>
        <c:lblAlgn val="ctr"/>
        <c:lblOffset val="100"/>
        <c:noMultiLvlLbl val="0"/>
      </c:catAx>
      <c:valAx>
        <c:axId val="487829936"/>
        <c:scaling>
          <c:orientation val="minMax"/>
        </c:scaling>
        <c:delete val="1"/>
        <c:axPos val="b"/>
        <c:numFmt formatCode="General" sourceLinked="1"/>
        <c:majorTickMark val="none"/>
        <c:minorTickMark val="none"/>
        <c:tickLblPos val="nextTo"/>
        <c:crossAx val="487824528"/>
        <c:crosses val="autoZero"/>
        <c:crossBetween val="between"/>
      </c:valAx>
      <c:spPr>
        <a:noFill/>
        <a:ln>
          <a:noFill/>
        </a:ln>
        <a:effectLst/>
      </c:spPr>
    </c:plotArea>
    <c:plotVisOnly val="1"/>
    <c:dispBlanksAs val="gap"/>
    <c:showDLblsOverMax val="0"/>
    <c:extLst/>
  </c:chart>
  <c:spPr>
    <a:solidFill>
      <a:schemeClr val="bg2">
        <a:lumMod val="9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ysClr val="windowText" lastClr="000000"/>
                </a:solidFill>
                <a:latin typeface="+mn-lt"/>
                <a:ea typeface="+mn-ea"/>
                <a:cs typeface="+mn-cs"/>
              </a:defRPr>
            </a:pPr>
            <a:r>
              <a:rPr lang="en-US" sz="1100" b="1">
                <a:solidFill>
                  <a:sysClr val="windowText" lastClr="000000"/>
                </a:solidFill>
                <a:latin typeface="Cambria" panose="02040503050406030204" pitchFamily="18" charset="0"/>
                <a:ea typeface="Cambria" panose="02040503050406030204" pitchFamily="18" charset="0"/>
              </a:rPr>
              <a:t>Average Hourly Rate of Male Research Scientist</a:t>
            </a:r>
          </a:p>
        </c:rich>
      </c:tx>
      <c:overlay val="0"/>
      <c:spPr>
        <a:solidFill>
          <a:schemeClr val="accent1">
            <a:lumMod val="40000"/>
            <a:lumOff val="60000"/>
          </a:schemeClr>
        </a:solidFill>
        <a:ln>
          <a:noFill/>
        </a:ln>
        <a:effectLst/>
      </c:spPr>
    </c:title>
    <c:autoTitleDeleted val="0"/>
    <c:pivotFmts>
      <c:pivotFmt>
        <c:idx val="0"/>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40000"/>
              <a:lumOff val="6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50000"/>
            </a:schemeClr>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tx>
            <c:rich>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fld id="{CDFC9A5F-9AFF-41D7-9421-A782625B2F4B}" type="VALUE">
                  <a:rPr lang="en-US"/>
                  <a:pPr>
                    <a:defRPr sz="900" b="1" i="0" u="none" strike="noStrike" kern="1200" baseline="0">
                      <a:solidFill>
                        <a:sysClr val="windowText" lastClr="000000"/>
                      </a:solidFill>
                      <a:latin typeface="+mn-lt"/>
                      <a:ea typeface="+mn-ea"/>
                      <a:cs typeface="+mn-cs"/>
                    </a:defRPr>
                  </a:pPr>
                  <a:t>[VALUE]</a:t>
                </a:fld>
                <a:endParaRPr lang="en-US"/>
              </a:p>
            </c:rich>
          </c:tx>
          <c:numFmt formatCode="#,##0" sourceLinked="0"/>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4"/>
        <c:spPr>
          <a:solidFill>
            <a:schemeClr val="accent1">
              <a:lumMod val="50000"/>
            </a:schemeClr>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tx>
            <c:rich>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fld id="{CDFC9A5F-9AFF-41D7-9421-A782625B2F4B}" type="VALUE">
                  <a:rPr lang="en-US"/>
                  <a:pPr>
                    <a:defRPr sz="900" b="1" i="0" u="none" strike="noStrike" kern="1200" baseline="0">
                      <a:solidFill>
                        <a:sysClr val="windowText" lastClr="000000"/>
                      </a:solidFill>
                      <a:latin typeface="+mn-lt"/>
                      <a:ea typeface="+mn-ea"/>
                      <a:cs typeface="+mn-cs"/>
                    </a:defRPr>
                  </a:pPr>
                  <a:t>[VALUE]</a:t>
                </a:fld>
                <a:endParaRPr lang="en-US"/>
              </a:p>
            </c:rich>
          </c:tx>
          <c:numFmt formatCode="#,##0" sourceLinked="0"/>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
        <c:idx val="6"/>
        <c:spPr>
          <a:solidFill>
            <a:schemeClr val="accent1">
              <a:lumMod val="50000"/>
            </a:schemeClr>
          </a:solidFill>
          <a:ln>
            <a:noFill/>
          </a:ln>
          <a:effectLst/>
        </c:spPr>
        <c:marker>
          <c:symbol val="none"/>
        </c:marker>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tx>
            <c:rich>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fld id="{CDFC9A5F-9AFF-41D7-9421-A782625B2F4B}" type="VALUE">
                  <a:rPr lang="en-US"/>
                  <a:pPr>
                    <a:defRPr sz="900" b="1" i="0" u="none" strike="noStrike" kern="1200" baseline="0">
                      <a:solidFill>
                        <a:sysClr val="windowText" lastClr="000000"/>
                      </a:solidFill>
                      <a:latin typeface="+mn-lt"/>
                      <a:ea typeface="+mn-ea"/>
                      <a:cs typeface="+mn-cs"/>
                    </a:defRPr>
                  </a:pPr>
                  <a:t>[VALUE]</a:t>
                </a:fld>
                <a:endParaRPr lang="en-US"/>
              </a:p>
            </c:rich>
          </c:tx>
          <c:numFmt formatCode="#,##0" sourceLinked="0"/>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Lst>
        </c:dLbl>
      </c:pivotFmt>
    </c:pivotFmts>
    <c:plotArea>
      <c:layout/>
      <c:barChart>
        <c:barDir val="bar"/>
        <c:grouping val="clustered"/>
        <c:varyColors val="0"/>
        <c:ser>
          <c:idx val="0"/>
          <c:order val="0"/>
          <c:tx>
            <c:v>Total</c:v>
          </c:tx>
          <c:spPr>
            <a:solidFill>
              <a:schemeClr val="accent1">
                <a:lumMod val="50000"/>
              </a:schemeClr>
            </a:solidFill>
            <a:ln>
              <a:noFill/>
            </a:ln>
            <a:effectLst/>
          </c:spPr>
          <c:invertIfNegative val="0"/>
          <c:dLbls>
            <c:dLbl>
              <c:idx val="1"/>
              <c:tx>
                <c:rich>
                  <a:bodyPr/>
                  <a:lstStyle/>
                  <a:p>
                    <a:fld id="{CDFC9A5F-9AFF-41D7-9421-A782625B2F4B}" type="VALUE">
                      <a:rPr lang="en-US"/>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DDCB-4E8A-AF07-2D3A3CD96682}"/>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
              <c:pt idx="0">
                <c:v>Female</c:v>
              </c:pt>
              <c:pt idx="1">
                <c:v>Male</c:v>
              </c:pt>
            </c:strLit>
          </c:cat>
          <c:val>
            <c:numLit>
              <c:formatCode>General</c:formatCode>
              <c:ptCount val="2"/>
              <c:pt idx="0">
                <c:v>115.25327773545567</c:v>
              </c:pt>
              <c:pt idx="1">
                <c:v>115.61175625523764</c:v>
              </c:pt>
            </c:numLit>
          </c:val>
          <c:extLst>
            <c:ext xmlns:c16="http://schemas.microsoft.com/office/drawing/2014/chart" uri="{C3380CC4-5D6E-409C-BE32-E72D297353CC}">
              <c16:uniqueId val="{00000001-DDCB-4E8A-AF07-2D3A3CD96682}"/>
            </c:ext>
          </c:extLst>
        </c:ser>
        <c:dLbls>
          <c:dLblPos val="outEnd"/>
          <c:showLegendKey val="0"/>
          <c:showVal val="1"/>
          <c:showCatName val="0"/>
          <c:showSerName val="0"/>
          <c:showPercent val="0"/>
          <c:showBubbleSize val="0"/>
        </c:dLbls>
        <c:gapWidth val="182"/>
        <c:axId val="1860017119"/>
        <c:axId val="1860015871"/>
      </c:barChart>
      <c:catAx>
        <c:axId val="18600171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crossAx val="1860015871"/>
        <c:crosses val="autoZero"/>
        <c:auto val="1"/>
        <c:lblAlgn val="ctr"/>
        <c:lblOffset val="100"/>
        <c:noMultiLvlLbl val="0"/>
      </c:catAx>
      <c:valAx>
        <c:axId val="1860015871"/>
        <c:scaling>
          <c:orientation val="minMax"/>
        </c:scaling>
        <c:delete val="1"/>
        <c:axPos val="b"/>
        <c:numFmt formatCode="General" sourceLinked="1"/>
        <c:majorTickMark val="none"/>
        <c:minorTickMark val="none"/>
        <c:tickLblPos val="nextTo"/>
        <c:crossAx val="1860017119"/>
        <c:crosses val="autoZero"/>
        <c:crossBetween val="between"/>
      </c:valAx>
      <c:spPr>
        <a:solidFill>
          <a:schemeClr val="bg2">
            <a:lumMod val="90000"/>
          </a:schemeClr>
        </a:solidFill>
      </c:spPr>
    </c:plotArea>
    <c:plotVisOnly val="1"/>
    <c:dispBlanksAs val="gap"/>
    <c:showDLblsOverMax val="0"/>
    <c:extLst/>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ysClr val="windowText" lastClr="000000"/>
                </a:solidFill>
                <a:latin typeface="+mn-lt"/>
                <a:ea typeface="+mn-ea"/>
                <a:cs typeface="+mn-cs"/>
              </a:defRPr>
            </a:pPr>
            <a:r>
              <a:rPr lang="en-US" sz="1100" b="1">
                <a:solidFill>
                  <a:sysClr val="windowText" lastClr="000000"/>
                </a:solidFill>
                <a:latin typeface="Cambria" panose="02040503050406030204" pitchFamily="18" charset="0"/>
                <a:ea typeface="Cambria" panose="02040503050406030204" pitchFamily="18" charset="0"/>
              </a:rPr>
              <a:t>Average Salary</a:t>
            </a:r>
            <a:r>
              <a:rPr lang="en-US" sz="1100" b="1" baseline="0">
                <a:solidFill>
                  <a:sysClr val="windowText" lastClr="000000"/>
                </a:solidFill>
                <a:latin typeface="Cambria" panose="02040503050406030204" pitchFamily="18" charset="0"/>
                <a:ea typeface="Cambria" panose="02040503050406030204" pitchFamily="18" charset="0"/>
              </a:rPr>
              <a:t> by Department</a:t>
            </a:r>
            <a:endParaRPr lang="en-US" sz="1100" b="1">
              <a:solidFill>
                <a:sysClr val="windowText" lastClr="000000"/>
              </a:solidFill>
              <a:latin typeface="Cambria" panose="02040503050406030204" pitchFamily="18" charset="0"/>
              <a:ea typeface="Cambria" panose="02040503050406030204" pitchFamily="18" charset="0"/>
            </a:endParaRPr>
          </a:p>
        </c:rich>
      </c:tx>
      <c:overlay val="0"/>
      <c:spPr>
        <a:solidFill>
          <a:schemeClr val="accent1">
            <a:lumMod val="40000"/>
            <a:lumOff val="60000"/>
          </a:schemeClr>
        </a:solidFill>
        <a:ln>
          <a:noFill/>
        </a:ln>
        <a:effectLst/>
      </c:spPr>
      <c:txPr>
        <a:bodyPr rot="0" spcFirstLastPara="1" vertOverflow="ellipsis" vert="horz" wrap="square" anchor="ctr" anchorCtr="1"/>
        <a:lstStyle/>
        <a:p>
          <a:pPr>
            <a:defRPr sz="11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4724637681159425E-2"/>
          <c:y val="0.17432898352494672"/>
          <c:w val="0.96006938263151909"/>
          <c:h val="0.6429899079516469"/>
        </c:manualLayout>
      </c:layout>
      <c:barChart>
        <c:barDir val="col"/>
        <c:grouping val="clustered"/>
        <c:varyColors val="0"/>
        <c:ser>
          <c:idx val="0"/>
          <c:order val="0"/>
          <c:tx>
            <c:v>Total</c:v>
          </c:tx>
          <c:spPr>
            <a:solidFill>
              <a:schemeClr val="accent1">
                <a:lumMod val="50000"/>
              </a:schemeClr>
            </a:solidFill>
            <a:ln>
              <a:noFill/>
            </a:ln>
            <a:effectLst/>
          </c:spPr>
          <c:invertIfNegative val="0"/>
          <c:dLbls>
            <c:numFmt formatCode="[$₹-4009]\ #,##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Hardware</c:v>
              </c:pt>
              <c:pt idx="1">
                <c:v>Human Resources</c:v>
              </c:pt>
              <c:pt idx="2">
                <c:v>Research &amp; Development</c:v>
              </c:pt>
              <c:pt idx="3">
                <c:v>Sales</c:v>
              </c:pt>
              <c:pt idx="4">
                <c:v>Software</c:v>
              </c:pt>
              <c:pt idx="5">
                <c:v>Support</c:v>
              </c:pt>
            </c:strLit>
          </c:cat>
          <c:val>
            <c:numLit>
              <c:formatCode>General</c:formatCode>
              <c:ptCount val="6"/>
              <c:pt idx="0">
                <c:v>26028.070265638387</c:v>
              </c:pt>
              <c:pt idx="1">
                <c:v>26058.44547398432</c:v>
              </c:pt>
              <c:pt idx="2">
                <c:v>25796.079456665466</c:v>
              </c:pt>
              <c:pt idx="3">
                <c:v>26118.753460309948</c:v>
              </c:pt>
              <c:pt idx="4">
                <c:v>26026.253958733207</c:v>
              </c:pt>
              <c:pt idx="5">
                <c:v>26065.201926550271</c:v>
              </c:pt>
            </c:numLit>
          </c:val>
          <c:extLst>
            <c:ext xmlns:c16="http://schemas.microsoft.com/office/drawing/2014/chart" uri="{C3380CC4-5D6E-409C-BE32-E72D297353CC}">
              <c16:uniqueId val="{00000000-14EE-4B79-83F1-4EE3869BC942}"/>
            </c:ext>
          </c:extLst>
        </c:ser>
        <c:dLbls>
          <c:showLegendKey val="0"/>
          <c:showVal val="0"/>
          <c:showCatName val="0"/>
          <c:showSerName val="0"/>
          <c:showPercent val="0"/>
          <c:showBubbleSize val="0"/>
        </c:dLbls>
        <c:gapWidth val="219"/>
        <c:overlap val="-27"/>
        <c:axId val="376162720"/>
        <c:axId val="376166048"/>
      </c:barChart>
      <c:catAx>
        <c:axId val="37616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ysClr val="windowText" lastClr="000000"/>
                </a:solidFill>
                <a:latin typeface="+mn-lt"/>
                <a:ea typeface="+mn-ea"/>
                <a:cs typeface="+mn-cs"/>
              </a:defRPr>
            </a:pPr>
            <a:endParaRPr lang="en-US"/>
          </a:p>
        </c:txPr>
        <c:crossAx val="376166048"/>
        <c:crosses val="autoZero"/>
        <c:auto val="1"/>
        <c:lblAlgn val="ctr"/>
        <c:lblOffset val="100"/>
        <c:noMultiLvlLbl val="0"/>
      </c:catAx>
      <c:valAx>
        <c:axId val="376166048"/>
        <c:scaling>
          <c:orientation val="minMax"/>
        </c:scaling>
        <c:delete val="1"/>
        <c:axPos val="l"/>
        <c:numFmt formatCode="General" sourceLinked="1"/>
        <c:majorTickMark val="none"/>
        <c:minorTickMark val="none"/>
        <c:tickLblPos val="nextTo"/>
        <c:crossAx val="3761627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ysClr val="windowText" lastClr="000000"/>
                </a:solidFill>
                <a:latin typeface="+mn-lt"/>
                <a:ea typeface="+mn-ea"/>
                <a:cs typeface="+mn-cs"/>
              </a:defRPr>
            </a:pPr>
            <a:r>
              <a:rPr lang="en-US" sz="1100">
                <a:latin typeface="Cambria" panose="02040503050406030204" pitchFamily="18" charset="0"/>
                <a:ea typeface="Cambria" panose="02040503050406030204" pitchFamily="18" charset="0"/>
              </a:rPr>
              <a:t>Attrition Vs Marital Status</a:t>
            </a:r>
          </a:p>
        </c:rich>
      </c:tx>
      <c:overlay val="0"/>
      <c:spPr>
        <a:solidFill>
          <a:schemeClr val="accent1">
            <a:lumMod val="40000"/>
            <a:lumOff val="60000"/>
          </a:schemeClr>
        </a:solidFill>
        <a:ln>
          <a:noFill/>
        </a:ln>
        <a:effectLst/>
      </c:spPr>
      <c:txPr>
        <a:bodyPr rot="0" spcFirstLastPara="1" vertOverflow="ellipsis" vert="horz" wrap="square" anchor="ctr" anchorCtr="1"/>
        <a:lstStyle/>
        <a:p>
          <a:pPr>
            <a:defRPr sz="11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20000"/>
              <a:lumOff val="80000"/>
            </a:schemeClr>
          </a:solidFill>
          <a:ln w="19050">
            <a:solidFill>
              <a:schemeClr val="lt1"/>
            </a:solidFill>
          </a:ln>
          <a:effectLst/>
        </c:spPr>
      </c:pivotFmt>
      <c:pivotFmt>
        <c:idx val="2"/>
        <c:spPr>
          <a:solidFill>
            <a:schemeClr val="accent1">
              <a:lumMod val="60000"/>
              <a:lumOff val="40000"/>
            </a:schemeClr>
          </a:solidFill>
          <a:ln w="19050">
            <a:solidFill>
              <a:schemeClr val="lt1"/>
            </a:solidFill>
          </a:ln>
          <a:effectLst/>
        </c:spPr>
      </c:pivotFmt>
      <c:pivotFmt>
        <c:idx val="3"/>
        <c:spPr>
          <a:solidFill>
            <a:schemeClr val="accent1">
              <a:lumMod val="75000"/>
            </a:schemeClr>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lumMod val="60000"/>
              <a:lumOff val="40000"/>
            </a:schemeClr>
          </a:solidFill>
          <a:ln w="19050">
            <a:solidFill>
              <a:schemeClr val="lt1"/>
            </a:solidFill>
          </a:ln>
          <a:effectLst/>
        </c:spPr>
      </c:pivotFmt>
      <c:pivotFmt>
        <c:idx val="6"/>
        <c:spPr>
          <a:solidFill>
            <a:schemeClr val="accent1">
              <a:lumMod val="75000"/>
            </a:schemeClr>
          </a:solidFill>
          <a:ln w="19050">
            <a:solidFill>
              <a:schemeClr val="lt1"/>
            </a:solidFill>
          </a:ln>
          <a:effectLst/>
        </c:spPr>
      </c:pivotFmt>
      <c:pivotFmt>
        <c:idx val="7"/>
        <c:spPr>
          <a:solidFill>
            <a:schemeClr val="accent1">
              <a:lumMod val="20000"/>
              <a:lumOff val="80000"/>
            </a:schemeClr>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lumMod val="60000"/>
              <a:lumOff val="40000"/>
            </a:schemeClr>
          </a:solidFill>
          <a:ln w="19050">
            <a:solidFill>
              <a:schemeClr val="lt1"/>
            </a:solidFill>
          </a:ln>
          <a:effectLst/>
        </c:spPr>
      </c:pivotFmt>
      <c:pivotFmt>
        <c:idx val="10"/>
        <c:spPr>
          <a:solidFill>
            <a:schemeClr val="accent1">
              <a:lumMod val="75000"/>
            </a:schemeClr>
          </a:solidFill>
          <a:ln w="19050">
            <a:solidFill>
              <a:schemeClr val="lt1"/>
            </a:solidFill>
          </a:ln>
          <a:effectLst/>
        </c:spPr>
      </c:pivotFmt>
      <c:pivotFmt>
        <c:idx val="11"/>
        <c:spPr>
          <a:solidFill>
            <a:schemeClr val="accent1">
              <a:lumMod val="20000"/>
              <a:lumOff val="80000"/>
            </a:schemeClr>
          </a:solidFill>
          <a:ln w="19050">
            <a:solidFill>
              <a:schemeClr val="lt1"/>
            </a:solidFill>
          </a:ln>
          <a:effectLst/>
        </c:spPr>
      </c:pivotFmt>
    </c:pivotFmts>
    <c:plotArea>
      <c:layout/>
      <c:pieChart>
        <c:varyColors val="1"/>
        <c:ser>
          <c:idx val="0"/>
          <c:order val="0"/>
          <c:tx>
            <c:v>Total</c:v>
          </c:tx>
          <c:dPt>
            <c:idx val="0"/>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BB7B-4874-AEEE-F0C7323B5D13}"/>
              </c:ext>
            </c:extLst>
          </c:dPt>
          <c:dPt>
            <c:idx val="1"/>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3-BB7B-4874-AEEE-F0C7323B5D13}"/>
              </c:ext>
            </c:extLst>
          </c:dPt>
          <c:dPt>
            <c:idx val="2"/>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5-BB7B-4874-AEEE-F0C7323B5D13}"/>
              </c:ext>
            </c:extLst>
          </c:dPt>
          <c:dLbls>
            <c:spPr>
              <a:noFill/>
              <a:ln>
                <a:noFill/>
              </a:ln>
              <a:effectLst/>
            </c:spPr>
            <c:txPr>
              <a:bodyPr rot="0" spcFirstLastPara="1" vertOverflow="ellipsis" vert="horz" wrap="square" anchor="ctr" anchorCtr="1"/>
              <a:lstStyle/>
              <a:p>
                <a:pPr>
                  <a:defRPr sz="8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3"/>
              <c:pt idx="0">
                <c:v>Divorced</c:v>
              </c:pt>
              <c:pt idx="1">
                <c:v>Married</c:v>
              </c:pt>
              <c:pt idx="2">
                <c:v>Single</c:v>
              </c:pt>
            </c:strLit>
          </c:cat>
          <c:val>
            <c:numLit>
              <c:formatCode>General</c:formatCode>
              <c:ptCount val="3"/>
              <c:pt idx="0">
                <c:v>16616</c:v>
              </c:pt>
              <c:pt idx="1">
                <c:v>16681</c:v>
              </c:pt>
              <c:pt idx="2">
                <c:v>16703</c:v>
              </c:pt>
            </c:numLit>
          </c:val>
          <c:extLst>
            <c:ext xmlns:c16="http://schemas.microsoft.com/office/drawing/2014/chart" uri="{C3380CC4-5D6E-409C-BE32-E72D297353CC}">
              <c16:uniqueId val="{00000006-BB7B-4874-AEEE-F0C7323B5D1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7215012543173023"/>
          <c:y val="0.42573789071820567"/>
          <c:w val="0.20308206466023571"/>
          <c:h val="0.40009603913147218"/>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b="1">
          <a:solidFill>
            <a:sysClr val="windowText" lastClr="000000"/>
          </a:solidFill>
        </a:defRPr>
      </a:pPr>
      <a:endParaRPr lang="en-US"/>
    </a:p>
  </c:txPr>
  <c:externalData r:id="rId3">
    <c:autoUpdate val="0"/>
  </c:externalData>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9020191373716077E-3"/>
          <c:y val="0.14652926448710041"/>
          <c:w val="0.87804178808357614"/>
          <c:h val="0.73582979546911464"/>
        </c:manualLayout>
      </c:layout>
      <c:bar3DChart>
        <c:barDir val="col"/>
        <c:grouping val="stacked"/>
        <c:varyColors val="0"/>
        <c:ser>
          <c:idx val="0"/>
          <c:order val="0"/>
          <c:tx>
            <c:v>Human Resources</c:v>
          </c:tx>
          <c:spPr>
            <a:solidFill>
              <a:schemeClr val="accent1">
                <a:lumMod val="50000"/>
              </a:schemeClr>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Female Divorced</c:v>
              </c:pt>
              <c:pt idx="1">
                <c:v>Female Married</c:v>
              </c:pt>
              <c:pt idx="2">
                <c:v>Female Single</c:v>
              </c:pt>
              <c:pt idx="3">
                <c:v>Male Divorced</c:v>
              </c:pt>
              <c:pt idx="4">
                <c:v>Male Married</c:v>
              </c:pt>
              <c:pt idx="5">
                <c:v>Male Single</c:v>
              </c:pt>
            </c:strLit>
          </c:cat>
          <c:val>
            <c:numLit>
              <c:formatCode>General</c:formatCode>
              <c:ptCount val="6"/>
              <c:pt idx="0">
                <c:v>114.93484419263456</c:v>
              </c:pt>
              <c:pt idx="1">
                <c:v>114.47251114413076</c:v>
              </c:pt>
              <c:pt idx="2">
                <c:v>112.11380880121396</c:v>
              </c:pt>
              <c:pt idx="3">
                <c:v>113.77961432506888</c:v>
              </c:pt>
              <c:pt idx="4">
                <c:v>114.84189189189189</c:v>
              </c:pt>
              <c:pt idx="5">
                <c:v>114.94393939393939</c:v>
              </c:pt>
            </c:numLit>
          </c:val>
          <c:extLst>
            <c:ext xmlns:c16="http://schemas.microsoft.com/office/drawing/2014/chart" uri="{C3380CC4-5D6E-409C-BE32-E72D297353CC}">
              <c16:uniqueId val="{00000000-D079-469E-871C-9FEE7650CCF8}"/>
            </c:ext>
          </c:extLst>
        </c:ser>
        <c:ser>
          <c:idx val="1"/>
          <c:order val="1"/>
          <c:tx>
            <c:v>Life Sciences</c:v>
          </c:tx>
          <c:spPr>
            <a:solidFill>
              <a:schemeClr val="accent1">
                <a:lumMod val="75000"/>
              </a:schemeClr>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Female Divorced</c:v>
              </c:pt>
              <c:pt idx="1">
                <c:v>Female Married</c:v>
              </c:pt>
              <c:pt idx="2">
                <c:v>Female Single</c:v>
              </c:pt>
              <c:pt idx="3">
                <c:v>Male Divorced</c:v>
              </c:pt>
              <c:pt idx="4">
                <c:v>Male Married</c:v>
              </c:pt>
              <c:pt idx="5">
                <c:v>Male Single</c:v>
              </c:pt>
            </c:strLit>
          </c:cat>
          <c:val>
            <c:numLit>
              <c:formatCode>General</c:formatCode>
              <c:ptCount val="6"/>
              <c:pt idx="0">
                <c:v>117.74807987711213</c:v>
              </c:pt>
              <c:pt idx="1">
                <c:v>117.01468428781205</c:v>
              </c:pt>
              <c:pt idx="2">
                <c:v>113.07769784172662</c:v>
              </c:pt>
              <c:pt idx="3">
                <c:v>115.45718432510886</c:v>
              </c:pt>
              <c:pt idx="4">
                <c:v>115.14985994397759</c:v>
              </c:pt>
              <c:pt idx="5">
                <c:v>116.62898550724638</c:v>
              </c:pt>
            </c:numLit>
          </c:val>
          <c:extLst>
            <c:ext xmlns:c16="http://schemas.microsoft.com/office/drawing/2014/chart" uri="{C3380CC4-5D6E-409C-BE32-E72D297353CC}">
              <c16:uniqueId val="{00000001-D079-469E-871C-9FEE7650CCF8}"/>
            </c:ext>
          </c:extLst>
        </c:ser>
        <c:ser>
          <c:idx val="2"/>
          <c:order val="2"/>
          <c:tx>
            <c:v>Marketing</c:v>
          </c:tx>
          <c:spPr>
            <a:solidFill>
              <a:schemeClr val="accent1">
                <a:lumMod val="60000"/>
                <a:lumOff val="40000"/>
              </a:schemeClr>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Female Divorced</c:v>
              </c:pt>
              <c:pt idx="1">
                <c:v>Female Married</c:v>
              </c:pt>
              <c:pt idx="2">
                <c:v>Female Single</c:v>
              </c:pt>
              <c:pt idx="3">
                <c:v>Male Divorced</c:v>
              </c:pt>
              <c:pt idx="4">
                <c:v>Male Married</c:v>
              </c:pt>
              <c:pt idx="5">
                <c:v>Male Single</c:v>
              </c:pt>
            </c:strLit>
          </c:cat>
          <c:val>
            <c:numLit>
              <c:formatCode>General</c:formatCode>
              <c:ptCount val="6"/>
              <c:pt idx="0">
                <c:v>116.57102672292545</c:v>
              </c:pt>
              <c:pt idx="1">
                <c:v>114.13012729844414</c:v>
              </c:pt>
              <c:pt idx="2">
                <c:v>113.54037267080746</c:v>
              </c:pt>
              <c:pt idx="3">
                <c:v>116.79941860465117</c:v>
              </c:pt>
              <c:pt idx="4">
                <c:v>116.43213296398892</c:v>
              </c:pt>
              <c:pt idx="5">
                <c:v>116.41930379746836</c:v>
              </c:pt>
            </c:numLit>
          </c:val>
          <c:extLst>
            <c:ext xmlns:c16="http://schemas.microsoft.com/office/drawing/2014/chart" uri="{C3380CC4-5D6E-409C-BE32-E72D297353CC}">
              <c16:uniqueId val="{00000002-D079-469E-871C-9FEE7650CCF8}"/>
            </c:ext>
          </c:extLst>
        </c:ser>
        <c:ser>
          <c:idx val="3"/>
          <c:order val="3"/>
          <c:tx>
            <c:v>Medical</c:v>
          </c:tx>
          <c:spPr>
            <a:solidFill>
              <a:schemeClr val="accent1">
                <a:lumMod val="40000"/>
                <a:lumOff val="60000"/>
              </a:schemeClr>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Female Divorced</c:v>
              </c:pt>
              <c:pt idx="1">
                <c:v>Female Married</c:v>
              </c:pt>
              <c:pt idx="2">
                <c:v>Female Single</c:v>
              </c:pt>
              <c:pt idx="3">
                <c:v>Male Divorced</c:v>
              </c:pt>
              <c:pt idx="4">
                <c:v>Male Married</c:v>
              </c:pt>
              <c:pt idx="5">
                <c:v>Male Single</c:v>
              </c:pt>
            </c:strLit>
          </c:cat>
          <c:val>
            <c:numLit>
              <c:formatCode>General</c:formatCode>
              <c:ptCount val="6"/>
              <c:pt idx="0">
                <c:v>116.37177747625509</c:v>
              </c:pt>
              <c:pt idx="1">
                <c:v>116.30707610146862</c:v>
              </c:pt>
              <c:pt idx="2">
                <c:v>116.73936899862825</c:v>
              </c:pt>
              <c:pt idx="3">
                <c:v>116.29261744966443</c:v>
              </c:pt>
              <c:pt idx="4">
                <c:v>112.11815561959654</c:v>
              </c:pt>
              <c:pt idx="5">
                <c:v>114.43393602225314</c:v>
              </c:pt>
            </c:numLit>
          </c:val>
          <c:extLst>
            <c:ext xmlns:c16="http://schemas.microsoft.com/office/drawing/2014/chart" uri="{C3380CC4-5D6E-409C-BE32-E72D297353CC}">
              <c16:uniqueId val="{00000003-D079-469E-871C-9FEE7650CCF8}"/>
            </c:ext>
          </c:extLst>
        </c:ser>
        <c:ser>
          <c:idx val="4"/>
          <c:order val="4"/>
          <c:tx>
            <c:v>Other</c:v>
          </c:tx>
          <c:spPr>
            <a:solidFill>
              <a:schemeClr val="accent1">
                <a:lumMod val="20000"/>
                <a:lumOff val="80000"/>
              </a:schemeClr>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Female Divorced</c:v>
              </c:pt>
              <c:pt idx="1">
                <c:v>Female Married</c:v>
              </c:pt>
              <c:pt idx="2">
                <c:v>Female Single</c:v>
              </c:pt>
              <c:pt idx="3">
                <c:v>Male Divorced</c:v>
              </c:pt>
              <c:pt idx="4">
                <c:v>Male Married</c:v>
              </c:pt>
              <c:pt idx="5">
                <c:v>Male Single</c:v>
              </c:pt>
            </c:strLit>
          </c:cat>
          <c:val>
            <c:numLit>
              <c:formatCode>General</c:formatCode>
              <c:ptCount val="6"/>
              <c:pt idx="0">
                <c:v>114.82361308677098</c:v>
              </c:pt>
              <c:pt idx="1">
                <c:v>113.28205128205128</c:v>
              </c:pt>
              <c:pt idx="2">
                <c:v>115.05563093622796</c:v>
              </c:pt>
              <c:pt idx="3">
                <c:v>114.29307805596466</c:v>
              </c:pt>
              <c:pt idx="4">
                <c:v>118.63165075034107</c:v>
              </c:pt>
              <c:pt idx="5">
                <c:v>117.31462333825702</c:v>
              </c:pt>
            </c:numLit>
          </c:val>
          <c:extLst>
            <c:ext xmlns:c16="http://schemas.microsoft.com/office/drawing/2014/chart" uri="{C3380CC4-5D6E-409C-BE32-E72D297353CC}">
              <c16:uniqueId val="{00000004-D079-469E-871C-9FEE7650CCF8}"/>
            </c:ext>
          </c:extLst>
        </c:ser>
        <c:ser>
          <c:idx val="5"/>
          <c:order val="5"/>
          <c:tx>
            <c:v>Technical Degree</c:v>
          </c:tx>
          <c:spPr>
            <a:solidFill>
              <a:schemeClr val="tx2">
                <a:lumMod val="40000"/>
                <a:lumOff val="60000"/>
              </a:schemeClr>
            </a:solidFill>
            <a:ln>
              <a:noFill/>
            </a:ln>
            <a:effectLst/>
            <a:sp3d/>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Female Divorced</c:v>
              </c:pt>
              <c:pt idx="1">
                <c:v>Female Married</c:v>
              </c:pt>
              <c:pt idx="2">
                <c:v>Female Single</c:v>
              </c:pt>
              <c:pt idx="3">
                <c:v>Male Divorced</c:v>
              </c:pt>
              <c:pt idx="4">
                <c:v>Male Married</c:v>
              </c:pt>
              <c:pt idx="5">
                <c:v>Male Single</c:v>
              </c:pt>
            </c:strLit>
          </c:cat>
          <c:val>
            <c:numLit>
              <c:formatCode>General</c:formatCode>
              <c:ptCount val="6"/>
              <c:pt idx="0">
                <c:v>116.675</c:v>
              </c:pt>
              <c:pt idx="1">
                <c:v>115.98216939078752</c:v>
              </c:pt>
              <c:pt idx="2">
                <c:v>113.4896265560166</c:v>
              </c:pt>
              <c:pt idx="3">
                <c:v>116.74395448079659</c:v>
              </c:pt>
              <c:pt idx="4">
                <c:v>114.72382397572079</c:v>
              </c:pt>
              <c:pt idx="5">
                <c:v>117.50074074074074</c:v>
              </c:pt>
            </c:numLit>
          </c:val>
          <c:extLst>
            <c:ext xmlns:c16="http://schemas.microsoft.com/office/drawing/2014/chart" uri="{C3380CC4-5D6E-409C-BE32-E72D297353CC}">
              <c16:uniqueId val="{00000005-D079-469E-871C-9FEE7650CCF8}"/>
            </c:ext>
          </c:extLst>
        </c:ser>
        <c:dLbls>
          <c:showLegendKey val="0"/>
          <c:showVal val="1"/>
          <c:showCatName val="0"/>
          <c:showSerName val="0"/>
          <c:showPercent val="0"/>
          <c:showBubbleSize val="0"/>
        </c:dLbls>
        <c:gapWidth val="150"/>
        <c:shape val="box"/>
        <c:axId val="1191790336"/>
        <c:axId val="1191793248"/>
        <c:axId val="0"/>
      </c:bar3DChart>
      <c:catAx>
        <c:axId val="1191790336"/>
        <c:scaling>
          <c:orientation val="minMax"/>
        </c:scaling>
        <c:delete val="0"/>
        <c:axPos val="b"/>
        <c:title>
          <c:tx>
            <c:rich>
              <a:bodyPr rot="0" spcFirstLastPara="1" vertOverflow="ellipsis" vert="horz" wrap="square" anchor="b" anchorCtr="1"/>
              <a:lstStyle/>
              <a:p>
                <a:pPr algn="ctr">
                  <a:defRPr sz="1100" b="0" i="0" u="none" strike="noStrike" kern="1200" baseline="0">
                    <a:solidFill>
                      <a:schemeClr val="tx1">
                        <a:lumMod val="65000"/>
                        <a:lumOff val="35000"/>
                      </a:schemeClr>
                    </a:solidFill>
                    <a:latin typeface="+mn-lt"/>
                    <a:ea typeface="+mn-ea"/>
                    <a:cs typeface="+mn-cs"/>
                  </a:defRPr>
                </a:pPr>
                <a:r>
                  <a:rPr lang="en-US" sz="1100" b="1">
                    <a:solidFill>
                      <a:sysClr val="windowText" lastClr="000000"/>
                    </a:solidFill>
                    <a:latin typeface="Cambria" panose="02040503050406030204" pitchFamily="18" charset="0"/>
                    <a:ea typeface="Cambria" panose="02040503050406030204" pitchFamily="18" charset="0"/>
                  </a:rPr>
                  <a:t>Average</a:t>
                </a:r>
                <a:r>
                  <a:rPr lang="en-US" sz="1100" b="1" baseline="0">
                    <a:solidFill>
                      <a:sysClr val="windowText" lastClr="000000"/>
                    </a:solidFill>
                    <a:latin typeface="Cambria" panose="02040503050406030204" pitchFamily="18" charset="0"/>
                    <a:ea typeface="Cambria" panose="02040503050406030204" pitchFamily="18" charset="0"/>
                  </a:rPr>
                  <a:t> Hourly Rate Vs Education Field</a:t>
                </a:r>
                <a:endParaRPr lang="en-US" sz="1100" b="1">
                  <a:solidFill>
                    <a:sysClr val="windowText" lastClr="000000"/>
                  </a:solidFill>
                  <a:latin typeface="Cambria" panose="02040503050406030204" pitchFamily="18" charset="0"/>
                  <a:ea typeface="Cambria" panose="02040503050406030204" pitchFamily="18" charset="0"/>
                </a:endParaRPr>
              </a:p>
            </c:rich>
          </c:tx>
          <c:layout>
            <c:manualLayout>
              <c:xMode val="edge"/>
              <c:yMode val="edge"/>
              <c:x val="0.2206632395538515"/>
              <c:y val="4.3339445583000763E-2"/>
            </c:manualLayout>
          </c:layout>
          <c:overlay val="0"/>
          <c:spPr>
            <a:solidFill>
              <a:schemeClr val="accent1">
                <a:lumMod val="40000"/>
                <a:lumOff val="60000"/>
              </a:schemeClr>
            </a:solidFill>
            <a:ln>
              <a:noFill/>
            </a:ln>
            <a:effectLst/>
          </c:spPr>
          <c:txPr>
            <a:bodyPr rot="0" spcFirstLastPara="1" vertOverflow="ellipsis" vert="horz" wrap="square" anchor="b" anchorCtr="1"/>
            <a:lstStyle/>
            <a:p>
              <a:pPr algn="ct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crossAx val="1191793248"/>
        <c:crosses val="autoZero"/>
        <c:auto val="1"/>
        <c:lblAlgn val="ctr"/>
        <c:lblOffset val="100"/>
        <c:noMultiLvlLbl val="0"/>
      </c:catAx>
      <c:valAx>
        <c:axId val="1191793248"/>
        <c:scaling>
          <c:orientation val="minMax"/>
        </c:scaling>
        <c:delete val="1"/>
        <c:axPos val="l"/>
        <c:numFmt formatCode="General" sourceLinked="1"/>
        <c:majorTickMark val="out"/>
        <c:minorTickMark val="none"/>
        <c:tickLblPos val="nextTo"/>
        <c:crossAx val="1191790336"/>
        <c:crosses val="autoZero"/>
        <c:crossBetween val="between"/>
      </c:valAx>
      <c:spPr>
        <a:noFill/>
        <a:ln>
          <a:noFill/>
        </a:ln>
        <a:effectLst/>
      </c:spPr>
    </c:plotArea>
    <c:legend>
      <c:legendPos val="r"/>
      <c:layout>
        <c:manualLayout>
          <c:xMode val="edge"/>
          <c:yMode val="edge"/>
          <c:x val="0.79996250216435805"/>
          <c:y val="0.19482772409681476"/>
          <c:w val="0.186546775097613"/>
          <c:h val="0.69160003199046105"/>
        </c:manualLayout>
      </c:layout>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Cambria" panose="02040503050406030204" pitchFamily="18" charset="0"/>
              <a:ea typeface="Cambria" panose="02040503050406030204" pitchFamily="18" charset="0"/>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9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97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7442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590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D1509-219B-4424-84CE-772817E6BE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D114F2-2E43-45F0-B1D5-2E93326F2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039631-00E4-4F12-AB91-61B9DB7FE444}"/>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5" name="Footer Placeholder 4">
            <a:extLst>
              <a:ext uri="{FF2B5EF4-FFF2-40B4-BE49-F238E27FC236}">
                <a16:creationId xmlns:a16="http://schemas.microsoft.com/office/drawing/2014/main" id="{496CE8B7-12F4-49B5-A2F4-5904C7556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093C9-2454-4FAA-B40F-DC520F3FA35C}"/>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1730278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694B-234C-4654-BD84-0D41961ED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47B3A4-CA19-4498-855C-9FF6D4DEB5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551D5-85BD-4173-B5D9-5C6A5480AE5D}"/>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5" name="Footer Placeholder 4">
            <a:extLst>
              <a:ext uri="{FF2B5EF4-FFF2-40B4-BE49-F238E27FC236}">
                <a16:creationId xmlns:a16="http://schemas.microsoft.com/office/drawing/2014/main" id="{3DCB3E64-5563-4A2A-9BFF-24158686B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51705-E887-465B-9E95-54831EC1605A}"/>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2996209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8DC4-CD60-46DB-A92B-2E78BD101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FA9FA-B6DF-4F58-877E-9F5BF6A6DA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353D3-0E49-4B02-9060-C199F3154F8B}"/>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5" name="Footer Placeholder 4">
            <a:extLst>
              <a:ext uri="{FF2B5EF4-FFF2-40B4-BE49-F238E27FC236}">
                <a16:creationId xmlns:a16="http://schemas.microsoft.com/office/drawing/2014/main" id="{6FC44BB5-E69A-4056-9C21-CEC649A7F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FA6FE-4608-428D-979B-1EBD4F020914}"/>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185889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7267-F854-4D4E-907B-A5238DD8C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8F414-6E8A-4970-AD31-6F3415B02A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AC2BBF-5DEC-4961-A364-41B9A9E541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17071-F937-48D6-8108-5E1C04AA30FA}"/>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6" name="Footer Placeholder 5">
            <a:extLst>
              <a:ext uri="{FF2B5EF4-FFF2-40B4-BE49-F238E27FC236}">
                <a16:creationId xmlns:a16="http://schemas.microsoft.com/office/drawing/2014/main" id="{C41298D1-3730-47D2-BA7D-AC328EB2C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2B674-739F-43E6-A165-5C45CADE660C}"/>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1371070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1A23-C695-45D4-9FBD-7994F7E909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02267F-9E26-45F2-9FAC-10B7167F11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4E81C3-2546-4579-8667-B8DCB3ACA7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342355-68ED-4A34-9128-C7453BA0E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251BBB-490F-4665-AAA7-F0339FCE85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221F88-AFD5-49BB-A0F1-1166E48109F1}"/>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8" name="Footer Placeholder 7">
            <a:extLst>
              <a:ext uri="{FF2B5EF4-FFF2-40B4-BE49-F238E27FC236}">
                <a16:creationId xmlns:a16="http://schemas.microsoft.com/office/drawing/2014/main" id="{996D12D1-5BD2-4E9B-8F38-158D4DB24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681425-0B33-40C2-B710-DFC75EC5F366}"/>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2478891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8BB5D-4370-41BE-B510-4E6C55D51C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873FA4-FC8B-4A2C-A5DA-A60027209597}"/>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4" name="Footer Placeholder 3">
            <a:extLst>
              <a:ext uri="{FF2B5EF4-FFF2-40B4-BE49-F238E27FC236}">
                <a16:creationId xmlns:a16="http://schemas.microsoft.com/office/drawing/2014/main" id="{FC4B9E50-3B98-43C1-908E-8ED8A31087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39E0EB-4998-47F3-A6D9-0CB0F56723D6}"/>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3827862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381B5-80BD-44C3-8DB7-C8BF7421DAAF}"/>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3" name="Footer Placeholder 2">
            <a:extLst>
              <a:ext uri="{FF2B5EF4-FFF2-40B4-BE49-F238E27FC236}">
                <a16:creationId xmlns:a16="http://schemas.microsoft.com/office/drawing/2014/main" id="{7E7CC605-7E47-4514-8248-36B0B0B7AE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9ADC69-2915-43DC-8845-35ED3CDDAFD3}"/>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664070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7C80-BCEC-47CA-97EB-0DAC0A967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AAE2FA-E666-41CD-9171-BA36227CBF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EBDEE-E23F-49E4-94A6-066E1AD17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2FA45-C9FA-4660-940E-9153177A8A38}"/>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6" name="Footer Placeholder 5">
            <a:extLst>
              <a:ext uri="{FF2B5EF4-FFF2-40B4-BE49-F238E27FC236}">
                <a16:creationId xmlns:a16="http://schemas.microsoft.com/office/drawing/2014/main" id="{76BE6A47-706F-4F0B-8E23-02B20B85A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9417D-DB36-4358-BC93-00DF2F7BB3E3}"/>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145058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159405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2115-D52F-4640-A2AE-925EB998F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512DF2-6ADF-4AEB-AF12-0FD3D8B75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EB38E-F664-4146-8F17-B0C8720F7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8CF6C-2FDC-4D87-AAC5-1682F21DCAE7}"/>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6" name="Footer Placeholder 5">
            <a:extLst>
              <a:ext uri="{FF2B5EF4-FFF2-40B4-BE49-F238E27FC236}">
                <a16:creationId xmlns:a16="http://schemas.microsoft.com/office/drawing/2014/main" id="{71FD3148-6362-49F8-9D02-C37AFD8F7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11EB2-C0ED-4CF3-AA84-DF8EC371A54C}"/>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924113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274E-750B-480F-916C-6398E24E75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1EC9A5-E042-4C39-8DFA-C423CCDB9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0FCBC-31A6-402A-81E2-A871519109A2}"/>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5" name="Footer Placeholder 4">
            <a:extLst>
              <a:ext uri="{FF2B5EF4-FFF2-40B4-BE49-F238E27FC236}">
                <a16:creationId xmlns:a16="http://schemas.microsoft.com/office/drawing/2014/main" id="{59FEB080-5657-46A9-A09B-6977F83C7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57861-F11E-4250-9877-2D2F39F1D614}"/>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3767213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FA00B-3016-46DB-A509-A0DCDAB251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DA13C5-CDDA-4340-993B-E4691CB95C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BAAE5-E31E-4158-B848-866F177057C3}"/>
              </a:ext>
            </a:extLst>
          </p:cNvPr>
          <p:cNvSpPr>
            <a:spLocks noGrp="1"/>
          </p:cNvSpPr>
          <p:nvPr>
            <p:ph type="dt" sz="half" idx="10"/>
          </p:nvPr>
        </p:nvSpPr>
        <p:spPr/>
        <p:txBody>
          <a:bodyPr/>
          <a:lstStyle/>
          <a:p>
            <a:fld id="{70654124-7E7D-457F-B405-F77A1A2AA785}" type="datetimeFigureOut">
              <a:rPr lang="en-US" smtClean="0"/>
              <a:t>12/25/2023</a:t>
            </a:fld>
            <a:endParaRPr lang="en-US"/>
          </a:p>
        </p:txBody>
      </p:sp>
      <p:sp>
        <p:nvSpPr>
          <p:cNvPr id="5" name="Footer Placeholder 4">
            <a:extLst>
              <a:ext uri="{FF2B5EF4-FFF2-40B4-BE49-F238E27FC236}">
                <a16:creationId xmlns:a16="http://schemas.microsoft.com/office/drawing/2014/main" id="{DFE8268C-192E-4B75-A12E-78D9385AD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95D32-E14C-4E53-8EC0-1E49F90A0D47}"/>
              </a:ext>
            </a:extLst>
          </p:cNvPr>
          <p:cNvSpPr>
            <a:spLocks noGrp="1"/>
          </p:cNvSpPr>
          <p:nvPr>
            <p:ph type="sldNum" sz="quarter" idx="12"/>
          </p:nvPr>
        </p:nvSpPr>
        <p:spPr/>
        <p:txBody>
          <a:bodyPr/>
          <a:lstStyle/>
          <a:p>
            <a:fld id="{4A74BA00-8F95-4413-89F0-CCB1F434B93D}" type="slidenum">
              <a:rPr lang="en-US" smtClean="0"/>
              <a:t>‹#›</a:t>
            </a:fld>
            <a:endParaRPr lang="en-US"/>
          </a:p>
        </p:txBody>
      </p:sp>
    </p:spTree>
    <p:extLst>
      <p:ext uri="{BB962C8B-B14F-4D97-AF65-F5344CB8AC3E}">
        <p14:creationId xmlns:p14="http://schemas.microsoft.com/office/powerpoint/2010/main" val="169623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70584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2988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5281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3135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4180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69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12/25/2023</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550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12/25/2023</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247887"/>
      </p:ext>
    </p:extLst>
  </p:cSld>
  <p:clrMap bg1="lt1" tx1="dk1" bg2="lt2" tx2="dk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 id="2147483691" r:id="rId5"/>
    <p:sldLayoutId id="2147483690" r:id="rId6"/>
    <p:sldLayoutId id="2147483689" r:id="rId7"/>
    <p:sldLayoutId id="2147483688" r:id="rId8"/>
    <p:sldLayoutId id="2147483687" r:id="rId9"/>
    <p:sldLayoutId id="2147483686"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7E0B8B-C7A7-4BCA-B0B3-7B1DD0887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0B55E4-5667-4540-B28C-2961A09C6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BF8DA-077A-417B-AA6D-F415F8B23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54124-7E7D-457F-B405-F77A1A2AA785}" type="datetimeFigureOut">
              <a:rPr lang="en-US" smtClean="0"/>
              <a:t>12/25/2023</a:t>
            </a:fld>
            <a:endParaRPr lang="en-US"/>
          </a:p>
        </p:txBody>
      </p:sp>
      <p:sp>
        <p:nvSpPr>
          <p:cNvPr id="5" name="Footer Placeholder 4">
            <a:extLst>
              <a:ext uri="{FF2B5EF4-FFF2-40B4-BE49-F238E27FC236}">
                <a16:creationId xmlns:a16="http://schemas.microsoft.com/office/drawing/2014/main" id="{F8D93477-3A20-43BD-A57A-0217AF93C6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FBDE13-1E46-4DFF-9E48-0C22641D8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4BA00-8F95-4413-89F0-CCB1F434B93D}" type="slidenum">
              <a:rPr lang="en-US" smtClean="0"/>
              <a:t>‹#›</a:t>
            </a:fld>
            <a:endParaRPr lang="en-US"/>
          </a:p>
        </p:txBody>
      </p:sp>
    </p:spTree>
    <p:extLst>
      <p:ext uri="{BB962C8B-B14F-4D97-AF65-F5344CB8AC3E}">
        <p14:creationId xmlns:p14="http://schemas.microsoft.com/office/powerpoint/2010/main" val="21662460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8.svg"/><Relationship Id="rId18" Type="http://schemas.openxmlformats.org/officeDocument/2006/relationships/chart" Target="../charts/chart7.xml"/><Relationship Id="rId3" Type="http://schemas.openxmlformats.org/officeDocument/2006/relationships/hyperlink" Target="https://courses.lumenlearning.com/wmopen-humanresourcesmgmt/chapter/best-practices-in-people-analytics/" TargetMode="External"/><Relationship Id="rId7" Type="http://schemas.openxmlformats.org/officeDocument/2006/relationships/image" Target="../media/image6.svg"/><Relationship Id="rId12" Type="http://schemas.openxmlformats.org/officeDocument/2006/relationships/image" Target="../media/image7.png"/><Relationship Id="rId17" Type="http://schemas.openxmlformats.org/officeDocument/2006/relationships/chart" Target="../charts/chart6.xml"/><Relationship Id="rId2" Type="http://schemas.openxmlformats.org/officeDocument/2006/relationships/image" Target="../media/image2.png"/><Relationship Id="rId16" Type="http://schemas.openxmlformats.org/officeDocument/2006/relationships/chart" Target="../charts/chart5.xml"/><Relationship Id="rId1" Type="http://schemas.openxmlformats.org/officeDocument/2006/relationships/slideLayout" Target="../slideLayouts/slideLayout18.xml"/><Relationship Id="rId6" Type="http://schemas.openxmlformats.org/officeDocument/2006/relationships/image" Target="../media/image5.png"/><Relationship Id="rId11" Type="http://schemas.openxmlformats.org/officeDocument/2006/relationships/chart" Target="../charts/chart4.xml"/><Relationship Id="rId5" Type="http://schemas.openxmlformats.org/officeDocument/2006/relationships/image" Target="../media/image4.svg"/><Relationship Id="rId15" Type="http://schemas.openxmlformats.org/officeDocument/2006/relationships/image" Target="../media/image10.svg"/><Relationship Id="rId10" Type="http://schemas.openxmlformats.org/officeDocument/2006/relationships/chart" Target="../charts/chart3.xml"/><Relationship Id="rId19" Type="http://schemas.openxmlformats.org/officeDocument/2006/relationships/chart" Target="../charts/chart8.xml"/><Relationship Id="rId4" Type="http://schemas.openxmlformats.org/officeDocument/2006/relationships/image" Target="../media/image3.png"/><Relationship Id="rId9" Type="http://schemas.openxmlformats.org/officeDocument/2006/relationships/chart" Target="../charts/chart2.xml"/><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D700-7402-FE20-FF24-EC629BFCD1E9}"/>
              </a:ext>
            </a:extLst>
          </p:cNvPr>
          <p:cNvSpPr>
            <a:spLocks noGrp="1"/>
          </p:cNvSpPr>
          <p:nvPr>
            <p:ph type="title"/>
          </p:nvPr>
        </p:nvSpPr>
        <p:spPr>
          <a:xfrm>
            <a:off x="822569" y="1542657"/>
            <a:ext cx="5638799" cy="4682883"/>
          </a:xfrm>
        </p:spPr>
        <p:txBody>
          <a:bodyPr vert="horz" lIns="91440" tIns="45720" rIns="91440" bIns="45720" rtlCol="0" anchor="b">
            <a:normAutofit/>
          </a:bodyPr>
          <a:lstStyle/>
          <a:p>
            <a:r>
              <a:rPr lang="en-US" sz="5400" dirty="0"/>
              <a:t>HR Analytics</a:t>
            </a:r>
            <a:br>
              <a:rPr lang="en-US" sz="5400" dirty="0"/>
            </a:br>
            <a:r>
              <a:rPr lang="en-US" sz="5400" dirty="0"/>
              <a:t>Final Presentation</a:t>
            </a:r>
          </a:p>
        </p:txBody>
      </p:sp>
      <p:pic>
        <p:nvPicPr>
          <p:cNvPr id="4" name="Picture 3" descr="An abstract genetic concept">
            <a:extLst>
              <a:ext uri="{FF2B5EF4-FFF2-40B4-BE49-F238E27FC236}">
                <a16:creationId xmlns:a16="http://schemas.microsoft.com/office/drawing/2014/main" id="{214FC4E4-F70B-202A-FFC2-A80389211FB6}"/>
              </a:ext>
            </a:extLst>
          </p:cNvPr>
          <p:cNvPicPr>
            <a:picLocks noChangeAspect="1"/>
          </p:cNvPicPr>
          <p:nvPr/>
        </p:nvPicPr>
        <p:blipFill rotWithShape="1">
          <a:blip r:embed="rId2"/>
          <a:srcRect r="6" b="6"/>
          <a:stretch/>
        </p:blipFill>
        <p:spPr>
          <a:xfrm>
            <a:off x="8579237" y="348889"/>
            <a:ext cx="2132678" cy="2132678"/>
          </a:xfrm>
          <a:custGeom>
            <a:avLst/>
            <a:gdLst/>
            <a:ahLst/>
            <a:cxnLst/>
            <a:rect l="l" t="t" r="r" b="b"/>
            <a:pathLst>
              <a:path w="2132678" h="2132678">
                <a:moveTo>
                  <a:pt x="1066339" y="0"/>
                </a:moveTo>
                <a:cubicBezTo>
                  <a:pt x="1655262" y="0"/>
                  <a:pt x="2132678" y="477416"/>
                  <a:pt x="2132678" y="1066339"/>
                </a:cubicBezTo>
                <a:lnTo>
                  <a:pt x="2132678" y="2132678"/>
                </a:lnTo>
                <a:lnTo>
                  <a:pt x="0" y="2132678"/>
                </a:lnTo>
                <a:lnTo>
                  <a:pt x="0" y="1066339"/>
                </a:lnTo>
                <a:cubicBezTo>
                  <a:pt x="0" y="477416"/>
                  <a:pt x="477416" y="0"/>
                  <a:pt x="1066339" y="0"/>
                </a:cubicBezTo>
                <a:close/>
              </a:path>
            </a:pathLst>
          </a:custGeom>
          <a:noFill/>
        </p:spPr>
      </p:pic>
      <p:sp>
        <p:nvSpPr>
          <p:cNvPr id="3" name="Subtitle 2">
            <a:extLst>
              <a:ext uri="{FF2B5EF4-FFF2-40B4-BE49-F238E27FC236}">
                <a16:creationId xmlns:a16="http://schemas.microsoft.com/office/drawing/2014/main" id="{8B8350C2-B82A-827D-E94C-48024FBB47A5}"/>
              </a:ext>
            </a:extLst>
          </p:cNvPr>
          <p:cNvSpPr>
            <a:spLocks noGrp="1"/>
          </p:cNvSpPr>
          <p:nvPr>
            <p:ph idx="1"/>
          </p:nvPr>
        </p:nvSpPr>
        <p:spPr>
          <a:xfrm>
            <a:off x="7937355" y="2881745"/>
            <a:ext cx="3416443" cy="3290455"/>
          </a:xfrm>
        </p:spPr>
        <p:txBody>
          <a:bodyPr vert="horz" lIns="91440" tIns="45720" rIns="91440" bIns="45720" rtlCol="0" anchor="t">
            <a:normAutofit lnSpcReduction="10000"/>
          </a:bodyPr>
          <a:lstStyle/>
          <a:p>
            <a:pPr indent="-228600" algn="ctr">
              <a:lnSpc>
                <a:spcPct val="100000"/>
              </a:lnSpc>
            </a:pPr>
            <a:r>
              <a:rPr lang="en-US" sz="2400" b="1" dirty="0"/>
              <a:t>Team:</a:t>
            </a:r>
          </a:p>
          <a:p>
            <a:pPr indent="-228600" algn="ctr">
              <a:lnSpc>
                <a:spcPct val="100000"/>
              </a:lnSpc>
            </a:pPr>
            <a:r>
              <a:rPr lang="en-US" sz="2400" dirty="0"/>
              <a:t>Omkar </a:t>
            </a:r>
          </a:p>
          <a:p>
            <a:pPr indent="-228600" algn="ctr">
              <a:lnSpc>
                <a:spcPct val="100000"/>
              </a:lnSpc>
            </a:pPr>
            <a:r>
              <a:rPr lang="en-US" sz="2400" dirty="0"/>
              <a:t>Ashraf</a:t>
            </a:r>
          </a:p>
          <a:p>
            <a:pPr indent="-228600" algn="ctr">
              <a:lnSpc>
                <a:spcPct val="100000"/>
              </a:lnSpc>
            </a:pPr>
            <a:r>
              <a:rPr lang="en-US" sz="2400" dirty="0"/>
              <a:t>Poonam</a:t>
            </a:r>
          </a:p>
          <a:p>
            <a:pPr indent="-228600" algn="ctr">
              <a:lnSpc>
                <a:spcPct val="100000"/>
              </a:lnSpc>
            </a:pPr>
            <a:r>
              <a:rPr lang="en-US" sz="2400" dirty="0"/>
              <a:t>Sagar</a:t>
            </a:r>
          </a:p>
          <a:p>
            <a:pPr indent="-228600" algn="ctr">
              <a:lnSpc>
                <a:spcPct val="100000"/>
              </a:lnSpc>
            </a:pPr>
            <a:r>
              <a:rPr lang="en-US" sz="2400" dirty="0"/>
              <a:t>Jyoti</a:t>
            </a:r>
          </a:p>
          <a:p>
            <a:pPr indent="-228600" algn="ctr">
              <a:lnSpc>
                <a:spcPct val="100000"/>
              </a:lnSpc>
            </a:pPr>
            <a:r>
              <a:rPr lang="en-US" sz="2400" dirty="0"/>
              <a:t>Praveen</a:t>
            </a:r>
          </a:p>
        </p:txBody>
      </p:sp>
      <p:sp>
        <p:nvSpPr>
          <p:cNvPr id="83" name="Date Placeholder 3">
            <a:extLst>
              <a:ext uri="{FF2B5EF4-FFF2-40B4-BE49-F238E27FC236}">
                <a16:creationId xmlns:a16="http://schemas.microsoft.com/office/drawing/2014/main" id="{F4571D6A-D068-49C9-8DAE-3A36A04666A0}"/>
              </a:ext>
            </a:extLst>
          </p:cNvPr>
          <p:cNvSpPr>
            <a:spLocks noGrp="1"/>
          </p:cNvSpPr>
          <p:nvPr>
            <p:ph type="dt" sz="half" idx="10"/>
          </p:nvPr>
        </p:nvSpPr>
        <p:spPr>
          <a:xfrm rot="5400000">
            <a:off x="10425981" y="4687095"/>
            <a:ext cx="2706690" cy="365125"/>
          </a:xfrm>
        </p:spPr>
        <p:txBody>
          <a:bodyPr/>
          <a:lstStyle/>
          <a:p>
            <a:pPr>
              <a:spcAft>
                <a:spcPts val="600"/>
              </a:spcAft>
            </a:pPr>
            <a:fld id="{B1DCA72F-EB4D-4694-8D82-7746F11B5CEA}" type="datetime1">
              <a:rPr lang="en-US" smtClean="0"/>
              <a:pPr>
                <a:spcAft>
                  <a:spcPts val="600"/>
                </a:spcAft>
              </a:pPr>
              <a:t>12/25/2023</a:t>
            </a:fld>
            <a:endParaRPr lang="en-US"/>
          </a:p>
        </p:txBody>
      </p:sp>
      <p:sp>
        <p:nvSpPr>
          <p:cNvPr id="84" name="Slide Number Placeholder 14">
            <a:extLst>
              <a:ext uri="{FF2B5EF4-FFF2-40B4-BE49-F238E27FC236}">
                <a16:creationId xmlns:a16="http://schemas.microsoft.com/office/drawing/2014/main" id="{7D0D29EE-8EF5-4464-B187-CBA20641E71B}"/>
              </a:ext>
            </a:extLst>
          </p:cNvPr>
          <p:cNvSpPr>
            <a:spLocks noGrp="1"/>
          </p:cNvSpPr>
          <p:nvPr>
            <p:ph type="sldNum" sz="quarter" idx="12"/>
          </p:nvPr>
        </p:nvSpPr>
        <p:spPr>
          <a:xfrm>
            <a:off x="11512296" y="6356350"/>
            <a:ext cx="574620" cy="365125"/>
          </a:xfrm>
        </p:spPr>
        <p:txBody>
          <a:bodyPr/>
          <a:lstStyle/>
          <a:p>
            <a:pPr>
              <a:spcAft>
                <a:spcPts val="600"/>
              </a:spcAft>
            </a:pPr>
            <a:fld id="{3E131995-E962-4131-8504-6B962D7140A6}" type="slidenum">
              <a:rPr lang="en-US" smtClean="0"/>
              <a:pPr>
                <a:spcAft>
                  <a:spcPts val="600"/>
                </a:spcAft>
              </a:pPr>
              <a:t>1</a:t>
            </a:fld>
            <a:endParaRPr lang="en-US"/>
          </a:p>
        </p:txBody>
      </p:sp>
    </p:spTree>
    <p:extLst>
      <p:ext uri="{BB962C8B-B14F-4D97-AF65-F5344CB8AC3E}">
        <p14:creationId xmlns:p14="http://schemas.microsoft.com/office/powerpoint/2010/main" val="298802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17DF-820B-A8EB-9708-9EB245A79CDA}"/>
              </a:ext>
            </a:extLst>
          </p:cNvPr>
          <p:cNvSpPr>
            <a:spLocks noGrp="1"/>
          </p:cNvSpPr>
          <p:nvPr>
            <p:ph type="title"/>
          </p:nvPr>
        </p:nvSpPr>
        <p:spPr>
          <a:xfrm>
            <a:off x="5500255" y="3990109"/>
            <a:ext cx="5029200" cy="1586345"/>
          </a:xfrm>
        </p:spPr>
        <p:txBody>
          <a:bodyPr>
            <a:normAutofit/>
          </a:bodyPr>
          <a:lstStyle/>
          <a:p>
            <a:r>
              <a:rPr lang="en-US" sz="5400" dirty="0"/>
              <a:t>Thank you !</a:t>
            </a:r>
          </a:p>
        </p:txBody>
      </p:sp>
    </p:spTree>
    <p:extLst>
      <p:ext uri="{BB962C8B-B14F-4D97-AF65-F5344CB8AC3E}">
        <p14:creationId xmlns:p14="http://schemas.microsoft.com/office/powerpoint/2010/main" val="52653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BDC0DB9-C774-4244-9603-033B92356E42}"/>
              </a:ext>
            </a:extLst>
          </p:cNvPr>
          <p:cNvSpPr/>
          <p:nvPr/>
        </p:nvSpPr>
        <p:spPr>
          <a:xfrm>
            <a:off x="1" y="0"/>
            <a:ext cx="12192000" cy="66118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rPr>
              <a:t>HR ANALYTICS</a:t>
            </a:r>
          </a:p>
        </p:txBody>
      </p:sp>
      <p:pic>
        <p:nvPicPr>
          <p:cNvPr id="6" name="Picture 5">
            <a:extLst>
              <a:ext uri="{FF2B5EF4-FFF2-40B4-BE49-F238E27FC236}">
                <a16:creationId xmlns:a16="http://schemas.microsoft.com/office/drawing/2014/main" id="{2B4CF391-C176-4508-B53D-E64391BB192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88014" y="50334"/>
            <a:ext cx="692943" cy="610848"/>
          </a:xfrm>
          <a:prstGeom prst="rect">
            <a:avLst/>
          </a:prstGeom>
        </p:spPr>
      </p:pic>
      <p:pic>
        <p:nvPicPr>
          <p:cNvPr id="7" name="Picture 6">
            <a:extLst>
              <a:ext uri="{FF2B5EF4-FFF2-40B4-BE49-F238E27FC236}">
                <a16:creationId xmlns:a16="http://schemas.microsoft.com/office/drawing/2014/main" id="{2B4CF391-C176-4508-B53D-E64391BB192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11045" y="25167"/>
            <a:ext cx="692943" cy="610848"/>
          </a:xfrm>
          <a:prstGeom prst="rect">
            <a:avLst/>
          </a:prstGeom>
        </p:spPr>
      </p:pic>
      <p:sp>
        <p:nvSpPr>
          <p:cNvPr id="8" name="Rectangle: Rounded Corners 7">
            <a:extLst>
              <a:ext uri="{FF2B5EF4-FFF2-40B4-BE49-F238E27FC236}">
                <a16:creationId xmlns:a16="http://schemas.microsoft.com/office/drawing/2014/main" id="{27049222-E235-457E-B6A0-73DBAE3E86DA}"/>
              </a:ext>
            </a:extLst>
          </p:cNvPr>
          <p:cNvSpPr/>
          <p:nvPr/>
        </p:nvSpPr>
        <p:spPr>
          <a:xfrm>
            <a:off x="37952" y="760381"/>
            <a:ext cx="1828800" cy="5238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Calibri"/>
              </a:rPr>
              <a:t>Overall Employees</a:t>
            </a:r>
          </a:p>
          <a:p>
            <a:pPr marL="0" marR="0" lvl="0" indent="0" algn="ctr" defTabSz="914400" rtl="0" eaLnBrk="1" fontAlgn="auto" latinLnBrk="0" hangingPunct="1">
              <a:lnSpc>
                <a:spcPct val="100000"/>
              </a:lnSpc>
              <a:spcBef>
                <a:spcPts val="0"/>
              </a:spcBef>
              <a:spcAft>
                <a:spcPts val="0"/>
              </a:spcAft>
              <a:buClrTx/>
              <a:buSzTx/>
              <a:buFontTx/>
              <a:buNone/>
              <a:tabLst/>
              <a:defRPr/>
            </a:pPr>
            <a:fld id="{68668418-3571-4508-8144-87722CBDD462}" type="TxLink">
              <a:rPr kumimoji="0" lang="en-US" sz="1200" b="1" i="0" u="none" strike="noStrike" kern="120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Calibri"/>
              </a:rPr>
              <a:pPr marL="0" marR="0" lvl="0" indent="0" algn="ctr" defTabSz="914400" rtl="0" eaLnBrk="1" fontAlgn="auto" latinLnBrk="0" hangingPunct="1">
                <a:lnSpc>
                  <a:spcPct val="100000"/>
                </a:lnSpc>
                <a:spcBef>
                  <a:spcPts val="0"/>
                </a:spcBef>
                <a:spcAft>
                  <a:spcPts val="0"/>
                </a:spcAft>
                <a:buClrTx/>
                <a:buSzTx/>
                <a:buFontTx/>
                <a:buNone/>
                <a:tabLst/>
                <a:defRPr/>
              </a:pPr>
              <a:t>50000</a:t>
            </a:fld>
            <a:endParaRPr kumimoji="0" lang="en-US" sz="5400" b="1"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mn-cs"/>
            </a:endParaRPr>
          </a:p>
        </p:txBody>
      </p:sp>
      <p:sp>
        <p:nvSpPr>
          <p:cNvPr id="9" name="Rectangle: Rounded Corners 8">
            <a:extLst>
              <a:ext uri="{FF2B5EF4-FFF2-40B4-BE49-F238E27FC236}">
                <a16:creationId xmlns:a16="http://schemas.microsoft.com/office/drawing/2014/main" id="{92149739-D082-4F6C-B7A3-184554A46FE4}"/>
              </a:ext>
            </a:extLst>
          </p:cNvPr>
          <p:cNvSpPr/>
          <p:nvPr/>
        </p:nvSpPr>
        <p:spPr>
          <a:xfrm>
            <a:off x="1938772" y="760380"/>
            <a:ext cx="1573969" cy="5238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Calibri"/>
              </a:rPr>
              <a:t>Attrition</a:t>
            </a:r>
          </a:p>
          <a:p>
            <a:pPr marL="0" marR="0" lvl="0" indent="0" algn="ctr" defTabSz="914400" rtl="0" eaLnBrk="1" fontAlgn="auto" latinLnBrk="0" hangingPunct="1">
              <a:lnSpc>
                <a:spcPct val="100000"/>
              </a:lnSpc>
              <a:spcBef>
                <a:spcPts val="0"/>
              </a:spcBef>
              <a:spcAft>
                <a:spcPts val="0"/>
              </a:spcAft>
              <a:buClrTx/>
              <a:buSzTx/>
              <a:buFontTx/>
              <a:buNone/>
              <a:tabLst/>
              <a:defRPr/>
            </a:pPr>
            <a:fld id="{7B8D967F-7C98-443F-8BD6-652564612E09}" type="TxLink">
              <a:rPr kumimoji="0" lang="en-US" sz="1200" b="1" i="0" u="none" strike="noStrike" kern="120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Calibri"/>
              </a:rPr>
              <a:pPr marL="0" marR="0" lvl="0" indent="0" algn="ctr" defTabSz="914400" rtl="0" eaLnBrk="1" fontAlgn="auto" latinLnBrk="0" hangingPunct="1">
                <a:lnSpc>
                  <a:spcPct val="100000"/>
                </a:lnSpc>
                <a:spcBef>
                  <a:spcPts val="0"/>
                </a:spcBef>
                <a:spcAft>
                  <a:spcPts val="0"/>
                </a:spcAft>
                <a:buClrTx/>
                <a:buSzTx/>
                <a:buFontTx/>
                <a:buNone/>
                <a:tabLst/>
                <a:defRPr/>
              </a:pPr>
              <a:t>24895</a:t>
            </a:fld>
            <a:endParaRPr kumimoji="0" lang="en-US" sz="9600" b="1"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mn-cs"/>
            </a:endParaRPr>
          </a:p>
        </p:txBody>
      </p:sp>
      <p:sp>
        <p:nvSpPr>
          <p:cNvPr id="10" name="Rectangle: Rounded Corners 9">
            <a:extLst>
              <a:ext uri="{FF2B5EF4-FFF2-40B4-BE49-F238E27FC236}">
                <a16:creationId xmlns:a16="http://schemas.microsoft.com/office/drawing/2014/main" id="{D586DEBB-32A1-44AA-975F-5792C6C58823}"/>
              </a:ext>
            </a:extLst>
          </p:cNvPr>
          <p:cNvSpPr/>
          <p:nvPr/>
        </p:nvSpPr>
        <p:spPr>
          <a:xfrm>
            <a:off x="3600559" y="769161"/>
            <a:ext cx="2144850" cy="5238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Calibri"/>
              </a:rPr>
              <a:t>Average Attrition Rate</a:t>
            </a:r>
          </a:p>
          <a:p>
            <a:pPr marL="0" marR="0" lvl="0" indent="0" algn="ctr" defTabSz="914400" rtl="0" eaLnBrk="1" fontAlgn="auto" latinLnBrk="0" hangingPunct="1">
              <a:lnSpc>
                <a:spcPct val="100000"/>
              </a:lnSpc>
              <a:spcBef>
                <a:spcPts val="0"/>
              </a:spcBef>
              <a:spcAft>
                <a:spcPts val="0"/>
              </a:spcAft>
              <a:buClrTx/>
              <a:buSzTx/>
              <a:buFontTx/>
              <a:buNone/>
              <a:tabLst/>
              <a:defRPr/>
            </a:pPr>
            <a:fld id="{B90667D8-EE8C-4AA2-B7A3-618D45DBB8A2}" type="TxLink">
              <a:rPr kumimoji="0" lang="en-US" sz="1200" b="1" i="0" u="none" strike="noStrike" kern="120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Calibri"/>
              </a:rPr>
              <a:pPr marL="0" marR="0" lvl="0" indent="0" algn="ctr" defTabSz="914400" rtl="0" eaLnBrk="1" fontAlgn="auto" latinLnBrk="0" hangingPunct="1">
                <a:lnSpc>
                  <a:spcPct val="100000"/>
                </a:lnSpc>
                <a:spcBef>
                  <a:spcPts val="0"/>
                </a:spcBef>
                <a:spcAft>
                  <a:spcPts val="0"/>
                </a:spcAft>
                <a:buClrTx/>
                <a:buSzTx/>
                <a:buFontTx/>
                <a:buNone/>
                <a:tabLst/>
                <a:defRPr/>
              </a:pPr>
              <a:t>50.21%</a:t>
            </a:fld>
            <a:endParaRPr kumimoji="0" lang="en-US" sz="4400" b="1"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sp>
        <p:nvSpPr>
          <p:cNvPr id="11" name="Rectangle: Rounded Corners 10">
            <a:extLst>
              <a:ext uri="{FF2B5EF4-FFF2-40B4-BE49-F238E27FC236}">
                <a16:creationId xmlns:a16="http://schemas.microsoft.com/office/drawing/2014/main" id="{757A0B36-C5D4-407B-9851-865141C07E57}"/>
              </a:ext>
            </a:extLst>
          </p:cNvPr>
          <p:cNvSpPr/>
          <p:nvPr/>
        </p:nvSpPr>
        <p:spPr>
          <a:xfrm>
            <a:off x="5814152" y="808006"/>
            <a:ext cx="2246313" cy="5048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Calibri"/>
              </a:rPr>
              <a:t>Average Hourly Rate</a:t>
            </a:r>
          </a:p>
          <a:p>
            <a:pPr marL="0" marR="0" lvl="0" indent="0" algn="ctr" defTabSz="914400" rtl="0" eaLnBrk="1" fontAlgn="auto" latinLnBrk="0" hangingPunct="1">
              <a:lnSpc>
                <a:spcPct val="100000"/>
              </a:lnSpc>
              <a:spcBef>
                <a:spcPts val="0"/>
              </a:spcBef>
              <a:spcAft>
                <a:spcPts val="0"/>
              </a:spcAft>
              <a:buClrTx/>
              <a:buSzTx/>
              <a:buFontTx/>
              <a:buNone/>
              <a:tabLst/>
              <a:defRPr/>
            </a:pPr>
            <a:fld id="{5BDCED84-9D1A-46C9-909D-BFB5ABE970BC}" type="TxLink">
              <a:rPr kumimoji="0" lang="en-US" sz="1200" b="1" i="0" u="none" strike="noStrike" kern="120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Calibri"/>
              </a:rPr>
              <a:pPr marL="0" marR="0" lvl="0" indent="0" algn="ctr" defTabSz="914400" rtl="0" eaLnBrk="1" fontAlgn="auto" latinLnBrk="0" hangingPunct="1">
                <a:lnSpc>
                  <a:spcPct val="100000"/>
                </a:lnSpc>
                <a:spcBef>
                  <a:spcPts val="0"/>
                </a:spcBef>
                <a:spcAft>
                  <a:spcPts val="0"/>
                </a:spcAft>
                <a:buClrTx/>
                <a:buSzTx/>
                <a:buFontTx/>
                <a:buNone/>
                <a:tabLst/>
                <a:defRPr/>
              </a:pPr>
              <a:t>115.43</a:t>
            </a:fld>
            <a:endParaRPr kumimoji="0" lang="en-US" sz="4400" b="1"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sp>
        <p:nvSpPr>
          <p:cNvPr id="12" name="Rectangle: Rounded Corners 11">
            <a:extLst>
              <a:ext uri="{FF2B5EF4-FFF2-40B4-BE49-F238E27FC236}">
                <a16:creationId xmlns:a16="http://schemas.microsoft.com/office/drawing/2014/main" id="{4E7A68B9-BC46-4FFF-A3B8-3BE7A128F9B7}"/>
              </a:ext>
            </a:extLst>
          </p:cNvPr>
          <p:cNvSpPr/>
          <p:nvPr/>
        </p:nvSpPr>
        <p:spPr>
          <a:xfrm>
            <a:off x="8129208" y="808006"/>
            <a:ext cx="2246313" cy="50482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Calibri"/>
              </a:rPr>
              <a:t>Average of Working Years</a:t>
            </a:r>
          </a:p>
          <a:p>
            <a:pPr marL="0" marR="0" lvl="0" indent="0" algn="ctr" defTabSz="914400" rtl="0" eaLnBrk="1" fontAlgn="auto" latinLnBrk="0" hangingPunct="1">
              <a:lnSpc>
                <a:spcPct val="100000"/>
              </a:lnSpc>
              <a:spcBef>
                <a:spcPts val="0"/>
              </a:spcBef>
              <a:spcAft>
                <a:spcPts val="0"/>
              </a:spcAft>
              <a:buClrTx/>
              <a:buSzTx/>
              <a:buFontTx/>
              <a:buNone/>
              <a:tabLst/>
              <a:defRPr/>
            </a:pPr>
            <a:fld id="{9388D6A0-FE3D-4208-A52E-1164B6A2799C}" type="TxLink">
              <a:rPr kumimoji="0" lang="en-US" sz="1200" b="1" i="0" u="none" strike="noStrike" kern="120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Calibri"/>
              </a:rPr>
              <a:pPr marL="0" marR="0" lvl="0" indent="0" algn="ctr" defTabSz="914400" rtl="0" eaLnBrk="1" fontAlgn="auto" latinLnBrk="0" hangingPunct="1">
                <a:lnSpc>
                  <a:spcPct val="100000"/>
                </a:lnSpc>
                <a:spcBef>
                  <a:spcPts val="0"/>
                </a:spcBef>
                <a:spcAft>
                  <a:spcPts val="0"/>
                </a:spcAft>
                <a:buClrTx/>
                <a:buSzTx/>
                <a:buFontTx/>
                <a:buNone/>
                <a:tabLst/>
                <a:defRPr/>
              </a:pPr>
              <a:t>20.50</a:t>
            </a:fld>
            <a:endParaRPr kumimoji="0" lang="en-US" sz="4400" b="1" i="0" u="none" strike="noStrike" kern="1200" cap="none" spc="0" normalizeH="0" baseline="0" noProof="0" dirty="0">
              <a:ln>
                <a:noFill/>
              </a:ln>
              <a:solidFill>
                <a:sysClr val="windowText" lastClr="000000"/>
              </a:solidFill>
              <a:effectLst/>
              <a:uLnTx/>
              <a:uFillTx/>
              <a:latin typeface="Cambria" panose="02040503050406030204" pitchFamily="18" charset="0"/>
              <a:ea typeface="Cambria" panose="02040503050406030204" pitchFamily="18" charset="0"/>
              <a:cs typeface="+mn-cs"/>
            </a:endParaRPr>
          </a:p>
        </p:txBody>
      </p:sp>
      <p:pic>
        <p:nvPicPr>
          <p:cNvPr id="14" name="Graphic 13">
            <a:extLst>
              <a:ext uri="{FF2B5EF4-FFF2-40B4-BE49-F238E27FC236}">
                <a16:creationId xmlns:a16="http://schemas.microsoft.com/office/drawing/2014/main" id="{32180D9F-B21D-4015-986E-00381FC13B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4264" y="760380"/>
            <a:ext cx="1778527" cy="1846686"/>
          </a:xfrm>
          <a:prstGeom prst="rect">
            <a:avLst/>
          </a:prstGeom>
        </p:spPr>
      </p:pic>
      <p:pic>
        <p:nvPicPr>
          <p:cNvPr id="16" name="Graphic 15">
            <a:extLst>
              <a:ext uri="{FF2B5EF4-FFF2-40B4-BE49-F238E27FC236}">
                <a16:creationId xmlns:a16="http://schemas.microsoft.com/office/drawing/2014/main" id="{303FD307-05A9-4839-8496-8A16882DD7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44265" y="2607066"/>
            <a:ext cx="1778527" cy="2465663"/>
          </a:xfrm>
          <a:prstGeom prst="rect">
            <a:avLst/>
          </a:prstGeom>
        </p:spPr>
      </p:pic>
      <p:graphicFrame>
        <p:nvGraphicFramePr>
          <p:cNvPr id="17" name="Chart 16">
            <a:extLst>
              <a:ext uri="{FF2B5EF4-FFF2-40B4-BE49-F238E27FC236}">
                <a16:creationId xmlns:a16="http://schemas.microsoft.com/office/drawing/2014/main" id="{F4939863-9709-4BFF-801F-487D81040CA4}"/>
              </a:ext>
            </a:extLst>
          </p:cNvPr>
          <p:cNvGraphicFramePr>
            <a:graphicFrameLocks/>
          </p:cNvGraphicFramePr>
          <p:nvPr/>
        </p:nvGraphicFramePr>
        <p:xfrm>
          <a:off x="5971892" y="5240211"/>
          <a:ext cx="4403629" cy="1617789"/>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8" name="Chart 17">
            <a:extLst>
              <a:ext uri="{FF2B5EF4-FFF2-40B4-BE49-F238E27FC236}">
                <a16:creationId xmlns:a16="http://schemas.microsoft.com/office/drawing/2014/main" id="{55CAB1C1-E941-4152-9E13-C14FE76A44BE}"/>
              </a:ext>
            </a:extLst>
          </p:cNvPr>
          <p:cNvGraphicFramePr>
            <a:graphicFrameLocks/>
          </p:cNvGraphicFramePr>
          <p:nvPr/>
        </p:nvGraphicFramePr>
        <p:xfrm>
          <a:off x="3852953" y="1367192"/>
          <a:ext cx="2835712" cy="1862353"/>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9" name="Chart 18">
            <a:extLst>
              <a:ext uri="{FF2B5EF4-FFF2-40B4-BE49-F238E27FC236}">
                <a16:creationId xmlns:a16="http://schemas.microsoft.com/office/drawing/2014/main" id="{1963A7E6-CE9F-4EC9-BBA5-AC5819CE49EA}"/>
              </a:ext>
            </a:extLst>
          </p:cNvPr>
          <p:cNvGraphicFramePr>
            <a:graphicFrameLocks/>
          </p:cNvGraphicFramePr>
          <p:nvPr/>
        </p:nvGraphicFramePr>
        <p:xfrm>
          <a:off x="6742832" y="1367192"/>
          <a:ext cx="3632689" cy="1862353"/>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Chart 19">
            <a:extLst>
              <a:ext uri="{FF2B5EF4-FFF2-40B4-BE49-F238E27FC236}">
                <a16:creationId xmlns:a16="http://schemas.microsoft.com/office/drawing/2014/main" id="{7677D9D6-E5C1-4AD3-8ABC-713386FA251F}"/>
              </a:ext>
            </a:extLst>
          </p:cNvPr>
          <p:cNvGraphicFramePr>
            <a:graphicFrameLocks/>
          </p:cNvGraphicFramePr>
          <p:nvPr/>
        </p:nvGraphicFramePr>
        <p:xfrm>
          <a:off x="37952" y="3303702"/>
          <a:ext cx="3815001" cy="1862353"/>
        </p:xfrm>
        <a:graphic>
          <a:graphicData uri="http://schemas.openxmlformats.org/drawingml/2006/chart">
            <c:chart xmlns:c="http://schemas.openxmlformats.org/drawingml/2006/chart" xmlns:r="http://schemas.openxmlformats.org/officeDocument/2006/relationships" r:id="rId11"/>
          </a:graphicData>
        </a:graphic>
      </p:graphicFrame>
      <p:pic>
        <p:nvPicPr>
          <p:cNvPr id="22" name="Graphic 21">
            <a:extLst>
              <a:ext uri="{FF2B5EF4-FFF2-40B4-BE49-F238E27FC236}">
                <a16:creationId xmlns:a16="http://schemas.microsoft.com/office/drawing/2014/main" id="{22AB771C-C97C-4239-9CF6-6B0B488716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444264" y="5072729"/>
            <a:ext cx="1778527" cy="895350"/>
          </a:xfrm>
          <a:prstGeom prst="rect">
            <a:avLst/>
          </a:prstGeom>
        </p:spPr>
      </p:pic>
      <p:pic>
        <p:nvPicPr>
          <p:cNvPr id="24" name="Graphic 23">
            <a:extLst>
              <a:ext uri="{FF2B5EF4-FFF2-40B4-BE49-F238E27FC236}">
                <a16:creationId xmlns:a16="http://schemas.microsoft.com/office/drawing/2014/main" id="{26E9CF9C-5EC0-4CE0-B733-E6487B767B3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444264" y="5953125"/>
            <a:ext cx="1778527" cy="904875"/>
          </a:xfrm>
          <a:prstGeom prst="rect">
            <a:avLst/>
          </a:prstGeom>
        </p:spPr>
      </p:pic>
      <p:graphicFrame>
        <p:nvGraphicFramePr>
          <p:cNvPr id="25" name="Chart 24">
            <a:extLst>
              <a:ext uri="{FF2B5EF4-FFF2-40B4-BE49-F238E27FC236}">
                <a16:creationId xmlns:a16="http://schemas.microsoft.com/office/drawing/2014/main" id="{E62934CE-34C8-41A8-810B-D1CD0F930D92}"/>
              </a:ext>
            </a:extLst>
          </p:cNvPr>
          <p:cNvGraphicFramePr>
            <a:graphicFrameLocks/>
          </p:cNvGraphicFramePr>
          <p:nvPr/>
        </p:nvGraphicFramePr>
        <p:xfrm>
          <a:off x="37951" y="5240211"/>
          <a:ext cx="2677113" cy="1617789"/>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26" name="Chart 25">
            <a:extLst>
              <a:ext uri="{FF2B5EF4-FFF2-40B4-BE49-F238E27FC236}">
                <a16:creationId xmlns:a16="http://schemas.microsoft.com/office/drawing/2014/main" id="{6B3AA570-4D28-4EC1-853E-CB88C4757A6F}"/>
              </a:ext>
            </a:extLst>
          </p:cNvPr>
          <p:cNvGraphicFramePr>
            <a:graphicFrameLocks/>
          </p:cNvGraphicFramePr>
          <p:nvPr/>
        </p:nvGraphicFramePr>
        <p:xfrm>
          <a:off x="37951" y="1358411"/>
          <a:ext cx="3746258" cy="1871134"/>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27" name="Chart 26">
            <a:extLst>
              <a:ext uri="{FF2B5EF4-FFF2-40B4-BE49-F238E27FC236}">
                <a16:creationId xmlns:a16="http://schemas.microsoft.com/office/drawing/2014/main" id="{A1E5E196-6E4D-4E44-BFE2-F620B1FFB1E0}"/>
              </a:ext>
            </a:extLst>
          </p:cNvPr>
          <p:cNvGraphicFramePr>
            <a:graphicFrameLocks/>
          </p:cNvGraphicFramePr>
          <p:nvPr/>
        </p:nvGraphicFramePr>
        <p:xfrm>
          <a:off x="2783807" y="5240211"/>
          <a:ext cx="3119342" cy="1617789"/>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28" name="Chart 27">
            <a:extLst>
              <a:ext uri="{FF2B5EF4-FFF2-40B4-BE49-F238E27FC236}">
                <a16:creationId xmlns:a16="http://schemas.microsoft.com/office/drawing/2014/main" id="{39882A01-C51D-4C2E-967A-7671C56B3550}"/>
              </a:ext>
            </a:extLst>
          </p:cNvPr>
          <p:cNvGraphicFramePr>
            <a:graphicFrameLocks/>
          </p:cNvGraphicFramePr>
          <p:nvPr/>
        </p:nvGraphicFramePr>
        <p:xfrm>
          <a:off x="3921696" y="3303702"/>
          <a:ext cx="6453825" cy="1862353"/>
        </p:xfrm>
        <a:graphic>
          <a:graphicData uri="http://schemas.openxmlformats.org/drawingml/2006/chart">
            <c:chart xmlns:c="http://schemas.openxmlformats.org/drawingml/2006/chart" xmlns:r="http://schemas.openxmlformats.org/officeDocument/2006/relationships" r:id="rId19"/>
          </a:graphicData>
        </a:graphic>
      </p:graphicFrame>
    </p:spTree>
    <p:extLst>
      <p:ext uri="{BB962C8B-B14F-4D97-AF65-F5344CB8AC3E}">
        <p14:creationId xmlns:p14="http://schemas.microsoft.com/office/powerpoint/2010/main" val="331984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F95-DA23-EE92-B3F5-9D030AE1D477}"/>
              </a:ext>
            </a:extLst>
          </p:cNvPr>
          <p:cNvSpPr>
            <a:spLocks noGrp="1"/>
          </p:cNvSpPr>
          <p:nvPr>
            <p:ph type="title"/>
          </p:nvPr>
        </p:nvSpPr>
        <p:spPr>
          <a:xfrm>
            <a:off x="176646" y="152400"/>
            <a:ext cx="5666509" cy="858981"/>
          </a:xfrm>
        </p:spPr>
        <p:txBody>
          <a:bodyPr>
            <a:noAutofit/>
          </a:bodyPr>
          <a:lstStyle/>
          <a:p>
            <a:r>
              <a:rPr lang="en-US" sz="2000" dirty="0"/>
              <a:t>KPI 1 : Performance Rating and % Difference Work Hours: </a:t>
            </a:r>
          </a:p>
        </p:txBody>
      </p:sp>
      <p:pic>
        <p:nvPicPr>
          <p:cNvPr id="5" name="Picture 4">
            <a:extLst>
              <a:ext uri="{FF2B5EF4-FFF2-40B4-BE49-F238E27FC236}">
                <a16:creationId xmlns:a16="http://schemas.microsoft.com/office/drawing/2014/main" id="{385F0FAE-81C9-7C66-78AD-78741DFC877E}"/>
              </a:ext>
            </a:extLst>
          </p:cNvPr>
          <p:cNvPicPr>
            <a:picLocks noChangeAspect="1"/>
          </p:cNvPicPr>
          <p:nvPr/>
        </p:nvPicPr>
        <p:blipFill>
          <a:blip r:embed="rId2"/>
          <a:stretch>
            <a:fillRect/>
          </a:stretch>
        </p:blipFill>
        <p:spPr>
          <a:xfrm>
            <a:off x="5375244" y="471055"/>
            <a:ext cx="6730165" cy="5541817"/>
          </a:xfrm>
          <a:prstGeom prst="rect">
            <a:avLst/>
          </a:prstGeom>
        </p:spPr>
      </p:pic>
      <p:sp>
        <p:nvSpPr>
          <p:cNvPr id="4" name="TextBox 3">
            <a:extLst>
              <a:ext uri="{FF2B5EF4-FFF2-40B4-BE49-F238E27FC236}">
                <a16:creationId xmlns:a16="http://schemas.microsoft.com/office/drawing/2014/main" id="{2BDB8C55-69E1-F4E8-EB92-22298AFE1286}"/>
              </a:ext>
            </a:extLst>
          </p:cNvPr>
          <p:cNvSpPr txBox="1"/>
          <p:nvPr/>
        </p:nvSpPr>
        <p:spPr>
          <a:xfrm>
            <a:off x="176646" y="1395303"/>
            <a:ext cx="4755572" cy="5078313"/>
          </a:xfrm>
          <a:prstGeom prst="rect">
            <a:avLst/>
          </a:prstGeom>
          <a:noFill/>
        </p:spPr>
        <p:txBody>
          <a:bodyPr wrap="square">
            <a:spAutoFit/>
          </a:bodyPr>
          <a:lstStyle/>
          <a:p>
            <a:r>
              <a:rPr lang="en-US" b="1" dirty="0"/>
              <a:t>Cards:</a:t>
            </a:r>
          </a:p>
          <a:p>
            <a:pPr marL="342900" indent="-342900">
              <a:buAutoNum type="arabicParenR"/>
            </a:pPr>
            <a:r>
              <a:rPr lang="en-US" dirty="0"/>
              <a:t>Hours worked – which is calculated by daily rate/hourly rate Since daily rate = hourly rate * Hours worked</a:t>
            </a:r>
          </a:p>
          <a:p>
            <a:pPr marL="342900" indent="-342900">
              <a:buAutoNum type="arabicParenR"/>
            </a:pPr>
            <a:endParaRPr lang="en-US" dirty="0"/>
          </a:p>
          <a:p>
            <a:pPr marL="342900" indent="-342900">
              <a:buAutoNum type="arabicParenR"/>
            </a:pPr>
            <a:endParaRPr lang="en-US" dirty="0"/>
          </a:p>
          <a:p>
            <a:r>
              <a:rPr lang="en-US" b="1" dirty="0"/>
              <a:t>2) Man Year =</a:t>
            </a:r>
          </a:p>
          <a:p>
            <a:r>
              <a:rPr lang="en-US" dirty="0"/>
              <a:t>Hours worked*5*52(no of weeks in a year) Since the standard hours is Biweekly. For one week the work hours is 40 based on the assumption that the company works 5 days a week and 8 hours of day.</a:t>
            </a:r>
          </a:p>
          <a:p>
            <a:endParaRPr lang="en-US" dirty="0"/>
          </a:p>
          <a:p>
            <a:endParaRPr lang="en-US" dirty="0"/>
          </a:p>
          <a:p>
            <a:r>
              <a:rPr lang="en-US" b="1" dirty="0"/>
              <a:t>3) % Difference of Work Hours = </a:t>
            </a:r>
          </a:p>
          <a:p>
            <a:r>
              <a:rPr lang="en-US" dirty="0"/>
              <a:t>Man Year – Yearly Work Hours/ Yearly work Hours We Know that for a Year the work hours should be 2080( 40 hours a week 52 weeks in a year, 40 * 52 = 2080)</a:t>
            </a:r>
          </a:p>
        </p:txBody>
      </p:sp>
    </p:spTree>
    <p:extLst>
      <p:ext uri="{BB962C8B-B14F-4D97-AF65-F5344CB8AC3E}">
        <p14:creationId xmlns:p14="http://schemas.microsoft.com/office/powerpoint/2010/main" val="4024481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F95-DA23-EE92-B3F5-9D030AE1D477}"/>
              </a:ext>
            </a:extLst>
          </p:cNvPr>
          <p:cNvSpPr>
            <a:spLocks noGrp="1"/>
          </p:cNvSpPr>
          <p:nvPr>
            <p:ph type="title"/>
          </p:nvPr>
        </p:nvSpPr>
        <p:spPr>
          <a:xfrm>
            <a:off x="290946" y="154534"/>
            <a:ext cx="10363199" cy="548641"/>
          </a:xfrm>
        </p:spPr>
        <p:txBody>
          <a:bodyPr>
            <a:noAutofit/>
          </a:bodyPr>
          <a:lstStyle/>
          <a:p>
            <a:r>
              <a:rPr lang="en-US" sz="2400" b="1" dirty="0"/>
              <a:t>KPI 1 : Performance Rating and % Difference Work Hours: </a:t>
            </a:r>
          </a:p>
        </p:txBody>
      </p:sp>
      <p:sp>
        <p:nvSpPr>
          <p:cNvPr id="4" name="TextBox 3">
            <a:extLst>
              <a:ext uri="{FF2B5EF4-FFF2-40B4-BE49-F238E27FC236}">
                <a16:creationId xmlns:a16="http://schemas.microsoft.com/office/drawing/2014/main" id="{2BDB8C55-69E1-F4E8-EB92-22298AFE1286}"/>
              </a:ext>
            </a:extLst>
          </p:cNvPr>
          <p:cNvSpPr txBox="1"/>
          <p:nvPr/>
        </p:nvSpPr>
        <p:spPr>
          <a:xfrm>
            <a:off x="290946" y="1007975"/>
            <a:ext cx="9563101" cy="5262979"/>
          </a:xfrm>
          <a:prstGeom prst="rect">
            <a:avLst/>
          </a:prstGeom>
          <a:noFill/>
        </p:spPr>
        <p:txBody>
          <a:bodyPr wrap="square">
            <a:spAutoFit/>
          </a:bodyPr>
          <a:lstStyle/>
          <a:p>
            <a:r>
              <a:rPr lang="en-US" sz="2400" b="1" dirty="0"/>
              <a:t>As Per KPI 2.1 </a:t>
            </a:r>
          </a:p>
          <a:p>
            <a:r>
              <a:rPr lang="en-US" sz="2400" dirty="0"/>
              <a:t>Sales have the second Highest work hours after Hardware for that year but still the performance rating of sales is given the lowest the, </a:t>
            </a:r>
          </a:p>
          <a:p>
            <a:r>
              <a:rPr lang="en-US" sz="2400" dirty="0"/>
              <a:t>for the Research and development, they have the least working hours compared to other dept. But the performance rating is the highest.</a:t>
            </a:r>
          </a:p>
          <a:p>
            <a:r>
              <a:rPr lang="en-US" sz="2400" dirty="0"/>
              <a:t>Now there could be various factors involved in performance rating of Dept., But we are going to analyze the possible ones provided in our data we are going to perform some calculations which are</a:t>
            </a:r>
          </a:p>
          <a:p>
            <a:endParaRPr lang="en-US" sz="2400" b="1" dirty="0"/>
          </a:p>
          <a:p>
            <a:r>
              <a:rPr lang="en-US" sz="2400" b="1" dirty="0"/>
              <a:t>Employee Overall Satisfaction </a:t>
            </a:r>
            <a:r>
              <a:rPr lang="en-US" sz="2400" dirty="0"/>
              <a:t>– AVG(job involvement, job satisfaction, relationship, environment, work life balance)</a:t>
            </a:r>
          </a:p>
          <a:p>
            <a:endParaRPr lang="en-US" sz="2400" dirty="0"/>
          </a:p>
          <a:p>
            <a:r>
              <a:rPr lang="en-US" sz="2400" b="1" dirty="0"/>
              <a:t>Environment Efforts on Job </a:t>
            </a:r>
            <a:r>
              <a:rPr lang="en-US" sz="2400" dirty="0"/>
              <a:t>Based on – AVG(Education, Job level, Training Times Last Year)</a:t>
            </a:r>
          </a:p>
        </p:txBody>
      </p:sp>
    </p:spTree>
    <p:extLst>
      <p:ext uri="{BB962C8B-B14F-4D97-AF65-F5344CB8AC3E}">
        <p14:creationId xmlns:p14="http://schemas.microsoft.com/office/powerpoint/2010/main" val="60645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F95-DA23-EE92-B3F5-9D030AE1D477}"/>
              </a:ext>
            </a:extLst>
          </p:cNvPr>
          <p:cNvSpPr>
            <a:spLocks noGrp="1"/>
          </p:cNvSpPr>
          <p:nvPr>
            <p:ph type="title"/>
          </p:nvPr>
        </p:nvSpPr>
        <p:spPr>
          <a:xfrm>
            <a:off x="290946" y="154534"/>
            <a:ext cx="10363199" cy="548641"/>
          </a:xfrm>
        </p:spPr>
        <p:txBody>
          <a:bodyPr>
            <a:noAutofit/>
          </a:bodyPr>
          <a:lstStyle/>
          <a:p>
            <a:r>
              <a:rPr lang="en-US" sz="2400" dirty="0"/>
              <a:t>KPI 1 : Performance Rating and % Difference Work Hours: </a:t>
            </a:r>
          </a:p>
        </p:txBody>
      </p:sp>
      <p:sp>
        <p:nvSpPr>
          <p:cNvPr id="4" name="TextBox 3">
            <a:extLst>
              <a:ext uri="{FF2B5EF4-FFF2-40B4-BE49-F238E27FC236}">
                <a16:creationId xmlns:a16="http://schemas.microsoft.com/office/drawing/2014/main" id="{2BDB8C55-69E1-F4E8-EB92-22298AFE1286}"/>
              </a:ext>
            </a:extLst>
          </p:cNvPr>
          <p:cNvSpPr txBox="1"/>
          <p:nvPr/>
        </p:nvSpPr>
        <p:spPr>
          <a:xfrm>
            <a:off x="845128" y="1063393"/>
            <a:ext cx="7703127" cy="4154984"/>
          </a:xfrm>
          <a:prstGeom prst="rect">
            <a:avLst/>
          </a:prstGeom>
          <a:noFill/>
        </p:spPr>
        <p:txBody>
          <a:bodyPr wrap="square">
            <a:spAutoFit/>
          </a:bodyPr>
          <a:lstStyle/>
          <a:p>
            <a:r>
              <a:rPr lang="en-US" sz="2400" b="1" dirty="0"/>
              <a:t>Insights :</a:t>
            </a:r>
          </a:p>
          <a:p>
            <a:r>
              <a:rPr lang="en-US" sz="2400" dirty="0"/>
              <a:t>1) Sales have a higher effort on job and </a:t>
            </a:r>
          </a:p>
          <a:p>
            <a:r>
              <a:rPr lang="en-US" sz="2400" dirty="0"/>
              <a:t>2) There overall satisfaction in job is just second to research and development. And also </a:t>
            </a:r>
          </a:p>
          <a:p>
            <a:r>
              <a:rPr lang="en-US" sz="2400" dirty="0"/>
              <a:t>3) The man year of the sales dept is second highest</a:t>
            </a:r>
          </a:p>
          <a:p>
            <a:endParaRPr lang="en-US" sz="2400" dirty="0"/>
          </a:p>
          <a:p>
            <a:r>
              <a:rPr lang="en-US" sz="2400" b="1" dirty="0"/>
              <a:t>Recommendations</a:t>
            </a:r>
            <a:r>
              <a:rPr lang="en-US" sz="2400" dirty="0"/>
              <a:t>:</a:t>
            </a:r>
          </a:p>
          <a:p>
            <a:endParaRPr lang="en-US" sz="2400" dirty="0"/>
          </a:p>
          <a:p>
            <a:r>
              <a:rPr lang="en-US" sz="2400" dirty="0"/>
              <a:t>We can conclude with this fact that the efforts of Sales dept is much to be appreciated and they should be provided with a higher performance rating</a:t>
            </a:r>
          </a:p>
        </p:txBody>
      </p:sp>
    </p:spTree>
    <p:extLst>
      <p:ext uri="{BB962C8B-B14F-4D97-AF65-F5344CB8AC3E}">
        <p14:creationId xmlns:p14="http://schemas.microsoft.com/office/powerpoint/2010/main" val="251036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F95-DA23-EE92-B3F5-9D030AE1D477}"/>
              </a:ext>
            </a:extLst>
          </p:cNvPr>
          <p:cNvSpPr>
            <a:spLocks noGrp="1"/>
          </p:cNvSpPr>
          <p:nvPr>
            <p:ph type="title"/>
          </p:nvPr>
        </p:nvSpPr>
        <p:spPr>
          <a:xfrm>
            <a:off x="-1" y="0"/>
            <a:ext cx="4405746" cy="1468582"/>
          </a:xfrm>
        </p:spPr>
        <p:txBody>
          <a:bodyPr>
            <a:normAutofit/>
          </a:bodyPr>
          <a:lstStyle/>
          <a:p>
            <a:r>
              <a:rPr lang="en-US" sz="3200" dirty="0"/>
              <a:t>KPI 2 :Job Role / Overtime Ratio</a:t>
            </a:r>
            <a:br>
              <a:rPr lang="en-US" sz="3200" dirty="0"/>
            </a:br>
            <a:endParaRPr lang="en-US" sz="3200" dirty="0"/>
          </a:p>
        </p:txBody>
      </p:sp>
      <p:pic>
        <p:nvPicPr>
          <p:cNvPr id="4" name="Picture 3">
            <a:extLst>
              <a:ext uri="{FF2B5EF4-FFF2-40B4-BE49-F238E27FC236}">
                <a16:creationId xmlns:a16="http://schemas.microsoft.com/office/drawing/2014/main" id="{1D749038-4B2E-B272-4EFC-7379CA3F5808}"/>
              </a:ext>
            </a:extLst>
          </p:cNvPr>
          <p:cNvPicPr>
            <a:picLocks noChangeAspect="1"/>
          </p:cNvPicPr>
          <p:nvPr/>
        </p:nvPicPr>
        <p:blipFill>
          <a:blip r:embed="rId2"/>
          <a:stretch>
            <a:fillRect/>
          </a:stretch>
        </p:blipFill>
        <p:spPr>
          <a:xfrm>
            <a:off x="4405745" y="336665"/>
            <a:ext cx="7786255" cy="5920946"/>
          </a:xfrm>
          <a:prstGeom prst="rect">
            <a:avLst/>
          </a:prstGeom>
        </p:spPr>
      </p:pic>
      <p:sp>
        <p:nvSpPr>
          <p:cNvPr id="5" name="TextBox 4">
            <a:extLst>
              <a:ext uri="{FF2B5EF4-FFF2-40B4-BE49-F238E27FC236}">
                <a16:creationId xmlns:a16="http://schemas.microsoft.com/office/drawing/2014/main" id="{5E75D62D-0E8B-8413-1748-5DC1EB7FD13D}"/>
              </a:ext>
            </a:extLst>
          </p:cNvPr>
          <p:cNvSpPr txBox="1"/>
          <p:nvPr/>
        </p:nvSpPr>
        <p:spPr>
          <a:xfrm>
            <a:off x="270163" y="1816382"/>
            <a:ext cx="3865417" cy="4401205"/>
          </a:xfrm>
          <a:prstGeom prst="rect">
            <a:avLst/>
          </a:prstGeom>
          <a:noFill/>
        </p:spPr>
        <p:txBody>
          <a:bodyPr wrap="square">
            <a:spAutoFit/>
          </a:bodyPr>
          <a:lstStyle/>
          <a:p>
            <a:r>
              <a:rPr lang="en-US" sz="2000" b="1" dirty="0"/>
              <a:t>Cards:</a:t>
            </a:r>
          </a:p>
          <a:p>
            <a:r>
              <a:rPr lang="en-US" sz="2000" dirty="0"/>
              <a:t>1) Overtime %</a:t>
            </a:r>
          </a:p>
          <a:p>
            <a:r>
              <a:rPr lang="en-US" sz="2000" dirty="0"/>
              <a:t>2) Overtime Hours</a:t>
            </a:r>
          </a:p>
          <a:p>
            <a:endParaRPr lang="en-US" sz="2000" b="1" dirty="0"/>
          </a:p>
          <a:p>
            <a:r>
              <a:rPr lang="en-US" sz="2000" b="1" dirty="0"/>
              <a:t>Considering Regular Hours to be 8</a:t>
            </a:r>
          </a:p>
          <a:p>
            <a:r>
              <a:rPr lang="en-US" sz="2000" dirty="0"/>
              <a:t>And Since we have calculated the </a:t>
            </a:r>
          </a:p>
          <a:p>
            <a:r>
              <a:rPr lang="en-US" sz="2000" dirty="0"/>
              <a:t>Hours worked for each employee, </a:t>
            </a:r>
          </a:p>
          <a:p>
            <a:r>
              <a:rPr lang="en-US" sz="2000" dirty="0"/>
              <a:t> </a:t>
            </a:r>
          </a:p>
          <a:p>
            <a:r>
              <a:rPr lang="en-US" sz="2000" b="1" dirty="0"/>
              <a:t>Overtime Hours </a:t>
            </a:r>
            <a:r>
              <a:rPr lang="en-US" sz="2000" dirty="0"/>
              <a:t>will be the </a:t>
            </a:r>
            <a:r>
              <a:rPr lang="en-US" sz="2000" b="1" dirty="0"/>
              <a:t>Hours Worked – Regular Hours </a:t>
            </a:r>
            <a:r>
              <a:rPr lang="en-US" sz="2000" dirty="0"/>
              <a:t>(only keeping the positive hours)</a:t>
            </a:r>
          </a:p>
          <a:p>
            <a:endParaRPr lang="en-US" sz="2000" dirty="0"/>
          </a:p>
          <a:p>
            <a:r>
              <a:rPr lang="en-US" sz="2000" b="1" dirty="0"/>
              <a:t>Now Overtime % = (Overtime Hours/Standard Hours)*100</a:t>
            </a:r>
          </a:p>
        </p:txBody>
      </p:sp>
    </p:spTree>
    <p:extLst>
      <p:ext uri="{BB962C8B-B14F-4D97-AF65-F5344CB8AC3E}">
        <p14:creationId xmlns:p14="http://schemas.microsoft.com/office/powerpoint/2010/main" val="161809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F95-DA23-EE92-B3F5-9D030AE1D477}"/>
              </a:ext>
            </a:extLst>
          </p:cNvPr>
          <p:cNvSpPr>
            <a:spLocks noGrp="1"/>
          </p:cNvSpPr>
          <p:nvPr>
            <p:ph type="title"/>
          </p:nvPr>
        </p:nvSpPr>
        <p:spPr>
          <a:xfrm>
            <a:off x="-1" y="0"/>
            <a:ext cx="4405746" cy="1468582"/>
          </a:xfrm>
        </p:spPr>
        <p:txBody>
          <a:bodyPr>
            <a:normAutofit/>
          </a:bodyPr>
          <a:lstStyle/>
          <a:p>
            <a:r>
              <a:rPr lang="en-US" sz="3200" dirty="0"/>
              <a:t>KPI 2 :Job Role / Overtime Ratio</a:t>
            </a:r>
            <a:br>
              <a:rPr lang="en-US" sz="3200" dirty="0"/>
            </a:br>
            <a:endParaRPr lang="en-US" sz="3200" dirty="0"/>
          </a:p>
        </p:txBody>
      </p:sp>
      <p:sp>
        <p:nvSpPr>
          <p:cNvPr id="5" name="TextBox 4">
            <a:extLst>
              <a:ext uri="{FF2B5EF4-FFF2-40B4-BE49-F238E27FC236}">
                <a16:creationId xmlns:a16="http://schemas.microsoft.com/office/drawing/2014/main" id="{5E75D62D-0E8B-8413-1748-5DC1EB7FD13D}"/>
              </a:ext>
            </a:extLst>
          </p:cNvPr>
          <p:cNvSpPr txBox="1"/>
          <p:nvPr/>
        </p:nvSpPr>
        <p:spPr>
          <a:xfrm>
            <a:off x="166255" y="1201295"/>
            <a:ext cx="11485418" cy="5016758"/>
          </a:xfrm>
          <a:prstGeom prst="rect">
            <a:avLst/>
          </a:prstGeom>
          <a:noFill/>
        </p:spPr>
        <p:txBody>
          <a:bodyPr wrap="square">
            <a:spAutoFit/>
          </a:bodyPr>
          <a:lstStyle/>
          <a:p>
            <a:r>
              <a:rPr lang="en-US" sz="2000" b="1" dirty="0"/>
              <a:t>Explanation : </a:t>
            </a:r>
          </a:p>
          <a:p>
            <a:endParaRPr lang="en-US" sz="2000" b="1" dirty="0"/>
          </a:p>
          <a:p>
            <a:pPr marL="342900" indent="-342900">
              <a:buFont typeface="Arial" panose="020B0604020202020204" pitchFamily="34" charset="0"/>
              <a:buChar char="•"/>
            </a:pPr>
            <a:r>
              <a:rPr lang="en-US" sz="2000" dirty="0"/>
              <a:t>Its important to track the overtime % to identify where the problem is and take action to reduce overtime ratio.</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allows companies to evaluate the efficiency of their employee management process. (make decisions about employee policies, employee engagement, and employee retention).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low overtime ratio can indicate a strong employee management process(Manufacturing Director)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graph As per Job role sales rep have the extreme Overtime % And  Some actions need to be taken to reduce it to ensure better employee management.</a:t>
            </a:r>
          </a:p>
          <a:p>
            <a:pPr marL="342900" indent="-342900">
              <a:buFont typeface="Arial" panose="020B0604020202020204" pitchFamily="34" charset="0"/>
              <a:buChar char="•"/>
            </a:pPr>
            <a:endParaRPr lang="en-US" sz="2000" dirty="0"/>
          </a:p>
          <a:p>
            <a:endParaRPr lang="en-US" sz="2000" dirty="0"/>
          </a:p>
          <a:p>
            <a:r>
              <a:rPr lang="en-US" sz="2000" b="1" dirty="0"/>
              <a:t>Recommendations : </a:t>
            </a:r>
          </a:p>
          <a:p>
            <a:r>
              <a:rPr lang="en-US" sz="2000" dirty="0"/>
              <a:t>Company should invest in employee development and career opportunities. </a:t>
            </a:r>
          </a:p>
        </p:txBody>
      </p:sp>
    </p:spTree>
    <p:extLst>
      <p:ext uri="{BB962C8B-B14F-4D97-AF65-F5344CB8AC3E}">
        <p14:creationId xmlns:p14="http://schemas.microsoft.com/office/powerpoint/2010/main" val="69518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F95-DA23-EE92-B3F5-9D030AE1D477}"/>
              </a:ext>
            </a:extLst>
          </p:cNvPr>
          <p:cNvSpPr>
            <a:spLocks noGrp="1"/>
          </p:cNvSpPr>
          <p:nvPr>
            <p:ph type="title"/>
          </p:nvPr>
        </p:nvSpPr>
        <p:spPr>
          <a:xfrm>
            <a:off x="-1" y="0"/>
            <a:ext cx="4350327" cy="1745673"/>
          </a:xfrm>
        </p:spPr>
        <p:txBody>
          <a:bodyPr>
            <a:normAutofit/>
          </a:bodyPr>
          <a:lstStyle/>
          <a:p>
            <a:r>
              <a:rPr lang="en-US" sz="3200" dirty="0"/>
              <a:t>KPI 3 : Job Role/ Job Satisfaction for Female</a:t>
            </a:r>
          </a:p>
        </p:txBody>
      </p:sp>
      <p:pic>
        <p:nvPicPr>
          <p:cNvPr id="5" name="Picture 4">
            <a:extLst>
              <a:ext uri="{FF2B5EF4-FFF2-40B4-BE49-F238E27FC236}">
                <a16:creationId xmlns:a16="http://schemas.microsoft.com/office/drawing/2014/main" id="{5037203A-6579-68ED-5872-D70B2D766596}"/>
              </a:ext>
            </a:extLst>
          </p:cNvPr>
          <p:cNvPicPr>
            <a:picLocks noChangeAspect="1"/>
          </p:cNvPicPr>
          <p:nvPr/>
        </p:nvPicPr>
        <p:blipFill>
          <a:blip r:embed="rId2"/>
          <a:stretch>
            <a:fillRect/>
          </a:stretch>
        </p:blipFill>
        <p:spPr>
          <a:xfrm>
            <a:off x="5098473" y="335618"/>
            <a:ext cx="6899564" cy="6186764"/>
          </a:xfrm>
          <a:prstGeom prst="rect">
            <a:avLst/>
          </a:prstGeom>
        </p:spPr>
      </p:pic>
      <p:sp>
        <p:nvSpPr>
          <p:cNvPr id="4" name="TextBox 3">
            <a:extLst>
              <a:ext uri="{FF2B5EF4-FFF2-40B4-BE49-F238E27FC236}">
                <a16:creationId xmlns:a16="http://schemas.microsoft.com/office/drawing/2014/main" id="{6D586B65-B872-1ADA-6C22-13552BA4BCA2}"/>
              </a:ext>
            </a:extLst>
          </p:cNvPr>
          <p:cNvSpPr txBox="1"/>
          <p:nvPr/>
        </p:nvSpPr>
        <p:spPr>
          <a:xfrm>
            <a:off x="193963" y="1928199"/>
            <a:ext cx="4017820" cy="4093428"/>
          </a:xfrm>
          <a:prstGeom prst="rect">
            <a:avLst/>
          </a:prstGeom>
          <a:noFill/>
        </p:spPr>
        <p:txBody>
          <a:bodyPr wrap="square">
            <a:spAutoFit/>
          </a:bodyPr>
          <a:lstStyle/>
          <a:p>
            <a:r>
              <a:rPr lang="en-US" sz="2000" b="1" dirty="0"/>
              <a:t>Recommendations:</a:t>
            </a:r>
          </a:p>
          <a:p>
            <a:pPr marL="342900" indent="-342900">
              <a:buFont typeface="Arial" panose="020B0604020202020204" pitchFamily="34" charset="0"/>
              <a:buChar char="•"/>
            </a:pPr>
            <a:r>
              <a:rPr lang="en-US" sz="2000" dirty="0"/>
              <a:t>Promotions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Leadership Roles,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Mentorship Programs,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Networking and Collaboration.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Recreational Area.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Meditating and Wellness Sessions for peace of mind.</a:t>
            </a:r>
          </a:p>
        </p:txBody>
      </p:sp>
    </p:spTree>
    <p:extLst>
      <p:ext uri="{BB962C8B-B14F-4D97-AF65-F5344CB8AC3E}">
        <p14:creationId xmlns:p14="http://schemas.microsoft.com/office/powerpoint/2010/main" val="329442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BF95-DA23-EE92-B3F5-9D030AE1D477}"/>
              </a:ext>
            </a:extLst>
          </p:cNvPr>
          <p:cNvSpPr>
            <a:spLocks noGrp="1"/>
          </p:cNvSpPr>
          <p:nvPr>
            <p:ph type="title"/>
          </p:nvPr>
        </p:nvSpPr>
        <p:spPr>
          <a:xfrm>
            <a:off x="552450" y="0"/>
            <a:ext cx="4114800" cy="1607127"/>
          </a:xfrm>
        </p:spPr>
        <p:txBody>
          <a:bodyPr>
            <a:normAutofit/>
          </a:bodyPr>
          <a:lstStyle/>
          <a:p>
            <a:r>
              <a:rPr lang="en-US" sz="3200" dirty="0"/>
              <a:t>KPI 4 :Percent Salary Hike Education Field : </a:t>
            </a:r>
          </a:p>
        </p:txBody>
      </p:sp>
      <p:pic>
        <p:nvPicPr>
          <p:cNvPr id="4" name="Picture 3">
            <a:extLst>
              <a:ext uri="{FF2B5EF4-FFF2-40B4-BE49-F238E27FC236}">
                <a16:creationId xmlns:a16="http://schemas.microsoft.com/office/drawing/2014/main" id="{F1788233-11FD-F562-2251-2638BC251249}"/>
              </a:ext>
            </a:extLst>
          </p:cNvPr>
          <p:cNvPicPr>
            <a:picLocks noChangeAspect="1"/>
          </p:cNvPicPr>
          <p:nvPr/>
        </p:nvPicPr>
        <p:blipFill>
          <a:blip r:embed="rId2"/>
          <a:stretch>
            <a:fillRect/>
          </a:stretch>
        </p:blipFill>
        <p:spPr>
          <a:xfrm>
            <a:off x="4667250" y="415636"/>
            <a:ext cx="7303077" cy="5917313"/>
          </a:xfrm>
          <a:prstGeom prst="rect">
            <a:avLst/>
          </a:prstGeom>
        </p:spPr>
      </p:pic>
      <p:sp>
        <p:nvSpPr>
          <p:cNvPr id="5" name="TextBox 4">
            <a:extLst>
              <a:ext uri="{FF2B5EF4-FFF2-40B4-BE49-F238E27FC236}">
                <a16:creationId xmlns:a16="http://schemas.microsoft.com/office/drawing/2014/main" id="{02D5E62E-1210-68ED-BE23-A121E43B507A}"/>
              </a:ext>
            </a:extLst>
          </p:cNvPr>
          <p:cNvSpPr txBox="1"/>
          <p:nvPr/>
        </p:nvSpPr>
        <p:spPr>
          <a:xfrm>
            <a:off x="114300" y="2142240"/>
            <a:ext cx="4114800" cy="4401205"/>
          </a:xfrm>
          <a:prstGeom prst="rect">
            <a:avLst/>
          </a:prstGeom>
          <a:noFill/>
        </p:spPr>
        <p:txBody>
          <a:bodyPr wrap="square">
            <a:spAutoFit/>
          </a:bodyPr>
          <a:lstStyle/>
          <a:p>
            <a:r>
              <a:rPr lang="en-US" sz="2000" b="1" dirty="0"/>
              <a:t>Explanation :</a:t>
            </a:r>
          </a:p>
          <a:p>
            <a:r>
              <a:rPr lang="en-US" sz="2000" dirty="0"/>
              <a:t>Employee Overall Satisfaction is, Highest And Monthly Pay is lowest also the Sum of years at the Company is Good</a:t>
            </a:r>
          </a:p>
          <a:p>
            <a:endParaRPr lang="en-US" sz="2000" dirty="0"/>
          </a:p>
          <a:p>
            <a:r>
              <a:rPr lang="en-US" sz="2000" b="1" dirty="0"/>
              <a:t>Recommendations : </a:t>
            </a:r>
          </a:p>
          <a:p>
            <a:endParaRPr lang="en-US" sz="2000" dirty="0"/>
          </a:p>
          <a:p>
            <a:pPr marL="342900" indent="-342900">
              <a:buFont typeface="Arial" panose="020B0604020202020204" pitchFamily="34" charset="0"/>
              <a:buChar char="•"/>
            </a:pPr>
            <a:r>
              <a:rPr lang="en-US" sz="2000" dirty="0"/>
              <a:t>Increasing the Percent Salary Hike for the Females coming from the Marketing Education Field.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Increasing the pay for the Health care Representatives</a:t>
            </a:r>
          </a:p>
        </p:txBody>
      </p:sp>
    </p:spTree>
    <p:extLst>
      <p:ext uri="{BB962C8B-B14F-4D97-AF65-F5344CB8AC3E}">
        <p14:creationId xmlns:p14="http://schemas.microsoft.com/office/powerpoint/2010/main" val="1811527175"/>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709</Words>
  <Application>Microsoft Office PowerPoint</Application>
  <PresentationFormat>Widescreen</PresentationFormat>
  <Paragraphs>108</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Cambria</vt:lpstr>
      <vt:lpstr>Felix Titling</vt:lpstr>
      <vt:lpstr>Goudy Old Style</vt:lpstr>
      <vt:lpstr>ArchwayVTI</vt:lpstr>
      <vt:lpstr>Office Theme</vt:lpstr>
      <vt:lpstr>HR Analytics Final Presentation</vt:lpstr>
      <vt:lpstr>PowerPoint Presentation</vt:lpstr>
      <vt:lpstr>KPI 1 : Performance Rating and % Difference Work Hours: </vt:lpstr>
      <vt:lpstr>KPI 1 : Performance Rating and % Difference Work Hours: </vt:lpstr>
      <vt:lpstr>KPI 1 : Performance Rating and % Difference Work Hours: </vt:lpstr>
      <vt:lpstr>KPI 2 :Job Role / Overtime Ratio </vt:lpstr>
      <vt:lpstr>KPI 2 :Job Role / Overtime Ratio </vt:lpstr>
      <vt:lpstr>KPI 3 : Job Role/ Job Satisfaction for Female</vt:lpstr>
      <vt:lpstr>KPI 4 :Percent Salary Hike Education Field :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Final Presentation</dc:title>
  <dc:creator>OMKAR MORE</dc:creator>
  <cp:lastModifiedBy>OMKAR MORE</cp:lastModifiedBy>
  <cp:revision>4</cp:revision>
  <dcterms:created xsi:type="dcterms:W3CDTF">2023-12-25T13:48:50Z</dcterms:created>
  <dcterms:modified xsi:type="dcterms:W3CDTF">2023-12-25T18:22:49Z</dcterms:modified>
</cp:coreProperties>
</file>