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72" r:id="rId4"/>
    <p:sldId id="263" r:id="rId5"/>
    <p:sldId id="271" r:id="rId6"/>
    <p:sldId id="262" r:id="rId7"/>
    <p:sldId id="273" r:id="rId8"/>
    <p:sldId id="265" r:id="rId9"/>
    <p:sldId id="267" r:id="rId10"/>
    <p:sldId id="261" r:id="rId11"/>
    <p:sldId id="258" r:id="rId12"/>
    <p:sldId id="257" r:id="rId13"/>
    <p:sldId id="259" r:id="rId14"/>
    <p:sldId id="260" r:id="rId15"/>
    <p:sldId id="266" r:id="rId16"/>
    <p:sldId id="270" r:id="rId17"/>
    <p:sldId id="274"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2/7/2024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2/7/2024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2/7/2024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8544" y="1093900"/>
            <a:ext cx="5307290" cy="2441543"/>
          </a:xfrm>
        </p:spPr>
        <p:txBody>
          <a:bodyPr/>
          <a:lstStyle/>
          <a:p>
            <a:r>
              <a:rPr lang="en-US" sz="8000" b="1" dirty="0"/>
              <a:t> </a:t>
            </a:r>
            <a:br>
              <a:rPr lang="en-US" sz="8000" b="1" dirty="0"/>
            </a:br>
            <a:r>
              <a:rPr lang="en-US" sz="3600" b="1" dirty="0"/>
              <a:t>E_COMMERCE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5284" y="1593130"/>
            <a:ext cx="3046653" cy="1318291"/>
          </a:xfrm>
          <a:prstGeom prst="rect">
            <a:avLst/>
          </a:prstGeom>
        </p:spPr>
      </p:pic>
    </p:spTree>
    <p:extLst>
      <p:ext uri="{BB962C8B-B14F-4D97-AF65-F5344CB8AC3E}">
        <p14:creationId xmlns:p14="http://schemas.microsoft.com/office/powerpoint/2010/main" val="3523966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35193" y="1168924"/>
            <a:ext cx="5307290" cy="3959258"/>
          </a:xfrm>
        </p:spPr>
        <p:txBody>
          <a:bodyPr/>
          <a:lstStyle/>
          <a:p>
            <a:r>
              <a:rPr lang="en-US" sz="2400" b="1" u="sng" dirty="0"/>
              <a:t>Overall:</a:t>
            </a:r>
            <a:br>
              <a:rPr lang="en-US" sz="1400" dirty="0"/>
            </a:br>
            <a:r>
              <a:rPr lang="en-US" sz="1400" dirty="0"/>
              <a:t>77% of the total payment value was made on weekdays.</a:t>
            </a:r>
            <a:br>
              <a:rPr lang="en-US" sz="1400" dirty="0"/>
            </a:br>
            <a:r>
              <a:rPr lang="en-US" sz="1400" dirty="0"/>
              <a:t>23% of the total payment value was made on weekends.</a:t>
            </a:r>
            <a:br>
              <a:rPr lang="en-US" sz="1400" dirty="0"/>
            </a:br>
            <a:br>
              <a:rPr lang="en-US" sz="1400" dirty="0"/>
            </a:br>
            <a:r>
              <a:rPr lang="en-US" sz="2400" b="1" u="sng" dirty="0"/>
              <a:t>Weekend:</a:t>
            </a:r>
            <a:br>
              <a:rPr lang="en-US" sz="1400" dirty="0"/>
            </a:br>
            <a:r>
              <a:rPr lang="en-US" sz="1400" dirty="0"/>
              <a:t>The pie chart slice is labeled "Weekend/Weekday Weekend". This suggests that the data might include weekend days that fall on the same calendar week as a weekday.</a:t>
            </a:r>
            <a:br>
              <a:rPr lang="en-US" sz="1400" dirty="0"/>
            </a:br>
            <a:r>
              <a:rPr lang="en-US" sz="1400" dirty="0"/>
              <a:t>The value of the weekend slice is 4 million, which is 22.79% of the total sum of 35,14,026.80.</a:t>
            </a:r>
            <a:br>
              <a:rPr lang="en-US" sz="1400" dirty="0"/>
            </a:br>
            <a:br>
              <a:rPr lang="en-US" sz="1400" dirty="0"/>
            </a:br>
            <a:r>
              <a:rPr lang="en-US" sz="2400" b="1" u="sng" dirty="0"/>
              <a:t>Weekday:</a:t>
            </a:r>
            <a:br>
              <a:rPr lang="en-US" sz="1400" dirty="0"/>
            </a:br>
            <a:r>
              <a:rPr lang="en-US" sz="1400" dirty="0"/>
              <a:t>The pie chart slice is simply labeled "Weekday".</a:t>
            </a:r>
            <a:br>
              <a:rPr lang="en-US" sz="1400" dirty="0"/>
            </a:br>
            <a:r>
              <a:rPr lang="en-US" sz="1400" dirty="0"/>
              <a:t>It has a value of 12 million, which makes up 77.21% of the total</a:t>
            </a:r>
            <a:r>
              <a:rPr lang="en-US" sz="11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877" y="1402687"/>
            <a:ext cx="4697586" cy="3725495"/>
          </a:xfrm>
          <a:prstGeom prst="rect">
            <a:avLst/>
          </a:prstGeom>
        </p:spPr>
      </p:pic>
    </p:spTree>
    <p:extLst>
      <p:ext uri="{BB962C8B-B14F-4D97-AF65-F5344CB8AC3E}">
        <p14:creationId xmlns:p14="http://schemas.microsoft.com/office/powerpoint/2010/main" val="3130294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54045" y="1281307"/>
            <a:ext cx="5637230" cy="3152669"/>
          </a:xfrm>
        </p:spPr>
        <p:txBody>
          <a:bodyPr/>
          <a:lstStyle/>
          <a:p>
            <a:br>
              <a:rPr lang="en-US" sz="1400" dirty="0"/>
            </a:br>
            <a:br>
              <a:rPr lang="en-US" sz="1400" dirty="0"/>
            </a:br>
            <a:br>
              <a:rPr lang="en-US" sz="1400" dirty="0"/>
            </a:br>
            <a:br>
              <a:rPr lang="en-US" sz="1400" dirty="0"/>
            </a:br>
            <a:r>
              <a:rPr lang="en-US" sz="2800" b="1" u="sng" dirty="0"/>
              <a:t>Count Of Order And Review Score of Credit Card</a:t>
            </a:r>
            <a:r>
              <a:rPr lang="en-US" sz="1400" dirty="0"/>
              <a:t>:-</a:t>
            </a:r>
            <a:br>
              <a:rPr lang="en-US" sz="1400" dirty="0"/>
            </a:br>
            <a:r>
              <a:rPr lang="en-US" sz="1400" dirty="0"/>
              <a:t>Credit card payments are the most common payment type for orders with high review scores. For example, at a review score of 5.0, there are about 4,200 credit card orders, compared to only about 1,000 boleto orders and 200 voucher orders.</a:t>
            </a:r>
            <a:br>
              <a:rPr lang="en-US" sz="1400" dirty="0"/>
            </a:br>
            <a:r>
              <a:rPr lang="en-US" sz="1400" dirty="0"/>
              <a:t>Boleto payments are more common than voucher payments for orders with lower review scores. For example, at a review score of 1.0, there are about 100 boleto orders, compared to only about 20 voucher orders.</a:t>
            </a:r>
            <a:br>
              <a:rPr lang="en-US" sz="1400" dirty="0"/>
            </a:br>
            <a:r>
              <a:rPr lang="en-US" sz="1400" dirty="0"/>
              <a:t>The overall distribution of review scores is skewed to the right, with more orders having higher review scores.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467" y="1281308"/>
            <a:ext cx="4984457" cy="3828020"/>
          </a:xfrm>
          <a:prstGeom prst="rect">
            <a:avLst/>
          </a:prstGeom>
        </p:spPr>
      </p:pic>
    </p:spTree>
    <p:extLst>
      <p:ext uri="{BB962C8B-B14F-4D97-AF65-F5344CB8AC3E}">
        <p14:creationId xmlns:p14="http://schemas.microsoft.com/office/powerpoint/2010/main" val="1430816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83085" y="724619"/>
            <a:ext cx="6645895" cy="4054771"/>
          </a:xfrm>
        </p:spPr>
        <p:txBody>
          <a:bodyPr/>
          <a:lstStyle/>
          <a:p>
            <a:r>
              <a:rPr lang="en-US" sz="2800" b="1" u="sng" dirty="0"/>
              <a:t>Average shipping days by Product</a:t>
            </a:r>
            <a:r>
              <a:rPr lang="en-US" sz="1400" dirty="0"/>
              <a:t>:</a:t>
            </a:r>
            <a:br>
              <a:rPr lang="en-US" sz="1400" dirty="0"/>
            </a:br>
            <a:r>
              <a:rPr lang="en-US" sz="1400" dirty="0"/>
              <a:t> The average shipping days for all product categories is 5 days.</a:t>
            </a:r>
            <a:br>
              <a:rPr lang="en-US" sz="1400" dirty="0"/>
            </a:br>
            <a:r>
              <a:rPr lang="en-US" sz="1400" dirty="0"/>
              <a:t>Product categories: The chart shows four product categories: audio, pet shop, artigos_de_festas, and artes_e_artesanato.</a:t>
            </a:r>
            <a:br>
              <a:rPr lang="en-US" sz="1400" dirty="0"/>
            </a:br>
            <a:r>
              <a:rPr lang="en-US" sz="1400" dirty="0"/>
              <a:t>Shipping days by category:</a:t>
            </a:r>
            <a:br>
              <a:rPr lang="en-US" sz="1400" dirty="0"/>
            </a:br>
            <a:r>
              <a:rPr lang="en-US" sz="1400" dirty="0"/>
              <a:t>Audio: The average shipping days for audio products is 9 days. This slice of the pie chart makes up 23% of the total.</a:t>
            </a:r>
            <a:br>
              <a:rPr lang="en-US" sz="1400" dirty="0"/>
            </a:br>
            <a:r>
              <a:rPr lang="en-US" sz="1400" dirty="0"/>
              <a:t>Pet shop: The average shipping days for pet shop products is 13 days. This slice of the pie chart makes up 34% of the total. This is the largest slice of the pie chart, indicating that pet shop products have the longest average shipping days.</a:t>
            </a:r>
            <a:br>
              <a:rPr lang="en-US" sz="1400" dirty="0"/>
            </a:br>
            <a:r>
              <a:rPr lang="en-US" sz="1400" dirty="0"/>
              <a:t>Artigos_de_festas: The average shipping days for artigos_de_festas products is 5 days. This slice of the pie chart makes up 14% of the total.</a:t>
            </a:r>
            <a:br>
              <a:rPr lang="en-US" sz="1400" dirty="0"/>
            </a:br>
            <a:r>
              <a:rPr lang="en-US" sz="1400" dirty="0"/>
              <a:t>Artes_e_artesanato: The average shipping days for artes_e_artesanato products is 11 days. This slice of the pie chart makes up 29% of the total.</a:t>
            </a:r>
            <a:br>
              <a:rPr lang="en-US" sz="1400" dirty="0"/>
            </a:br>
            <a:endParaRPr lang="en-US" sz="1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457" y="1654560"/>
            <a:ext cx="4049359" cy="3124830"/>
          </a:xfrm>
          <a:prstGeom prst="rect">
            <a:avLst/>
          </a:prstGeom>
        </p:spPr>
      </p:pic>
    </p:spTree>
    <p:extLst>
      <p:ext uri="{BB962C8B-B14F-4D97-AF65-F5344CB8AC3E}">
        <p14:creationId xmlns:p14="http://schemas.microsoft.com/office/powerpoint/2010/main" val="899978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98243" y="1371601"/>
            <a:ext cx="6730737" cy="3690594"/>
          </a:xfrm>
        </p:spPr>
        <p:txBody>
          <a:bodyPr/>
          <a:lstStyle/>
          <a:p>
            <a:r>
              <a:rPr lang="en-US" sz="2400" b="1" u="sng" dirty="0"/>
              <a:t>Average Payment and Price of City</a:t>
            </a:r>
            <a:r>
              <a:rPr lang="en-US" sz="1400" b="1" u="sng" dirty="0"/>
              <a:t>:-</a:t>
            </a:r>
            <a:br>
              <a:rPr lang="en-US" sz="1400" dirty="0"/>
            </a:br>
            <a:r>
              <a:rPr lang="en-US" sz="1400" dirty="0"/>
              <a:t>The average payment value is 154, while the average price is 121. This means that, on average, people are paying more than the asking price for apartments in Sao Paulo. The difference between the two values is 33, which represents a difference of about 27%.</a:t>
            </a:r>
            <a:br>
              <a:rPr lang="en-US" sz="1400" dirty="0"/>
            </a:br>
            <a:r>
              <a:rPr lang="en-US" sz="1400" dirty="0"/>
              <a:t>The chart also shows a range of values for both payment and price. The range for payment value is from 0 to 200, while the range for price is from 0 to 150. This suggests that there is a lot of variation in the prices of apartments in Sao Paulo, and that people are willing to pay a variety of prices depending on the apartment.</a:t>
            </a:r>
            <a:br>
              <a:rPr lang="en-US" sz="1400" dirty="0"/>
            </a:br>
            <a:r>
              <a:rPr lang="en-US" sz="1400" dirty="0"/>
              <a:t>It is important to note that this chart is based on a limited amount of data, and it may not be representative of the entire market for apartments in Sao Paulo. However, it does provide some insights into the current trends in the city's housing market.</a:t>
            </a:r>
            <a:br>
              <a:rPr lang="en-US" sz="1400" dirty="0"/>
            </a:br>
            <a:br>
              <a:rPr lang="en-US" sz="1400" dirty="0"/>
            </a:b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291" y="1864594"/>
            <a:ext cx="4062952" cy="3197600"/>
          </a:xfrm>
          <a:prstGeom prst="rect">
            <a:avLst/>
          </a:prstGeom>
        </p:spPr>
      </p:pic>
    </p:spTree>
    <p:extLst>
      <p:ext uri="{BB962C8B-B14F-4D97-AF65-F5344CB8AC3E}">
        <p14:creationId xmlns:p14="http://schemas.microsoft.com/office/powerpoint/2010/main" val="342388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17097" y="1781946"/>
            <a:ext cx="6598763" cy="1715679"/>
          </a:xfrm>
        </p:spPr>
        <p:txBody>
          <a:bodyPr/>
          <a:lstStyle/>
          <a:p>
            <a:r>
              <a:rPr lang="en-US" sz="2800" b="1" u="sng" dirty="0"/>
              <a:t>Average Shipping Days Vs Review Score:-</a:t>
            </a:r>
            <a:br>
              <a:rPr lang="en-US" sz="1400" dirty="0"/>
            </a:br>
            <a:r>
              <a:rPr lang="en-US" sz="1400" dirty="0"/>
              <a:t>Average shipping days: The average shipping days for all orders is 12.09 days.</a:t>
            </a:r>
            <a:br>
              <a:rPr lang="en-US" sz="1400" dirty="0"/>
            </a:br>
            <a:r>
              <a:rPr lang="en-US" sz="1400" dirty="0"/>
              <a:t>Average review score: The average review score for all orders is 3.84.</a:t>
            </a:r>
            <a:br>
              <a:rPr lang="en-US" sz="1400" dirty="0"/>
            </a:br>
            <a:r>
              <a:rPr lang="en-US" sz="1400" dirty="0"/>
              <a:t>Relationship between shipping days and review score: There is a slight negative correlation between shipping days and review score. This means that orders that take longer to ship tend to have slightly lower review scores.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514" y="1781945"/>
            <a:ext cx="3926315" cy="3330241"/>
          </a:xfrm>
          <a:prstGeom prst="rect">
            <a:avLst/>
          </a:prstGeom>
        </p:spPr>
      </p:pic>
    </p:spTree>
    <p:extLst>
      <p:ext uri="{BB962C8B-B14F-4D97-AF65-F5344CB8AC3E}">
        <p14:creationId xmlns:p14="http://schemas.microsoft.com/office/powerpoint/2010/main" val="4200675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35193" y="2234152"/>
            <a:ext cx="3770720" cy="2894029"/>
          </a:xfrm>
        </p:spPr>
        <p:txBody>
          <a:bodyPr/>
          <a:lstStyle/>
          <a:p>
            <a:endParaRPr lang="en-US" sz="1100" dirty="0"/>
          </a:p>
        </p:txBody>
      </p:sp>
      <p:pic>
        <p:nvPicPr>
          <p:cNvPr id="3" name="Picture 2"/>
          <p:cNvPicPr>
            <a:picLocks noChangeAspect="1"/>
          </p:cNvPicPr>
          <p:nvPr/>
        </p:nvPicPr>
        <p:blipFill>
          <a:blip r:embed="rId2"/>
          <a:stretch>
            <a:fillRect/>
          </a:stretch>
        </p:blipFill>
        <p:spPr>
          <a:xfrm>
            <a:off x="820132" y="700403"/>
            <a:ext cx="10322350" cy="5488591"/>
          </a:xfrm>
          <a:prstGeom prst="rect">
            <a:avLst/>
          </a:prstGeom>
        </p:spPr>
      </p:pic>
    </p:spTree>
    <p:extLst>
      <p:ext uri="{BB962C8B-B14F-4D97-AF65-F5344CB8AC3E}">
        <p14:creationId xmlns:p14="http://schemas.microsoft.com/office/powerpoint/2010/main" val="4268577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6693" y="848412"/>
            <a:ext cx="10228082" cy="5005633"/>
          </a:xfrm>
        </p:spPr>
        <p:txBody>
          <a:bodyPr/>
          <a:lstStyle/>
          <a:p>
            <a:br>
              <a:rPr lang="en-US" sz="1800" dirty="0"/>
            </a:br>
            <a:br>
              <a:rPr lang="en-US" sz="1800" dirty="0"/>
            </a:br>
            <a:r>
              <a:rPr lang="en-US" sz="1800" dirty="0"/>
              <a:t>In Our Dataset we compared the values of orders items price and freight charges, and came to the fact that there are 990 cities which are having the freight charges more than the order items price, On </a:t>
            </a:r>
            <a:r>
              <a:rPr lang="en-US" sz="1800" dirty="0" err="1"/>
              <a:t>analysing</a:t>
            </a:r>
            <a:r>
              <a:rPr lang="en-US" sz="1800" dirty="0"/>
              <a:t> this fact further and sorting the data values with days travelled in the shipment of these orders are really large and considered the top ten cities to further </a:t>
            </a:r>
            <a:r>
              <a:rPr lang="en-US" sz="1800" dirty="0" err="1"/>
              <a:t>analyse</a:t>
            </a:r>
            <a:r>
              <a:rPr lang="en-US" sz="1800" dirty="0"/>
              <a:t> our statement and find proof. So certainly these cities placing these orders are at loss and also comparing all 3 features with review score of 3 or less than 3 they are not good as well, which is not a good impression on the context of ecommerce.</a:t>
            </a:r>
            <a:br>
              <a:rPr lang="en-US" sz="1800" dirty="0"/>
            </a:br>
            <a:br>
              <a:rPr lang="en-US" sz="1800" dirty="0"/>
            </a:br>
            <a:r>
              <a:rPr lang="en-US" sz="1800" dirty="0"/>
              <a:t>We also build insights on the cities with largest purchase on products and came to know that </a:t>
            </a:r>
            <a:r>
              <a:rPr lang="en-US" sz="1800" dirty="0" err="1"/>
              <a:t>sao</a:t>
            </a:r>
            <a:r>
              <a:rPr lang="en-US" sz="1800" dirty="0"/>
              <a:t> Paulo city is having the most demands on products and also its on top of the city with largest no of days taken in shipment travel having a bad review.</a:t>
            </a:r>
            <a:br>
              <a:rPr lang="en-US" sz="1800" dirty="0"/>
            </a:br>
            <a:br>
              <a:rPr lang="en-US" sz="1800" dirty="0"/>
            </a:br>
            <a:r>
              <a:rPr lang="en-US" sz="2800" b="1" u="sng" dirty="0"/>
              <a:t>Recommendations:-</a:t>
            </a:r>
            <a:br>
              <a:rPr lang="en-US" sz="1800" b="1" dirty="0"/>
            </a:br>
            <a:r>
              <a:rPr lang="en-US" sz="1800" dirty="0"/>
              <a:t>So if we can reduce the freight charges and also establish some sort of storing units to reduce the days taken in travelling we can have some impact on the review score and also it might be beneficial for the ecommerce to have a hold on the customers of these Top cities with High Demand of Products</a:t>
            </a:r>
          </a:p>
        </p:txBody>
      </p:sp>
    </p:spTree>
    <p:extLst>
      <p:ext uri="{BB962C8B-B14F-4D97-AF65-F5344CB8AC3E}">
        <p14:creationId xmlns:p14="http://schemas.microsoft.com/office/powerpoint/2010/main" val="119546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07E05-8E89-E997-AB94-0C9622E3C3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71C7BB-1316-6969-915D-CB44BAEC6369}"/>
              </a:ext>
            </a:extLst>
          </p:cNvPr>
          <p:cNvSpPr>
            <a:spLocks noGrp="1"/>
          </p:cNvSpPr>
          <p:nvPr>
            <p:ph type="ctrTitle"/>
          </p:nvPr>
        </p:nvSpPr>
        <p:spPr>
          <a:xfrm>
            <a:off x="876693" y="1121434"/>
            <a:ext cx="10228082" cy="4732611"/>
          </a:xfrm>
        </p:spPr>
        <p:txBody>
          <a:bodyPr/>
          <a:lstStyle/>
          <a:p>
            <a:pPr marL="285750" indent="-285750">
              <a:buFont typeface="Wingdings" panose="05000000000000000000" pitchFamily="2" charset="2"/>
              <a:buChar char="§"/>
            </a:pPr>
            <a:r>
              <a:rPr lang="en-US" sz="1800" dirty="0"/>
              <a:t>1) During our analysis n Excel we faced a challenge creating data model on our given      data set.</a:t>
            </a:r>
            <a:br>
              <a:rPr lang="en-US" sz="1800" dirty="0"/>
            </a:br>
            <a:br>
              <a:rPr lang="en-US" sz="1800" dirty="0"/>
            </a:br>
            <a:r>
              <a:rPr lang="en-US" sz="1800" dirty="0"/>
              <a:t>2) The reviews comment and messages weren’t enough to provide a solid statement on     how was the performance of the product.</a:t>
            </a:r>
            <a:br>
              <a:rPr lang="en-US" sz="1800" dirty="0"/>
            </a:br>
            <a:br>
              <a:rPr lang="en-US" sz="1800" dirty="0"/>
            </a:br>
            <a:r>
              <a:rPr lang="en-US" sz="1800" dirty="0"/>
              <a:t>3) During import of our dataset in MY SQL it took really long time for the process to    complete. Also, we were faced with a challenge of renaming the columns to an appropriate format.</a:t>
            </a:r>
            <a:br>
              <a:rPr lang="en-US" sz="1800" dirty="0"/>
            </a:br>
            <a:r>
              <a:rPr lang="en-US" sz="1800" dirty="0"/>
              <a:t>Further more the date format was not readable at its initial import and hence we converted the format of those dates.</a:t>
            </a:r>
            <a:br>
              <a:rPr lang="en-US" sz="1800" dirty="0"/>
            </a:br>
            <a:br>
              <a:rPr lang="en-US" sz="1800" dirty="0"/>
            </a:br>
            <a:r>
              <a:rPr lang="en-US" sz="1800" dirty="0"/>
              <a:t>4) In tableau manual task of performing various visualization was a challenge itself. The issues faced in tableau and Excel were to a certain level handled in power bi( Bi directional filter).</a:t>
            </a:r>
            <a:br>
              <a:rPr lang="en-US" sz="1800" dirty="0"/>
            </a:br>
            <a:br>
              <a:rPr lang="en-US" sz="1800" dirty="0"/>
            </a:br>
            <a:endParaRPr lang="en-US" sz="1800" dirty="0"/>
          </a:p>
        </p:txBody>
      </p:sp>
      <p:sp>
        <p:nvSpPr>
          <p:cNvPr id="3" name="TextBox 2">
            <a:extLst>
              <a:ext uri="{FF2B5EF4-FFF2-40B4-BE49-F238E27FC236}">
                <a16:creationId xmlns:a16="http://schemas.microsoft.com/office/drawing/2014/main" id="{806A834F-2C00-C9D3-CBD8-B435FE6EE84A}"/>
              </a:ext>
            </a:extLst>
          </p:cNvPr>
          <p:cNvSpPr txBox="1"/>
          <p:nvPr/>
        </p:nvSpPr>
        <p:spPr>
          <a:xfrm>
            <a:off x="2096219" y="536659"/>
            <a:ext cx="7539486" cy="584775"/>
          </a:xfrm>
          <a:prstGeom prst="rect">
            <a:avLst/>
          </a:prstGeom>
          <a:noFill/>
        </p:spPr>
        <p:txBody>
          <a:bodyPr wrap="square" rtlCol="0">
            <a:spAutoFit/>
          </a:bodyPr>
          <a:lstStyle/>
          <a:p>
            <a:r>
              <a:rPr lang="en-US" sz="3200" b="1" dirty="0">
                <a:solidFill>
                  <a:schemeClr val="bg1"/>
                </a:solidFill>
              </a:rPr>
              <a:t>CHALLENGES FACED DURNG PROJECT</a:t>
            </a:r>
            <a:endParaRPr lang="en-IN" sz="3200" b="1" dirty="0">
              <a:solidFill>
                <a:schemeClr val="bg1"/>
              </a:solidFill>
            </a:endParaRPr>
          </a:p>
        </p:txBody>
      </p:sp>
    </p:spTree>
    <p:extLst>
      <p:ext uri="{BB962C8B-B14F-4D97-AF65-F5344CB8AC3E}">
        <p14:creationId xmlns:p14="http://schemas.microsoft.com/office/powerpoint/2010/main" val="937791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6046" y="2967335"/>
            <a:ext cx="3619902"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799264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9065" y="904885"/>
            <a:ext cx="5307290" cy="3959258"/>
          </a:xfrm>
        </p:spPr>
        <p:txBody>
          <a:bodyPr/>
          <a:lstStyle/>
          <a:p>
            <a:r>
              <a:rPr lang="en-US" sz="3200" b="1" u="sng" dirty="0"/>
              <a:t>Team:</a:t>
            </a:r>
            <a:br>
              <a:rPr lang="en-US" sz="3200" dirty="0"/>
            </a:br>
            <a:r>
              <a:rPr lang="en-US" sz="3200" dirty="0"/>
              <a:t>Jyothi Nalla</a:t>
            </a:r>
            <a:br>
              <a:rPr lang="en-US" sz="3200" dirty="0"/>
            </a:br>
            <a:r>
              <a:rPr lang="en-US" sz="3200" dirty="0"/>
              <a:t>Poonam Hatti</a:t>
            </a:r>
            <a:br>
              <a:rPr lang="en-US" sz="3200" dirty="0"/>
            </a:br>
            <a:r>
              <a:rPr lang="en-US" sz="3200" dirty="0"/>
              <a:t>Sagar Nathu Jedhe</a:t>
            </a:r>
            <a:br>
              <a:rPr lang="en-US" sz="3200" dirty="0"/>
            </a:br>
            <a:r>
              <a:rPr lang="en-US" sz="3200" dirty="0"/>
              <a:t>Parwaz Ahmed</a:t>
            </a:r>
            <a:br>
              <a:rPr lang="en-US" sz="3200" dirty="0"/>
            </a:br>
            <a:r>
              <a:rPr lang="en-US" sz="3200" dirty="0"/>
              <a:t>Bhukya Praveen</a:t>
            </a:r>
            <a:br>
              <a:rPr lang="en-US" sz="3200" dirty="0"/>
            </a:br>
            <a:endParaRPr lang="en-US" sz="3200" dirty="0"/>
          </a:p>
        </p:txBody>
      </p:sp>
      <p:sp>
        <p:nvSpPr>
          <p:cNvPr id="3" name="TextBox 2">
            <a:extLst>
              <a:ext uri="{FF2B5EF4-FFF2-40B4-BE49-F238E27FC236}">
                <a16:creationId xmlns:a16="http://schemas.microsoft.com/office/drawing/2014/main" id="{35EB0677-5B91-C048-1255-523BD45A62E2}"/>
              </a:ext>
            </a:extLst>
          </p:cNvPr>
          <p:cNvSpPr txBox="1"/>
          <p:nvPr/>
        </p:nvSpPr>
        <p:spPr>
          <a:xfrm>
            <a:off x="1026543" y="5269584"/>
            <a:ext cx="8704053" cy="584775"/>
          </a:xfrm>
          <a:prstGeom prst="rect">
            <a:avLst/>
          </a:prstGeom>
          <a:noFill/>
        </p:spPr>
        <p:txBody>
          <a:bodyPr wrap="square" rtlCol="0">
            <a:spAutoFit/>
          </a:bodyPr>
          <a:lstStyle/>
          <a:p>
            <a:r>
              <a:rPr lang="en-US" sz="3200" b="1" u="sng" dirty="0">
                <a:solidFill>
                  <a:schemeClr val="bg1"/>
                </a:solidFill>
              </a:rPr>
              <a:t>Mentor Name </a:t>
            </a:r>
            <a:r>
              <a:rPr lang="en-US" sz="3200" dirty="0">
                <a:solidFill>
                  <a:schemeClr val="bg1"/>
                </a:solidFill>
              </a:rPr>
              <a:t>:- Dipti Sinha Ma’am</a:t>
            </a:r>
            <a:endParaRPr lang="en-IN" sz="3200" dirty="0">
              <a:solidFill>
                <a:schemeClr val="bg1"/>
              </a:solidFill>
            </a:endParaRPr>
          </a:p>
        </p:txBody>
      </p:sp>
    </p:spTree>
    <p:extLst>
      <p:ext uri="{BB962C8B-B14F-4D97-AF65-F5344CB8AC3E}">
        <p14:creationId xmlns:p14="http://schemas.microsoft.com/office/powerpoint/2010/main" val="1138924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91852" y="1187777"/>
            <a:ext cx="10350631" cy="4905113"/>
          </a:xfrm>
        </p:spPr>
        <p:txBody>
          <a:bodyPr/>
          <a:lstStyle/>
          <a:p>
            <a:r>
              <a:rPr lang="en-US" sz="2800" b="1" u="sng" dirty="0"/>
              <a:t>Problem Statement </a:t>
            </a:r>
            <a:r>
              <a:rPr lang="en-US" sz="2400" b="1" dirty="0"/>
              <a:t>:</a:t>
            </a:r>
            <a:r>
              <a:rPr lang="en-US" sz="2400" dirty="0"/>
              <a:t> </a:t>
            </a:r>
            <a:r>
              <a:rPr lang="en-US" sz="2000" dirty="0"/>
              <a:t>"In the </a:t>
            </a:r>
            <a:r>
              <a:rPr lang="en-US" sz="2000" dirty="0" err="1"/>
              <a:t>Olist</a:t>
            </a:r>
            <a:r>
              <a:rPr lang="en-US" sz="2000" dirty="0"/>
              <a:t> e-commerce dataset, there is a need to analyze and derive actionable insights to optimize the overall performance and customer experience.” </a:t>
            </a:r>
            <a:br>
              <a:rPr lang="en-US" sz="2000" dirty="0"/>
            </a:br>
            <a:r>
              <a:rPr lang="en-US" sz="2800" b="1" u="sng" dirty="0"/>
              <a:t>The objectives include</a:t>
            </a:r>
            <a:r>
              <a:rPr lang="en-US" sz="2800" b="1" dirty="0"/>
              <a:t> </a:t>
            </a:r>
            <a:r>
              <a:rPr lang="en-US" sz="2400" b="1" dirty="0"/>
              <a:t>: </a:t>
            </a:r>
            <a:br>
              <a:rPr lang="en-US" sz="2400" b="1" dirty="0"/>
            </a:br>
            <a:r>
              <a:rPr lang="en-US" sz="2000" dirty="0"/>
              <a:t>Understanding customer behavior, identifying key factors influencing product and seller performance, improving order fulfillment processes, and enhancing overall operational efficiency. </a:t>
            </a:r>
            <a:br>
              <a:rPr lang="en-US" sz="2000" dirty="0"/>
            </a:br>
            <a:r>
              <a:rPr lang="en-US" sz="2000" dirty="0"/>
              <a:t>The analysis should encompass areas such as sales trends, customer satisfaction, product categorization, and seller performance, with the ultimate goal of providing strategic recommendations for business improvement and growth within the </a:t>
            </a:r>
            <a:r>
              <a:rPr lang="en-US" sz="2000" dirty="0" err="1"/>
              <a:t>Olist</a:t>
            </a:r>
            <a:r>
              <a:rPr lang="en-US" sz="2000" dirty="0"/>
              <a:t> e-commerce platform."</a:t>
            </a:r>
            <a:br>
              <a:rPr lang="en-US" sz="1800" b="1" dirty="0"/>
            </a:br>
            <a:br>
              <a:rPr lang="en-US" sz="1800" dirty="0"/>
            </a:br>
            <a:br>
              <a:rPr lang="en-US" sz="1800" dirty="0"/>
            </a:br>
            <a:br>
              <a:rPr lang="en-US" sz="1800" dirty="0"/>
            </a:br>
            <a:endParaRPr lang="en-US" sz="1800" dirty="0"/>
          </a:p>
        </p:txBody>
      </p:sp>
    </p:spTree>
    <p:extLst>
      <p:ext uri="{BB962C8B-B14F-4D97-AF65-F5344CB8AC3E}">
        <p14:creationId xmlns:p14="http://schemas.microsoft.com/office/powerpoint/2010/main" val="4252156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094" y="942392"/>
            <a:ext cx="8501921" cy="1707692"/>
          </a:xfrm>
        </p:spPr>
        <p:txBody>
          <a:bodyPr/>
          <a:lstStyle/>
          <a:p>
            <a:br>
              <a:rPr lang="en-US" sz="2400" b="1" dirty="0"/>
            </a:br>
            <a:br>
              <a:rPr lang="en-US" sz="2400" dirty="0"/>
            </a:br>
            <a:br>
              <a:rPr lang="en-US" sz="2400" dirty="0"/>
            </a:br>
            <a:endParaRPr lang="en-US" sz="2400" dirty="0"/>
          </a:p>
        </p:txBody>
      </p:sp>
      <p:sp>
        <p:nvSpPr>
          <p:cNvPr id="3" name="TextBox 2">
            <a:extLst>
              <a:ext uri="{FF2B5EF4-FFF2-40B4-BE49-F238E27FC236}">
                <a16:creationId xmlns:a16="http://schemas.microsoft.com/office/drawing/2014/main" id="{569F5290-7220-CC10-5FBA-FCFA40F0131C}"/>
              </a:ext>
            </a:extLst>
          </p:cNvPr>
          <p:cNvSpPr txBox="1"/>
          <p:nvPr/>
        </p:nvSpPr>
        <p:spPr>
          <a:xfrm>
            <a:off x="821095" y="942392"/>
            <a:ext cx="5147753" cy="4462760"/>
          </a:xfrm>
          <a:prstGeom prst="rect">
            <a:avLst/>
          </a:prstGeom>
          <a:noFill/>
        </p:spPr>
        <p:txBody>
          <a:bodyPr wrap="square" rtlCol="0">
            <a:spAutoFit/>
          </a:bodyPr>
          <a:lstStyle/>
          <a:p>
            <a:r>
              <a:rPr lang="en-US" sz="2800" b="1" u="sng" dirty="0">
                <a:solidFill>
                  <a:schemeClr val="bg1"/>
                </a:solidFill>
              </a:rPr>
              <a:t>About the Dataset</a:t>
            </a:r>
          </a:p>
          <a:p>
            <a:endParaRPr lang="en-IN" sz="2000" dirty="0">
              <a:solidFill>
                <a:schemeClr val="bg1"/>
              </a:solidFill>
            </a:endParaRPr>
          </a:p>
          <a:p>
            <a:r>
              <a:rPr lang="en-IN" sz="2000" dirty="0">
                <a:solidFill>
                  <a:schemeClr val="bg1"/>
                </a:solidFill>
              </a:rPr>
              <a:t>Set of 9 csv Datasets which Include – </a:t>
            </a:r>
          </a:p>
          <a:p>
            <a:endParaRPr lang="en-IN" dirty="0">
              <a:solidFill>
                <a:schemeClr val="bg1"/>
              </a:solidFill>
            </a:endParaRPr>
          </a:p>
          <a:p>
            <a:r>
              <a:rPr lang="en-IN" dirty="0">
                <a:solidFill>
                  <a:schemeClr val="bg1"/>
                </a:solidFill>
              </a:rPr>
              <a:t>olist_geolocation_dataset.csv, olist_order_items_dataset.csv, olist_order_payments_dataset.csv, olist_order_reviews_dataset.csv, olist_orders_dataset.csv, olist_products_dataset.csv, olist_sellers_dataset.csv, product_category_name_translation.csv, olist_customers_dataset.csv</a:t>
            </a:r>
          </a:p>
          <a:p>
            <a:endParaRPr lang="en-IN" dirty="0">
              <a:solidFill>
                <a:schemeClr val="bg1"/>
              </a:solidFill>
            </a:endParaRPr>
          </a:p>
          <a:p>
            <a:endParaRPr lang="en-IN" dirty="0">
              <a:solidFill>
                <a:schemeClr val="bg1"/>
              </a:solidFill>
            </a:endParaRPr>
          </a:p>
        </p:txBody>
      </p:sp>
      <p:pic>
        <p:nvPicPr>
          <p:cNvPr id="5" name="Picture 4">
            <a:extLst>
              <a:ext uri="{FF2B5EF4-FFF2-40B4-BE49-F238E27FC236}">
                <a16:creationId xmlns:a16="http://schemas.microsoft.com/office/drawing/2014/main" id="{DBD18AEB-3EFA-9CA3-B490-BA60D2C22C58}"/>
              </a:ext>
            </a:extLst>
          </p:cNvPr>
          <p:cNvPicPr>
            <a:picLocks noChangeAspect="1"/>
          </p:cNvPicPr>
          <p:nvPr/>
        </p:nvPicPr>
        <p:blipFill>
          <a:blip r:embed="rId2"/>
          <a:stretch>
            <a:fillRect/>
          </a:stretch>
        </p:blipFill>
        <p:spPr>
          <a:xfrm>
            <a:off x="5968848" y="1796238"/>
            <a:ext cx="5333816" cy="3209730"/>
          </a:xfrm>
          <a:prstGeom prst="rect">
            <a:avLst/>
          </a:prstGeom>
        </p:spPr>
      </p:pic>
    </p:spTree>
    <p:extLst>
      <p:ext uri="{BB962C8B-B14F-4D97-AF65-F5344CB8AC3E}">
        <p14:creationId xmlns:p14="http://schemas.microsoft.com/office/powerpoint/2010/main" val="4237601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1755" y="809465"/>
            <a:ext cx="4621294" cy="1283584"/>
          </a:xfrm>
        </p:spPr>
        <p:txBody>
          <a:bodyPr/>
          <a:lstStyle/>
          <a:p>
            <a:r>
              <a:rPr lang="en-US" sz="2800" b="1" u="sng" dirty="0"/>
              <a:t>Key Exploratory Analysis On Dataset</a:t>
            </a:r>
            <a:br>
              <a:rPr lang="en-US" sz="3200" b="1" u="sng" dirty="0"/>
            </a:br>
            <a:endParaRPr lang="en-US" sz="3200" b="1" u="sng" dirty="0"/>
          </a:p>
        </p:txBody>
      </p:sp>
      <p:sp>
        <p:nvSpPr>
          <p:cNvPr id="15" name="Rectangle 5">
            <a:extLst>
              <a:ext uri="{FF2B5EF4-FFF2-40B4-BE49-F238E27FC236}">
                <a16:creationId xmlns:a16="http://schemas.microsoft.com/office/drawing/2014/main" id="{3756A69F-1A8F-C5D6-7C15-7523B7F0F53D}"/>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Title 3">
            <a:extLst>
              <a:ext uri="{FF2B5EF4-FFF2-40B4-BE49-F238E27FC236}">
                <a16:creationId xmlns:a16="http://schemas.microsoft.com/office/drawing/2014/main" id="{2D7F675E-4A85-4805-42A2-28B6B1E4F68A}"/>
              </a:ext>
            </a:extLst>
          </p:cNvPr>
          <p:cNvSpPr txBox="1">
            <a:spLocks/>
          </p:cNvSpPr>
          <p:nvPr/>
        </p:nvSpPr>
        <p:spPr bwMode="gray">
          <a:xfrm>
            <a:off x="2198914" y="1968759"/>
            <a:ext cx="7794171" cy="387749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US" sz="2400" dirty="0">
                <a:solidFill>
                  <a:schemeClr val="bg1"/>
                </a:solidFill>
                <a:latin typeface="Söhne"/>
              </a:rPr>
            </a:br>
            <a:br>
              <a:rPr lang="en-US" sz="2400" dirty="0">
                <a:solidFill>
                  <a:schemeClr val="bg1"/>
                </a:solidFill>
                <a:latin typeface="Söhne"/>
              </a:rPr>
            </a:br>
            <a:br>
              <a:rPr lang="en-US" sz="2400" dirty="0">
                <a:solidFill>
                  <a:schemeClr val="bg1"/>
                </a:solidFill>
                <a:latin typeface="Söhne"/>
              </a:rPr>
            </a:br>
            <a:br>
              <a:rPr lang="en-US" sz="2400" dirty="0">
                <a:solidFill>
                  <a:schemeClr val="bg1"/>
                </a:solidFill>
                <a:latin typeface="Söhne"/>
              </a:rPr>
            </a:br>
            <a:r>
              <a:rPr lang="en-US" sz="2400" dirty="0"/>
              <a:t>"The </a:t>
            </a:r>
            <a:r>
              <a:rPr lang="en-US" sz="2400" dirty="0" err="1"/>
              <a:t>Olist</a:t>
            </a:r>
            <a:r>
              <a:rPr lang="en-US" sz="2400" dirty="0"/>
              <a:t> dataset exhibited challenges, including 261,831 duplicates in geolocation, date format inconsistencies in order items, an outlier with '</a:t>
            </a:r>
            <a:r>
              <a:rPr lang="en-US" sz="2400" dirty="0" err="1"/>
              <a:t>payments_value</a:t>
            </a:r>
            <a:r>
              <a:rPr lang="en-US" sz="2400" dirty="0"/>
              <a:t>' &gt; 12,000 in order payments, and null values in review-related columns. The orders dataset faced null values and inconsistent date formats. Additionally, null values in various product-related columns required attention. These issues prompted specific actions to enhance data quality for analysis."</a:t>
            </a:r>
            <a:endParaRPr lang="en-IN" sz="2400" dirty="0"/>
          </a:p>
        </p:txBody>
      </p:sp>
    </p:spTree>
    <p:extLst>
      <p:ext uri="{BB962C8B-B14F-4D97-AF65-F5344CB8AC3E}">
        <p14:creationId xmlns:p14="http://schemas.microsoft.com/office/powerpoint/2010/main" val="1479522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7AA6FB-E496-CB2B-C77A-86754C5C51CF}"/>
              </a:ext>
            </a:extLst>
          </p:cNvPr>
          <p:cNvSpPr txBox="1"/>
          <p:nvPr/>
        </p:nvSpPr>
        <p:spPr>
          <a:xfrm>
            <a:off x="737117" y="821095"/>
            <a:ext cx="9088369" cy="5139869"/>
          </a:xfrm>
          <a:prstGeom prst="rect">
            <a:avLst/>
          </a:prstGeom>
          <a:noFill/>
        </p:spPr>
        <p:txBody>
          <a:bodyPr wrap="square" rtlCol="0">
            <a:spAutoFit/>
          </a:bodyPr>
          <a:lstStyle/>
          <a:p>
            <a:pPr marL="457200" indent="-457200">
              <a:buFont typeface="Wingdings" panose="05000000000000000000" pitchFamily="2" charset="2"/>
              <a:buChar char="§"/>
            </a:pPr>
            <a:r>
              <a:rPr lang="en-US" sz="2800" b="1" u="sng" dirty="0">
                <a:solidFill>
                  <a:schemeClr val="bg2"/>
                </a:solidFill>
                <a:latin typeface="+mj-lt"/>
                <a:ea typeface="+mj-ea"/>
                <a:cs typeface="+mj-cs"/>
              </a:rPr>
              <a:t>Actions Performed: </a:t>
            </a:r>
            <a:br>
              <a:rPr lang="en-US" sz="2000" dirty="0">
                <a:solidFill>
                  <a:schemeClr val="bg2"/>
                </a:solidFill>
                <a:latin typeface="+mj-lt"/>
                <a:ea typeface="+mj-ea"/>
                <a:cs typeface="+mj-cs"/>
              </a:rPr>
            </a:br>
            <a:r>
              <a:rPr lang="en-US" sz="2000" dirty="0">
                <a:solidFill>
                  <a:schemeClr val="bg2"/>
                </a:solidFill>
                <a:latin typeface="+mj-lt"/>
                <a:ea typeface="+mj-ea"/>
                <a:cs typeface="+mj-cs"/>
              </a:rPr>
              <a:t>In the </a:t>
            </a:r>
            <a:r>
              <a:rPr lang="en-US" sz="2000" dirty="0" err="1">
                <a:solidFill>
                  <a:schemeClr val="bg2"/>
                </a:solidFill>
                <a:latin typeface="+mj-lt"/>
                <a:ea typeface="+mj-ea"/>
                <a:cs typeface="+mj-cs"/>
              </a:rPr>
              <a:t>Olist</a:t>
            </a:r>
            <a:r>
              <a:rPr lang="en-US" sz="2000" dirty="0">
                <a:solidFill>
                  <a:schemeClr val="bg2"/>
                </a:solidFill>
                <a:latin typeface="+mj-lt"/>
                <a:ea typeface="+mj-ea"/>
                <a:cs typeface="+mj-cs"/>
              </a:rPr>
              <a:t> e-commerce dataset, several key data preprocessing actions are being performed on specific datasets. Duplicates are being removed from the '</a:t>
            </a:r>
            <a:r>
              <a:rPr lang="en-US" sz="2000" dirty="0" err="1">
                <a:solidFill>
                  <a:schemeClr val="bg2"/>
                </a:solidFill>
                <a:latin typeface="+mj-lt"/>
                <a:ea typeface="+mj-ea"/>
                <a:cs typeface="+mj-cs"/>
              </a:rPr>
              <a:t>olist_geolocation_dataset</a:t>
            </a:r>
            <a:r>
              <a:rPr lang="en-US" sz="2000" dirty="0">
                <a:solidFill>
                  <a:schemeClr val="bg2"/>
                </a:solidFill>
                <a:latin typeface="+mj-lt"/>
                <a:ea typeface="+mj-ea"/>
                <a:cs typeface="+mj-cs"/>
              </a:rPr>
              <a:t>,' '</a:t>
            </a:r>
            <a:r>
              <a:rPr lang="en-US" sz="2000" dirty="0" err="1">
                <a:solidFill>
                  <a:schemeClr val="bg2"/>
                </a:solidFill>
                <a:latin typeface="+mj-lt"/>
                <a:ea typeface="+mj-ea"/>
                <a:cs typeface="+mj-cs"/>
              </a:rPr>
              <a:t>shipping_limit_date</a:t>
            </a:r>
            <a:r>
              <a:rPr lang="en-US" sz="2000" dirty="0">
                <a:solidFill>
                  <a:schemeClr val="bg2"/>
                </a:solidFill>
                <a:latin typeface="+mj-lt"/>
                <a:ea typeface="+mj-ea"/>
                <a:cs typeface="+mj-cs"/>
              </a:rPr>
              <a:t>' is being converted to Date format in the '</a:t>
            </a:r>
            <a:r>
              <a:rPr lang="en-US" sz="2000" dirty="0" err="1">
                <a:solidFill>
                  <a:schemeClr val="bg2"/>
                </a:solidFill>
                <a:latin typeface="+mj-lt"/>
                <a:ea typeface="+mj-ea"/>
                <a:cs typeface="+mj-cs"/>
              </a:rPr>
              <a:t>olist_order_items_dataset</a:t>
            </a:r>
            <a:r>
              <a:rPr lang="en-US" sz="2000" dirty="0">
                <a:solidFill>
                  <a:schemeClr val="bg2"/>
                </a:solidFill>
                <a:latin typeface="+mj-lt"/>
                <a:ea typeface="+mj-ea"/>
                <a:cs typeface="+mj-cs"/>
              </a:rPr>
              <a:t>,' an outlier with '</a:t>
            </a:r>
            <a:r>
              <a:rPr lang="en-US" sz="2000" dirty="0" err="1">
                <a:solidFill>
                  <a:schemeClr val="bg2"/>
                </a:solidFill>
                <a:latin typeface="+mj-lt"/>
                <a:ea typeface="+mj-ea"/>
                <a:cs typeface="+mj-cs"/>
              </a:rPr>
              <a:t>payments_value</a:t>
            </a:r>
            <a:r>
              <a:rPr lang="en-US" sz="2000" dirty="0">
                <a:solidFill>
                  <a:schemeClr val="bg2"/>
                </a:solidFill>
                <a:latin typeface="+mj-lt"/>
                <a:ea typeface="+mj-ea"/>
                <a:cs typeface="+mj-cs"/>
              </a:rPr>
              <a:t>' &gt; 12,000 is being addressed in the '</a:t>
            </a:r>
            <a:r>
              <a:rPr lang="en-US" sz="2000" dirty="0" err="1">
                <a:solidFill>
                  <a:schemeClr val="bg2"/>
                </a:solidFill>
                <a:latin typeface="+mj-lt"/>
                <a:ea typeface="+mj-ea"/>
                <a:cs typeface="+mj-cs"/>
              </a:rPr>
              <a:t>olist_order_payments_dataset</a:t>
            </a:r>
            <a:r>
              <a:rPr lang="en-US" sz="2000" dirty="0">
                <a:solidFill>
                  <a:schemeClr val="bg2"/>
                </a:solidFill>
                <a:latin typeface="+mj-lt"/>
                <a:ea typeface="+mj-ea"/>
                <a:cs typeface="+mj-cs"/>
              </a:rPr>
              <a:t>.' The '</a:t>
            </a:r>
            <a:r>
              <a:rPr lang="en-US" sz="2000" dirty="0" err="1">
                <a:solidFill>
                  <a:schemeClr val="bg2"/>
                </a:solidFill>
                <a:latin typeface="+mj-lt"/>
                <a:ea typeface="+mj-ea"/>
                <a:cs typeface="+mj-cs"/>
              </a:rPr>
              <a:t>olist_order_reviews_dataset</a:t>
            </a:r>
            <a:r>
              <a:rPr lang="en-US" sz="2000" dirty="0">
                <a:solidFill>
                  <a:schemeClr val="bg2"/>
                </a:solidFill>
                <a:latin typeface="+mj-lt"/>
                <a:ea typeface="+mj-ea"/>
                <a:cs typeface="+mj-cs"/>
              </a:rPr>
              <a:t>' is undergoing date format conversions and potential column drops for those with over 50% null values. In the '</a:t>
            </a:r>
            <a:r>
              <a:rPr lang="en-US" sz="2000" dirty="0" err="1">
                <a:solidFill>
                  <a:schemeClr val="bg2"/>
                </a:solidFill>
                <a:latin typeface="+mj-lt"/>
                <a:ea typeface="+mj-ea"/>
                <a:cs typeface="+mj-cs"/>
              </a:rPr>
              <a:t>olist_orders_dataset</a:t>
            </a:r>
            <a:r>
              <a:rPr lang="en-US" sz="2000" dirty="0">
                <a:solidFill>
                  <a:schemeClr val="bg2"/>
                </a:solidFill>
                <a:latin typeface="+mj-lt"/>
                <a:ea typeface="+mj-ea"/>
                <a:cs typeface="+mj-cs"/>
              </a:rPr>
              <a:t>,' rows with less than 5% NA values are being dropped, and dates are being formatted. Similarly, in the '</a:t>
            </a:r>
            <a:r>
              <a:rPr lang="en-US" sz="2000" dirty="0" err="1">
                <a:solidFill>
                  <a:schemeClr val="bg2"/>
                </a:solidFill>
                <a:latin typeface="+mj-lt"/>
                <a:ea typeface="+mj-ea"/>
                <a:cs typeface="+mj-cs"/>
              </a:rPr>
              <a:t>olist_products_dataset</a:t>
            </a:r>
            <a:r>
              <a:rPr lang="en-US" sz="2000" dirty="0">
                <a:solidFill>
                  <a:schemeClr val="bg2"/>
                </a:solidFill>
                <a:latin typeface="+mj-lt"/>
                <a:ea typeface="+mj-ea"/>
                <a:cs typeface="+mj-cs"/>
              </a:rPr>
              <a:t>,' rows with less than 5% NA values are being removed, particularly in various product-related columns. These actions aim to enhance the quality and consistency of the data for subsequent analysis.</a:t>
            </a:r>
          </a:p>
          <a:p>
            <a:endParaRPr lang="en-US" sz="2000" dirty="0">
              <a:solidFill>
                <a:schemeClr val="bg2"/>
              </a:solidFill>
              <a:latin typeface="+mj-lt"/>
              <a:ea typeface="+mj-ea"/>
              <a:cs typeface="+mj-cs"/>
            </a:endParaRPr>
          </a:p>
        </p:txBody>
      </p:sp>
    </p:spTree>
    <p:extLst>
      <p:ext uri="{BB962C8B-B14F-4D97-AF65-F5344CB8AC3E}">
        <p14:creationId xmlns:p14="http://schemas.microsoft.com/office/powerpoint/2010/main" val="2827652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E5CFAF-3166-B137-1067-8B4369736488}"/>
              </a:ext>
            </a:extLst>
          </p:cNvPr>
          <p:cNvSpPr txBox="1"/>
          <p:nvPr/>
        </p:nvSpPr>
        <p:spPr>
          <a:xfrm>
            <a:off x="3213369" y="2413337"/>
            <a:ext cx="5206012" cy="1015663"/>
          </a:xfrm>
          <a:prstGeom prst="rect">
            <a:avLst/>
          </a:prstGeom>
          <a:noFill/>
        </p:spPr>
        <p:txBody>
          <a:bodyPr wrap="square" rtlCol="0">
            <a:spAutoFit/>
          </a:bodyPr>
          <a:lstStyle/>
          <a:p>
            <a:pPr algn="ctr"/>
            <a:r>
              <a:rPr lang="en-IN" sz="6000" b="1" u="sng" dirty="0">
                <a:solidFill>
                  <a:schemeClr val="bg1"/>
                </a:solidFill>
              </a:rPr>
              <a:t>Visualization</a:t>
            </a:r>
          </a:p>
        </p:txBody>
      </p:sp>
    </p:spTree>
    <p:extLst>
      <p:ext uri="{BB962C8B-B14F-4D97-AF65-F5344CB8AC3E}">
        <p14:creationId xmlns:p14="http://schemas.microsoft.com/office/powerpoint/2010/main" val="263899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97160" y="598558"/>
            <a:ext cx="10894116" cy="5623133"/>
          </a:xfrm>
          <a:prstGeom prst="rect">
            <a:avLst/>
          </a:prstGeom>
        </p:spPr>
      </p:pic>
    </p:spTree>
    <p:extLst>
      <p:ext uri="{BB962C8B-B14F-4D97-AF65-F5344CB8AC3E}">
        <p14:creationId xmlns:p14="http://schemas.microsoft.com/office/powerpoint/2010/main" val="3767898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35193" y="1168924"/>
            <a:ext cx="5307290" cy="3959258"/>
          </a:xfrm>
        </p:spPr>
        <p:txBody>
          <a:bodyPr/>
          <a:lstStyle/>
          <a:p>
            <a:endParaRPr lang="en-US" sz="1100" dirty="0"/>
          </a:p>
        </p:txBody>
      </p:sp>
      <p:pic>
        <p:nvPicPr>
          <p:cNvPr id="3" name="Picture 2"/>
          <p:cNvPicPr>
            <a:picLocks noChangeAspect="1"/>
          </p:cNvPicPr>
          <p:nvPr/>
        </p:nvPicPr>
        <p:blipFill>
          <a:blip r:embed="rId2"/>
          <a:stretch>
            <a:fillRect/>
          </a:stretch>
        </p:blipFill>
        <p:spPr>
          <a:xfrm>
            <a:off x="735291" y="646150"/>
            <a:ext cx="10727703" cy="5510681"/>
          </a:xfrm>
          <a:prstGeom prst="rect">
            <a:avLst/>
          </a:prstGeom>
        </p:spPr>
      </p:pic>
    </p:spTree>
    <p:extLst>
      <p:ext uri="{BB962C8B-B14F-4D97-AF65-F5344CB8AC3E}">
        <p14:creationId xmlns:p14="http://schemas.microsoft.com/office/powerpoint/2010/main" val="16874693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5241</TotalTime>
  <Words>1586</Words>
  <Application>Microsoft Office PowerPoint</Application>
  <PresentationFormat>Widescreen</PresentationFormat>
  <Paragraphs>23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Century Gothic</vt:lpstr>
      <vt:lpstr>Söhne</vt:lpstr>
      <vt:lpstr>Wingdings</vt:lpstr>
      <vt:lpstr>Wingdings 3</vt:lpstr>
      <vt:lpstr>Ion Boardroom</vt:lpstr>
      <vt:lpstr>  E_COMMERCE</vt:lpstr>
      <vt:lpstr>Team: Jyothi Nalla Poonam Hatti Sagar Nathu Jedhe Parwaz Ahmed Bhukya Praveen </vt:lpstr>
      <vt:lpstr>Problem Statement : "In the Olist e-commerce dataset, there is a need to analyze and derive actionable insights to optimize the overall performance and customer experience.”  The objectives include :  Understanding customer behavior, identifying key factors influencing product and seller performance, improving order fulfillment processes, and enhancing overall operational efficiency.  The analysis should encompass areas such as sales trends, customer satisfaction, product categorization, and seller performance, with the ultimate goal of providing strategic recommendations for business improvement and growth within the Olist e-commerce platform."    </vt:lpstr>
      <vt:lpstr>   </vt:lpstr>
      <vt:lpstr>Key Exploratory Analysis On Dataset </vt:lpstr>
      <vt:lpstr>PowerPoint Presentation</vt:lpstr>
      <vt:lpstr>PowerPoint Presentation</vt:lpstr>
      <vt:lpstr>PowerPoint Presentation</vt:lpstr>
      <vt:lpstr>PowerPoint Presentation</vt:lpstr>
      <vt:lpstr>Overall: 77% of the total payment value was made on weekdays. 23% of the total payment value was made on weekends.  Weekend: The pie chart slice is labeled "Weekend/Weekday Weekend". This suggests that the data might include weekend days that fall on the same calendar week as a weekday. The value of the weekend slice is 4 million, which is 22.79% of the total sum of 35,14,026.80.  Weekday: The pie chart slice is simply labeled "Weekday". It has a value of 12 million, which makes up 77.21% of the total.</vt:lpstr>
      <vt:lpstr>    Count Of Order And Review Score of Credit Card:- Credit card payments are the most common payment type for orders with high review scores. For example, at a review score of 5.0, there are about 4,200 credit card orders, compared to only about 1,000 boleto orders and 200 voucher orders. Boleto payments are more common than voucher payments for orders with lower review scores. For example, at a review score of 1.0, there are about 100 boleto orders, compared to only about 20 voucher orders. The overall distribution of review scores is skewed to the right, with more orders having higher review scores.</vt:lpstr>
      <vt:lpstr>Average shipping days by Product:  The average shipping days for all product categories is 5 days. Product categories: The chart shows four product categories: audio, pet shop, artigos_de_festas, and artes_e_artesanato. Shipping days by category: Audio: The average shipping days for audio products is 9 days. This slice of the pie chart makes up 23% of the total. Pet shop: The average shipping days for pet shop products is 13 days. This slice of the pie chart makes up 34% of the total. This is the largest slice of the pie chart, indicating that pet shop products have the longest average shipping days. Artigos_de_festas: The average shipping days for artigos_de_festas products is 5 days. This slice of the pie chart makes up 14% of the total. Artes_e_artesanato: The average shipping days for artes_e_artesanato products is 11 days. This slice of the pie chart makes up 29% of the total. </vt:lpstr>
      <vt:lpstr>Average Payment and Price of City:- The average payment value is 154, while the average price is 121. This means that, on average, people are paying more than the asking price for apartments in Sao Paulo. The difference between the two values is 33, which represents a difference of about 27%. The chart also shows a range of values for both payment and price. The range for payment value is from 0 to 200, while the range for price is from 0 to 150. This suggests that there is a lot of variation in the prices of apartments in Sao Paulo, and that people are willing to pay a variety of prices depending on the apartment. It is important to note that this chart is based on a limited amount of data, and it may not be representative of the entire market for apartments in Sao Paulo. However, it does provide some insights into the current trends in the city's housing market.  </vt:lpstr>
      <vt:lpstr>Average Shipping Days Vs Review Score:- Average shipping days: The average shipping days for all orders is 12.09 days. Average review score: The average review score for all orders is 3.84. Relationship between shipping days and review score: There is a slight negative correlation between shipping days and review score. This means that orders that take longer to ship tend to have slightly lower review scores.</vt:lpstr>
      <vt:lpstr>PowerPoint Presentation</vt:lpstr>
      <vt:lpstr>  In Our Dataset we compared the values of orders items price and freight charges, and came to the fact that there are 990 cities which are having the freight charges more than the order items price, On analysing this fact further and sorting the data values with days travelled in the shipment of these orders are really large and considered the top ten cities to further analyse our statement and find proof. So certainly these cities placing these orders are at loss and also comparing all 3 features with review score of 3 or less than 3 they are not good as well, which is not a good impression on the context of ecommerce.  We also build insights on the cities with largest purchase on products and came to know that sao Paulo city is having the most demands on products and also its on top of the city with largest no of days taken in shipment travel having a bad review.  Recommendations:- So if we can reduce the freight charges and also establish some sort of storing units to reduce the days taken in travelling we can have some impact on the review score and also it might be beneficial for the ecommerce to have a hold on the customers of these Top cities with High Demand of Products</vt:lpstr>
      <vt:lpstr>1) During our analysis n Excel we faced a challenge creating data model on our given      data set.  2) The reviews comment and messages weren’t enough to provide a solid statement on     how was the performance of the product.  3) During import of our dataset in MY SQL it took really long time for the process to    complete. Also, we were faced with a challenge of renaming the columns to an appropriate format. Further more the date format was not readable at its initial import and hence we converted the format of those dates.  4) In tableau manual task of performing various visualization was a challenge itself. The issues faced in tableau and Excel were to a certain level handled in power bi( Bi directional filter).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Overall: 77% of the total payment value was made on weekdays. 23% of the total payment value was made on weekends.  Weekend: The pie chart slice is labeled "Weekend/Weekday Weekend". This suggests that the data might include weekend days that fall on the same calendar week as a weekday. The value of the weekend slice is 4 million, which is 22.79% of the total sum of 35,14,026.80.  Weekday: The pie chart slice is simply labeled "Weekday". It has a value of 12 million, which makes up 77.21% of the total.</dc:title>
  <dc:creator>HP</dc:creator>
  <cp:lastModifiedBy>hatti</cp:lastModifiedBy>
  <cp:revision>21</cp:revision>
  <dcterms:created xsi:type="dcterms:W3CDTF">2024-01-30T10:42:22Z</dcterms:created>
  <dcterms:modified xsi:type="dcterms:W3CDTF">2024-02-07T14:28:15Z</dcterms:modified>
</cp:coreProperties>
</file>