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69" r:id="rId5"/>
    <p:sldId id="257" r:id="rId6"/>
    <p:sldId id="258" r:id="rId7"/>
    <p:sldId id="406" r:id="rId8"/>
    <p:sldId id="454" r:id="rId9"/>
    <p:sldId id="455" r:id="rId10"/>
    <p:sldId id="273" r:id="rId11"/>
    <p:sldId id="275" r:id="rId12"/>
    <p:sldId id="453" r:id="rId13"/>
    <p:sldId id="456" r:id="rId14"/>
    <p:sldId id="457" r:id="rId15"/>
    <p:sldId id="458" r:id="rId16"/>
    <p:sldId id="426" r:id="rId17"/>
    <p:sldId id="428" r:id="rId18"/>
    <p:sldId id="409" r:id="rId19"/>
    <p:sldId id="445" r:id="rId20"/>
    <p:sldId id="405" r:id="rId21"/>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89842" autoAdjust="0"/>
  </p:normalViewPr>
  <p:slideViewPr>
    <p:cSldViewPr snapToGrid="0" showGuides="1">
      <p:cViewPr varScale="1">
        <p:scale>
          <a:sx n="67" d="100"/>
          <a:sy n="67" d="100"/>
        </p:scale>
        <p:origin x="620" y="44"/>
      </p:cViewPr>
      <p:guideLst>
        <p:guide orient="horz" pos="2160"/>
        <p:guide pos="3840"/>
      </p:guideLst>
    </p:cSldViewPr>
  </p:slideViewPr>
  <p:notesTextViewPr>
    <p:cViewPr>
      <p:scale>
        <a:sx n="1" d="1"/>
        <a:sy n="1" d="1"/>
      </p:scale>
      <p:origin x="0" y="0"/>
    </p:cViewPr>
  </p:notesTextViewPr>
  <p:notesViewPr>
    <p:cSldViewPr snapToGrid="0" showGuides="1">
      <p:cViewPr varScale="1">
        <p:scale>
          <a:sx n="90" d="100"/>
          <a:sy n="90"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E520D69-B2A6-4651-85F3-992158983495}" type="datetime1">
              <a:rPr lang="en-GB" smtClean="0"/>
              <a:t>23/11/2022</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en-GB" smtClean="0"/>
              <a:t>‹#›</a:t>
            </a:fld>
            <a:endParaRPr lang="en-GB"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0B0BC-5F5A-4563-8D5F-5EBE8705E78B}" type="datetime1">
              <a:rPr lang="en-GB" noProof="0" smtClean="0"/>
              <a:pPr/>
              <a:t>23/11/2022</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A3C37BE-C303-496D-B5CD-85F2937540FC}" type="slidenum">
              <a:rPr lang="en-GB" noProof="0" smtClean="0"/>
              <a:t>‹#›</a:t>
            </a:fld>
            <a:endParaRPr lang="en-GB" noProof="0"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2</a:t>
            </a:fld>
            <a:endParaRPr lang="en-GB" dirty="0"/>
          </a:p>
        </p:txBody>
      </p:sp>
    </p:spTree>
    <p:extLst>
      <p:ext uri="{BB962C8B-B14F-4D97-AF65-F5344CB8AC3E}">
        <p14:creationId xmlns:p14="http://schemas.microsoft.com/office/powerpoint/2010/main" val="1033355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15</a:t>
            </a:fld>
            <a:endParaRPr lang="en-GB" dirty="0"/>
          </a:p>
        </p:txBody>
      </p:sp>
    </p:spTree>
    <p:extLst>
      <p:ext uri="{BB962C8B-B14F-4D97-AF65-F5344CB8AC3E}">
        <p14:creationId xmlns:p14="http://schemas.microsoft.com/office/powerpoint/2010/main" val="217510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16</a:t>
            </a:fld>
            <a:endParaRPr lang="en-GB" dirty="0"/>
          </a:p>
        </p:txBody>
      </p:sp>
    </p:spTree>
    <p:extLst>
      <p:ext uri="{BB962C8B-B14F-4D97-AF65-F5344CB8AC3E}">
        <p14:creationId xmlns:p14="http://schemas.microsoft.com/office/powerpoint/2010/main" val="217510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17</a:t>
            </a:fld>
            <a:endParaRPr lang="en-GB" dirty="0"/>
          </a:p>
        </p:txBody>
      </p:sp>
    </p:spTree>
    <p:extLst>
      <p:ext uri="{BB962C8B-B14F-4D97-AF65-F5344CB8AC3E}">
        <p14:creationId xmlns:p14="http://schemas.microsoft.com/office/powerpoint/2010/main" val="217510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3</a:t>
            </a:fld>
            <a:endParaRPr lang="en-GB" dirty="0"/>
          </a:p>
        </p:txBody>
      </p:sp>
    </p:spTree>
    <p:extLst>
      <p:ext uri="{BB962C8B-B14F-4D97-AF65-F5344CB8AC3E}">
        <p14:creationId xmlns:p14="http://schemas.microsoft.com/office/powerpoint/2010/main" val="2097015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4</a:t>
            </a:fld>
            <a:endParaRPr lang="en-GB" dirty="0"/>
          </a:p>
        </p:txBody>
      </p:sp>
    </p:spTree>
    <p:extLst>
      <p:ext uri="{BB962C8B-B14F-4D97-AF65-F5344CB8AC3E}">
        <p14:creationId xmlns:p14="http://schemas.microsoft.com/office/powerpoint/2010/main" val="217510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5</a:t>
            </a:fld>
            <a:endParaRPr lang="en-GB" dirty="0"/>
          </a:p>
        </p:txBody>
      </p:sp>
    </p:spTree>
    <p:extLst>
      <p:ext uri="{BB962C8B-B14F-4D97-AF65-F5344CB8AC3E}">
        <p14:creationId xmlns:p14="http://schemas.microsoft.com/office/powerpoint/2010/main" val="1769391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6</a:t>
            </a:fld>
            <a:endParaRPr lang="en-GB" dirty="0"/>
          </a:p>
        </p:txBody>
      </p:sp>
    </p:spTree>
    <p:extLst>
      <p:ext uri="{BB962C8B-B14F-4D97-AF65-F5344CB8AC3E}">
        <p14:creationId xmlns:p14="http://schemas.microsoft.com/office/powerpoint/2010/main" val="348768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7</a:t>
            </a:fld>
            <a:endParaRPr lang="en-GB" dirty="0"/>
          </a:p>
        </p:txBody>
      </p:sp>
    </p:spTree>
    <p:extLst>
      <p:ext uri="{BB962C8B-B14F-4D97-AF65-F5344CB8AC3E}">
        <p14:creationId xmlns:p14="http://schemas.microsoft.com/office/powerpoint/2010/main" val="21751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8</a:t>
            </a:fld>
            <a:endParaRPr lang="en-GB" dirty="0"/>
          </a:p>
        </p:txBody>
      </p:sp>
    </p:spTree>
    <p:extLst>
      <p:ext uri="{BB962C8B-B14F-4D97-AF65-F5344CB8AC3E}">
        <p14:creationId xmlns:p14="http://schemas.microsoft.com/office/powerpoint/2010/main" val="217510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13</a:t>
            </a:fld>
            <a:endParaRPr lang="en-GB" dirty="0"/>
          </a:p>
        </p:txBody>
      </p:sp>
    </p:spTree>
    <p:extLst>
      <p:ext uri="{BB962C8B-B14F-4D97-AF65-F5344CB8AC3E}">
        <p14:creationId xmlns:p14="http://schemas.microsoft.com/office/powerpoint/2010/main" val="217510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0A3C37BE-C303-496D-B5CD-85F2937540FC}" type="slidenum">
              <a:rPr lang="en-GB" smtClean="0"/>
              <a:t>14</a:t>
            </a:fld>
            <a:endParaRPr lang="en-GB" dirty="0"/>
          </a:p>
        </p:txBody>
      </p:sp>
    </p:spTree>
    <p:extLst>
      <p:ext uri="{BB962C8B-B14F-4D97-AF65-F5344CB8AC3E}">
        <p14:creationId xmlns:p14="http://schemas.microsoft.com/office/powerpoint/2010/main" val="21751098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ctrTitle"/>
          </p:nvPr>
        </p:nvSpPr>
        <p:spPr>
          <a:xfrm>
            <a:off x="1104900" y="2292094"/>
            <a:ext cx="10096500" cy="2219691"/>
          </a:xfrm>
        </p:spPr>
        <p:txBody>
          <a:bodyPr rtlCol="0" anchor="ctr">
            <a:normAutofit/>
          </a:bodyPr>
          <a:lstStyle>
            <a:lvl1pPr algn="l">
              <a:defRPr sz="4400" cap="all" baseline="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4" name="Date Placeholder 3"/>
          <p:cNvSpPr>
            <a:spLocks noGrp="1"/>
          </p:cNvSpPr>
          <p:nvPr>
            <p:ph type="dt" sz="half" idx="10"/>
          </p:nvPr>
        </p:nvSpPr>
        <p:spPr/>
        <p:txBody>
          <a:bodyPr rtlCol="0"/>
          <a:lstStyle>
            <a:lvl1pPr>
              <a:defRPr>
                <a:solidFill>
                  <a:schemeClr val="tx1">
                    <a:lumMod val="20000"/>
                    <a:lumOff val="80000"/>
                  </a:schemeClr>
                </a:solidFill>
              </a:defRPr>
            </a:lvl1pPr>
          </a:lstStyle>
          <a:p>
            <a:fld id="{22B4CE67-49A1-4954-B535-D011B21685D9}" type="datetime1">
              <a:rPr lang="en-GB" noProof="0" smtClean="0"/>
              <a:pPr/>
              <a:t>23/11/2022</a:t>
            </a:fld>
            <a:endParaRPr lang="en-GB" noProof="0" dirty="0"/>
          </a:p>
        </p:txBody>
      </p:sp>
      <p:sp>
        <p:nvSpPr>
          <p:cNvPr id="5" name="Footer Placeholder 4"/>
          <p:cNvSpPr>
            <a:spLocks noGrp="1"/>
          </p:cNvSpPr>
          <p:nvPr>
            <p:ph type="ftr" sz="quarter" idx="11"/>
          </p:nvPr>
        </p:nvSpPr>
        <p:spPr/>
        <p:txBody>
          <a:bodyPr rtlCol="0"/>
          <a:lstStyle>
            <a:lvl1pPr>
              <a:defRPr>
                <a:solidFill>
                  <a:schemeClr val="tx1">
                    <a:lumMod val="20000"/>
                    <a:lumOff val="80000"/>
                  </a:schemeClr>
                </a:solidFill>
              </a:defRPr>
            </a:lvl1pPr>
          </a:lstStyle>
          <a:p>
            <a:endParaRPr lang="en-GB" noProof="0" dirty="0"/>
          </a:p>
        </p:txBody>
      </p:sp>
      <p:sp>
        <p:nvSpPr>
          <p:cNvPr id="6" name="Slide Number Placeholder 5"/>
          <p:cNvSpPr>
            <a:spLocks noGrp="1"/>
          </p:cNvSpPr>
          <p:nvPr>
            <p:ph type="sldNum" sz="quarter" idx="12"/>
          </p:nvPr>
        </p:nvSpPr>
        <p:spPr/>
        <p:txBody>
          <a:bodyPr rtlCol="0"/>
          <a:lstStyle>
            <a:lvl1pPr>
              <a:defRPr>
                <a:solidFill>
                  <a:schemeClr val="tx1">
                    <a:lumMod val="20000"/>
                    <a:lumOff val="80000"/>
                  </a:schemeClr>
                </a:solidFill>
              </a:defRPr>
            </a:lvl1pPr>
          </a:lstStyle>
          <a:p>
            <a:fld id="{0FF54DE5-C571-48E8-A5BC-B369434E2F44}" type="slidenum">
              <a:rPr lang="en-GB" noProof="0" smtClean="0"/>
              <a:pPr/>
              <a:t>‹#›</a:t>
            </a:fld>
            <a:endParaRPr lang="en-GB" noProof="0"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3" name="Picture Placeholder 2"/>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lvl1pPr>
              <a:defRPr/>
            </a:lvl1pPr>
          </a:lstStyle>
          <a:p>
            <a:fld id="{EA17A61D-7B9C-429F-ACCF-69D4850EF890}" type="datetime1">
              <a:rPr lang="en-GB" noProof="0" smtClean="0"/>
              <a:pPr/>
              <a:t>23/11/2022</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6B0C9D9D-358B-4B6B-9CB9-B14223D14AA3}" type="datetime1">
              <a:rPr lang="en-GB" noProof="0" smtClean="0"/>
              <a:pPr/>
              <a:t>23/11/2022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104900" y="365125"/>
            <a:ext cx="8098896" cy="5811838"/>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74F5FE40-BBFB-4CB9-AAA5-59BD3AE478A7}" type="datetime1">
              <a:rPr lang="en-GB" noProof="0" smtClean="0"/>
              <a:pPr/>
              <a:t>23/11/2022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45A2EB74-D6DB-40B9-8AC8-BA8DD588C21F}" type="datetime1">
              <a:rPr lang="en-GB" noProof="0" smtClean="0"/>
              <a:pPr/>
              <a:t>23/11/2022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p:cNvSpPr>
            <a:spLocks noGrp="1"/>
          </p:cNvSpPr>
          <p:nvPr>
            <p:ph type="ctrTitle"/>
          </p:nvPr>
        </p:nvSpPr>
        <p:spPr>
          <a:xfrm>
            <a:off x="1104900" y="2292094"/>
            <a:ext cx="5734050" cy="2219691"/>
          </a:xfrm>
        </p:spPr>
        <p:txBody>
          <a:bodyPr rtlCol="0" anchor="ctr">
            <a:normAutofit/>
          </a:bodyPr>
          <a:lstStyle>
            <a:lvl1pPr algn="l">
              <a:defRPr sz="4400" cap="all" baseline="0"/>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sp>
        <p:nvSpPr>
          <p:cNvPr id="11" name="Picture Placeholder 10"/>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r>
              <a:rPr lang="en-US" noProof="0"/>
              <a:t>Click icon to add picture</a:t>
            </a:r>
            <a:endParaRPr lang="en-GB" noProof="0" dirty="0"/>
          </a:p>
        </p:txBody>
      </p:sp>
      <p:sp>
        <p:nvSpPr>
          <p:cNvPr id="19"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rtl="0"/>
            <a:r>
              <a:rPr lang="en-GB" sz="1200" b="1" i="1" noProof="0" dirty="0">
                <a:latin typeface="Arial" pitchFamily="34" charset="0"/>
                <a:cs typeface="Arial" pitchFamily="34" charset="0"/>
              </a:rPr>
              <a:t>NOTE:</a:t>
            </a:r>
          </a:p>
          <a:p>
            <a:pPr rtl="0"/>
            <a:r>
              <a:rPr lang="en-GB" sz="1200" i="1" noProof="0" dirty="0">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lvl1pPr>
              <a:defRPr/>
            </a:lvl1pPr>
          </a:lstStyle>
          <a:p>
            <a:fld id="{3CBF5231-8870-441E-8E82-3BE95C2D4F16}" type="datetime1">
              <a:rPr lang="en-GB" noProof="0" smtClean="0"/>
              <a:pPr/>
              <a:t>23/11/2022</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6172200" y="1600200"/>
            <a:ext cx="4914900" cy="4571999"/>
          </a:xfrm>
        </p:spPr>
        <p:txBody>
          <a:bodyPr rtlCol="0"/>
          <a:lstStyle>
            <a:lvl5pPr>
              <a:defRPr/>
            </a:lvl5pPr>
            <a:lvl6pPr>
              <a:defRPr/>
            </a:lvl6pPr>
            <a:lvl7pPr>
              <a:defRPr/>
            </a:lvl7pPr>
            <a:lvl8pPr>
              <a:defRPr/>
            </a:lvl8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Date Placeholder 4"/>
          <p:cNvSpPr>
            <a:spLocks noGrp="1"/>
          </p:cNvSpPr>
          <p:nvPr>
            <p:ph type="dt" sz="half" idx="10"/>
          </p:nvPr>
        </p:nvSpPr>
        <p:spPr/>
        <p:txBody>
          <a:bodyPr rtlCol="0"/>
          <a:lstStyle>
            <a:lvl1pPr>
              <a:defRPr/>
            </a:lvl1pPr>
          </a:lstStyle>
          <a:p>
            <a:fld id="{70E5344F-59C3-4858-8571-433797DFCF9E}" type="datetime1">
              <a:rPr lang="en-GB" noProof="0" smtClean="0"/>
              <a:pPr/>
              <a:t>23/11/2022</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Text Placeholder 2"/>
          <p:cNvSpPr>
            <a:spLocks noGrp="1"/>
          </p:cNvSpPr>
          <p:nvPr>
            <p:ph type="body" idx="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104900" y="2424112"/>
            <a:ext cx="4919472" cy="374808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166110" y="2424112"/>
            <a:ext cx="4919472" cy="3748088"/>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7" name="Date Placeholder 6"/>
          <p:cNvSpPr>
            <a:spLocks noGrp="1"/>
          </p:cNvSpPr>
          <p:nvPr>
            <p:ph type="dt" sz="half" idx="10"/>
          </p:nvPr>
        </p:nvSpPr>
        <p:spPr/>
        <p:txBody>
          <a:bodyPr rtlCol="0"/>
          <a:lstStyle>
            <a:lvl1pPr>
              <a:defRPr/>
            </a:lvl1pPr>
          </a:lstStyle>
          <a:p>
            <a:fld id="{77B145EF-5566-469D-AEC4-BEBCB09EDC55}" type="datetime1">
              <a:rPr lang="en-GB" noProof="0" smtClean="0"/>
              <a:pPr/>
              <a:t>23/11/2022</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Date Placeholder 2"/>
          <p:cNvSpPr>
            <a:spLocks noGrp="1"/>
          </p:cNvSpPr>
          <p:nvPr>
            <p:ph type="dt" sz="half" idx="10"/>
          </p:nvPr>
        </p:nvSpPr>
        <p:spPr/>
        <p:txBody>
          <a:bodyPr rtlCol="0"/>
          <a:lstStyle>
            <a:lvl1pPr>
              <a:defRPr/>
            </a:lvl1pPr>
          </a:lstStyle>
          <a:p>
            <a:fld id="{FE16BA12-8505-4D9F-A29D-C64373B3BF05}" type="datetime1">
              <a:rPr lang="en-GB" noProof="0" smtClean="0"/>
              <a:pPr/>
              <a:t>23/11/2022</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a:lvl1pPr>
          </a:lstStyle>
          <a:p>
            <a:fld id="{770D8CA9-C44B-4D4A-A5C1-973DB36DB758}" type="datetime1">
              <a:rPr lang="en-GB" noProof="0" smtClean="0"/>
              <a:pPr/>
              <a:t>23/11/2022</a:t>
            </a:fld>
            <a:endParaRPr lang="en-GB" noProof="0" dirty="0"/>
          </a:p>
        </p:txBody>
      </p:sp>
      <p:sp>
        <p:nvSpPr>
          <p:cNvPr id="3" name="Footer Placeholder 2"/>
          <p:cNvSpPr>
            <a:spLocks noGrp="1"/>
          </p:cNvSpPr>
          <p:nvPr>
            <p:ph type="ftr" sz="quarter" idx="11"/>
          </p:nvPr>
        </p:nvSpPr>
        <p:spPr/>
        <p:txBody>
          <a:bodyPr rtlCol="0"/>
          <a:lstStyle/>
          <a:p>
            <a:pPr rtl="0"/>
            <a:endParaRPr lang="en-GB" noProof="0" dirty="0"/>
          </a:p>
        </p:txBody>
      </p:sp>
      <p:sp>
        <p:nvSpPr>
          <p:cNvPr id="4" name="Slide Number Placeholder 3"/>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b"/>
          <a:lstStyle>
            <a:lvl1pPr>
              <a:defRPr sz="3200"/>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lvl1pPr>
              <a:defRPr/>
            </a:lvl1pPr>
          </a:lstStyle>
          <a:p>
            <a:fld id="{1224CF92-45F0-4F21-AF38-1A81E82CAE2B}" type="datetime1">
              <a:rPr lang="en-GB" noProof="0" smtClean="0"/>
              <a:pPr/>
              <a:t>23/11/2022</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0FF54DE5-C571-48E8-A5BC-B369434E2F44}" type="slidenum">
              <a:rPr lang="en-GB" noProof="0" smtClean="0"/>
              <a:t>‹#›</a:t>
            </a:fld>
            <a:endParaRPr lang="en-GB" noProof="0"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a:solidFill>
                  <a:schemeClr val="tx1">
                    <a:lumMod val="75000"/>
                  </a:schemeClr>
                </a:solidFill>
              </a:defRPr>
            </a:lvl1pPr>
          </a:lstStyle>
          <a:p>
            <a:fld id="{2FEB5231-77C7-46B6-AE08-DF88FFC67703}" type="datetime1">
              <a:rPr lang="en-GB" noProof="0" smtClean="0"/>
              <a:pPr/>
              <a:t>23/11/2022</a:t>
            </a:fld>
            <a:endParaRPr lang="en-GB" noProof="0"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a:solidFill>
                  <a:schemeClr val="tx1">
                    <a:lumMod val="75000"/>
                  </a:schemeClr>
                </a:solidFill>
              </a:defRPr>
            </a:lvl1pPr>
          </a:lstStyle>
          <a:p>
            <a:endParaRPr lang="en-GB" noProof="0"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a:solidFill>
                  <a:schemeClr val="tx1">
                    <a:lumMod val="75000"/>
                  </a:schemeClr>
                </a:solidFill>
              </a:defRPr>
            </a:lvl1pPr>
          </a:lstStyle>
          <a:p>
            <a:fld id="{0FF54DE5-C571-48E8-A5BC-B369434E2F44}" type="slidenum">
              <a:rPr lang="en-GB" noProof="0" smtClean="0"/>
              <a:pPr/>
              <a:t>‹#›</a:t>
            </a:fld>
            <a:endParaRPr lang="en-GB" noProof="0"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ctrTitle"/>
          </p:nvPr>
        </p:nvSpPr>
        <p:spPr>
          <a:xfrm>
            <a:off x="2866030" y="13855"/>
            <a:ext cx="9325970" cy="1129145"/>
          </a:xfrm>
        </p:spPr>
        <p:txBody>
          <a:bodyPr>
            <a:noAutofit/>
          </a:bodyPr>
          <a:lstStyle/>
          <a:p>
            <a:pPr lvl="0" algn="ctr"/>
            <a:r>
              <a:rPr lang="en-US" sz="2800" b="1" cap="none" dirty="0">
                <a:solidFill>
                  <a:schemeClr val="bg1"/>
                </a:solidFill>
                <a:latin typeface="Times New Roman" pitchFamily="18" charset="0"/>
                <a:cs typeface="Times New Roman" pitchFamily="18" charset="0"/>
              </a:rPr>
              <a:t>Breast cancer classification and detection using deep learning</a:t>
            </a:r>
          </a:p>
        </p:txBody>
      </p:sp>
      <p:sp>
        <p:nvSpPr>
          <p:cNvPr id="5" name="Rectangle 7"/>
          <p:cNvSpPr>
            <a:spLocks noChangeArrowheads="1"/>
          </p:cNvSpPr>
          <p:nvPr/>
        </p:nvSpPr>
        <p:spPr bwMode="auto">
          <a:xfrm>
            <a:off x="5064468" y="1202593"/>
            <a:ext cx="4929094" cy="4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ctr">
              <a:lnSpc>
                <a:spcPct val="80000"/>
              </a:lnSpc>
              <a:spcBef>
                <a:spcPct val="20000"/>
              </a:spcBef>
              <a:buClr>
                <a:schemeClr val="tx2"/>
              </a:buClr>
              <a:buSzPct val="70000"/>
            </a:pPr>
            <a:endParaRPr lang="en-US" sz="2000" dirty="0">
              <a:effectLst/>
              <a:latin typeface="Times New Roman" pitchFamily="18" charset="0"/>
              <a:cs typeface="Times New Roman" pitchFamily="18" charset="0"/>
            </a:endParaRPr>
          </a:p>
          <a:p>
            <a:pPr marL="342900" indent="-342900" algn="ctr" eaLnBrk="1" hangingPunct="1">
              <a:lnSpc>
                <a:spcPct val="80000"/>
              </a:lnSpc>
              <a:spcBef>
                <a:spcPct val="20000"/>
              </a:spcBef>
              <a:buClr>
                <a:schemeClr val="tx2"/>
              </a:buClr>
              <a:buSzPct val="70000"/>
              <a:buFont typeface="Wingdings" pitchFamily="2" charset="2"/>
              <a:buNone/>
            </a:pPr>
            <a:r>
              <a:rPr lang="en-US" sz="2400" dirty="0">
                <a:solidFill>
                  <a:schemeClr val="tx2"/>
                </a:solidFill>
                <a:effectLst/>
                <a:latin typeface="Times New Roman" pitchFamily="18" charset="0"/>
                <a:cs typeface="Times New Roman" pitchFamily="18" charset="0"/>
              </a:rPr>
              <a:t>Presented by</a:t>
            </a:r>
            <a:endParaRPr lang="en-US" sz="2400" dirty="0">
              <a:solidFill>
                <a:schemeClr val="tx2"/>
              </a:solidFill>
              <a:latin typeface="Times New Roman" pitchFamily="18" charset="0"/>
              <a:cs typeface="Times New Roman" pitchFamily="18" charset="0"/>
            </a:endParaRPr>
          </a:p>
          <a:p>
            <a:pPr marL="342900" indent="-342900" algn="ctr" eaLnBrk="1" hangingPunct="1">
              <a:lnSpc>
                <a:spcPct val="80000"/>
              </a:lnSpc>
              <a:spcBef>
                <a:spcPct val="20000"/>
              </a:spcBef>
              <a:buClr>
                <a:schemeClr val="tx2"/>
              </a:buClr>
              <a:buSzPct val="70000"/>
              <a:buFont typeface="Wingdings" pitchFamily="2" charset="2"/>
              <a:buNone/>
            </a:pPr>
            <a:r>
              <a:rPr lang="en-US" sz="2400" b="1" dirty="0">
                <a:solidFill>
                  <a:schemeClr val="tx2"/>
                </a:solidFill>
                <a:effectLst/>
                <a:latin typeface="Times New Roman" pitchFamily="18" charset="0"/>
                <a:cs typeface="Times New Roman" pitchFamily="18" charset="0"/>
              </a:rPr>
              <a:t>Kajal Patil(B-04) </a:t>
            </a:r>
          </a:p>
          <a:p>
            <a:pPr marL="342900" indent="-342900" algn="ctr" eaLnBrk="1" hangingPunct="1">
              <a:lnSpc>
                <a:spcPct val="80000"/>
              </a:lnSpc>
              <a:spcBef>
                <a:spcPct val="20000"/>
              </a:spcBef>
              <a:buClr>
                <a:schemeClr val="tx2"/>
              </a:buClr>
              <a:buSzPct val="70000"/>
              <a:buFont typeface="Wingdings" pitchFamily="2" charset="2"/>
              <a:buNone/>
            </a:pPr>
            <a:r>
              <a:rPr lang="en-US" sz="2400" b="1" dirty="0">
                <a:solidFill>
                  <a:schemeClr val="tx2"/>
                </a:solidFill>
                <a:latin typeface="Times New Roman" pitchFamily="18" charset="0"/>
                <a:cs typeface="Times New Roman" pitchFamily="18" charset="0"/>
              </a:rPr>
              <a:t>Sunidhi Jain</a:t>
            </a:r>
            <a:r>
              <a:rPr lang="en-US" sz="2400" b="1" dirty="0">
                <a:solidFill>
                  <a:schemeClr val="tx2"/>
                </a:solidFill>
                <a:effectLst/>
                <a:latin typeface="Times New Roman" pitchFamily="18" charset="0"/>
                <a:cs typeface="Times New Roman" pitchFamily="18" charset="0"/>
              </a:rPr>
              <a:t>(B-22)</a:t>
            </a:r>
          </a:p>
          <a:p>
            <a:pPr marL="342900" indent="-342900" algn="ctr" eaLnBrk="1" hangingPunct="1">
              <a:lnSpc>
                <a:spcPct val="80000"/>
              </a:lnSpc>
              <a:spcBef>
                <a:spcPct val="20000"/>
              </a:spcBef>
              <a:buClr>
                <a:schemeClr val="tx2"/>
              </a:buClr>
              <a:buSzPct val="70000"/>
              <a:buFont typeface="Wingdings" pitchFamily="2" charset="2"/>
              <a:buNone/>
            </a:pPr>
            <a:r>
              <a:rPr lang="en-US" sz="2400" b="1" dirty="0">
                <a:solidFill>
                  <a:schemeClr val="tx2"/>
                </a:solidFill>
                <a:effectLst/>
                <a:latin typeface="Times New Roman" pitchFamily="18" charset="0"/>
                <a:cs typeface="Times New Roman" pitchFamily="18" charset="0"/>
              </a:rPr>
              <a:t>Poonam Jadhav(B-23)</a:t>
            </a:r>
          </a:p>
          <a:p>
            <a:pPr marL="342900" indent="-342900" algn="ctr" eaLnBrk="1" hangingPunct="1">
              <a:lnSpc>
                <a:spcPct val="80000"/>
              </a:lnSpc>
              <a:spcBef>
                <a:spcPct val="20000"/>
              </a:spcBef>
              <a:buClr>
                <a:schemeClr val="tx2"/>
              </a:buClr>
              <a:buSzPct val="70000"/>
              <a:buFont typeface="Wingdings" pitchFamily="2" charset="2"/>
              <a:buNone/>
            </a:pPr>
            <a:r>
              <a:rPr lang="en-US" sz="2400" b="1" dirty="0">
                <a:solidFill>
                  <a:schemeClr val="tx2"/>
                </a:solidFill>
                <a:effectLst/>
                <a:latin typeface="Times New Roman" pitchFamily="18" charset="0"/>
                <a:cs typeface="Times New Roman" pitchFamily="18" charset="0"/>
              </a:rPr>
              <a:t>Komal </a:t>
            </a:r>
            <a:r>
              <a:rPr lang="en-US" sz="2400" b="1" dirty="0" err="1">
                <a:solidFill>
                  <a:schemeClr val="tx2"/>
                </a:solidFill>
                <a:effectLst/>
                <a:latin typeface="Times New Roman" pitchFamily="18" charset="0"/>
                <a:cs typeface="Times New Roman" pitchFamily="18" charset="0"/>
              </a:rPr>
              <a:t>Bhadane</a:t>
            </a:r>
            <a:r>
              <a:rPr lang="en-US" sz="2400" b="1" dirty="0">
                <a:solidFill>
                  <a:schemeClr val="tx2"/>
                </a:solidFill>
                <a:effectLst/>
                <a:latin typeface="Times New Roman" pitchFamily="18" charset="0"/>
                <a:cs typeface="Times New Roman" pitchFamily="18" charset="0"/>
              </a:rPr>
              <a:t>(B-51)</a:t>
            </a:r>
          </a:p>
          <a:p>
            <a:pPr marL="342900" indent="-342900" algn="ctr" eaLnBrk="1" hangingPunct="1">
              <a:lnSpc>
                <a:spcPct val="80000"/>
              </a:lnSpc>
              <a:spcBef>
                <a:spcPct val="20000"/>
              </a:spcBef>
              <a:buClr>
                <a:schemeClr val="tx2"/>
              </a:buClr>
              <a:buSzPct val="70000"/>
              <a:buFont typeface="Wingdings" pitchFamily="2" charset="2"/>
              <a:buNone/>
            </a:pPr>
            <a:endParaRPr kumimoji="0" lang="en-GB" sz="2000" b="1" i="0" u="none" strike="noStrike" cap="none" normalizeH="0" baseline="0" dirty="0">
              <a:ln>
                <a:noFill/>
              </a:ln>
              <a:solidFill>
                <a:schemeClr val="tx2"/>
              </a:solidFill>
              <a:effectLst/>
              <a:latin typeface="Times New Roman" pitchFamily="18" charset="0"/>
              <a:ea typeface="Calibri" pitchFamily="34" charset="0"/>
              <a:cs typeface="Times New Roman" pitchFamily="18" charset="0"/>
            </a:endParaRPr>
          </a:p>
          <a:p>
            <a:pPr algn="ctr"/>
            <a:r>
              <a:rPr lang="en-US" sz="2000" dirty="0">
                <a:solidFill>
                  <a:schemeClr val="tx2"/>
                </a:solidFill>
                <a:latin typeface="Times New Roman" pitchFamily="18" charset="0"/>
                <a:cs typeface="Times New Roman" pitchFamily="18" charset="0"/>
              </a:rPr>
              <a:t>Under the Guidance of</a:t>
            </a:r>
          </a:p>
          <a:p>
            <a:pPr lvl="0" indent="228600" algn="ctr"/>
            <a:r>
              <a:rPr lang="en-US" sz="2000" b="1" dirty="0">
                <a:solidFill>
                  <a:schemeClr val="tx2"/>
                </a:solidFill>
                <a:latin typeface="Times New Roman" pitchFamily="18" charset="0"/>
                <a:ea typeface="Calibri" pitchFamily="34" charset="0"/>
                <a:cs typeface="Times New Roman" pitchFamily="18" charset="0"/>
              </a:rPr>
              <a:t>DR. AMOL D. POTGANTWAR</a:t>
            </a:r>
            <a:endParaRPr kumimoji="0" lang="en-US" sz="2000" b="1" i="0" u="none" strike="noStrike" cap="none" normalizeH="0" baseline="0" dirty="0">
              <a:ln>
                <a:noFill/>
              </a:ln>
              <a:solidFill>
                <a:schemeClr val="tx2"/>
              </a:solidFill>
              <a:effectLst/>
              <a:latin typeface="Times New Roman" pitchFamily="18" charset="0"/>
              <a:ea typeface="Calibri" pitchFamily="34" charset="0"/>
              <a:cs typeface="Times New Roman" pitchFamily="18" charset="0"/>
            </a:endParaRPr>
          </a:p>
          <a:p>
            <a:pPr lvl="0" indent="228600" algn="ctr"/>
            <a:r>
              <a:rPr kumimoji="0" lang="en-US" sz="2000" b="0" i="0" u="none" strike="noStrike" cap="none" normalizeH="0" baseline="0" dirty="0">
                <a:ln>
                  <a:noFill/>
                </a:ln>
                <a:solidFill>
                  <a:schemeClr val="tx2"/>
                </a:solidFill>
                <a:effectLst/>
                <a:latin typeface="Times New Roman" pitchFamily="18" charset="0"/>
                <a:ea typeface="Calibri" pitchFamily="34" charset="0"/>
                <a:cs typeface="Times New Roman" pitchFamily="18" charset="0"/>
              </a:rPr>
              <a:t>Department of Computer Engineering, </a:t>
            </a:r>
            <a:endParaRPr kumimoji="0" lang="en-US" sz="2000" b="0" i="0" u="none" strike="noStrike" cap="none" normalizeH="0" baseline="0" dirty="0">
              <a:ln>
                <a:noFill/>
              </a:ln>
              <a:solidFill>
                <a:schemeClr val="tx2"/>
              </a:solidFill>
              <a:effectLst/>
              <a:latin typeface="Times New Roman" pitchFamily="18" charset="0"/>
              <a:cs typeface="Times New Roman" pitchFamily="18" charset="0"/>
            </a:endParaRPr>
          </a:p>
          <a:p>
            <a:pPr lvl="0" indent="228600" algn="ctr"/>
            <a:r>
              <a:rPr kumimoji="0" lang="en-GB" sz="2000" b="0" i="0" u="none" strike="noStrike" cap="none" normalizeH="0" baseline="0" dirty="0">
                <a:ln>
                  <a:noFill/>
                </a:ln>
                <a:solidFill>
                  <a:schemeClr val="tx2"/>
                </a:solidFill>
                <a:effectLst/>
                <a:latin typeface="Times New Roman" pitchFamily="18" charset="0"/>
                <a:ea typeface="Calibri" pitchFamily="34" charset="0"/>
                <a:cs typeface="Times New Roman" pitchFamily="18" charset="0"/>
              </a:rPr>
              <a:t>SITRC, Nashik</a:t>
            </a:r>
          </a:p>
          <a:p>
            <a:pPr algn="ctr"/>
            <a:endParaRPr lang="en-US" sz="2000" b="1" dirty="0">
              <a:latin typeface="Times New Roman" pitchFamily="18" charset="0"/>
              <a:cs typeface="Times New Roman" pitchFamily="18" charset="0"/>
            </a:endParaRPr>
          </a:p>
          <a:p>
            <a:pPr lvl="0" indent="228600" algn="ctr"/>
            <a:endParaRPr lang="en-US" sz="2000" dirty="0">
              <a:effectLst/>
            </a:endParaRPr>
          </a:p>
        </p:txBody>
      </p:sp>
      <p:sp>
        <p:nvSpPr>
          <p:cNvPr id="6" name="Rectangle 5"/>
          <p:cNvSpPr/>
          <p:nvPr/>
        </p:nvSpPr>
        <p:spPr>
          <a:xfrm>
            <a:off x="393257" y="3429000"/>
            <a:ext cx="3716741" cy="1569660"/>
          </a:xfrm>
          <a:prstGeom prst="rect">
            <a:avLst/>
          </a:prstGeom>
        </p:spPr>
        <p:txBody>
          <a:bodyPr wrap="square">
            <a:spAutoFit/>
          </a:bodyPr>
          <a:lstStyle/>
          <a:p>
            <a:pPr algn="ctr">
              <a:spcBef>
                <a:spcPts val="0"/>
              </a:spcBef>
            </a:pPr>
            <a:endParaRPr lang="en-IN" sz="2400" b="1" dirty="0">
              <a:solidFill>
                <a:schemeClr val="tx2"/>
              </a:solidFill>
              <a:latin typeface="Times New Roman" pitchFamily="18" charset="0"/>
              <a:cs typeface="Times New Roman" pitchFamily="18" charset="0"/>
            </a:endParaRPr>
          </a:p>
          <a:p>
            <a:pPr algn="ctr"/>
            <a:r>
              <a:rPr lang="en-IN" sz="2400" b="1" dirty="0">
                <a:latin typeface="Times New Roman" pitchFamily="18" charset="0"/>
                <a:cs typeface="Times New Roman" pitchFamily="18" charset="0"/>
              </a:rPr>
              <a:t>Sandip Institute of Technology and Research Center, Nashik</a:t>
            </a:r>
            <a:endParaRPr lang="en-IN" sz="2400" dirty="0">
              <a:latin typeface="Times New Roman" pitchFamily="18" charset="0"/>
              <a:cs typeface="Times New Roman" pitchFamily="18" charset="0"/>
            </a:endParaRPr>
          </a:p>
        </p:txBody>
      </p:sp>
      <p:pic>
        <p:nvPicPr>
          <p:cNvPr id="1026" name="Picture 2">
            <a:extLst>
              <a:ext uri="{FF2B5EF4-FFF2-40B4-BE49-F238E27FC236}">
                <a16:creationId xmlns:a16="http://schemas.microsoft.com/office/drawing/2014/main" id="{41816081-3C1B-4779-A7F4-E77629E22D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0361" y="2289004"/>
            <a:ext cx="1462535" cy="139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SIPS">
            <a:extLst>
              <a:ext uri="{FF2B5EF4-FFF2-40B4-BE49-F238E27FC236}">
                <a16:creationId xmlns:a16="http://schemas.microsoft.com/office/drawing/2014/main" id="{822BE39B-145A-4D34-BEDE-E8F648741E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934" y="49367"/>
            <a:ext cx="1351915" cy="941070"/>
          </a:xfrm>
          <a:prstGeom prst="rect">
            <a:avLst/>
          </a:prstGeom>
          <a:noFill/>
          <a:ln w="9525">
            <a:noFill/>
            <a:miter lim="800000"/>
            <a:headEnd/>
            <a:tailEnd/>
          </a:ln>
        </p:spPr>
      </p:pic>
    </p:spTree>
    <p:extLst>
      <p:ext uri="{BB962C8B-B14F-4D97-AF65-F5344CB8AC3E}">
        <p14:creationId xmlns:p14="http://schemas.microsoft.com/office/powerpoint/2010/main" val="1511749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09600" y="1371600"/>
            <a:ext cx="10972800" cy="518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90000"/>
              </a:lnSpc>
              <a:defRPr/>
            </a:pPr>
            <a:endParaRPr lang="en-US" altLang="zh-CN" sz="2800" dirty="0">
              <a:solidFill>
                <a:schemeClr val="tx1"/>
              </a:solidFill>
              <a:latin typeface="+mj-lt"/>
            </a:endParaRPr>
          </a:p>
        </p:txBody>
      </p:sp>
      <p:sp>
        <p:nvSpPr>
          <p:cNvPr id="5" name="Rectangle 2"/>
          <p:cNvSpPr txBox="1">
            <a:spLocks noChangeArrowheads="1"/>
          </p:cNvSpPr>
          <p:nvPr/>
        </p:nvSpPr>
        <p:spPr>
          <a:xfrm>
            <a:off x="1132114" y="274638"/>
            <a:ext cx="1000936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buClr>
                <a:schemeClr val="bg2">
                  <a:lumMod val="25000"/>
                </a:schemeClr>
              </a:buClr>
            </a:pPr>
            <a:r>
              <a:rPr lang="en-US" altLang="zh-CN" sz="2800" b="1" dirty="0">
                <a:solidFill>
                  <a:srgbClr val="00B0F0"/>
                </a:solidFill>
                <a:latin typeface="Times New Roman" pitchFamily="18" charset="0"/>
                <a:cs typeface="Times New Roman" pitchFamily="18" charset="0"/>
              </a:rPr>
              <a:t>Proposed Work</a:t>
            </a:r>
          </a:p>
        </p:txBody>
      </p:sp>
      <p:sp>
        <p:nvSpPr>
          <p:cNvPr id="8" name="Content Placeholder 13">
            <a:extLst>
              <a:ext uri="{FF2B5EF4-FFF2-40B4-BE49-F238E27FC236}">
                <a16:creationId xmlns:a16="http://schemas.microsoft.com/office/drawing/2014/main" id="{FFB55AB7-7B21-A93D-A4B3-8FCAD04F5454}"/>
              </a:ext>
            </a:extLst>
          </p:cNvPr>
          <p:cNvSpPr>
            <a:spLocks noGrp="1"/>
          </p:cNvSpPr>
          <p:nvPr>
            <p:ph idx="1"/>
          </p:nvPr>
        </p:nvSpPr>
        <p:spPr>
          <a:xfrm>
            <a:off x="1063957" y="1381836"/>
            <a:ext cx="9982200" cy="4572000"/>
          </a:xfrm>
        </p:spPr>
        <p:txBody>
          <a:bodyPr rtlCol="0">
            <a:noAutofit/>
          </a:bodyPr>
          <a:lstStyle/>
          <a:p>
            <a:pPr algn="just">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Classification and data mining methods are effective ways to classify data. Especially in the medical field, where those methods are widely used in diagnosis and analysis to make decisions. </a:t>
            </a:r>
          </a:p>
          <a:p>
            <a:pPr algn="just">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We have designed a series of steps to generate the most reliable results in identifying whether the tumor stage is malignant (cancerous) or benign (non-cancerous). </a:t>
            </a:r>
          </a:p>
          <a:p>
            <a:pPr algn="just">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Our overall methodology is divided into four sections: Data Preparation, Model training, Result visualization, and  Fine-tuning</a:t>
            </a:r>
          </a:p>
        </p:txBody>
      </p:sp>
    </p:spTree>
    <p:extLst>
      <p:ext uri="{BB962C8B-B14F-4D97-AF65-F5344CB8AC3E}">
        <p14:creationId xmlns:p14="http://schemas.microsoft.com/office/powerpoint/2010/main" val="368917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09600" y="1371600"/>
            <a:ext cx="10972800" cy="518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90000"/>
              </a:lnSpc>
              <a:defRPr/>
            </a:pPr>
            <a:endParaRPr lang="en-US" altLang="zh-CN" sz="2800" dirty="0">
              <a:solidFill>
                <a:schemeClr val="tx1"/>
              </a:solidFill>
              <a:latin typeface="+mj-lt"/>
            </a:endParaRPr>
          </a:p>
        </p:txBody>
      </p:sp>
      <p:sp>
        <p:nvSpPr>
          <p:cNvPr id="5" name="Rectangle 2"/>
          <p:cNvSpPr txBox="1">
            <a:spLocks noChangeArrowheads="1"/>
          </p:cNvSpPr>
          <p:nvPr/>
        </p:nvSpPr>
        <p:spPr>
          <a:xfrm>
            <a:off x="1132114" y="274638"/>
            <a:ext cx="1000936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buClr>
                <a:schemeClr val="bg2">
                  <a:lumMod val="25000"/>
                </a:schemeClr>
              </a:buClr>
            </a:pPr>
            <a:r>
              <a:rPr lang="en-US" altLang="zh-CN" sz="2800" b="1" dirty="0">
                <a:solidFill>
                  <a:srgbClr val="00B0F0"/>
                </a:solidFill>
                <a:latin typeface="Times New Roman" pitchFamily="18" charset="0"/>
                <a:cs typeface="Times New Roman" pitchFamily="18" charset="0"/>
              </a:rPr>
              <a:t>Continue…</a:t>
            </a:r>
          </a:p>
        </p:txBody>
      </p:sp>
      <p:sp>
        <p:nvSpPr>
          <p:cNvPr id="8" name="Content Placeholder 13">
            <a:extLst>
              <a:ext uri="{FF2B5EF4-FFF2-40B4-BE49-F238E27FC236}">
                <a16:creationId xmlns:a16="http://schemas.microsoft.com/office/drawing/2014/main" id="{FFB55AB7-7B21-A93D-A4B3-8FCAD04F5454}"/>
              </a:ext>
            </a:extLst>
          </p:cNvPr>
          <p:cNvSpPr>
            <a:spLocks noGrp="1"/>
          </p:cNvSpPr>
          <p:nvPr>
            <p:ph idx="1"/>
          </p:nvPr>
        </p:nvSpPr>
        <p:spPr>
          <a:xfrm>
            <a:off x="1063957" y="1381836"/>
            <a:ext cx="9982200" cy="4572000"/>
          </a:xfrm>
        </p:spPr>
        <p:txBody>
          <a:bodyPr rtlCol="0">
            <a:noAutofit/>
          </a:bodyPr>
          <a:lstStyle/>
          <a:p>
            <a:pPr algn="just">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Data pre-processing: </a:t>
            </a:r>
            <a:r>
              <a:rPr lang="en-US" sz="2800" dirty="0">
                <a:latin typeface="Times New Roman" panose="02020603050405020304" pitchFamily="18" charset="0"/>
                <a:ea typeface="Calibri" panose="020F0502020204030204" pitchFamily="34" charset="0"/>
                <a:cs typeface="Times New Roman" panose="02020603050405020304" pitchFamily="18" charset="0"/>
              </a:rPr>
              <a:t>loading a dataset in memory and processing it to gather image-label pairs for the classification task.</a:t>
            </a:r>
          </a:p>
          <a:p>
            <a:pPr algn="just">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Model training: </a:t>
            </a:r>
            <a:r>
              <a:rPr lang="en-US" sz="2800" dirty="0">
                <a:latin typeface="Times New Roman" panose="02020603050405020304" pitchFamily="18" charset="0"/>
                <a:ea typeface="Calibri" panose="020F0502020204030204" pitchFamily="34" charset="0"/>
                <a:cs typeface="Times New Roman" panose="02020603050405020304" pitchFamily="18" charset="0"/>
              </a:rPr>
              <a:t>creating a CNN model that can fit the data to learn the training set samples. Predictions are carried out once the model finishes training on the validation and test sets.</a:t>
            </a:r>
          </a:p>
          <a:p>
            <a:pPr algn="just">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Result visualization: </a:t>
            </a:r>
            <a:r>
              <a:rPr lang="en-US" sz="2800" dirty="0">
                <a:latin typeface="Times New Roman" panose="02020603050405020304" pitchFamily="18" charset="0"/>
                <a:ea typeface="Calibri" panose="020F0502020204030204" pitchFamily="34" charset="0"/>
                <a:cs typeface="Times New Roman" panose="02020603050405020304" pitchFamily="18" charset="0"/>
              </a:rPr>
              <a:t>the model’s performance is evaluated by calculating various metrics and plotting predictions.</a:t>
            </a:r>
          </a:p>
          <a:p>
            <a:pPr algn="just">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Fine tuning: </a:t>
            </a:r>
            <a:r>
              <a:rPr lang="en-US" sz="2800" dirty="0">
                <a:latin typeface="Times New Roman" panose="02020603050405020304" pitchFamily="18" charset="0"/>
                <a:ea typeface="Calibri" panose="020F0502020204030204" pitchFamily="34" charset="0"/>
                <a:cs typeface="Times New Roman" panose="02020603050405020304" pitchFamily="18" charset="0"/>
              </a:rPr>
              <a:t>a bag-of-tricks approach is used, experimenting with various deep learning techniques.</a:t>
            </a:r>
          </a:p>
          <a:p>
            <a:pPr algn="just">
              <a:spcAft>
                <a:spcPts val="800"/>
              </a:spcAft>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783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09600" y="1371600"/>
            <a:ext cx="10972800" cy="518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90000"/>
              </a:lnSpc>
              <a:defRPr/>
            </a:pPr>
            <a:endParaRPr lang="en-US" altLang="zh-CN" sz="2800" dirty="0">
              <a:solidFill>
                <a:schemeClr val="tx1"/>
              </a:solidFill>
              <a:latin typeface="+mj-lt"/>
            </a:endParaRPr>
          </a:p>
        </p:txBody>
      </p:sp>
      <p:sp>
        <p:nvSpPr>
          <p:cNvPr id="5" name="Rectangle 2"/>
          <p:cNvSpPr txBox="1">
            <a:spLocks noChangeArrowheads="1"/>
          </p:cNvSpPr>
          <p:nvPr/>
        </p:nvSpPr>
        <p:spPr>
          <a:xfrm>
            <a:off x="1132114" y="274638"/>
            <a:ext cx="1000936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buClr>
                <a:schemeClr val="bg2">
                  <a:lumMod val="25000"/>
                </a:schemeClr>
              </a:buClr>
            </a:pPr>
            <a:r>
              <a:rPr lang="en-US" altLang="zh-CN" sz="2800" b="1" dirty="0">
                <a:solidFill>
                  <a:srgbClr val="00B0F0"/>
                </a:solidFill>
                <a:latin typeface="Times New Roman" pitchFamily="18" charset="0"/>
                <a:cs typeface="Times New Roman" pitchFamily="18" charset="0"/>
              </a:rPr>
              <a:t>Algorithm used</a:t>
            </a:r>
          </a:p>
        </p:txBody>
      </p:sp>
      <p:sp>
        <p:nvSpPr>
          <p:cNvPr id="8" name="Content Placeholder 13">
            <a:extLst>
              <a:ext uri="{FF2B5EF4-FFF2-40B4-BE49-F238E27FC236}">
                <a16:creationId xmlns:a16="http://schemas.microsoft.com/office/drawing/2014/main" id="{FFB55AB7-7B21-A93D-A4B3-8FCAD04F5454}"/>
              </a:ext>
            </a:extLst>
          </p:cNvPr>
          <p:cNvSpPr>
            <a:spLocks noGrp="1"/>
          </p:cNvSpPr>
          <p:nvPr>
            <p:ph idx="1"/>
          </p:nvPr>
        </p:nvSpPr>
        <p:spPr>
          <a:xfrm>
            <a:off x="1063957" y="1381836"/>
            <a:ext cx="9982200" cy="4572000"/>
          </a:xfrm>
        </p:spPr>
        <p:txBody>
          <a:bodyPr rtlCol="0">
            <a:noAutofit/>
          </a:bodyPr>
          <a:lstStyle/>
          <a:p>
            <a:pPr algn="just">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When the training data is ready to be fed into the CNN model. The classification models will learn the processed images from the training set loaded in memory before making their predictions, which will be compared to the ground truth labels for evaluation.</a:t>
            </a:r>
          </a:p>
          <a:p>
            <a:pPr algn="just">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Different CNN architectures can be used as the base of a custom CNN model tailored for breast cancer detection. This is achieved by using popular CNN architectures available with Keras such as VGG19, ResNet50, InceptionV3, DenseNet121, and MobileNetV2 as the base of the CNN.</a:t>
            </a:r>
          </a:p>
          <a:p>
            <a:pPr algn="just">
              <a:spcAft>
                <a:spcPts val="800"/>
              </a:spcAft>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817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IN" b="1" dirty="0">
                <a:solidFill>
                  <a:srgbClr val="00B0F0"/>
                </a:solidFill>
                <a:latin typeface="Times New Roman" pitchFamily="18" charset="0"/>
                <a:cs typeface="Times New Roman" pitchFamily="18" charset="0"/>
              </a:rPr>
              <a:t>Software Requirements</a:t>
            </a:r>
            <a:endParaRPr lang="en-US" b="1" dirty="0">
              <a:solidFill>
                <a:srgbClr val="00B0F0"/>
              </a:solidFill>
              <a:latin typeface="Times New Roman" pitchFamily="18" charset="0"/>
              <a:cs typeface="Times New Roman"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13">
            <a:extLst>
              <a:ext uri="{FF2B5EF4-FFF2-40B4-BE49-F238E27FC236}">
                <a16:creationId xmlns:a16="http://schemas.microsoft.com/office/drawing/2014/main" id="{C1122206-0AEE-52CA-4789-8DB9BF25AE37}"/>
              </a:ext>
            </a:extLst>
          </p:cNvPr>
          <p:cNvSpPr>
            <a:spLocks noGrp="1"/>
          </p:cNvSpPr>
          <p:nvPr>
            <p:ph idx="1"/>
          </p:nvPr>
        </p:nvSpPr>
        <p:spPr>
          <a:xfrm>
            <a:off x="1063957" y="1381836"/>
            <a:ext cx="9982200" cy="4572000"/>
          </a:xfrm>
        </p:spPr>
        <p:txBody>
          <a:bodyPr rtlCol="0">
            <a:noAutofit/>
          </a:bodyPr>
          <a:lstStyle/>
          <a:p>
            <a:pPr algn="just">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Programming language - Python3 </a:t>
            </a:r>
          </a:p>
          <a:p>
            <a:pPr algn="just">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Libraries - OpenCV, NumPy, TensorFlow, SciPy</a:t>
            </a:r>
          </a:p>
          <a:p>
            <a:pPr algn="just">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Algorithm – CNN</a:t>
            </a:r>
          </a:p>
          <a:p>
            <a:pPr algn="just">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Cloud – Azure</a:t>
            </a:r>
          </a:p>
          <a:p>
            <a:pPr algn="just">
              <a:spcAft>
                <a:spcPts val="8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Web  - Streamlit (Python Framework)</a:t>
            </a:r>
          </a:p>
        </p:txBody>
      </p:sp>
    </p:spTree>
    <p:extLst>
      <p:ext uri="{BB962C8B-B14F-4D97-AF65-F5344CB8AC3E}">
        <p14:creationId xmlns:p14="http://schemas.microsoft.com/office/powerpoint/2010/main" val="345654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br>
              <a:rPr lang="en-US" dirty="0">
                <a:solidFill>
                  <a:srgbClr val="00B0F0"/>
                </a:solidFill>
                <a:latin typeface="Times New Roman" pitchFamily="18" charset="0"/>
                <a:cs typeface="Times New Roman" pitchFamily="18" charset="0"/>
              </a:rPr>
            </a:br>
            <a:br>
              <a:rPr lang="en-US" dirty="0">
                <a:solidFill>
                  <a:srgbClr val="00B0F0"/>
                </a:solidFill>
                <a:latin typeface="Times New Roman" pitchFamily="18" charset="0"/>
                <a:cs typeface="Times New Roman" pitchFamily="18" charset="0"/>
              </a:rPr>
            </a:br>
            <a:br>
              <a:rPr lang="en-US" dirty="0">
                <a:solidFill>
                  <a:srgbClr val="00B0F0"/>
                </a:solidFill>
                <a:latin typeface="Times New Roman" pitchFamily="18" charset="0"/>
                <a:cs typeface="Times New Roman" pitchFamily="18" charset="0"/>
              </a:rPr>
            </a:br>
            <a:br>
              <a:rPr lang="en-US" dirty="0">
                <a:solidFill>
                  <a:srgbClr val="00B0F0"/>
                </a:solidFill>
                <a:latin typeface="Times New Roman" pitchFamily="18" charset="0"/>
                <a:cs typeface="Times New Roman" pitchFamily="18" charset="0"/>
              </a:rPr>
            </a:br>
            <a:br>
              <a:rPr lang="en-US" dirty="0">
                <a:solidFill>
                  <a:srgbClr val="00B0F0"/>
                </a:solidFill>
                <a:latin typeface="Times New Roman" pitchFamily="18" charset="0"/>
                <a:cs typeface="Times New Roman" pitchFamily="18" charset="0"/>
              </a:rPr>
            </a:br>
            <a:br>
              <a:rPr lang="en-US" dirty="0">
                <a:solidFill>
                  <a:srgbClr val="00B0F0"/>
                </a:solidFill>
                <a:latin typeface="Times New Roman" pitchFamily="18" charset="0"/>
                <a:cs typeface="Times New Roman" pitchFamily="18" charset="0"/>
              </a:rPr>
            </a:br>
            <a:br>
              <a:rPr lang="en-US" dirty="0">
                <a:solidFill>
                  <a:srgbClr val="00B0F0"/>
                </a:solidFill>
                <a:latin typeface="Times New Roman" pitchFamily="18" charset="0"/>
                <a:cs typeface="Times New Roman" pitchFamily="18" charset="0"/>
              </a:rPr>
            </a:br>
            <a:br>
              <a:rPr lang="en-US" dirty="0">
                <a:solidFill>
                  <a:srgbClr val="00B0F0"/>
                </a:solidFill>
                <a:latin typeface="Times New Roman" pitchFamily="18" charset="0"/>
                <a:cs typeface="Times New Roman" pitchFamily="18" charset="0"/>
              </a:rPr>
            </a:br>
            <a:br>
              <a:rPr lang="en-IN" dirty="0">
                <a:solidFill>
                  <a:srgbClr val="00B0F0"/>
                </a:solidFill>
                <a:latin typeface="Times New Roman" pitchFamily="18" charset="0"/>
                <a:cs typeface="Times New Roman" pitchFamily="18" charset="0"/>
              </a:rPr>
            </a:br>
            <a:endParaRPr lang="en-US" dirty="0">
              <a:solidFill>
                <a:srgbClr val="00B0F0"/>
              </a:solidFill>
              <a:latin typeface="Times New Roman" pitchFamily="18" charset="0"/>
              <a:cs typeface="Times New Roman" pitchFamily="18" charset="0"/>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1012993" y="653534"/>
            <a:ext cx="1901483" cy="523220"/>
          </a:xfrm>
          <a:prstGeom prst="rect">
            <a:avLst/>
          </a:prstGeom>
        </p:spPr>
        <p:txBody>
          <a:bodyPr wrap="none">
            <a:spAutoFit/>
          </a:bodyPr>
          <a:lstStyle/>
          <a:p>
            <a:r>
              <a:rPr lang="en-US" sz="2800" b="1" dirty="0">
                <a:solidFill>
                  <a:srgbClr val="00B0F0"/>
                </a:solidFill>
                <a:latin typeface="Times New Roman" pitchFamily="18" charset="0"/>
                <a:cs typeface="Times New Roman" pitchFamily="18" charset="0"/>
              </a:rPr>
              <a:t>Conclusion</a:t>
            </a:r>
            <a:endParaRPr lang="en-US" sz="2800" b="1" dirty="0"/>
          </a:p>
        </p:txBody>
      </p:sp>
      <p:sp>
        <p:nvSpPr>
          <p:cNvPr id="5" name="Content Placeholder 13">
            <a:extLst>
              <a:ext uri="{FF2B5EF4-FFF2-40B4-BE49-F238E27FC236}">
                <a16:creationId xmlns:a16="http://schemas.microsoft.com/office/drawing/2014/main" id="{1B6CEDA8-7B8F-B491-50AE-62E3B48CA48C}"/>
              </a:ext>
            </a:extLst>
          </p:cNvPr>
          <p:cNvSpPr>
            <a:spLocks noGrp="1"/>
          </p:cNvSpPr>
          <p:nvPr>
            <p:ph idx="1"/>
          </p:nvPr>
        </p:nvSpPr>
        <p:spPr>
          <a:xfrm>
            <a:off x="1063957" y="1381836"/>
            <a:ext cx="9982200" cy="4572000"/>
          </a:xfrm>
        </p:spPr>
        <p:txBody>
          <a:bodyPr rtlCol="0">
            <a:noAutofit/>
          </a:bodyPr>
          <a:lstStyle/>
          <a:p>
            <a:pPr algn="jus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It's remarkable to see deep learning accomplished in such a wide range of real-world challenges. Our proposed system demonstrates that end-to-end machine learning models can be highly accurate and potentially easily accessible across diverse mammography platforms. As training datasets and computational resources expand, machine learning methods have enormous potential to improve the accuracy of breast cancer detection on screening mammography. </a:t>
            </a:r>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738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IN" b="1" dirty="0">
                <a:solidFill>
                  <a:srgbClr val="00B0F0"/>
                </a:solidFill>
                <a:latin typeface="Times New Roman" pitchFamily="18" charset="0"/>
                <a:cs typeface="Times New Roman" pitchFamily="18" charset="0"/>
              </a:rPr>
              <a:t>Future Scope</a:t>
            </a:r>
            <a:endParaRPr lang="en-US" dirty="0">
              <a:solidFill>
                <a:srgbClr val="00B0F0"/>
              </a:solidFill>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13">
            <a:extLst>
              <a:ext uri="{FF2B5EF4-FFF2-40B4-BE49-F238E27FC236}">
                <a16:creationId xmlns:a16="http://schemas.microsoft.com/office/drawing/2014/main" id="{ED53F662-C936-024E-956B-1609B6987B1A}"/>
              </a:ext>
            </a:extLst>
          </p:cNvPr>
          <p:cNvSpPr>
            <a:spLocks noGrp="1"/>
          </p:cNvSpPr>
          <p:nvPr>
            <p:ph idx="1"/>
          </p:nvPr>
        </p:nvSpPr>
        <p:spPr>
          <a:xfrm>
            <a:off x="1063957" y="1381836"/>
            <a:ext cx="9982200" cy="4572000"/>
          </a:xfrm>
        </p:spPr>
        <p:txBody>
          <a:bodyPr rtlCol="0">
            <a:noAutofit/>
          </a:bodyPr>
          <a:lstStyle/>
          <a:p>
            <a:pPr algn="just">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Our approach may aid in the future development of superior CAD systems that could be used to help prioritize the most suspicious cases for reading by a radiologist, or as an automatic second reader after an initial independent interpretation.</a:t>
            </a:r>
          </a:p>
        </p:txBody>
      </p:sp>
    </p:spTree>
    <p:extLst>
      <p:ext uri="{BB962C8B-B14F-4D97-AF65-F5344CB8AC3E}">
        <p14:creationId xmlns:p14="http://schemas.microsoft.com/office/powerpoint/2010/main" val="353570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b="1" dirty="0">
                <a:solidFill>
                  <a:srgbClr val="00B0F0"/>
                </a:solidFill>
                <a:latin typeface="Times New Roman" pitchFamily="18" charset="0"/>
                <a:cs typeface="Times New Roman" pitchFamily="18" charset="0"/>
              </a:rPr>
              <a:t>References</a:t>
            </a:r>
            <a:endParaRPr 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Content Placeholder 13">
            <a:extLst>
              <a:ext uri="{FF2B5EF4-FFF2-40B4-BE49-F238E27FC236}">
                <a16:creationId xmlns:a16="http://schemas.microsoft.com/office/drawing/2014/main" id="{EEF929BC-58EF-2BDE-624E-159B91B1259B}"/>
              </a:ext>
            </a:extLst>
          </p:cNvPr>
          <p:cNvSpPr>
            <a:spLocks noGrp="1"/>
          </p:cNvSpPr>
          <p:nvPr>
            <p:ph idx="1"/>
          </p:nvPr>
        </p:nvSpPr>
        <p:spPr>
          <a:xfrm>
            <a:off x="1063957" y="1381836"/>
            <a:ext cx="9982200" cy="4572000"/>
          </a:xfrm>
        </p:spPr>
        <p:txBody>
          <a:bodyPr rtlCol="0">
            <a:noAutofit/>
          </a:bodyPr>
          <a:lstStyle/>
          <a:p>
            <a:pPr algn="just">
              <a:spcAft>
                <a:spcPts val="1000"/>
              </a:spcAft>
            </a:pPr>
            <a:r>
              <a:rPr lang="en-US" sz="1600" dirty="0">
                <a:effectLst/>
                <a:latin typeface="Times New Roman" panose="02020603050405020304" pitchFamily="18" charset="0"/>
                <a:ea typeface="Calibri" panose="020F0502020204030204" pitchFamily="34" charset="0"/>
              </a:rPr>
              <a:t>B. </a:t>
            </a:r>
            <a:r>
              <a:rPr lang="en-US" sz="1600" dirty="0" err="1">
                <a:effectLst/>
                <a:latin typeface="Times New Roman" panose="02020603050405020304" pitchFamily="18" charset="0"/>
                <a:ea typeface="Calibri" panose="020F0502020204030204" pitchFamily="34" charset="0"/>
              </a:rPr>
              <a:t>Bılgıç</a:t>
            </a:r>
            <a:r>
              <a:rPr lang="en-US" sz="1600" dirty="0">
                <a:effectLst/>
                <a:latin typeface="Times New Roman" panose="02020603050405020304" pitchFamily="18" charset="0"/>
                <a:ea typeface="Calibri" panose="020F0502020204030204" pitchFamily="34" charset="0"/>
              </a:rPr>
              <a:t>, "Comparison of Breast Cancer and Skin Cancer Diagnoses Using Deep Learning Method," 2021 29th Signal Processing and Communications Applications Conference (SIU), 2021, pp. 1-4, </a:t>
            </a:r>
            <a:r>
              <a:rPr lang="en-US" sz="1600" dirty="0" err="1">
                <a:effectLst/>
                <a:latin typeface="Times New Roman" panose="02020603050405020304" pitchFamily="18" charset="0"/>
                <a:ea typeface="Calibri" panose="020F0502020204030204" pitchFamily="34" charset="0"/>
              </a:rPr>
              <a:t>doi</a:t>
            </a:r>
            <a:r>
              <a:rPr lang="en-US" sz="1600" dirty="0">
                <a:effectLst/>
                <a:latin typeface="Times New Roman" panose="02020603050405020304" pitchFamily="18" charset="0"/>
                <a:ea typeface="Calibri" panose="020F0502020204030204" pitchFamily="34" charset="0"/>
              </a:rPr>
              <a:t>: 10.1109/SIU53274.2021.9477992.</a:t>
            </a:r>
            <a:endParaRPr lang="en-IN" sz="1600" dirty="0">
              <a:effectLst/>
              <a:latin typeface="Calibri" panose="020F0502020204030204" pitchFamily="34" charset="0"/>
              <a:ea typeface="Calibri" panose="020F0502020204030204" pitchFamily="34" charset="0"/>
            </a:endParaRPr>
          </a:p>
          <a:p>
            <a:pPr algn="just">
              <a:spcAft>
                <a:spcPts val="1000"/>
              </a:spcAft>
            </a:pPr>
            <a:r>
              <a:rPr lang="en-US" sz="1600" dirty="0">
                <a:effectLst/>
                <a:latin typeface="Times New Roman" panose="02020603050405020304" pitchFamily="18" charset="0"/>
                <a:ea typeface="Calibri" panose="020F0502020204030204" pitchFamily="34" charset="0"/>
              </a:rPr>
              <a:t>Y. Shao et al., "Breast Cancer Detection Using Multimodal Time Series Features From Ultrasound Shear Wave Absolute Vibro-Elastography," in IEEE Journal of Biomedical and Health Informatics, vol. 26, no. 2, pp. 704-714, Feb. 2022, </a:t>
            </a:r>
            <a:r>
              <a:rPr lang="en-US" sz="1600" dirty="0" err="1">
                <a:effectLst/>
                <a:latin typeface="Times New Roman" panose="02020603050405020304" pitchFamily="18" charset="0"/>
                <a:ea typeface="Calibri" panose="020F0502020204030204" pitchFamily="34" charset="0"/>
              </a:rPr>
              <a:t>doi</a:t>
            </a:r>
            <a:r>
              <a:rPr lang="en-US" sz="1600" dirty="0">
                <a:effectLst/>
                <a:latin typeface="Times New Roman" panose="02020603050405020304" pitchFamily="18" charset="0"/>
                <a:ea typeface="Calibri" panose="020F0502020204030204" pitchFamily="34" charset="0"/>
              </a:rPr>
              <a:t>: 10.1109/JBHI.2021.3103676.</a:t>
            </a:r>
            <a:endParaRPr lang="en-IN" sz="1600" dirty="0">
              <a:effectLst/>
              <a:latin typeface="Calibri" panose="020F0502020204030204" pitchFamily="34" charset="0"/>
              <a:ea typeface="Calibri" panose="020F0502020204030204" pitchFamily="34" charset="0"/>
            </a:endParaRPr>
          </a:p>
          <a:p>
            <a:pPr algn="just">
              <a:spcAft>
                <a:spcPts val="1000"/>
              </a:spcAft>
            </a:pPr>
            <a:r>
              <a:rPr lang="en-US" sz="1600" dirty="0">
                <a:effectLst/>
                <a:latin typeface="Times New Roman" panose="02020603050405020304" pitchFamily="18" charset="0"/>
                <a:ea typeface="Calibri" panose="020F0502020204030204" pitchFamily="34" charset="0"/>
              </a:rPr>
              <a:t>Kaplan JG, </a:t>
            </a:r>
            <a:r>
              <a:rPr lang="en-US" sz="1600" dirty="0" err="1">
                <a:effectLst/>
                <a:latin typeface="Times New Roman" panose="02020603050405020304" pitchFamily="18" charset="0"/>
                <a:ea typeface="Calibri" panose="020F0502020204030204" pitchFamily="34" charset="0"/>
              </a:rPr>
              <a:t>Desouza</a:t>
            </a:r>
            <a:r>
              <a:rPr lang="en-US" sz="1600" dirty="0">
                <a:effectLst/>
                <a:latin typeface="Times New Roman" panose="02020603050405020304" pitchFamily="18" charset="0"/>
                <a:ea typeface="Calibri" panose="020F0502020204030204" pitchFamily="34" charset="0"/>
              </a:rPr>
              <a:t> TG, Farkash A, </a:t>
            </a:r>
            <a:r>
              <a:rPr lang="en-US" sz="1600" dirty="0" err="1">
                <a:effectLst/>
                <a:latin typeface="Times New Roman" panose="02020603050405020304" pitchFamily="18" charset="0"/>
                <a:ea typeface="Calibri" panose="020F0502020204030204" pitchFamily="34" charset="0"/>
              </a:rPr>
              <a:t>Shafran</a:t>
            </a:r>
            <a:r>
              <a:rPr lang="en-US" sz="1600" dirty="0">
                <a:effectLst/>
                <a:latin typeface="Times New Roman" panose="02020603050405020304" pitchFamily="18" charset="0"/>
                <a:ea typeface="Calibri" panose="020F0502020204030204" pitchFamily="34" charset="0"/>
              </a:rPr>
              <a:t> B, </a:t>
            </a:r>
            <a:r>
              <a:rPr lang="en-US" sz="1600" dirty="0" err="1">
                <a:effectLst/>
                <a:latin typeface="Times New Roman" panose="02020603050405020304" pitchFamily="18" charset="0"/>
                <a:ea typeface="Calibri" panose="020F0502020204030204" pitchFamily="34" charset="0"/>
              </a:rPr>
              <a:t>Portenoy</a:t>
            </a:r>
            <a:r>
              <a:rPr lang="en-US" sz="1600" dirty="0">
                <a:effectLst/>
                <a:latin typeface="Times New Roman" panose="02020603050405020304" pitchFamily="18" charset="0"/>
                <a:ea typeface="Calibri" panose="020F0502020204030204" pitchFamily="34" charset="0"/>
              </a:rPr>
              <a:t> R. Leptomeningeal Metastases: Comparison of Clinical Features and Laboratory Data of Solid Tumors, Lymphomas and Leukemias. J </a:t>
            </a:r>
            <a:r>
              <a:rPr lang="en-US" sz="1600" dirty="0" err="1">
                <a:effectLst/>
                <a:latin typeface="Times New Roman" panose="02020603050405020304" pitchFamily="18" charset="0"/>
                <a:ea typeface="Calibri" panose="020F0502020204030204" pitchFamily="34" charset="0"/>
              </a:rPr>
              <a:t>Neurooncol</a:t>
            </a:r>
            <a:r>
              <a:rPr lang="en-US" sz="1600" dirty="0">
                <a:effectLst/>
                <a:latin typeface="Times New Roman" panose="02020603050405020304" pitchFamily="18" charset="0"/>
                <a:ea typeface="Calibri" panose="020F0502020204030204" pitchFamily="34" charset="0"/>
              </a:rPr>
              <a:t> (1990) 9(3):225–9. </a:t>
            </a:r>
            <a:r>
              <a:rPr lang="en-US" sz="1600" dirty="0" err="1">
                <a:effectLst/>
                <a:latin typeface="Times New Roman" panose="02020603050405020304" pitchFamily="18" charset="0"/>
                <a:ea typeface="Calibri" panose="020F0502020204030204" pitchFamily="34" charset="0"/>
              </a:rPr>
              <a:t>doi</a:t>
            </a:r>
            <a:r>
              <a:rPr lang="en-US" sz="1600" dirty="0">
                <a:effectLst/>
                <a:latin typeface="Times New Roman" panose="02020603050405020304" pitchFamily="18" charset="0"/>
                <a:ea typeface="Calibri" panose="020F0502020204030204" pitchFamily="34" charset="0"/>
              </a:rPr>
              <a:t>: 10.1007/BF02341153</a:t>
            </a:r>
            <a:endParaRPr lang="en-IN" sz="1600" dirty="0">
              <a:effectLst/>
              <a:latin typeface="Calibri" panose="020F0502020204030204" pitchFamily="34" charset="0"/>
              <a:ea typeface="Calibri" panose="020F0502020204030204" pitchFamily="34" charset="0"/>
            </a:endParaRPr>
          </a:p>
          <a:p>
            <a:pPr algn="just">
              <a:spcAft>
                <a:spcPts val="1000"/>
              </a:spcAft>
            </a:pPr>
            <a:r>
              <a:rPr lang="en-US" sz="1600" dirty="0">
                <a:effectLst/>
                <a:latin typeface="Times New Roman" panose="02020603050405020304" pitchFamily="18" charset="0"/>
                <a:ea typeface="Calibri" panose="020F0502020204030204" pitchFamily="34" charset="0"/>
              </a:rPr>
              <a:t>Kaplan JG, </a:t>
            </a:r>
            <a:r>
              <a:rPr lang="en-US" sz="1600" dirty="0" err="1">
                <a:effectLst/>
                <a:latin typeface="Times New Roman" panose="02020603050405020304" pitchFamily="18" charset="0"/>
                <a:ea typeface="Calibri" panose="020F0502020204030204" pitchFamily="34" charset="0"/>
              </a:rPr>
              <a:t>Desouza</a:t>
            </a:r>
            <a:r>
              <a:rPr lang="en-US" sz="1600" dirty="0">
                <a:effectLst/>
                <a:latin typeface="Times New Roman" panose="02020603050405020304" pitchFamily="18" charset="0"/>
                <a:ea typeface="Calibri" panose="020F0502020204030204" pitchFamily="34" charset="0"/>
              </a:rPr>
              <a:t> TG, Farkash A, </a:t>
            </a:r>
            <a:r>
              <a:rPr lang="en-US" sz="1600" dirty="0" err="1">
                <a:effectLst/>
                <a:latin typeface="Times New Roman" panose="02020603050405020304" pitchFamily="18" charset="0"/>
                <a:ea typeface="Calibri" panose="020F0502020204030204" pitchFamily="34" charset="0"/>
              </a:rPr>
              <a:t>Shafran</a:t>
            </a:r>
            <a:r>
              <a:rPr lang="en-US" sz="1600" dirty="0">
                <a:effectLst/>
                <a:latin typeface="Times New Roman" panose="02020603050405020304" pitchFamily="18" charset="0"/>
                <a:ea typeface="Calibri" panose="020F0502020204030204" pitchFamily="34" charset="0"/>
              </a:rPr>
              <a:t> B, </a:t>
            </a:r>
            <a:r>
              <a:rPr lang="en-US" sz="1600" dirty="0" err="1">
                <a:effectLst/>
                <a:latin typeface="Times New Roman" panose="02020603050405020304" pitchFamily="18" charset="0"/>
                <a:ea typeface="Calibri" panose="020F0502020204030204" pitchFamily="34" charset="0"/>
              </a:rPr>
              <a:t>Portenoy</a:t>
            </a:r>
            <a:r>
              <a:rPr lang="en-US" sz="1600" dirty="0">
                <a:effectLst/>
                <a:latin typeface="Times New Roman" panose="02020603050405020304" pitchFamily="18" charset="0"/>
                <a:ea typeface="Calibri" panose="020F0502020204030204" pitchFamily="34" charset="0"/>
              </a:rPr>
              <a:t> R. Leptomeningeal Metastases: Comparison of Clinical Features and Laboratory Data of Solid Tumors, Lymphomas and Leukemias. J </a:t>
            </a:r>
            <a:r>
              <a:rPr lang="en-US" sz="1600" dirty="0" err="1">
                <a:effectLst/>
                <a:latin typeface="Times New Roman" panose="02020603050405020304" pitchFamily="18" charset="0"/>
                <a:ea typeface="Calibri" panose="020F0502020204030204" pitchFamily="34" charset="0"/>
              </a:rPr>
              <a:t>Neurooncol</a:t>
            </a:r>
            <a:r>
              <a:rPr lang="en-US" sz="1600" dirty="0">
                <a:effectLst/>
                <a:latin typeface="Times New Roman" panose="02020603050405020304" pitchFamily="18" charset="0"/>
                <a:ea typeface="Calibri" panose="020F0502020204030204" pitchFamily="34" charset="0"/>
              </a:rPr>
              <a:t> (1990) 9(3):225–9. </a:t>
            </a:r>
            <a:r>
              <a:rPr lang="en-US" sz="1600" dirty="0" err="1">
                <a:effectLst/>
                <a:latin typeface="Times New Roman" panose="02020603050405020304" pitchFamily="18" charset="0"/>
                <a:ea typeface="Calibri" panose="020F0502020204030204" pitchFamily="34" charset="0"/>
              </a:rPr>
              <a:t>doi</a:t>
            </a:r>
            <a:r>
              <a:rPr lang="en-US" sz="1600" dirty="0">
                <a:effectLst/>
                <a:latin typeface="Times New Roman" panose="02020603050405020304" pitchFamily="18" charset="0"/>
                <a:ea typeface="Calibri" panose="020F0502020204030204" pitchFamily="34" charset="0"/>
              </a:rPr>
              <a:t>: 10.1007/BF02341153</a:t>
            </a:r>
            <a:endParaRPr lang="en-IN" sz="1600" dirty="0">
              <a:effectLst/>
              <a:latin typeface="Calibri" panose="020F0502020204030204" pitchFamily="34" charset="0"/>
              <a:ea typeface="Calibri" panose="020F0502020204030204" pitchFamily="34" charset="0"/>
            </a:endParaRPr>
          </a:p>
          <a:p>
            <a:pPr algn="just">
              <a:spcAft>
                <a:spcPts val="1000"/>
              </a:spcAft>
            </a:pPr>
            <a:r>
              <a:rPr lang="en-US" sz="1600" dirty="0">
                <a:effectLst/>
                <a:latin typeface="Times New Roman" panose="02020603050405020304" pitchFamily="18" charset="0"/>
                <a:ea typeface="Calibri" panose="020F0502020204030204" pitchFamily="34" charset="0"/>
              </a:rPr>
              <a:t>Kaplan JG, </a:t>
            </a:r>
            <a:r>
              <a:rPr lang="en-US" sz="1600" dirty="0" err="1">
                <a:effectLst/>
                <a:latin typeface="Times New Roman" panose="02020603050405020304" pitchFamily="18" charset="0"/>
                <a:ea typeface="Calibri" panose="020F0502020204030204" pitchFamily="34" charset="0"/>
              </a:rPr>
              <a:t>Desouza</a:t>
            </a:r>
            <a:r>
              <a:rPr lang="en-US" sz="1600" dirty="0">
                <a:effectLst/>
                <a:latin typeface="Times New Roman" panose="02020603050405020304" pitchFamily="18" charset="0"/>
                <a:ea typeface="Calibri" panose="020F0502020204030204" pitchFamily="34" charset="0"/>
              </a:rPr>
              <a:t> TG, Farkash A, </a:t>
            </a:r>
            <a:r>
              <a:rPr lang="en-US" sz="1600" dirty="0" err="1">
                <a:effectLst/>
                <a:latin typeface="Times New Roman" panose="02020603050405020304" pitchFamily="18" charset="0"/>
                <a:ea typeface="Calibri" panose="020F0502020204030204" pitchFamily="34" charset="0"/>
              </a:rPr>
              <a:t>Shafran</a:t>
            </a:r>
            <a:r>
              <a:rPr lang="en-US" sz="1600" dirty="0">
                <a:effectLst/>
                <a:latin typeface="Times New Roman" panose="02020603050405020304" pitchFamily="18" charset="0"/>
                <a:ea typeface="Calibri" panose="020F0502020204030204" pitchFamily="34" charset="0"/>
              </a:rPr>
              <a:t> B, </a:t>
            </a:r>
            <a:r>
              <a:rPr lang="en-US" sz="1600" dirty="0" err="1">
                <a:effectLst/>
                <a:latin typeface="Times New Roman" panose="02020603050405020304" pitchFamily="18" charset="0"/>
                <a:ea typeface="Calibri" panose="020F0502020204030204" pitchFamily="34" charset="0"/>
              </a:rPr>
              <a:t>Portenoy</a:t>
            </a:r>
            <a:r>
              <a:rPr lang="en-US" sz="1600" dirty="0">
                <a:effectLst/>
                <a:latin typeface="Times New Roman" panose="02020603050405020304" pitchFamily="18" charset="0"/>
                <a:ea typeface="Calibri" panose="020F0502020204030204" pitchFamily="34" charset="0"/>
              </a:rPr>
              <a:t> R. Leptomeningeal Metastases: Comparison of Clinical Features and Laboratory Data of Solid Tumors, Lymphomas and Leukemias. J </a:t>
            </a:r>
            <a:r>
              <a:rPr lang="en-US" sz="1600" dirty="0" err="1">
                <a:effectLst/>
                <a:latin typeface="Times New Roman" panose="02020603050405020304" pitchFamily="18" charset="0"/>
                <a:ea typeface="Calibri" panose="020F0502020204030204" pitchFamily="34" charset="0"/>
              </a:rPr>
              <a:t>Neurooncol</a:t>
            </a:r>
            <a:r>
              <a:rPr lang="en-US" sz="1600" dirty="0">
                <a:effectLst/>
                <a:latin typeface="Times New Roman" panose="02020603050405020304" pitchFamily="18" charset="0"/>
                <a:ea typeface="Calibri" panose="020F0502020204030204" pitchFamily="34" charset="0"/>
              </a:rPr>
              <a:t> (1990) 9(3):225–9. </a:t>
            </a:r>
            <a:r>
              <a:rPr lang="en-US" sz="1600" dirty="0" err="1">
                <a:effectLst/>
                <a:latin typeface="Times New Roman" panose="02020603050405020304" pitchFamily="18" charset="0"/>
                <a:ea typeface="Calibri" panose="020F0502020204030204" pitchFamily="34" charset="0"/>
              </a:rPr>
              <a:t>doi</a:t>
            </a:r>
            <a:r>
              <a:rPr lang="en-US" sz="1600" dirty="0">
                <a:effectLst/>
                <a:latin typeface="Times New Roman" panose="02020603050405020304" pitchFamily="18" charset="0"/>
                <a:ea typeface="Calibri" panose="020F0502020204030204" pitchFamily="34" charset="0"/>
              </a:rPr>
              <a:t>: 10.1007/BF02341153</a:t>
            </a:r>
            <a:endParaRPr lang="en-IN"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1369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p:cNvSpPr/>
          <p:nvPr/>
        </p:nvSpPr>
        <p:spPr>
          <a:xfrm>
            <a:off x="4477853" y="2967335"/>
            <a:ext cx="3448508" cy="923330"/>
          </a:xfrm>
          <a:prstGeom prst="rect">
            <a:avLst/>
          </a:prstGeom>
        </p:spPr>
        <p:txBody>
          <a:bodyPr wrap="none">
            <a:spAutoFit/>
          </a:bodyPr>
          <a:lstStyle/>
          <a:p>
            <a:r>
              <a:rPr lang="en-US" sz="5400" b="1" dirty="0">
                <a:solidFill>
                  <a:srgbClr val="00B0F0"/>
                </a:solidFill>
                <a:latin typeface="Times New Roman" pitchFamily="18" charset="0"/>
                <a:cs typeface="Times New Roman" pitchFamily="18" charset="0"/>
              </a:rPr>
              <a:t>Thank You</a:t>
            </a:r>
            <a:endParaRPr lang="en-US" sz="5400" b="1" dirty="0">
              <a:solidFill>
                <a:srgbClr val="00B0F0"/>
              </a:solidFill>
            </a:endParaRPr>
          </a:p>
        </p:txBody>
      </p:sp>
    </p:spTree>
    <p:extLst>
      <p:ext uri="{BB962C8B-B14F-4D97-AF65-F5344CB8AC3E}">
        <p14:creationId xmlns:p14="http://schemas.microsoft.com/office/powerpoint/2010/main" val="357851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rtlCol="0"/>
          <a:lstStyle/>
          <a:p>
            <a:r>
              <a:rPr lang="en-US" dirty="0">
                <a:solidFill>
                  <a:srgbClr val="00B0F0"/>
                </a:solidFill>
                <a:latin typeface="Times New Roman" pitchFamily="18" charset="0"/>
                <a:cs typeface="Times New Roman" pitchFamily="18" charset="0"/>
              </a:rPr>
              <a:t>Content</a:t>
            </a:r>
            <a:endParaRPr lang="en-IN" dirty="0">
              <a:solidFill>
                <a:srgbClr val="00B0F0"/>
              </a:solidFill>
              <a:latin typeface="Times New Roman" pitchFamily="18" charset="0"/>
              <a:cs typeface="Times New Roman" pitchFamily="18" charset="0"/>
            </a:endParaRPr>
          </a:p>
        </p:txBody>
      </p:sp>
      <p:sp>
        <p:nvSpPr>
          <p:cNvPr id="14" name="Content Placeholder 13"/>
          <p:cNvSpPr>
            <a:spLocks noGrp="1"/>
          </p:cNvSpPr>
          <p:nvPr>
            <p:ph idx="1"/>
          </p:nvPr>
        </p:nvSpPr>
        <p:spPr>
          <a:xfrm>
            <a:off x="1063957" y="1381836"/>
            <a:ext cx="9982200" cy="4572000"/>
          </a:xfrm>
        </p:spPr>
        <p:txBody>
          <a:bodyPr rtlCol="0">
            <a:noAutofit/>
          </a:bodyPr>
          <a:lstStyle/>
          <a:p>
            <a:r>
              <a:rPr lang="en-US" sz="2400" dirty="0">
                <a:solidFill>
                  <a:schemeClr val="tx2"/>
                </a:solidFill>
                <a:latin typeface="Times New Roman" pitchFamily="18" charset="0"/>
                <a:cs typeface="Times New Roman" pitchFamily="18" charset="0"/>
              </a:rPr>
              <a:t>Introduction</a:t>
            </a:r>
          </a:p>
          <a:p>
            <a:r>
              <a:rPr lang="en-US" sz="2400" dirty="0">
                <a:solidFill>
                  <a:schemeClr val="tx2"/>
                </a:solidFill>
                <a:latin typeface="Times New Roman" pitchFamily="18" charset="0"/>
                <a:cs typeface="Times New Roman" pitchFamily="18" charset="0"/>
              </a:rPr>
              <a:t>Literature Survey</a:t>
            </a:r>
          </a:p>
          <a:p>
            <a:r>
              <a:rPr lang="en-US" sz="2400" dirty="0">
                <a:solidFill>
                  <a:schemeClr val="tx2"/>
                </a:solidFill>
                <a:latin typeface="Times New Roman" pitchFamily="18" charset="0"/>
                <a:cs typeface="Times New Roman" pitchFamily="18" charset="0"/>
              </a:rPr>
              <a:t>Problem Statement</a:t>
            </a:r>
          </a:p>
          <a:p>
            <a:r>
              <a:rPr lang="en-US" sz="2400" dirty="0">
                <a:solidFill>
                  <a:schemeClr val="tx2"/>
                </a:solidFill>
                <a:latin typeface="Times New Roman" pitchFamily="18" charset="0"/>
                <a:cs typeface="Times New Roman" pitchFamily="18" charset="0"/>
              </a:rPr>
              <a:t>Objectives</a:t>
            </a:r>
          </a:p>
          <a:p>
            <a:r>
              <a:rPr lang="en-US" sz="2400" dirty="0">
                <a:solidFill>
                  <a:schemeClr val="tx2"/>
                </a:solidFill>
                <a:latin typeface="Times New Roman" pitchFamily="18" charset="0"/>
                <a:cs typeface="Times New Roman" pitchFamily="18" charset="0"/>
              </a:rPr>
              <a:t>Proposed System</a:t>
            </a:r>
          </a:p>
          <a:p>
            <a:r>
              <a:rPr lang="en-US" sz="2400" dirty="0">
                <a:solidFill>
                  <a:schemeClr val="tx2"/>
                </a:solidFill>
                <a:latin typeface="Times New Roman" pitchFamily="18" charset="0"/>
                <a:cs typeface="Times New Roman" pitchFamily="18" charset="0"/>
              </a:rPr>
              <a:t>Dataset used</a:t>
            </a:r>
          </a:p>
          <a:p>
            <a:r>
              <a:rPr lang="en-US" sz="2400" dirty="0">
                <a:solidFill>
                  <a:schemeClr val="tx2"/>
                </a:solidFill>
                <a:latin typeface="Times New Roman" pitchFamily="18" charset="0"/>
                <a:cs typeface="Times New Roman" pitchFamily="18" charset="0"/>
              </a:rPr>
              <a:t>Software and hardware Requirements</a:t>
            </a:r>
          </a:p>
          <a:p>
            <a:r>
              <a:rPr lang="en-US" sz="2400" dirty="0">
                <a:solidFill>
                  <a:schemeClr val="tx2"/>
                </a:solidFill>
                <a:latin typeface="Times New Roman" pitchFamily="18" charset="0"/>
                <a:cs typeface="Times New Roman" pitchFamily="18" charset="0"/>
              </a:rPr>
              <a:t>Conclusion and Future scope</a:t>
            </a:r>
          </a:p>
          <a:p>
            <a:r>
              <a:rPr lang="en-US" sz="2400" dirty="0">
                <a:solidFill>
                  <a:schemeClr val="tx2"/>
                </a:solidFill>
                <a:latin typeface="Times New Roman" pitchFamily="18" charset="0"/>
                <a:cs typeface="Times New Roman" pitchFamily="18" charset="0"/>
              </a:rPr>
              <a:t>References</a:t>
            </a:r>
          </a:p>
          <a:p>
            <a:endParaRPr lang="en-US" sz="2400" dirty="0">
              <a:solidFill>
                <a:schemeClr val="tx2"/>
              </a:solidFill>
              <a:latin typeface="Times New Roman" pitchFamily="18" charset="0"/>
              <a:cs typeface="Times New Roman" pitchFamily="18" charset="0"/>
            </a:endParaRPr>
          </a:p>
          <a:p>
            <a:endParaRPr lang="en-US" sz="2400" dirty="0">
              <a:solidFill>
                <a:schemeClr val="tx2"/>
              </a:solidFill>
              <a:latin typeface="Times New Roman" pitchFamily="18" charset="0"/>
              <a:cs typeface="Times New Roman" pitchFamily="18" charset="0"/>
            </a:endParaRPr>
          </a:p>
          <a:p>
            <a:endParaRPr lang="en-US" sz="2400" dirty="0">
              <a:solidFill>
                <a:schemeClr val="tx2"/>
              </a:solidFill>
              <a:latin typeface="Times New Roman" pitchFamily="18" charset="0"/>
              <a:cs typeface="Times New Roman" pitchFamily="18" charset="0"/>
            </a:endParaRPr>
          </a:p>
          <a:p>
            <a:endParaRPr lang="en-US" sz="2400" dirty="0">
              <a:solidFill>
                <a:schemeClr val="tx2"/>
              </a:solidFill>
              <a:latin typeface="Times New Roman" pitchFamily="18" charset="0"/>
              <a:cs typeface="Times New Roman" pitchFamily="18" charset="0"/>
            </a:endParaRPr>
          </a:p>
          <a:p>
            <a:endParaRPr lang="en-IN" sz="2400"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IN" b="1" dirty="0">
                <a:solidFill>
                  <a:srgbClr val="00B0F0"/>
                </a:solidFill>
                <a:latin typeface="Times New Roman" pitchFamily="18" charset="0"/>
                <a:cs typeface="Times New Roman" pitchFamily="18" charset="0"/>
              </a:rPr>
              <a:t>Introduction</a:t>
            </a:r>
            <a:endParaRPr lang="en-US" dirty="0">
              <a:solidFill>
                <a:srgbClr val="00B0F0"/>
              </a:solidFill>
            </a:endParaRPr>
          </a:p>
        </p:txBody>
      </p:sp>
      <p:sp>
        <p:nvSpPr>
          <p:cNvPr id="3" name="Content Placeholder 13">
            <a:extLst>
              <a:ext uri="{FF2B5EF4-FFF2-40B4-BE49-F238E27FC236}">
                <a16:creationId xmlns:a16="http://schemas.microsoft.com/office/drawing/2014/main" id="{6E92E800-6518-7B12-B44A-39AB29690CFE}"/>
              </a:ext>
            </a:extLst>
          </p:cNvPr>
          <p:cNvSpPr>
            <a:spLocks noGrp="1"/>
          </p:cNvSpPr>
          <p:nvPr>
            <p:ph idx="1"/>
          </p:nvPr>
        </p:nvSpPr>
        <p:spPr>
          <a:xfrm>
            <a:off x="1063957" y="1381836"/>
            <a:ext cx="9982200" cy="4572000"/>
          </a:xfrm>
        </p:spPr>
        <p:txBody>
          <a:bodyPr rtlCol="0">
            <a:noAutofit/>
          </a:bodyPr>
          <a:lstStyle/>
          <a:p>
            <a:pPr algn="just"/>
            <a:r>
              <a:rPr lang="en-US" sz="2400" dirty="0">
                <a:latin typeface="Times New Roman" panose="02020603050405020304" pitchFamily="18" charset="0"/>
                <a:cs typeface="Times New Roman" panose="02020603050405020304" pitchFamily="18" charset="0"/>
              </a:rPr>
              <a:t>Breast cancer is the country's leading cause of cancer in women, followed by cervical cancer. Together they account for 39.4 percent of the total cancer cases in women in India in 2020.</a:t>
            </a:r>
          </a:p>
          <a:p>
            <a:pPr algn="just"/>
            <a:r>
              <a:rPr lang="en-US" sz="2400" dirty="0">
                <a:latin typeface="Times New Roman" panose="02020603050405020304" pitchFamily="18" charset="0"/>
                <a:cs typeface="Times New Roman" panose="02020603050405020304" pitchFamily="18" charset="0"/>
              </a:rPr>
              <a:t>Despite High Awareness, 75% of Indian Women Shy Away from Breast Cancer Screening.</a:t>
            </a:r>
          </a:p>
          <a:p>
            <a:pPr algn="just"/>
            <a:r>
              <a:rPr lang="en-US" sz="2400" dirty="0">
                <a:latin typeface="Times New Roman" panose="02020603050405020304" pitchFamily="18" charset="0"/>
                <a:cs typeface="Times New Roman" panose="02020603050405020304" pitchFamily="18" charset="0"/>
              </a:rPr>
              <a:t>In 2020, more than two lakh women in India were estimated to have been diagnosed with breast cancer, and more than 76,000 deaths were reported as per the estimates. As per the 2020 National Cancer Registry Program Report, the number is expected to rise to more than 2.3 lakh cases in 2025.</a:t>
            </a: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IN" b="1" dirty="0">
                <a:solidFill>
                  <a:srgbClr val="00B0F0"/>
                </a:solidFill>
                <a:latin typeface="Times New Roman" pitchFamily="18" charset="0"/>
                <a:cs typeface="Times New Roman" pitchFamily="18" charset="0"/>
              </a:rPr>
              <a:t>Literature Review</a:t>
            </a:r>
          </a:p>
        </p:txBody>
      </p:sp>
      <p:sp>
        <p:nvSpPr>
          <p:cNvPr id="3" name="Content Placeholder 13">
            <a:extLst>
              <a:ext uri="{FF2B5EF4-FFF2-40B4-BE49-F238E27FC236}">
                <a16:creationId xmlns:a16="http://schemas.microsoft.com/office/drawing/2014/main" id="{CB95F7BD-14CE-ABB1-2826-BC104C03CC86}"/>
              </a:ext>
            </a:extLst>
          </p:cNvPr>
          <p:cNvSpPr>
            <a:spLocks noGrp="1"/>
          </p:cNvSpPr>
          <p:nvPr>
            <p:ph idx="1"/>
          </p:nvPr>
        </p:nvSpPr>
        <p:spPr>
          <a:xfrm>
            <a:off x="1063957" y="1381836"/>
            <a:ext cx="9982200" cy="4572000"/>
          </a:xfrm>
        </p:spPr>
        <p:txBody>
          <a:bodyPr rtlCol="0">
            <a:noAutofit/>
          </a:bodyPr>
          <a:lstStyle/>
          <a:p>
            <a:pPr marL="457200" lvl="1" indent="0" algn="just">
              <a:lnSpc>
                <a:spcPct val="100000"/>
              </a:lnSpc>
              <a:spcBef>
                <a:spcPts val="1200"/>
              </a:spcBef>
              <a:spcAft>
                <a:spcPts val="1000"/>
              </a:spcAft>
              <a:buNone/>
            </a:pPr>
            <a:r>
              <a:rPr lang="en-US" sz="2400" b="1" dirty="0">
                <a:effectLst/>
                <a:latin typeface="Times New Roman" panose="02020603050405020304" pitchFamily="18" charset="0"/>
                <a:ea typeface="Calibri" panose="020F0502020204030204" pitchFamily="34" charset="0"/>
              </a:rPr>
              <a:t>G. Chen, Y. Chen, Z. Yuan, X. Lu, X. Zhu, and W. Li, "Breast Cancer Image Classification based on CNN and Bit-Plane slicing," 2019[1]</a:t>
            </a:r>
            <a:r>
              <a:rPr lang="en-US" sz="2400" dirty="0">
                <a:effectLst/>
                <a:latin typeface="Times New Roman" panose="02020603050405020304" pitchFamily="18" charset="0"/>
                <a:ea typeface="Calibri" panose="020F0502020204030204" pitchFamily="34" charset="0"/>
              </a:rPr>
              <a:t> -  In this paper, authors propose a CNN classifier base on image bit-plane slicing. The purpose is to improve recognition accuracy when we apply it to breast cancer image classification. Each texture image is decomposed into eight bit-plane images. Different bit-planes provide different levels and detail of image texture features. At the same time, they have also tested feature classification performance by each bit-plane respectively and the fusion of all bit-planes. CNN classifier is used for classification and recognition. </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6526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IN" b="1" dirty="0">
                <a:solidFill>
                  <a:srgbClr val="00B0F0"/>
                </a:solidFill>
                <a:latin typeface="Times New Roman" pitchFamily="18" charset="0"/>
                <a:cs typeface="Times New Roman" pitchFamily="18" charset="0"/>
              </a:rPr>
              <a:t>Literature Review</a:t>
            </a:r>
          </a:p>
        </p:txBody>
      </p:sp>
      <p:sp>
        <p:nvSpPr>
          <p:cNvPr id="3" name="Content Placeholder 13">
            <a:extLst>
              <a:ext uri="{FF2B5EF4-FFF2-40B4-BE49-F238E27FC236}">
                <a16:creationId xmlns:a16="http://schemas.microsoft.com/office/drawing/2014/main" id="{CB95F7BD-14CE-ABB1-2826-BC104C03CC86}"/>
              </a:ext>
            </a:extLst>
          </p:cNvPr>
          <p:cNvSpPr>
            <a:spLocks noGrp="1"/>
          </p:cNvSpPr>
          <p:nvPr>
            <p:ph idx="1"/>
          </p:nvPr>
        </p:nvSpPr>
        <p:spPr>
          <a:xfrm>
            <a:off x="1063957" y="1381836"/>
            <a:ext cx="9982200" cy="4572000"/>
          </a:xfrm>
        </p:spPr>
        <p:txBody>
          <a:bodyPr rtlCol="0">
            <a:noAutofit/>
          </a:bodyPr>
          <a:lstStyle/>
          <a:p>
            <a:pPr marL="0" indent="0" algn="just">
              <a:lnSpc>
                <a:spcPct val="100000"/>
              </a:lnSpc>
              <a:buNone/>
            </a:pPr>
            <a:r>
              <a:rPr lang="en-US" sz="2400" b="1" dirty="0">
                <a:effectLst/>
                <a:latin typeface="Times New Roman" panose="02020603050405020304" pitchFamily="18" charset="0"/>
                <a:ea typeface="Calibri" panose="020F0502020204030204" pitchFamily="34" charset="0"/>
              </a:rPr>
              <a:t>Bah and M. David, "Analysis of Breast Cancer Classification with Machine Learning based Algorithms," 2022[2]</a:t>
            </a:r>
            <a:r>
              <a:rPr lang="en-US" sz="2400" dirty="0">
                <a:effectLst/>
                <a:latin typeface="Times New Roman" panose="02020603050405020304" pitchFamily="18" charset="0"/>
                <a:ea typeface="Calibri" panose="020F0502020204030204" pitchFamily="34" charset="0"/>
              </a:rPr>
              <a:t> - In this paper, four Machine Learning algorithms, which are Random Forest, Support Vector Machine (SVM), K-Nearest Neighbors (KNN) and Convolutional Neural Networks (CNN), with five different breast cancer datasets are tested and analyzed to verify their performance in a binary classification of breast cancer. The results show that CNN obtained higher accuracy than the other tested algorithms in this type of data. This study will help future researchers in the breast cancer field to continue their research and focus on improving the performance of specific algorithms.</a:t>
            </a:r>
            <a:endParaRPr lang="en-IN" sz="2400" dirty="0">
              <a:effectLst/>
              <a:latin typeface="Calibri" panose="020F0502020204030204" pitchFamily="34" charset="0"/>
              <a:ea typeface="Calibri" panose="020F0502020204030204" pitchFamily="34" charset="0"/>
            </a:endParaRPr>
          </a:p>
          <a:p>
            <a:pPr marL="0" indent="0" algn="just">
              <a:lnSpc>
                <a:spcPct val="100000"/>
              </a:lnSpc>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648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IN" b="1" dirty="0">
                <a:solidFill>
                  <a:srgbClr val="00B0F0"/>
                </a:solidFill>
                <a:latin typeface="Times New Roman" pitchFamily="18" charset="0"/>
                <a:cs typeface="Times New Roman" pitchFamily="18" charset="0"/>
              </a:rPr>
              <a:t>Literature Review</a:t>
            </a:r>
          </a:p>
        </p:txBody>
      </p:sp>
      <p:sp>
        <p:nvSpPr>
          <p:cNvPr id="3" name="Content Placeholder 13">
            <a:extLst>
              <a:ext uri="{FF2B5EF4-FFF2-40B4-BE49-F238E27FC236}">
                <a16:creationId xmlns:a16="http://schemas.microsoft.com/office/drawing/2014/main" id="{CB95F7BD-14CE-ABB1-2826-BC104C03CC86}"/>
              </a:ext>
            </a:extLst>
          </p:cNvPr>
          <p:cNvSpPr>
            <a:spLocks noGrp="1"/>
          </p:cNvSpPr>
          <p:nvPr>
            <p:ph idx="1"/>
          </p:nvPr>
        </p:nvSpPr>
        <p:spPr>
          <a:xfrm>
            <a:off x="1063957" y="1381836"/>
            <a:ext cx="9982200" cy="4572000"/>
          </a:xfrm>
        </p:spPr>
        <p:txBody>
          <a:bodyPr rtlCol="0">
            <a:noAutofit/>
          </a:bodyPr>
          <a:lstStyle/>
          <a:p>
            <a:pPr marL="0" indent="0" algn="just">
              <a:lnSpc>
                <a:spcPct val="100000"/>
              </a:lnSpc>
              <a:buNone/>
            </a:pPr>
            <a:r>
              <a:rPr lang="en-US" sz="2400" b="1" dirty="0">
                <a:effectLst/>
                <a:latin typeface="Times New Roman" panose="02020603050405020304" pitchFamily="18" charset="0"/>
                <a:ea typeface="Calibri" panose="020F0502020204030204" pitchFamily="34" charset="0"/>
              </a:rPr>
              <a:t>P. T. Nguyen, T. T. Nguyen, N. C. Nguyen, and T. T. Le, "Multiclass Breast Cancer Classification Using Convolutional Neural Network," 2019</a:t>
            </a:r>
            <a:r>
              <a:rPr lang="en-US" sz="2400" dirty="0">
                <a:effectLst/>
                <a:latin typeface="Times New Roman" panose="02020603050405020304" pitchFamily="18" charset="0"/>
                <a:ea typeface="Calibri" panose="020F0502020204030204" pitchFamily="34" charset="0"/>
              </a:rPr>
              <a:t> - In this paper, the author uses CNN to classify and recognize breast cancer images from public Break His dataset. This dataset includes 7,909 breast cancer (BC) histopathology images with four benign subclasses and four malignant subclasses. Our new task with this dataset is the automated multi-classification of these breast cancer images in eight classes, which can help reduce death rates and save people's lives in the world. Our method is based on the resizing of original images for building the CNN model and classifying breast cancer classes.</a:t>
            </a:r>
            <a:endParaRPr lang="en-IN" sz="2400" dirty="0">
              <a:effectLst/>
              <a:latin typeface="Calibri" panose="020F0502020204030204" pitchFamily="34" charset="0"/>
              <a:ea typeface="Calibri" panose="020F0502020204030204" pitchFamily="34" charset="0"/>
            </a:endParaRP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109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a:lnSpc>
                <a:spcPct val="150000"/>
              </a:lnSpc>
            </a:pPr>
            <a:r>
              <a:rPr lang="en-US" b="1" dirty="0">
                <a:solidFill>
                  <a:srgbClr val="00B0F0"/>
                </a:solidFill>
                <a:latin typeface="Times New Roman" pitchFamily="18" charset="0"/>
                <a:cs typeface="Times New Roman" pitchFamily="18" charset="0"/>
              </a:rPr>
              <a:t>Problem Statement</a:t>
            </a:r>
          </a:p>
        </p:txBody>
      </p:sp>
      <p:sp>
        <p:nvSpPr>
          <p:cNvPr id="3" name="Content Placeholder 13">
            <a:extLst>
              <a:ext uri="{FF2B5EF4-FFF2-40B4-BE49-F238E27FC236}">
                <a16:creationId xmlns:a16="http://schemas.microsoft.com/office/drawing/2014/main" id="{95D24EB8-6007-7950-ED75-C5F11179BC4E}"/>
              </a:ext>
            </a:extLst>
          </p:cNvPr>
          <p:cNvSpPr>
            <a:spLocks noGrp="1"/>
          </p:cNvSpPr>
          <p:nvPr>
            <p:ph idx="1"/>
          </p:nvPr>
        </p:nvSpPr>
        <p:spPr>
          <a:xfrm>
            <a:off x="1063957" y="1381836"/>
            <a:ext cx="9982200" cy="4572000"/>
          </a:xfrm>
        </p:spPr>
        <p:txBody>
          <a:bodyPr rtlCol="0">
            <a:noAutofit/>
          </a:bodyPr>
          <a:lstStyle/>
          <a:p>
            <a:pPr algn="just"/>
            <a:r>
              <a:rPr lang="en-US" sz="2800" dirty="0">
                <a:latin typeface="Times New Roman" panose="02020603050405020304" pitchFamily="18" charset="0"/>
                <a:cs typeface="Times New Roman" panose="02020603050405020304" pitchFamily="18" charset="0"/>
              </a:rPr>
              <a:t>To develop a deep learning model to classify cancer cells, thus facilitating doctors to achieve an accurate and fast diagnosis of cancer in an early stage.</a:t>
            </a:r>
          </a:p>
        </p:txBody>
      </p:sp>
    </p:spTree>
    <p:extLst>
      <p:ext uri="{BB962C8B-B14F-4D97-AF65-F5344CB8AC3E}">
        <p14:creationId xmlns:p14="http://schemas.microsoft.com/office/powerpoint/2010/main" val="298635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a:lnSpc>
                <a:spcPct val="150000"/>
              </a:lnSpc>
            </a:pPr>
            <a:r>
              <a:rPr lang="en-US" altLang="zh-CN" b="1" dirty="0">
                <a:solidFill>
                  <a:srgbClr val="00B0F0"/>
                </a:solidFill>
                <a:latin typeface="Times New Roman" pitchFamily="18" charset="0"/>
                <a:cs typeface="Times New Roman" pitchFamily="18" charset="0"/>
              </a:rPr>
              <a:t>Objectives</a:t>
            </a:r>
          </a:p>
        </p:txBody>
      </p:sp>
      <p:sp>
        <p:nvSpPr>
          <p:cNvPr id="3" name="Content Placeholder 13">
            <a:extLst>
              <a:ext uri="{FF2B5EF4-FFF2-40B4-BE49-F238E27FC236}">
                <a16:creationId xmlns:a16="http://schemas.microsoft.com/office/drawing/2014/main" id="{8CB6C133-B7BF-8134-4416-9F57E3B30F85}"/>
              </a:ext>
            </a:extLst>
          </p:cNvPr>
          <p:cNvSpPr>
            <a:spLocks noGrp="1"/>
          </p:cNvSpPr>
          <p:nvPr>
            <p:ph idx="1"/>
          </p:nvPr>
        </p:nvSpPr>
        <p:spPr>
          <a:xfrm>
            <a:off x="1063957" y="1381836"/>
            <a:ext cx="9982200" cy="4572000"/>
          </a:xfrm>
        </p:spPr>
        <p:txBody>
          <a:bodyPr rtlCol="0">
            <a:noAutofit/>
          </a:bodyPr>
          <a:lstStyle/>
          <a:p>
            <a:pPr algn="just"/>
            <a:r>
              <a:rPr lang="en-US" sz="2800" dirty="0">
                <a:latin typeface="Times New Roman" panose="02020603050405020304" pitchFamily="18" charset="0"/>
                <a:cs typeface="Times New Roman" panose="02020603050405020304" pitchFamily="18" charset="0"/>
              </a:rPr>
              <a:t>This study aims to establish a deep learning model to classify cancer cells, thus facilitating doctors to diagnose breast cancer accurately and quickly in an early stage.</a:t>
            </a:r>
          </a:p>
          <a:p>
            <a:pPr algn="just"/>
            <a:r>
              <a:rPr lang="en-US" sz="2800" dirty="0">
                <a:latin typeface="Times New Roman" panose="02020603050405020304" pitchFamily="18" charset="0"/>
                <a:cs typeface="Times New Roman" panose="02020603050405020304" pitchFamily="18" charset="0"/>
              </a:rPr>
              <a:t>To improve the accuracy and speed of detection using deep learning techniques.</a:t>
            </a:r>
          </a:p>
          <a:p>
            <a:pPr algn="just"/>
            <a:r>
              <a:rPr lang="en-US" sz="2800" dirty="0">
                <a:latin typeface="Times New Roman" panose="02020603050405020304" pitchFamily="18" charset="0"/>
                <a:cs typeface="Times New Roman" panose="02020603050405020304" pitchFamily="18" charset="0"/>
              </a:rPr>
              <a:t>To deploy the application on the cloud, enabling anyone to access it via the internet at any time and from anywhere</a:t>
            </a:r>
          </a:p>
        </p:txBody>
      </p:sp>
    </p:spTree>
    <p:extLst>
      <p:ext uri="{BB962C8B-B14F-4D97-AF65-F5344CB8AC3E}">
        <p14:creationId xmlns:p14="http://schemas.microsoft.com/office/powerpoint/2010/main" val="298635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09600" y="1371600"/>
            <a:ext cx="10972800" cy="5181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90000"/>
              </a:lnSpc>
              <a:defRPr/>
            </a:pPr>
            <a:endParaRPr lang="en-US" altLang="zh-CN" sz="2800" dirty="0">
              <a:solidFill>
                <a:schemeClr val="tx1"/>
              </a:solidFill>
              <a:latin typeface="+mj-lt"/>
            </a:endParaRPr>
          </a:p>
        </p:txBody>
      </p:sp>
      <p:sp>
        <p:nvSpPr>
          <p:cNvPr id="5" name="Rectangle 2"/>
          <p:cNvSpPr txBox="1">
            <a:spLocks noChangeArrowheads="1"/>
          </p:cNvSpPr>
          <p:nvPr/>
        </p:nvSpPr>
        <p:spPr>
          <a:xfrm>
            <a:off x="1132114" y="274638"/>
            <a:ext cx="10009362"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buClr>
                <a:schemeClr val="bg2">
                  <a:lumMod val="25000"/>
                </a:schemeClr>
              </a:buClr>
            </a:pPr>
            <a:r>
              <a:rPr lang="en-US" altLang="zh-CN" sz="2800" b="1" dirty="0">
                <a:solidFill>
                  <a:srgbClr val="00B0F0"/>
                </a:solidFill>
                <a:latin typeface="Times New Roman" pitchFamily="18" charset="0"/>
                <a:cs typeface="Times New Roman" pitchFamily="18" charset="0"/>
              </a:rPr>
              <a:t>Proposed Work</a:t>
            </a:r>
          </a:p>
        </p:txBody>
      </p:sp>
      <p:pic>
        <p:nvPicPr>
          <p:cNvPr id="2" name="Picture 1">
            <a:extLst>
              <a:ext uri="{FF2B5EF4-FFF2-40B4-BE49-F238E27FC236}">
                <a16:creationId xmlns:a16="http://schemas.microsoft.com/office/drawing/2014/main" id="{39D55428-B54B-2927-2CD4-2E4E49F07688}"/>
              </a:ext>
            </a:extLst>
          </p:cNvPr>
          <p:cNvPicPr>
            <a:picLocks noChangeAspect="1"/>
          </p:cNvPicPr>
          <p:nvPr/>
        </p:nvPicPr>
        <p:blipFill rotWithShape="1">
          <a:blip r:embed="rId2">
            <a:extLst>
              <a:ext uri="{28A0092B-C50C-407E-A947-70E740481C1C}">
                <a14:useLocalDpi xmlns:a14="http://schemas.microsoft.com/office/drawing/2010/main" val="0"/>
              </a:ext>
            </a:extLst>
          </a:blip>
          <a:srcRect l="6197" t="5610" r="7585" b="15428"/>
          <a:stretch/>
        </p:blipFill>
        <p:spPr bwMode="auto">
          <a:xfrm>
            <a:off x="2950825" y="1601152"/>
            <a:ext cx="6290349" cy="43879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3909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hD predefense PPT Mangesh Ghonge 2018">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12786043_TF03431380" id="{07BF4009-79A5-4904-9F0A-8BB88901F77F}" vid="{E001E2E9-9C41-4174-AA22-D51AC64C486F}"/>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PhD predefense PPT Mangesh Ghonge 2018</Template>
  <TotalTime>0</TotalTime>
  <Words>1333</Words>
  <Application>Microsoft Office PowerPoint</Application>
  <PresentationFormat>Widescreen</PresentationFormat>
  <Paragraphs>86</Paragraphs>
  <Slides>17</Slides>
  <Notes>12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Euphemia</vt:lpstr>
      <vt:lpstr>Plantagenet Cherokee</vt:lpstr>
      <vt:lpstr>Times New Roman</vt:lpstr>
      <vt:lpstr>Wingdings</vt:lpstr>
      <vt:lpstr>PhD predefense PPT Mangesh Ghonge 2018</vt:lpstr>
      <vt:lpstr>Breast cancer classification and detection using deep learning</vt:lpstr>
      <vt:lpstr>Content</vt:lpstr>
      <vt:lpstr>Introduction</vt:lpstr>
      <vt:lpstr>Literature Review</vt:lpstr>
      <vt:lpstr>Literature Review</vt:lpstr>
      <vt:lpstr>Literature Review</vt:lpstr>
      <vt:lpstr>Problem Statement</vt:lpstr>
      <vt:lpstr>Objectives</vt:lpstr>
      <vt:lpstr>PowerPoint Presentation</vt:lpstr>
      <vt:lpstr>PowerPoint Presentation</vt:lpstr>
      <vt:lpstr>PowerPoint Presentation</vt:lpstr>
      <vt:lpstr>PowerPoint Presentation</vt:lpstr>
      <vt:lpstr>Software Requirements</vt:lpstr>
      <vt:lpstr>         </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2018-02-16T09:59:41Z</dcterms:created>
  <dcterms:modified xsi:type="dcterms:W3CDTF">2022-11-23T03:53:40Z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