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3.svg" ContentType="image/svg+xml"/>
  <Override PartName="/ppt/media/image15.svg" ContentType="image/svg+xml"/>
  <Override PartName="/ppt/media/image17.svg" ContentType="image/svg+xml"/>
  <Override PartName="/ppt/media/image19.svg" ContentType="image/svg+xml"/>
  <Override PartName="/ppt/media/image2.svg" ContentType="image/svg+xml"/>
  <Override PartName="/ppt/media/image21.svg" ContentType="image/svg+xml"/>
  <Override PartName="/ppt/media/image23.svg" ContentType="image/svg+xml"/>
  <Override PartName="/ppt/media/image25.svg" ContentType="image/svg+xml"/>
  <Override PartName="/ppt/media/image27.svg" ContentType="image/svg+xml"/>
  <Override PartName="/ppt/media/image29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8288000" cy="10287000"/>
  <p:notesSz cx="6858000" cy="9144000"/>
  <p:embeddedFontLst>
    <p:embeddedFont>
      <p:font typeface="DM Sans"/>
      <p:regular r:id="rId16"/>
    </p:embeddedFont>
    <p:embeddedFont>
      <p:font typeface="DM Sans Bold"/>
      <p:bold r:id="rId17"/>
    </p:embeddedFont>
    <p:embeddedFont>
      <p:font typeface="Oswald Bold" panose="00000800000000000000"/>
      <p:bold r:id="rId18"/>
    </p:embeddedFont>
    <p:embeddedFont>
      <p:font typeface="Oswald" panose="00000500000000000000"/>
      <p:regular r:id="rId19"/>
    </p:embeddedFont>
    <p:embeddedFont>
      <p:font typeface="Montserrat Light" panose="00000400000000000000"/>
      <p:regular r:id="rId20"/>
    </p:embeddedFont>
    <p:embeddedFont>
      <p:font typeface="DM Sans Italics"/>
      <p:italic r:id="rId21"/>
    </p:embeddedFont>
    <p:embeddedFont>
      <p:font typeface="Calibri" panose="020F050202020403020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8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font" Target="fonts/font10.fntdata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svg"/><Relationship Id="rId8" Type="http://schemas.openxmlformats.org/officeDocument/2006/relationships/image" Target="../media/image1.png"/><Relationship Id="rId7" Type="http://schemas.openxmlformats.org/officeDocument/2006/relationships/image" Target="../media/image15.svg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svg"/><Relationship Id="rId8" Type="http://schemas.openxmlformats.org/officeDocument/2006/relationships/image" Target="../media/image22.png"/><Relationship Id="rId7" Type="http://schemas.openxmlformats.org/officeDocument/2006/relationships/image" Target="../media/image21.svg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2.svg"/><Relationship Id="rId12" Type="http://schemas.openxmlformats.org/officeDocument/2006/relationships/image" Target="../media/image1.png"/><Relationship Id="rId11" Type="http://schemas.openxmlformats.org/officeDocument/2006/relationships/image" Target="../media/image25.svg"/><Relationship Id="rId10" Type="http://schemas.openxmlformats.org/officeDocument/2006/relationships/image" Target="../media/image24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32.png"/><Relationship Id="rId8" Type="http://schemas.openxmlformats.org/officeDocument/2006/relationships/image" Target="../media/image31.svg"/><Relationship Id="rId7" Type="http://schemas.openxmlformats.org/officeDocument/2006/relationships/image" Target="../media/image30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10.png"/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3.svg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15091031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258071" y="-4629150"/>
            <a:ext cx="9022634" cy="92583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0">
            <a:off x="2715861" y="3415628"/>
            <a:ext cx="12808763" cy="2427044"/>
            <a:chOff x="0" y="0"/>
            <a:chExt cx="2473581" cy="46870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73581" cy="468702"/>
            </a:xfrm>
            <a:custGeom>
              <a:avLst/>
              <a:gdLst/>
              <a:ahLst/>
              <a:cxnLst/>
              <a:rect l="l" t="t" r="r" b="b"/>
              <a:pathLst>
                <a:path w="2473581" h="468702">
                  <a:moveTo>
                    <a:pt x="0" y="0"/>
                  </a:moveTo>
                  <a:lnTo>
                    <a:pt x="2473581" y="0"/>
                  </a:lnTo>
                  <a:lnTo>
                    <a:pt x="2473581" y="468702"/>
                  </a:lnTo>
                  <a:lnTo>
                    <a:pt x="0" y="468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2473581" cy="535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7020"/>
                </a:lnSpc>
              </a:pPr>
              <a:r>
                <a:rPr lang="en-US" sz="5400">
                  <a:solidFill>
                    <a:srgbClr val="000000"/>
                  </a:solidFill>
                  <a:latin typeface="Sigher"/>
                </a:rPr>
                <a:t>Railway Services Optimization Project</a:t>
              </a:r>
              <a:endParaRPr lang="en-US" sz="5400">
                <a:solidFill>
                  <a:srgbClr val="000000"/>
                </a:solidFill>
                <a:latin typeface="Sigher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458262" y="6204376"/>
            <a:ext cx="12848809" cy="2162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5"/>
              </a:lnSpc>
            </a:pPr>
            <a:r>
              <a:rPr lang="en-US" sz="3055" spc="161">
                <a:solidFill>
                  <a:srgbClr val="231F20"/>
                </a:solidFill>
                <a:latin typeface="Sigher"/>
              </a:rPr>
              <a:t>E</a:t>
            </a:r>
            <a:r>
              <a:rPr lang="en-IN" altLang="en-US" sz="3055" spc="161">
                <a:solidFill>
                  <a:srgbClr val="231F20"/>
                </a:solidFill>
                <a:latin typeface="Sigher"/>
              </a:rPr>
              <a:t>sha Bawaskar</a:t>
            </a:r>
            <a:r>
              <a:rPr lang="en-US" sz="3055" spc="161">
                <a:solidFill>
                  <a:srgbClr val="231F20"/>
                </a:solidFill>
                <a:latin typeface="Sigher"/>
              </a:rPr>
              <a:t> – U01934199</a:t>
            </a:r>
            <a:endParaRPr lang="en-US" sz="3055" spc="161">
              <a:solidFill>
                <a:srgbClr val="231F20"/>
              </a:solidFill>
              <a:latin typeface="Sigher"/>
            </a:endParaRPr>
          </a:p>
          <a:p>
            <a:pPr algn="ctr">
              <a:lnSpc>
                <a:spcPts val="4215"/>
              </a:lnSpc>
            </a:pPr>
            <a:r>
              <a:rPr lang="en-US" sz="3055" spc="161">
                <a:solidFill>
                  <a:srgbClr val="231F20"/>
                </a:solidFill>
                <a:latin typeface="Sigher"/>
              </a:rPr>
              <a:t>Aditi Sangle – U01932570 </a:t>
            </a:r>
            <a:endParaRPr lang="en-US" sz="3055" spc="161">
              <a:solidFill>
                <a:srgbClr val="231F20"/>
              </a:solidFill>
              <a:latin typeface="Sigher"/>
            </a:endParaRPr>
          </a:p>
          <a:p>
            <a:pPr algn="ctr">
              <a:lnSpc>
                <a:spcPts val="4215"/>
              </a:lnSpc>
            </a:pPr>
            <a:r>
              <a:rPr lang="en-US" sz="3055" spc="161">
                <a:solidFill>
                  <a:srgbClr val="231F20"/>
                </a:solidFill>
                <a:latin typeface="Sigher"/>
              </a:rPr>
              <a:t>Poonam Jadhav – U01912518</a:t>
            </a:r>
            <a:endParaRPr lang="en-US" sz="3055" spc="161">
              <a:solidFill>
                <a:srgbClr val="231F20"/>
              </a:solidFill>
              <a:latin typeface="Sigher"/>
            </a:endParaRPr>
          </a:p>
          <a:p>
            <a:pPr algn="ctr">
              <a:lnSpc>
                <a:spcPts val="4215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0" spc="924">
                <a:solidFill>
                  <a:srgbClr val="231F20"/>
                </a:solidFill>
                <a:latin typeface="Oswald Bold" panose="00000800000000000000"/>
              </a:rPr>
              <a:t>THANK YOU</a:t>
            </a:r>
            <a:endParaRPr lang="en-US" sz="9430" spc="924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5" name="Freeform 5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4012602" y="5585714"/>
            <a:ext cx="7629294" cy="7828566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5019320" y="2901697"/>
            <a:ext cx="1400485" cy="6493178"/>
            <a:chOff x="0" y="0"/>
            <a:chExt cx="368852" cy="171013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68852" cy="1710137"/>
            </a:xfrm>
            <a:custGeom>
              <a:avLst/>
              <a:gdLst/>
              <a:ahLst/>
              <a:cxnLst/>
              <a:rect l="l" t="t" r="r" b="b"/>
              <a:pathLst>
                <a:path w="368852" h="1710137">
                  <a:moveTo>
                    <a:pt x="0" y="0"/>
                  </a:moveTo>
                  <a:lnTo>
                    <a:pt x="368852" y="0"/>
                  </a:lnTo>
                  <a:lnTo>
                    <a:pt x="368852" y="1710137"/>
                  </a:lnTo>
                  <a:lnTo>
                    <a:pt x="0" y="1710137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368852" cy="17291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980992" y="1036994"/>
            <a:ext cx="7416941" cy="1628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20"/>
              </a:lnSpc>
            </a:pPr>
            <a:r>
              <a:rPr lang="en-US" sz="9580" spc="939">
                <a:solidFill>
                  <a:srgbClr val="231F20"/>
                </a:solidFill>
                <a:latin typeface="Sigher"/>
              </a:rPr>
              <a:t>CONTENT</a:t>
            </a:r>
            <a:endParaRPr lang="en-US" sz="9580" spc="939">
              <a:solidFill>
                <a:srgbClr val="231F20"/>
              </a:solidFill>
              <a:latin typeface="Sigher"/>
            </a:endParaRPr>
          </a:p>
        </p:txBody>
      </p:sp>
      <p:sp>
        <p:nvSpPr>
          <p:cNvPr id="7" name="Freeform 7"/>
          <p:cNvSpPr/>
          <p:nvPr/>
        </p:nvSpPr>
        <p:spPr>
          <a:xfrm rot="2016048">
            <a:off x="12243487" y="-1005305"/>
            <a:ext cx="10749463" cy="2687366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231353" y="3225185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01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5231353" y="402230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02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5231353" y="490346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03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5231353" y="5700580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04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250954" y="6492957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05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250954" y="7323921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06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5250954" y="8174214"/>
            <a:ext cx="937219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4270">
                <a:solidFill>
                  <a:srgbClr val="363636"/>
                </a:solidFill>
                <a:latin typeface="Oswald Bold Italics"/>
              </a:rPr>
              <a:t>07</a:t>
            </a:r>
            <a:endParaRPr lang="en-US" sz="4270">
              <a:solidFill>
                <a:srgbClr val="363636"/>
              </a:solidFill>
              <a:latin typeface="Oswald Bold Italic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636005" y="3333137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INTRODUCTION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6626480" y="412735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485"/>
              </a:lnSpc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PROJECT OVERVIEW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6607430" y="5047445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REAL TIME DATA VISUALIZATION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6607430" y="5841663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MIDDLEWARE OVERVIEW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607430" y="6642507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DATA SOURCES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6607430" y="7434884"/>
            <a:ext cx="5790503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BENEFITS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6607430" y="8279265"/>
            <a:ext cx="6076629" cy="418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485"/>
              </a:lnSpc>
              <a:spcBef>
                <a:spcPct val="0"/>
              </a:spcBef>
            </a:pPr>
            <a:r>
              <a:rPr lang="en-US" sz="2525" spc="247">
                <a:solidFill>
                  <a:srgbClr val="231F20"/>
                </a:solidFill>
                <a:latin typeface="DM Sans"/>
              </a:rPr>
              <a:t>CONCLUSION</a:t>
            </a:r>
            <a:endParaRPr lang="en-US" sz="2525" spc="247">
              <a:solidFill>
                <a:srgbClr val="231F20"/>
              </a:solidFill>
              <a:latin typeface="DM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779206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5" y="0"/>
                </a:lnTo>
                <a:lnTo>
                  <a:pt x="2027545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2035253">
            <a:off x="15331117" y="4817487"/>
            <a:ext cx="7835077" cy="10939025"/>
          </a:xfrm>
          <a:custGeom>
            <a:avLst/>
            <a:gdLst/>
            <a:ahLst/>
            <a:cxnLst/>
            <a:rect l="l" t="t" r="r" b="b"/>
            <a:pathLst>
              <a:path w="7835077" h="10939025">
                <a:moveTo>
                  <a:pt x="0" y="0"/>
                </a:moveTo>
                <a:lnTo>
                  <a:pt x="7835077" y="0"/>
                </a:lnTo>
                <a:lnTo>
                  <a:pt x="7835077" y="10939026"/>
                </a:lnTo>
                <a:lnTo>
                  <a:pt x="0" y="10939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AutoShape 5"/>
          <p:cNvSpPr/>
          <p:nvPr/>
        </p:nvSpPr>
        <p:spPr>
          <a:xfrm>
            <a:off x="1589541" y="5472067"/>
            <a:ext cx="15108918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 rot="0">
            <a:off x="3542437" y="5240576"/>
            <a:ext cx="501082" cy="50108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2190716" y="6635997"/>
            <a:ext cx="3204526" cy="2186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5" spc="180">
                <a:solidFill>
                  <a:srgbClr val="231F20"/>
                </a:solidFill>
                <a:latin typeface="DM Sans"/>
              </a:rPr>
              <a:t> Discussing the challenges of coordinating various aspects, such as train schedules, crew assignments, and maintenance activities.</a:t>
            </a:r>
            <a:endParaRPr lang="en-US" sz="1845" spc="18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779206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0"/>
              </a:lnSpc>
            </a:pPr>
            <a:r>
              <a:rPr lang="en-US" sz="6625" spc="649">
                <a:solidFill>
                  <a:srgbClr val="FFFBFB"/>
                </a:solidFill>
                <a:latin typeface="DM Sans Bold"/>
              </a:rPr>
              <a:t>01</a:t>
            </a:r>
            <a:endParaRPr lang="en-US" sz="6625" spc="649">
              <a:solidFill>
                <a:srgbClr val="FFFBFB"/>
              </a:solidFill>
              <a:latin typeface="DM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059451" y="5941547"/>
            <a:ext cx="3467055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5"/>
              </a:lnSpc>
            </a:pPr>
            <a:r>
              <a:rPr lang="en-US" sz="2950" spc="289">
                <a:solidFill>
                  <a:srgbClr val="231F20"/>
                </a:solidFill>
                <a:latin typeface="DM Sans Bold"/>
              </a:rPr>
              <a:t>CORDINATING</a:t>
            </a:r>
            <a:endParaRPr lang="en-US" sz="2950" spc="289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12" name="Freeform 12"/>
          <p:cNvSpPr/>
          <p:nvPr/>
        </p:nvSpPr>
        <p:spPr>
          <a:xfrm>
            <a:off x="6267505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 rot="0">
            <a:off x="7030737" y="5240576"/>
            <a:ext cx="501082" cy="501082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6267505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0"/>
              </a:lnSpc>
            </a:pPr>
            <a:r>
              <a:rPr lang="en-US" sz="6625" spc="649">
                <a:solidFill>
                  <a:srgbClr val="FFFBFB"/>
                </a:solidFill>
                <a:latin typeface="DM Sans Bold"/>
              </a:rPr>
              <a:t>02</a:t>
            </a:r>
            <a:endParaRPr lang="en-US" sz="6625" spc="649">
              <a:solidFill>
                <a:srgbClr val="FFFBFB"/>
              </a:solidFill>
              <a:latin typeface="DM Sans Bold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9758062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18"/>
          <p:cNvGrpSpPr/>
          <p:nvPr/>
        </p:nvGrpSpPr>
        <p:grpSpPr>
          <a:xfrm rot="0">
            <a:off x="10521294" y="5240576"/>
            <a:ext cx="501082" cy="501082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9758062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0"/>
              </a:lnSpc>
            </a:pPr>
            <a:r>
              <a:rPr lang="en-US" sz="6625" spc="649">
                <a:solidFill>
                  <a:srgbClr val="FFFBFB"/>
                </a:solidFill>
                <a:latin typeface="DM Sans Bold"/>
              </a:rPr>
              <a:t>03</a:t>
            </a:r>
            <a:endParaRPr lang="en-US" sz="6625" spc="649">
              <a:solidFill>
                <a:srgbClr val="FFFBFB"/>
              </a:solidFill>
              <a:latin typeface="DM Sans Bold"/>
            </a:endParaRPr>
          </a:p>
        </p:txBody>
      </p:sp>
      <p:sp>
        <p:nvSpPr>
          <p:cNvPr id="22" name="Freeform 22"/>
          <p:cNvSpPr/>
          <p:nvPr/>
        </p:nvSpPr>
        <p:spPr>
          <a:xfrm>
            <a:off x="13248619" y="1920649"/>
            <a:ext cx="2027545" cy="3080525"/>
          </a:xfrm>
          <a:custGeom>
            <a:avLst/>
            <a:gdLst/>
            <a:ahLst/>
            <a:cxnLst/>
            <a:rect l="l" t="t" r="r" b="b"/>
            <a:pathLst>
              <a:path w="2027545" h="3080525">
                <a:moveTo>
                  <a:pt x="0" y="0"/>
                </a:moveTo>
                <a:lnTo>
                  <a:pt x="2027546" y="0"/>
                </a:lnTo>
                <a:lnTo>
                  <a:pt x="2027546" y="3080525"/>
                </a:lnTo>
                <a:lnTo>
                  <a:pt x="0" y="3080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3" name="Group 23"/>
          <p:cNvGrpSpPr/>
          <p:nvPr/>
        </p:nvGrpSpPr>
        <p:grpSpPr>
          <a:xfrm rot="0">
            <a:off x="14011851" y="5240576"/>
            <a:ext cx="501082" cy="501082"/>
            <a:chOff x="0" y="0"/>
            <a:chExt cx="812800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1211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3248619" y="2339199"/>
            <a:ext cx="2027545" cy="1121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40"/>
              </a:lnSpc>
            </a:pPr>
            <a:r>
              <a:rPr lang="en-US" sz="6625" spc="649">
                <a:solidFill>
                  <a:srgbClr val="FFFBFB"/>
                </a:solidFill>
                <a:latin typeface="DM Sans Bold"/>
              </a:rPr>
              <a:t>04</a:t>
            </a:r>
            <a:endParaRPr lang="en-US" sz="6625" spc="649">
              <a:solidFill>
                <a:srgbClr val="FFFBFB"/>
              </a:solidFill>
              <a:latin typeface="DM Sans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5679015" y="6537441"/>
            <a:ext cx="3204526" cy="2220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5" spc="180">
                <a:solidFill>
                  <a:srgbClr val="231F20"/>
                </a:solidFill>
                <a:latin typeface="DM Sans"/>
              </a:rPr>
              <a:t>Discussing the operational aspects of the project, emphasizing the importance of timely and efficient execution of tasks.</a:t>
            </a:r>
            <a:endParaRPr lang="en-US" sz="1845" spc="18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889722" y="5941547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5"/>
              </a:lnSpc>
            </a:pPr>
            <a:r>
              <a:rPr lang="en-US" sz="2950" spc="289">
                <a:solidFill>
                  <a:srgbClr val="231F20"/>
                </a:solidFill>
                <a:latin typeface="DM Sans Bold"/>
              </a:rPr>
              <a:t>OPERATING</a:t>
            </a:r>
            <a:endParaRPr lang="en-US" sz="2950" spc="289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169572" y="6537441"/>
            <a:ext cx="3204526" cy="2540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5" spc="180">
                <a:solidFill>
                  <a:srgbClr val="231F20"/>
                </a:solidFill>
                <a:latin typeface="DM Sans"/>
              </a:rPr>
              <a:t>Discussing how the project utilizes tools like Apache Airflow for managing tasks, including scheduling, monitoring, and executing various operations..</a:t>
            </a:r>
            <a:endParaRPr lang="en-US" sz="1845" spc="180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380279" y="5941547"/>
            <a:ext cx="2709833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5"/>
              </a:lnSpc>
            </a:pPr>
            <a:r>
              <a:rPr lang="en-US" sz="2950" spc="289">
                <a:solidFill>
                  <a:srgbClr val="231F20"/>
                </a:solidFill>
                <a:latin typeface="DM Sans Bold"/>
              </a:rPr>
              <a:t>MANAGING</a:t>
            </a:r>
            <a:endParaRPr lang="en-US" sz="2950" spc="289">
              <a:solidFill>
                <a:srgbClr val="231F20"/>
              </a:solidFill>
              <a:latin typeface="DM Sans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660129" y="6537441"/>
            <a:ext cx="3204526" cy="3178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45"/>
              </a:lnSpc>
            </a:pPr>
            <a:r>
              <a:rPr lang="en-US" sz="1845" spc="180">
                <a:solidFill>
                  <a:srgbClr val="231F20"/>
                </a:solidFill>
                <a:latin typeface="DM Sans"/>
              </a:rPr>
              <a:t>Explain the significance of accurate scheduling in preventing delays and optimizing resources.</a:t>
            </a:r>
            <a:endParaRPr lang="en-US" sz="1845" spc="18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  <a:r>
              <a:rPr lang="en-US" sz="1845" spc="180">
                <a:solidFill>
                  <a:srgbClr val="231F20"/>
                </a:solidFill>
                <a:latin typeface="DM Sans"/>
              </a:rPr>
              <a:t>Showcase how the project utilizes scheduling tools or algorithms .</a:t>
            </a:r>
            <a:endParaRPr lang="en-US" sz="1845" spc="180">
              <a:solidFill>
                <a:srgbClr val="231F20"/>
              </a:solidFill>
              <a:latin typeface="DM Sans"/>
            </a:endParaRPr>
          </a:p>
          <a:p>
            <a:pPr algn="ctr">
              <a:lnSpc>
                <a:spcPts val="2545"/>
              </a:lnSpc>
            </a:pPr>
          </a:p>
        </p:txBody>
      </p:sp>
      <p:sp>
        <p:nvSpPr>
          <p:cNvPr id="32" name="TextBox 32"/>
          <p:cNvSpPr txBox="1"/>
          <p:nvPr/>
        </p:nvSpPr>
        <p:spPr>
          <a:xfrm>
            <a:off x="12660129" y="5942960"/>
            <a:ext cx="2920539" cy="484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5"/>
              </a:lnSpc>
            </a:pPr>
            <a:r>
              <a:rPr lang="en-US" sz="2950" spc="289">
                <a:solidFill>
                  <a:srgbClr val="231F20"/>
                </a:solidFill>
                <a:latin typeface="DM Sans Bold"/>
              </a:rPr>
              <a:t>SCHEDULING</a:t>
            </a:r>
            <a:endParaRPr lang="en-US" sz="2950" spc="289">
              <a:solidFill>
                <a:srgbClr val="231F20"/>
              </a:solidFill>
              <a:latin typeface="DM Sans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 rot="0">
            <a:off x="13662994" y="337474"/>
            <a:ext cx="4296549" cy="9570246"/>
            <a:chOff x="0" y="0"/>
            <a:chExt cx="1131601" cy="252055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31601" cy="2520559"/>
            </a:xfrm>
            <a:custGeom>
              <a:avLst/>
              <a:gdLst/>
              <a:ahLst/>
              <a:cxnLst/>
              <a:rect l="l" t="t" r="r" b="b"/>
              <a:pathLst>
                <a:path w="1131601" h="2520559">
                  <a:moveTo>
                    <a:pt x="0" y="0"/>
                  </a:moveTo>
                  <a:lnTo>
                    <a:pt x="1131601" y="0"/>
                  </a:lnTo>
                  <a:lnTo>
                    <a:pt x="1131601" y="2520559"/>
                  </a:lnTo>
                  <a:lnTo>
                    <a:pt x="0" y="2520559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131601" cy="25396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6" name="Freeform 6"/>
          <p:cNvSpPr/>
          <p:nvPr/>
        </p:nvSpPr>
        <p:spPr>
          <a:xfrm>
            <a:off x="2142191" y="4828880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758785" y="1049603"/>
            <a:ext cx="6176060" cy="8208697"/>
          </a:xfrm>
          <a:custGeom>
            <a:avLst/>
            <a:gdLst/>
            <a:ahLst/>
            <a:cxnLst/>
            <a:rect l="l" t="t" r="r" b="b"/>
            <a:pathLst>
              <a:path w="6176060" h="8208697">
                <a:moveTo>
                  <a:pt x="0" y="0"/>
                </a:moveTo>
                <a:lnTo>
                  <a:pt x="6176060" y="0"/>
                </a:lnTo>
                <a:lnTo>
                  <a:pt x="6176060" y="8208697"/>
                </a:lnTo>
                <a:lnTo>
                  <a:pt x="0" y="82086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49746" r="-49746"/>
            </a:stretch>
          </a:blipFill>
        </p:spPr>
      </p:sp>
      <p:grpSp>
        <p:nvGrpSpPr>
          <p:cNvPr id="8" name="Group 8"/>
          <p:cNvGrpSpPr/>
          <p:nvPr/>
        </p:nvGrpSpPr>
        <p:grpSpPr>
          <a:xfrm rot="0">
            <a:off x="574190" y="2137153"/>
            <a:ext cx="9610044" cy="1948998"/>
            <a:chOff x="0" y="0"/>
            <a:chExt cx="3682024" cy="74674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1" name="Freeform 11"/>
          <p:cNvSpPr/>
          <p:nvPr/>
        </p:nvSpPr>
        <p:spPr>
          <a:xfrm>
            <a:off x="985542" y="2524792"/>
            <a:ext cx="1156649" cy="1173721"/>
          </a:xfrm>
          <a:custGeom>
            <a:avLst/>
            <a:gdLst/>
            <a:ahLst/>
            <a:cxnLst/>
            <a:rect l="l" t="t" r="r" b="b"/>
            <a:pathLst>
              <a:path w="1156649" h="1173721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2142191" y="7210022"/>
            <a:ext cx="9752965" cy="1032847"/>
          </a:xfrm>
          <a:custGeom>
            <a:avLst/>
            <a:gdLst/>
            <a:ahLst/>
            <a:cxnLst/>
            <a:rect l="l" t="t" r="r" b="b"/>
            <a:pathLst>
              <a:path w="9752965" h="1032847">
                <a:moveTo>
                  <a:pt x="0" y="0"/>
                </a:moveTo>
                <a:lnTo>
                  <a:pt x="9752965" y="0"/>
                </a:lnTo>
                <a:lnTo>
                  <a:pt x="9752965" y="1032847"/>
                </a:lnTo>
                <a:lnTo>
                  <a:pt x="0" y="10328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 rot="0">
            <a:off x="811766" y="4686226"/>
            <a:ext cx="9610044" cy="1948998"/>
            <a:chOff x="0" y="0"/>
            <a:chExt cx="3682024" cy="74674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682024" cy="746746"/>
            </a:xfrm>
            <a:custGeom>
              <a:avLst/>
              <a:gdLst/>
              <a:ahLst/>
              <a:cxnLst/>
              <a:rect l="l" t="t" r="r" b="b"/>
              <a:pathLst>
                <a:path w="3682024" h="746746">
                  <a:moveTo>
                    <a:pt x="0" y="0"/>
                  </a:moveTo>
                  <a:lnTo>
                    <a:pt x="3682024" y="0"/>
                  </a:lnTo>
                  <a:lnTo>
                    <a:pt x="3682024" y="746746"/>
                  </a:lnTo>
                  <a:lnTo>
                    <a:pt x="0" y="746746"/>
                  </a:ln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3682024" cy="7657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16" name="Freeform 16"/>
          <p:cNvSpPr/>
          <p:nvPr/>
        </p:nvSpPr>
        <p:spPr>
          <a:xfrm>
            <a:off x="1028700" y="5122597"/>
            <a:ext cx="1159455" cy="1178744"/>
          </a:xfrm>
          <a:custGeom>
            <a:avLst/>
            <a:gdLst/>
            <a:ahLst/>
            <a:cxnLst/>
            <a:rect l="l" t="t" r="r" b="b"/>
            <a:pathLst>
              <a:path w="1159455" h="1178744">
                <a:moveTo>
                  <a:pt x="0" y="0"/>
                </a:moveTo>
                <a:lnTo>
                  <a:pt x="1159455" y="0"/>
                </a:lnTo>
                <a:lnTo>
                  <a:pt x="1159455" y="1178743"/>
                </a:lnTo>
                <a:lnTo>
                  <a:pt x="0" y="1178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811766" y="538388"/>
            <a:ext cx="8747366" cy="1226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910"/>
              </a:lnSpc>
            </a:pPr>
            <a:r>
              <a:rPr lang="en-US" sz="7180" spc="703">
                <a:solidFill>
                  <a:srgbClr val="231F20"/>
                </a:solidFill>
                <a:latin typeface="Oswald Bold" panose="00000800000000000000"/>
              </a:rPr>
              <a:t>PROJECT OVERVIEW</a:t>
            </a:r>
            <a:endParaRPr lang="en-US" sz="7180" spc="703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2188155" y="2160852"/>
            <a:ext cx="7132181" cy="1925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The project streamlines railway services by employing Docker, Apache Airflow, Google Cloud Big Query, and Metabase for efficient coordination, management, and real-time visualization.</a:t>
            </a:r>
            <a:endParaRPr lang="en-US" sz="2210" spc="216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426951" y="4854445"/>
            <a:ext cx="7132181" cy="1539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231F20"/>
                </a:solidFill>
                <a:latin typeface="DM Sans"/>
              </a:rPr>
              <a:t>With a focus on operational excellence, our solution integrates middleware components to provide hassle-free insights, improving the overall efficiency of the railway services..</a:t>
            </a:r>
            <a:endParaRPr lang="en-US" sz="2210" spc="216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0" name="Freeform 20"/>
          <p:cNvSpPr/>
          <p:nvPr/>
        </p:nvSpPr>
        <p:spPr>
          <a:xfrm>
            <a:off x="-2779578" y="734131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-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5307472" y="6672678"/>
            <a:ext cx="7673056" cy="7673056"/>
          </a:xfrm>
          <a:custGeom>
            <a:avLst/>
            <a:gdLst/>
            <a:ahLst/>
            <a:cxnLst/>
            <a:rect l="l" t="t" r="r" b="b"/>
            <a:pathLst>
              <a:path w="7673056" h="7673056">
                <a:moveTo>
                  <a:pt x="0" y="0"/>
                </a:moveTo>
                <a:lnTo>
                  <a:pt x="7673056" y="0"/>
                </a:lnTo>
                <a:lnTo>
                  <a:pt x="7673056" y="7673056"/>
                </a:lnTo>
                <a:lnTo>
                  <a:pt x="0" y="76730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8024816" y="5501099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8" y="0"/>
                </a:lnTo>
                <a:lnTo>
                  <a:pt x="2238368" y="2238367"/>
                </a:lnTo>
                <a:lnTo>
                  <a:pt x="0" y="223836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663659" y="6071953"/>
            <a:ext cx="960682" cy="1052540"/>
          </a:xfrm>
          <a:custGeom>
            <a:avLst/>
            <a:gdLst/>
            <a:ahLst/>
            <a:cxnLst/>
            <a:rect l="l" t="t" r="r" b="b"/>
            <a:pathLst>
              <a:path w="960682" h="1052540">
                <a:moveTo>
                  <a:pt x="0" y="0"/>
                </a:moveTo>
                <a:lnTo>
                  <a:pt x="960682" y="0"/>
                </a:lnTo>
                <a:lnTo>
                  <a:pt x="960682" y="1052541"/>
                </a:lnTo>
                <a:lnTo>
                  <a:pt x="0" y="10525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39534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510099" y="7377531"/>
            <a:ext cx="2238367" cy="2238367"/>
          </a:xfrm>
          <a:custGeom>
            <a:avLst/>
            <a:gdLst/>
            <a:ahLst/>
            <a:cxnLst/>
            <a:rect l="l" t="t" r="r" b="b"/>
            <a:pathLst>
              <a:path w="2238367" h="2238367">
                <a:moveTo>
                  <a:pt x="0" y="0"/>
                </a:moveTo>
                <a:lnTo>
                  <a:pt x="2238367" y="0"/>
                </a:lnTo>
                <a:lnTo>
                  <a:pt x="2238367" y="2238368"/>
                </a:lnTo>
                <a:lnTo>
                  <a:pt x="0" y="22383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994936" y="7891202"/>
            <a:ext cx="1268693" cy="1211025"/>
          </a:xfrm>
          <a:custGeom>
            <a:avLst/>
            <a:gdLst/>
            <a:ahLst/>
            <a:cxnLst/>
            <a:rect l="l" t="t" r="r" b="b"/>
            <a:pathLst>
              <a:path w="1268693" h="1211025">
                <a:moveTo>
                  <a:pt x="0" y="0"/>
                </a:moveTo>
                <a:lnTo>
                  <a:pt x="1268693" y="0"/>
                </a:lnTo>
                <a:lnTo>
                  <a:pt x="1268693" y="1211025"/>
                </a:lnTo>
                <a:lnTo>
                  <a:pt x="0" y="12110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106315" y="7936159"/>
            <a:ext cx="1104804" cy="1121111"/>
          </a:xfrm>
          <a:custGeom>
            <a:avLst/>
            <a:gdLst/>
            <a:ahLst/>
            <a:cxnLst/>
            <a:rect l="l" t="t" r="r" b="b"/>
            <a:pathLst>
              <a:path w="1104804" h="1121111">
                <a:moveTo>
                  <a:pt x="0" y="0"/>
                </a:moveTo>
                <a:lnTo>
                  <a:pt x="1104805" y="0"/>
                </a:lnTo>
                <a:lnTo>
                  <a:pt x="1104805" y="1121111"/>
                </a:lnTo>
                <a:lnTo>
                  <a:pt x="0" y="1121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0">
            <a:off x="1774426" y="3206190"/>
            <a:ext cx="3474003" cy="647719"/>
            <a:chOff x="0" y="0"/>
            <a:chExt cx="914964" cy="170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914964" cy="170593"/>
            </a:xfrm>
            <a:custGeom>
              <a:avLst/>
              <a:gdLst/>
              <a:ahLst/>
              <a:cxnLst/>
              <a:rect l="l" t="t" r="r" b="b"/>
              <a:pathLst>
                <a:path w="914964" h="170593">
                  <a:moveTo>
                    <a:pt x="0" y="0"/>
                  </a:moveTo>
                  <a:lnTo>
                    <a:pt x="914964" y="0"/>
                  </a:lnTo>
                  <a:lnTo>
                    <a:pt x="914964" y="170593"/>
                  </a:lnTo>
                  <a:lnTo>
                    <a:pt x="0" y="17059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914964" cy="218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10"/>
                </a:lnSpc>
                <a:spcBef>
                  <a:spcPct val="0"/>
                </a:spcBef>
              </a:pPr>
              <a:r>
                <a:rPr lang="en-US" sz="2180" spc="21">
                  <a:solidFill>
                    <a:srgbClr val="FFFFFF"/>
                  </a:solidFill>
                  <a:latin typeface="DM Sans Bold"/>
                </a:rPr>
                <a:t>Resource Intensiveness</a:t>
              </a:r>
              <a:endParaRPr lang="en-US" sz="2180" spc="21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887170" y="1286932"/>
            <a:ext cx="11552977" cy="10405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85"/>
              </a:lnSpc>
            </a:pPr>
            <a:r>
              <a:rPr lang="en-US" sz="6145" spc="325">
                <a:solidFill>
                  <a:srgbClr val="231F20"/>
                </a:solidFill>
                <a:latin typeface="Oswald Bold" panose="00000800000000000000"/>
              </a:rPr>
              <a:t>REAL-TIME DATA VISUALIZATION</a:t>
            </a:r>
            <a:endParaRPr lang="en-US" sz="6145" spc="325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830975" y="4045241"/>
            <a:ext cx="3360904" cy="2049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5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Real-time data visualization can be resource-intensive, requiring significant computing power and network bandwidth.</a:t>
            </a:r>
            <a:endParaRPr lang="en-US" sz="2010" spc="197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7218805" y="3206190"/>
            <a:ext cx="3474003" cy="874446"/>
            <a:chOff x="0" y="0"/>
            <a:chExt cx="914964" cy="23030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14964" cy="230307"/>
            </a:xfrm>
            <a:custGeom>
              <a:avLst/>
              <a:gdLst/>
              <a:ahLst/>
              <a:cxnLst/>
              <a:rect l="l" t="t" r="r" b="b"/>
              <a:pathLst>
                <a:path w="914964" h="230307">
                  <a:moveTo>
                    <a:pt x="0" y="0"/>
                  </a:moveTo>
                  <a:lnTo>
                    <a:pt x="914964" y="0"/>
                  </a:lnTo>
                  <a:lnTo>
                    <a:pt x="914964" y="230307"/>
                  </a:lnTo>
                  <a:lnTo>
                    <a:pt x="0" y="230307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914964" cy="2779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10"/>
                </a:lnSpc>
                <a:spcBef>
                  <a:spcPct val="0"/>
                </a:spcBef>
              </a:pPr>
              <a:r>
                <a:rPr lang="en-US" sz="2180" spc="21">
                  <a:solidFill>
                    <a:srgbClr val="FFFFFF"/>
                  </a:solidFill>
                  <a:latin typeface="DM Sans Bold"/>
                </a:rPr>
                <a:t>Data Accuracy and Quality</a:t>
              </a:r>
              <a:endParaRPr lang="en-US" sz="2180" spc="21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016556" y="4137357"/>
            <a:ext cx="6254887" cy="1363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5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Real-time data may be subject to fluctuations, outliers, or inaccuracies that could impact the reliability of the visualized insights.</a:t>
            </a:r>
            <a:endParaRPr lang="en-US" sz="2010" spc="197">
              <a:solidFill>
                <a:srgbClr val="231F20"/>
              </a:solidFill>
              <a:latin typeface="DM Sans"/>
            </a:endParaRPr>
          </a:p>
        </p:txBody>
      </p:sp>
      <p:grpSp>
        <p:nvGrpSpPr>
          <p:cNvPr id="19" name="Group 19"/>
          <p:cNvGrpSpPr/>
          <p:nvPr/>
        </p:nvGrpSpPr>
        <p:grpSpPr>
          <a:xfrm rot="0">
            <a:off x="13284209" y="3206190"/>
            <a:ext cx="3474003" cy="872003"/>
            <a:chOff x="0" y="0"/>
            <a:chExt cx="914964" cy="22966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914964" cy="229663"/>
            </a:xfrm>
            <a:custGeom>
              <a:avLst/>
              <a:gdLst/>
              <a:ahLst/>
              <a:cxnLst/>
              <a:rect l="l" t="t" r="r" b="b"/>
              <a:pathLst>
                <a:path w="914964" h="229663">
                  <a:moveTo>
                    <a:pt x="0" y="0"/>
                  </a:moveTo>
                  <a:lnTo>
                    <a:pt x="914964" y="0"/>
                  </a:lnTo>
                  <a:lnTo>
                    <a:pt x="914964" y="229663"/>
                  </a:lnTo>
                  <a:lnTo>
                    <a:pt x="0" y="229663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47625"/>
              <a:ext cx="914964" cy="27728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10"/>
                </a:lnSpc>
                <a:spcBef>
                  <a:spcPct val="0"/>
                </a:spcBef>
              </a:pPr>
              <a:r>
                <a:rPr lang="en-US" sz="2180" spc="21">
                  <a:solidFill>
                    <a:srgbClr val="FFFFFF"/>
                  </a:solidFill>
                  <a:latin typeface="DM Sans Bold"/>
                </a:rPr>
                <a:t>Security and Privacy Risks</a:t>
              </a:r>
              <a:endParaRPr lang="en-US" sz="2180" spc="21">
                <a:solidFill>
                  <a:srgbClr val="FFFFFF"/>
                </a:solidFill>
                <a:latin typeface="DM Sans Bold"/>
              </a:endParaRP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13340758" y="4045241"/>
            <a:ext cx="3360904" cy="2392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775"/>
              </a:lnSpc>
              <a:spcBef>
                <a:spcPct val="0"/>
              </a:spcBef>
            </a:pPr>
            <a:r>
              <a:rPr lang="en-US" sz="2010" spc="197">
                <a:solidFill>
                  <a:srgbClr val="231F20"/>
                </a:solidFill>
                <a:latin typeface="DM Sans"/>
              </a:rPr>
              <a:t>Rapid access to sensitive information could pose risks if not adequately secured, leading to unauthorized access or potential data breaches.</a:t>
            </a:r>
            <a:endParaRPr lang="en-US" sz="2010" spc="197">
              <a:solidFill>
                <a:srgbClr val="231F20"/>
              </a:solidFill>
              <a:latin typeface="DM Sans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14479722" y="-4833750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7"/>
                </a:lnTo>
                <a:lnTo>
                  <a:pt x="0" y="781549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-4176364">
            <a:off x="-4105129" y="6530238"/>
            <a:ext cx="7616557" cy="7815497"/>
          </a:xfrm>
          <a:custGeom>
            <a:avLst/>
            <a:gdLst/>
            <a:ahLst/>
            <a:cxnLst/>
            <a:rect l="l" t="t" r="r" b="b"/>
            <a:pathLst>
              <a:path w="7616557" h="7815497">
                <a:moveTo>
                  <a:pt x="0" y="0"/>
                </a:moveTo>
                <a:lnTo>
                  <a:pt x="7616556" y="0"/>
                </a:lnTo>
                <a:lnTo>
                  <a:pt x="7616556" y="7815496"/>
                </a:lnTo>
                <a:lnTo>
                  <a:pt x="0" y="7815496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9" name="Group 9"/>
          <p:cNvGrpSpPr/>
          <p:nvPr/>
        </p:nvGrpSpPr>
        <p:grpSpPr>
          <a:xfrm rot="0"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3321316" y="3653528"/>
            <a:ext cx="2049168" cy="20491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8119617" y="3653528"/>
            <a:ext cx="2049168" cy="2049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12933709" y="3653528"/>
            <a:ext cx="2049168" cy="204916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2343797" y="1155414"/>
            <a:ext cx="13617940" cy="1519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325"/>
              </a:lnSpc>
              <a:spcBef>
                <a:spcPct val="0"/>
              </a:spcBef>
            </a:pPr>
            <a:r>
              <a:rPr lang="en-US" sz="8930" spc="875">
                <a:solidFill>
                  <a:srgbClr val="231F20"/>
                </a:solidFill>
                <a:latin typeface="Oswald Bold" panose="00000800000000000000"/>
              </a:rPr>
              <a:t>MIDDLEWARE OVERVIEW</a:t>
            </a:r>
            <a:endParaRPr lang="en-US" sz="8930" spc="875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2916010" y="5962765"/>
            <a:ext cx="3034326" cy="759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40"/>
              </a:lnSpc>
            </a:pPr>
            <a:r>
              <a:rPr lang="en-US" sz="2710" spc="265">
                <a:solidFill>
                  <a:srgbClr val="FDFBFB"/>
                </a:solidFill>
                <a:latin typeface="Oswald" panose="00000500000000000000"/>
              </a:rPr>
              <a:t>APACHE AIRFLOW</a:t>
            </a:r>
            <a:endParaRPr lang="en-US" sz="2710" spc="265">
              <a:solidFill>
                <a:srgbClr val="FDFBFB"/>
              </a:solidFill>
              <a:latin typeface="Oswald" panose="00000500000000000000"/>
            </a:endParaRPr>
          </a:p>
          <a:p>
            <a:pPr marL="0" lvl="0" indent="0" algn="ctr">
              <a:lnSpc>
                <a:spcPts val="2360"/>
              </a:lnSpc>
              <a:spcBef>
                <a:spcPct val="0"/>
              </a:spcBef>
            </a:pPr>
          </a:p>
        </p:txBody>
      </p:sp>
      <p:sp>
        <p:nvSpPr>
          <p:cNvPr id="27" name="TextBox 27"/>
          <p:cNvSpPr txBox="1"/>
          <p:nvPr/>
        </p:nvSpPr>
        <p:spPr>
          <a:xfrm>
            <a:off x="7846614" y="5891583"/>
            <a:ext cx="2974893" cy="9014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55"/>
              </a:lnSpc>
              <a:spcBef>
                <a:spcPct val="0"/>
              </a:spcBef>
            </a:pPr>
            <a:r>
              <a:rPr lang="en-US" sz="2650" spc="259">
                <a:solidFill>
                  <a:srgbClr val="FDFBFB"/>
                </a:solidFill>
                <a:latin typeface="Oswald" panose="00000500000000000000"/>
              </a:rPr>
              <a:t>GOOGLE CLOUD BIG QUERY</a:t>
            </a:r>
            <a:endParaRPr lang="en-US" sz="2650" spc="259">
              <a:solidFill>
                <a:srgbClr val="FDFBFB"/>
              </a:solidFill>
              <a:latin typeface="Oswald" panose="000005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2462074" y="5882058"/>
            <a:ext cx="2974893" cy="5208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10"/>
              </a:lnSpc>
              <a:spcBef>
                <a:spcPct val="0"/>
              </a:spcBef>
            </a:pPr>
            <a:r>
              <a:rPr lang="en-US" sz="3050" spc="298">
                <a:solidFill>
                  <a:srgbClr val="FDFBFB"/>
                </a:solidFill>
                <a:latin typeface="Oswald" panose="00000500000000000000"/>
              </a:rPr>
              <a:t>METABASE</a:t>
            </a:r>
            <a:endParaRPr lang="en-US" sz="3050" spc="298">
              <a:solidFill>
                <a:srgbClr val="FDFBFB"/>
              </a:solidFill>
              <a:latin typeface="Oswald" panose="0000050000000000000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2749706" y="3237055"/>
            <a:ext cx="9546702" cy="2374297"/>
            <a:chOff x="0" y="0"/>
            <a:chExt cx="326815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268150" cy="812800"/>
            </a:xfrm>
            <a:custGeom>
              <a:avLst/>
              <a:gdLst/>
              <a:ahLst/>
              <a:cxnLst/>
              <a:rect l="l" t="t" r="r" b="b"/>
              <a:pathLst>
                <a:path w="3268150" h="812800">
                  <a:moveTo>
                    <a:pt x="3268150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157480" y="624840"/>
                  </a:lnTo>
                  <a:lnTo>
                    <a:pt x="157480" y="812800"/>
                  </a:lnTo>
                  <a:lnTo>
                    <a:pt x="463550" y="624840"/>
                  </a:lnTo>
                  <a:lnTo>
                    <a:pt x="3268150" y="624840"/>
                  </a:lnTo>
                  <a:lnTo>
                    <a:pt x="326815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3268150" cy="641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305401" y="3189430"/>
            <a:ext cx="5160602" cy="19434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130"/>
              </a:lnSpc>
            </a:pPr>
            <a:r>
              <a:rPr lang="en-US" sz="2235">
                <a:solidFill>
                  <a:srgbClr val="100F0D"/>
                </a:solidFill>
                <a:latin typeface="Montserrat Light" panose="00000400000000000000"/>
              </a:rPr>
              <a:t>Our project draws its dataset from Kaggle, leveraging a diverse and comprehensive source to fuel the analytical engine behind railway services optimization..</a:t>
            </a:r>
            <a:endParaRPr lang="en-US" sz="2235">
              <a:solidFill>
                <a:srgbClr val="100F0D"/>
              </a:solidFill>
              <a:latin typeface="Montserrat Light" panose="000004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8352986" y="6381038"/>
            <a:ext cx="7240243" cy="2877262"/>
            <a:chOff x="0" y="0"/>
            <a:chExt cx="2478573" cy="98498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78574" cy="984981"/>
            </a:xfrm>
            <a:custGeom>
              <a:avLst/>
              <a:gdLst/>
              <a:ahLst/>
              <a:cxnLst/>
              <a:rect l="l" t="t" r="r" b="b"/>
              <a:pathLst>
                <a:path w="2478574" h="984981">
                  <a:moveTo>
                    <a:pt x="2478574" y="0"/>
                  </a:moveTo>
                  <a:lnTo>
                    <a:pt x="0" y="0"/>
                  </a:lnTo>
                  <a:lnTo>
                    <a:pt x="0" y="797021"/>
                  </a:lnTo>
                  <a:lnTo>
                    <a:pt x="157480" y="797021"/>
                  </a:lnTo>
                  <a:lnTo>
                    <a:pt x="157480" y="984981"/>
                  </a:lnTo>
                  <a:lnTo>
                    <a:pt x="463550" y="797021"/>
                  </a:lnTo>
                  <a:lnTo>
                    <a:pt x="2478574" y="797021"/>
                  </a:lnTo>
                  <a:lnTo>
                    <a:pt x="2478574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478573" cy="8135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773951" y="6342938"/>
            <a:ext cx="5044915" cy="2212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80"/>
              </a:lnSpc>
            </a:pPr>
            <a:r>
              <a:rPr lang="en-US" sz="2130">
                <a:solidFill>
                  <a:srgbClr val="100F0D"/>
                </a:solidFill>
                <a:latin typeface="Montserrat Light" panose="00000400000000000000"/>
              </a:rPr>
              <a:t>Kaggle provides a rich repository of real-world data, empowering our system with the necessary information to enhance decision-making and streamline the efficiency of train operations.</a:t>
            </a:r>
            <a:endParaRPr lang="en-US" sz="2130">
              <a:solidFill>
                <a:srgbClr val="100F0D"/>
              </a:solidFill>
              <a:latin typeface="Montserrat Light" panose="00000400000000000000"/>
            </a:endParaRPr>
          </a:p>
        </p:txBody>
      </p:sp>
      <p:sp>
        <p:nvSpPr>
          <p:cNvPr id="10" name="Freeform 10"/>
          <p:cNvSpPr/>
          <p:nvPr/>
        </p:nvSpPr>
        <p:spPr>
          <a:xfrm rot="887923">
            <a:off x="-2683214" y="7543802"/>
            <a:ext cx="13977230" cy="14342307"/>
          </a:xfrm>
          <a:custGeom>
            <a:avLst/>
            <a:gdLst/>
            <a:ahLst/>
            <a:cxnLst/>
            <a:rect l="l" t="t" r="r" b="b"/>
            <a:pathLst>
              <a:path w="13977230" h="14342307">
                <a:moveTo>
                  <a:pt x="0" y="0"/>
                </a:moveTo>
                <a:lnTo>
                  <a:pt x="13977230" y="0"/>
                </a:lnTo>
                <a:lnTo>
                  <a:pt x="13977230" y="14342307"/>
                </a:lnTo>
                <a:lnTo>
                  <a:pt x="0" y="1434230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 rot="887923">
            <a:off x="12076940" y="-3354783"/>
            <a:ext cx="7032580" cy="7216267"/>
          </a:xfrm>
          <a:custGeom>
            <a:avLst/>
            <a:gdLst/>
            <a:ahLst/>
            <a:cxnLst/>
            <a:rect l="l" t="t" r="r" b="b"/>
            <a:pathLst>
              <a:path w="7032580" h="7216267">
                <a:moveTo>
                  <a:pt x="0" y="0"/>
                </a:moveTo>
                <a:lnTo>
                  <a:pt x="7032580" y="0"/>
                </a:lnTo>
                <a:lnTo>
                  <a:pt x="7032580" y="7216267"/>
                </a:lnTo>
                <a:lnTo>
                  <a:pt x="0" y="721626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361367" y="1207516"/>
            <a:ext cx="9537014" cy="1560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2740"/>
              </a:lnSpc>
              <a:spcBef>
                <a:spcPct val="0"/>
              </a:spcBef>
            </a:pPr>
            <a:r>
              <a:rPr lang="en-US" sz="9230" spc="904">
                <a:solidFill>
                  <a:srgbClr val="231F20"/>
                </a:solidFill>
                <a:latin typeface="Oswald Bold" panose="00000800000000000000"/>
              </a:rPr>
              <a:t>DATA SOURCES</a:t>
            </a:r>
            <a:endParaRPr lang="en-US" sz="9230" spc="904">
              <a:solidFill>
                <a:srgbClr val="231F20"/>
              </a:solidFill>
              <a:latin typeface="Oswald Bold" panose="00000800000000000000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16333169" y="8069439"/>
            <a:ext cx="2094695" cy="2377721"/>
            <a:chOff x="0" y="0"/>
            <a:chExt cx="551689" cy="62623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-224419" y="-1349021"/>
            <a:ext cx="2094695" cy="2377721"/>
            <a:chOff x="0" y="0"/>
            <a:chExt cx="551689" cy="626231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551689" cy="626231"/>
            </a:xfrm>
            <a:custGeom>
              <a:avLst/>
              <a:gdLst/>
              <a:ahLst/>
              <a:cxnLst/>
              <a:rect l="l" t="t" r="r" b="b"/>
              <a:pathLst>
                <a:path w="551689" h="626231">
                  <a:moveTo>
                    <a:pt x="0" y="0"/>
                  </a:moveTo>
                  <a:lnTo>
                    <a:pt x="551689" y="0"/>
                  </a:lnTo>
                  <a:lnTo>
                    <a:pt x="551689" y="626231"/>
                  </a:lnTo>
                  <a:lnTo>
                    <a:pt x="0" y="626231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9050"/>
              <a:ext cx="551689" cy="6452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257863">
            <a:off x="-571305" y="6150994"/>
            <a:ext cx="21273218" cy="9128145"/>
          </a:xfrm>
          <a:custGeom>
            <a:avLst/>
            <a:gdLst/>
            <a:ahLst/>
            <a:cxnLst/>
            <a:rect l="l" t="t" r="r" b="b"/>
            <a:pathLst>
              <a:path w="21273218" h="9128145">
                <a:moveTo>
                  <a:pt x="0" y="0"/>
                </a:moveTo>
                <a:lnTo>
                  <a:pt x="21273219" y="0"/>
                </a:lnTo>
                <a:lnTo>
                  <a:pt x="21273219" y="9128145"/>
                </a:lnTo>
                <a:lnTo>
                  <a:pt x="0" y="9128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885510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5" name="Group 5"/>
          <p:cNvGrpSpPr/>
          <p:nvPr/>
        </p:nvGrpSpPr>
        <p:grpSpPr>
          <a:xfrm rot="0">
            <a:off x="11900353" y="4678112"/>
            <a:ext cx="4113179" cy="4087473"/>
            <a:chOff x="0" y="0"/>
            <a:chExt cx="1279723" cy="12717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7080191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1" y="0"/>
                </a:lnTo>
                <a:lnTo>
                  <a:pt x="4128021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9" name="Group 9"/>
          <p:cNvGrpSpPr/>
          <p:nvPr/>
        </p:nvGrpSpPr>
        <p:grpSpPr>
          <a:xfrm rot="0">
            <a:off x="7095033" y="4678112"/>
            <a:ext cx="4113179" cy="4087473"/>
            <a:chOff x="0" y="0"/>
            <a:chExt cx="1279723" cy="127172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12" name="Freeform 12"/>
          <p:cNvSpPr/>
          <p:nvPr/>
        </p:nvSpPr>
        <p:spPr>
          <a:xfrm>
            <a:off x="2274468" y="8765585"/>
            <a:ext cx="4128022" cy="437161"/>
          </a:xfrm>
          <a:custGeom>
            <a:avLst/>
            <a:gdLst/>
            <a:ahLst/>
            <a:cxnLst/>
            <a:rect l="l" t="t" r="r" b="b"/>
            <a:pathLst>
              <a:path w="4128022" h="437161">
                <a:moveTo>
                  <a:pt x="0" y="0"/>
                </a:moveTo>
                <a:lnTo>
                  <a:pt x="4128022" y="0"/>
                </a:lnTo>
                <a:lnTo>
                  <a:pt x="4128022" y="437161"/>
                </a:lnTo>
                <a:lnTo>
                  <a:pt x="0" y="43716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6495"/>
            </a:stretch>
          </a:blipFill>
        </p:spPr>
      </p:sp>
      <p:grpSp>
        <p:nvGrpSpPr>
          <p:cNvPr id="13" name="Group 13"/>
          <p:cNvGrpSpPr/>
          <p:nvPr/>
        </p:nvGrpSpPr>
        <p:grpSpPr>
          <a:xfrm rot="0">
            <a:off x="2289311" y="4678112"/>
            <a:ext cx="4113179" cy="4087473"/>
            <a:chOff x="0" y="0"/>
            <a:chExt cx="1279723" cy="127172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79723" cy="1271725"/>
            </a:xfrm>
            <a:custGeom>
              <a:avLst/>
              <a:gdLst/>
              <a:ahLst/>
              <a:cxnLst/>
              <a:rect l="l" t="t" r="r" b="b"/>
              <a:pathLst>
                <a:path w="1279723" h="1271725">
                  <a:moveTo>
                    <a:pt x="0" y="0"/>
                  </a:moveTo>
                  <a:lnTo>
                    <a:pt x="1279723" y="0"/>
                  </a:lnTo>
                  <a:lnTo>
                    <a:pt x="1279723" y="1271725"/>
                  </a:lnTo>
                  <a:lnTo>
                    <a:pt x="0" y="1271725"/>
                  </a:ln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57150"/>
              <a:ext cx="1279723" cy="13288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6" name="Group 16"/>
          <p:cNvGrpSpPr/>
          <p:nvPr/>
        </p:nvGrpSpPr>
        <p:grpSpPr>
          <a:xfrm rot="0">
            <a:off x="3321316" y="3653528"/>
            <a:ext cx="2049168" cy="204916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19" name="Group 19"/>
          <p:cNvGrpSpPr/>
          <p:nvPr/>
        </p:nvGrpSpPr>
        <p:grpSpPr>
          <a:xfrm rot="0">
            <a:off x="8119617" y="3653528"/>
            <a:ext cx="2049168" cy="204916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12933709" y="3653528"/>
            <a:ext cx="2049168" cy="204916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A1A1A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4115"/>
                </a:lnSpc>
                <a:spcBef>
                  <a:spcPct val="0"/>
                </a:spcBef>
              </a:pPr>
            </a:p>
          </p:txBody>
        </p:sp>
      </p:grpSp>
      <p:sp>
        <p:nvSpPr>
          <p:cNvPr id="25" name="Freeform 25"/>
          <p:cNvSpPr/>
          <p:nvPr/>
        </p:nvSpPr>
        <p:spPr>
          <a:xfrm>
            <a:off x="3732628" y="4016965"/>
            <a:ext cx="1211702" cy="1322294"/>
          </a:xfrm>
          <a:custGeom>
            <a:avLst/>
            <a:gdLst/>
            <a:ahLst/>
            <a:cxnLst/>
            <a:rect l="l" t="t" r="r" b="b"/>
            <a:pathLst>
              <a:path w="1211702" h="1322294">
                <a:moveTo>
                  <a:pt x="0" y="0"/>
                </a:moveTo>
                <a:lnTo>
                  <a:pt x="1211702" y="0"/>
                </a:lnTo>
                <a:lnTo>
                  <a:pt x="1211702" y="1322294"/>
                </a:lnTo>
                <a:lnTo>
                  <a:pt x="0" y="1322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26" name="Freeform 26"/>
          <p:cNvSpPr/>
          <p:nvPr/>
        </p:nvSpPr>
        <p:spPr>
          <a:xfrm>
            <a:off x="8563658" y="4016965"/>
            <a:ext cx="1160684" cy="1393835"/>
          </a:xfrm>
          <a:custGeom>
            <a:avLst/>
            <a:gdLst/>
            <a:ahLst/>
            <a:cxnLst/>
            <a:rect l="l" t="t" r="r" b="b"/>
            <a:pathLst>
              <a:path w="1160684" h="1393835">
                <a:moveTo>
                  <a:pt x="0" y="0"/>
                </a:moveTo>
                <a:lnTo>
                  <a:pt x="1160684" y="0"/>
                </a:lnTo>
                <a:lnTo>
                  <a:pt x="1160684" y="1393835"/>
                </a:lnTo>
                <a:lnTo>
                  <a:pt x="0" y="139383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3272985" y="3986188"/>
            <a:ext cx="1353071" cy="1353071"/>
          </a:xfrm>
          <a:custGeom>
            <a:avLst/>
            <a:gdLst/>
            <a:ahLst/>
            <a:cxnLst/>
            <a:rect l="l" t="t" r="r" b="b"/>
            <a:pathLst>
              <a:path w="1353071" h="1353071">
                <a:moveTo>
                  <a:pt x="0" y="0"/>
                </a:moveTo>
                <a:lnTo>
                  <a:pt x="1353071" y="0"/>
                </a:lnTo>
                <a:lnTo>
                  <a:pt x="1353071" y="1353071"/>
                </a:lnTo>
                <a:lnTo>
                  <a:pt x="0" y="13530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2343797" y="1155414"/>
            <a:ext cx="13617940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3015"/>
              </a:lnSpc>
              <a:spcBef>
                <a:spcPct val="0"/>
              </a:spcBef>
            </a:pPr>
            <a:r>
              <a:rPr lang="en-US" sz="9430" spc="924">
                <a:solidFill>
                  <a:srgbClr val="231F20"/>
                </a:solidFill>
                <a:latin typeface="Oswald Bold" panose="00000800000000000000"/>
              </a:rPr>
              <a:t>BENEFITS</a:t>
            </a:r>
            <a:endParaRPr lang="en-US" sz="9430" spc="924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858454" y="6086720"/>
            <a:ext cx="2974893" cy="10542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10"/>
              </a:lnSpc>
              <a:spcBef>
                <a:spcPct val="0"/>
              </a:spcBef>
            </a:pPr>
            <a:r>
              <a:rPr lang="en-US" sz="3050" spc="298">
                <a:solidFill>
                  <a:srgbClr val="FDFBFB"/>
                </a:solidFill>
                <a:latin typeface="Oswald" panose="00000500000000000000"/>
              </a:rPr>
              <a:t>OPERATIONAL EFFICIENCY</a:t>
            </a:r>
            <a:endParaRPr lang="en-US" sz="3050" spc="298">
              <a:solidFill>
                <a:srgbClr val="FDFBFB"/>
              </a:solidFill>
              <a:latin typeface="Oswald" panose="00000500000000000000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7656554" y="5820020"/>
            <a:ext cx="2974893" cy="1587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10"/>
              </a:lnSpc>
              <a:spcBef>
                <a:spcPct val="0"/>
              </a:spcBef>
            </a:pPr>
            <a:r>
              <a:rPr lang="en-US" sz="3050" spc="298">
                <a:solidFill>
                  <a:srgbClr val="FDFBFB"/>
                </a:solidFill>
                <a:latin typeface="Oswald Bold" panose="00000800000000000000"/>
              </a:rPr>
              <a:t>USER EXPERIENCE ENHANCEMENT</a:t>
            </a:r>
            <a:endParaRPr lang="en-US" sz="3050" spc="298">
              <a:solidFill>
                <a:srgbClr val="FDFBFB"/>
              </a:solidFill>
              <a:latin typeface="Oswald Bold" panose="00000800000000000000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465512" y="6434628"/>
            <a:ext cx="2971455" cy="1585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205"/>
              </a:lnSpc>
              <a:spcBef>
                <a:spcPct val="0"/>
              </a:spcBef>
            </a:pPr>
            <a:r>
              <a:rPr lang="en-US" sz="3045" spc="298">
                <a:solidFill>
                  <a:srgbClr val="FDFBFB"/>
                </a:solidFill>
                <a:latin typeface="Oswald Semi-Bold"/>
              </a:rPr>
              <a:t>DATA-DRIVEN DECISION MAKING</a:t>
            </a:r>
            <a:endParaRPr lang="en-US" sz="3045" spc="298">
              <a:solidFill>
                <a:srgbClr val="FDFBFB"/>
              </a:solidFill>
              <a:latin typeface="Oswald Semi-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10287000"/>
                </a:moveTo>
                <a:lnTo>
                  <a:pt x="0" y="10287000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87000"/>
                </a:lnTo>
                <a:close/>
              </a:path>
            </a:pathLst>
          </a:custGeom>
          <a:blipFill>
            <a:blip r:embed="rId1"/>
            <a:stretch>
              <a:fillRect t="-38888" b="-38888"/>
            </a:stretch>
          </a:blipFill>
        </p:spPr>
      </p:sp>
      <p:sp>
        <p:nvSpPr>
          <p:cNvPr id="3" name="Freeform 3"/>
          <p:cNvSpPr/>
          <p:nvPr/>
        </p:nvSpPr>
        <p:spPr>
          <a:xfrm rot="-10580377">
            <a:off x="9407140" y="-9309963"/>
            <a:ext cx="24036383" cy="24664199"/>
          </a:xfrm>
          <a:custGeom>
            <a:avLst/>
            <a:gdLst/>
            <a:ahLst/>
            <a:cxnLst/>
            <a:rect l="l" t="t" r="r" b="b"/>
            <a:pathLst>
              <a:path w="24036383" h="24664199">
                <a:moveTo>
                  <a:pt x="0" y="0"/>
                </a:moveTo>
                <a:lnTo>
                  <a:pt x="24036383" y="0"/>
                </a:lnTo>
                <a:lnTo>
                  <a:pt x="24036383" y="24664198"/>
                </a:lnTo>
                <a:lnTo>
                  <a:pt x="0" y="24664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61733" y="4335990"/>
            <a:ext cx="6065708" cy="431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3840"/>
              </a:lnSpc>
              <a:spcBef>
                <a:spcPct val="0"/>
              </a:spcBef>
            </a:pPr>
            <a:r>
              <a:rPr lang="en-US" sz="2745">
                <a:solidFill>
                  <a:srgbClr val="000000"/>
                </a:solidFill>
                <a:latin typeface="DM Sans Italics"/>
              </a:rPr>
              <a:t>The integrated approach leveraging Docker, Apache Airflow, Google Cloud Big Query, and Metabase not only optimizes railway services but also lays the foundation for a data-driven, efficient, and user-centric transportation system, ensuring a seamless and reliable travel experience.</a:t>
            </a:r>
            <a:endParaRPr lang="en-US" sz="2745">
              <a:solidFill>
                <a:srgbClr val="000000"/>
              </a:solidFill>
              <a:latin typeface="DM Sans Italic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61733" y="2105045"/>
            <a:ext cx="8097687" cy="15941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13015"/>
              </a:lnSpc>
              <a:spcBef>
                <a:spcPct val="0"/>
              </a:spcBef>
            </a:pPr>
            <a:r>
              <a:rPr lang="en-US" sz="9430" spc="924">
                <a:solidFill>
                  <a:srgbClr val="231F20"/>
                </a:solidFill>
                <a:latin typeface="Oswald Bold" panose="00000800000000000000"/>
              </a:rPr>
              <a:t>CONCLUSION</a:t>
            </a:r>
            <a:endParaRPr lang="en-US" sz="9430" spc="924">
              <a:solidFill>
                <a:srgbClr val="231F20"/>
              </a:solidFill>
              <a:latin typeface="Oswald Bold" panose="00000800000000000000"/>
            </a:endParaRPr>
          </a:p>
        </p:txBody>
      </p:sp>
      <p:sp>
        <p:nvSpPr>
          <p:cNvPr id="6" name="Freeform 6"/>
          <p:cNvSpPr/>
          <p:nvPr/>
        </p:nvSpPr>
        <p:spPr>
          <a:xfrm flipH="1">
            <a:off x="-4254153" y="7476061"/>
            <a:ext cx="11881594" cy="3564478"/>
          </a:xfrm>
          <a:custGeom>
            <a:avLst/>
            <a:gdLst/>
            <a:ahLst/>
            <a:cxnLst/>
            <a:rect l="l" t="t" r="r" b="b"/>
            <a:pathLst>
              <a:path w="11881594" h="3564478">
                <a:moveTo>
                  <a:pt x="11881594" y="0"/>
                </a:moveTo>
                <a:lnTo>
                  <a:pt x="0" y="0"/>
                </a:lnTo>
                <a:lnTo>
                  <a:pt x="0" y="3564478"/>
                </a:lnTo>
                <a:lnTo>
                  <a:pt x="11881594" y="3564478"/>
                </a:lnTo>
                <a:lnTo>
                  <a:pt x="1188159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2513</Words>
  <Application>WPS Presentation</Application>
  <PresentationFormat>On-screen Show (4:3)</PresentationFormat>
  <Paragraphs>112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Sigher</vt:lpstr>
      <vt:lpstr>Oswald Bold Italics</vt:lpstr>
      <vt:lpstr>Segoe Print</vt:lpstr>
      <vt:lpstr>DM Sans</vt:lpstr>
      <vt:lpstr>DM Sans Bold</vt:lpstr>
      <vt:lpstr>Oswald Bold</vt:lpstr>
      <vt:lpstr>Oswald</vt:lpstr>
      <vt:lpstr>Montserrat Light</vt:lpstr>
      <vt:lpstr>Oswald Semi-Bold</vt:lpstr>
      <vt:lpstr>DM Sans Italics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Services Optimization Project</dc:title>
  <dc:creator/>
  <cp:lastModifiedBy>Aditi</cp:lastModifiedBy>
  <cp:revision>4</cp:revision>
  <dcterms:created xsi:type="dcterms:W3CDTF">2006-08-16T00:00:00Z</dcterms:created>
  <dcterms:modified xsi:type="dcterms:W3CDTF">2023-12-20T01:14:34Z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FAB959B5616D45249ED03073FD9E8591_13</vt:lpwstr>
  </property>
  <property fmtid="{D5CDD505-2E9C-101B-9397-08002B2CF9AE}" pid="3" name="KSOProductBuildVer">
    <vt:lpwstr>1033-12.2.0.13359</vt:lpwstr>
  </property>
</Properties>
</file>