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9"/>
  </p:notesMasterIdLst>
  <p:handoutMasterIdLst>
    <p:handoutMasterId r:id="rId70"/>
  </p:handoutMasterIdLst>
  <p:sldIdLst>
    <p:sldId id="295" r:id="rId3"/>
    <p:sldId id="277" r:id="rId4"/>
    <p:sldId id="381" r:id="rId5"/>
    <p:sldId id="321" r:id="rId6"/>
    <p:sldId id="263" r:id="rId7"/>
    <p:sldId id="382" r:id="rId8"/>
    <p:sldId id="322" r:id="rId9"/>
    <p:sldId id="336" r:id="rId10"/>
    <p:sldId id="323" r:id="rId11"/>
    <p:sldId id="264" r:id="rId12"/>
    <p:sldId id="328" r:id="rId13"/>
    <p:sldId id="330" r:id="rId14"/>
    <p:sldId id="327" r:id="rId15"/>
    <p:sldId id="325" r:id="rId16"/>
    <p:sldId id="334" r:id="rId17"/>
    <p:sldId id="335" r:id="rId18"/>
    <p:sldId id="343" r:id="rId19"/>
    <p:sldId id="345" r:id="rId20"/>
    <p:sldId id="346" r:id="rId21"/>
    <p:sldId id="383" r:id="rId22"/>
    <p:sldId id="350" r:id="rId23"/>
    <p:sldId id="359" r:id="rId24"/>
    <p:sldId id="360" r:id="rId25"/>
    <p:sldId id="373" r:id="rId26"/>
    <p:sldId id="361" r:id="rId27"/>
    <p:sldId id="362" r:id="rId28"/>
    <p:sldId id="387" r:id="rId29"/>
    <p:sldId id="364" r:id="rId30"/>
    <p:sldId id="365" r:id="rId31"/>
    <p:sldId id="366" r:id="rId32"/>
    <p:sldId id="367" r:id="rId33"/>
    <p:sldId id="368" r:id="rId34"/>
    <p:sldId id="369" r:id="rId35"/>
    <p:sldId id="370" r:id="rId36"/>
    <p:sldId id="371" r:id="rId37"/>
    <p:sldId id="372" r:id="rId38"/>
    <p:sldId id="377" r:id="rId39"/>
    <p:sldId id="378" r:id="rId40"/>
    <p:sldId id="380" r:id="rId41"/>
    <p:sldId id="388" r:id="rId42"/>
    <p:sldId id="389" r:id="rId43"/>
    <p:sldId id="390" r:id="rId44"/>
    <p:sldId id="391" r:id="rId45"/>
    <p:sldId id="392" r:id="rId46"/>
    <p:sldId id="393" r:id="rId47"/>
    <p:sldId id="394" r:id="rId48"/>
    <p:sldId id="395" r:id="rId49"/>
    <p:sldId id="396" r:id="rId50"/>
    <p:sldId id="397" r:id="rId51"/>
    <p:sldId id="398" r:id="rId52"/>
    <p:sldId id="400" r:id="rId53"/>
    <p:sldId id="401" r:id="rId54"/>
    <p:sldId id="399" r:id="rId55"/>
    <p:sldId id="402" r:id="rId56"/>
    <p:sldId id="403" r:id="rId57"/>
    <p:sldId id="409" r:id="rId58"/>
    <p:sldId id="410" r:id="rId59"/>
    <p:sldId id="411" r:id="rId60"/>
    <p:sldId id="412" r:id="rId61"/>
    <p:sldId id="413" r:id="rId62"/>
    <p:sldId id="414" r:id="rId63"/>
    <p:sldId id="416" r:id="rId64"/>
    <p:sldId id="417" r:id="rId65"/>
    <p:sldId id="418" r:id="rId66"/>
    <p:sldId id="419" r:id="rId67"/>
    <p:sldId id="420"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B9B6F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94624" autoAdjust="0"/>
  </p:normalViewPr>
  <p:slideViewPr>
    <p:cSldViewPr>
      <p:cViewPr varScale="1">
        <p:scale>
          <a:sx n="63" d="100"/>
          <a:sy n="63" d="100"/>
        </p:scale>
        <p:origin x="-5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A560A9-89E8-4771-99CB-BD41BAFA542E}" type="datetimeFigureOut">
              <a:rPr lang="en-US" smtClean="0"/>
              <a:pPr/>
              <a:t>4/19/2018</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5B7FFA-6E2D-4AF2-A329-AC74286E8A6C}" type="slidenum">
              <a:rPr lang="en-IN" smtClean="0"/>
              <a:pPr/>
              <a:t>‹#›</a:t>
            </a:fld>
            <a:endParaRPr lang="en-I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599D79-5939-4766-AD26-F588B87265FC}" type="datetimeFigureOut">
              <a:rPr lang="en-US" smtClean="0"/>
              <a:pPr/>
              <a:t>4/19/2018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9A7AFE-CEAD-48F9-BB2D-B9208C9CAB2E}" type="slidenum">
              <a:rPr lang="en-IN" smtClean="0"/>
              <a:pPr/>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D923E61B-9923-41E8-A048-1B57D195D0C6}" type="slidenum">
              <a:rPr lang="en-US" smtClean="0"/>
              <a:pPr/>
              <a:t>62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D8A791-5C5D-489F-9563-ABB7932C2873}" type="datetime1">
              <a:rPr lang="en-US" smtClean="0"/>
              <a:pPr/>
              <a:t>4/19/2018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933DF99-38B8-4278-ABAE-40A957E9C79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31302-6A92-4282-9B8A-0B6F8CA9482A}" type="datetime1">
              <a:rPr lang="en-US" smtClean="0"/>
              <a:pPr/>
              <a:t>4/19/2018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4BFC10-78C1-463F-A005-1625B3259ADA}" type="datetime1">
              <a:rPr lang="en-US" smtClean="0"/>
              <a:pPr/>
              <a:t>4/19/2018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0D8A791-5C5D-489F-9563-ABB7932C2873}" type="datetime1">
              <a:rPr lang="en-US" smtClean="0"/>
              <a:pPr/>
              <a:t>4/19/2018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3DF99-38B8-4278-ABAE-40A957E9C799}"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481ABF-BD3D-4064-846C-A69D482DD341}" type="datetime1">
              <a:rPr lang="en-US" smtClean="0"/>
              <a:pPr/>
              <a:t>4/19/2018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8B1348-158B-4953-AF63-2316577FC177}" type="datetime1">
              <a:rPr lang="en-US" smtClean="0"/>
              <a:pPr/>
              <a:t>4/19/2018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3DF99-38B8-4278-ABAE-40A957E9C79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BEA2E3-CE59-40F5-A298-30FBABE00152}" type="datetime1">
              <a:rPr lang="en-US" smtClean="0"/>
              <a:pPr/>
              <a:t>4/19/2018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323AE24-BA10-4EFA-995C-6D3D85AFE373}" type="datetime1">
              <a:rPr lang="en-US" smtClean="0"/>
              <a:pPr/>
              <a:t>4/19/2018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FD07B5-5FFD-487B-8462-719BC0ABA9EF}" type="datetime1">
              <a:rPr lang="en-US" smtClean="0"/>
              <a:pPr/>
              <a:t>4/19/2018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1DB68-2789-4331-BBCC-45F28AAFA384}" type="datetime1">
              <a:rPr lang="en-US" smtClean="0"/>
              <a:pPr/>
              <a:t>4/19/2018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01B0D-51BB-4021-9D18-A85DB7C4EF72}" type="datetime1">
              <a:rPr lang="en-US" smtClean="0"/>
              <a:pPr/>
              <a:t>4/19/2018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3DF99-38B8-4278-ABAE-40A957E9C799}"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481ABF-BD3D-4064-846C-A69D482DD341}" type="datetime1">
              <a:rPr lang="en-US" smtClean="0"/>
              <a:pPr/>
              <a:t>4/19/2018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D87C3D3-4145-4B8B-A715-E0552CA40831}" type="datetime1">
              <a:rPr lang="en-US" smtClean="0"/>
              <a:pPr/>
              <a:t>4/19/2018</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7933DF99-38B8-4278-ABAE-40A957E9C79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31302-6A92-4282-9B8A-0B6F8CA9482A}" type="datetime1">
              <a:rPr lang="en-US" smtClean="0"/>
              <a:pPr/>
              <a:t>4/19/2018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4BFC10-78C1-463F-A005-1625B3259ADA}" type="datetime1">
              <a:rPr lang="en-US" smtClean="0"/>
              <a:pPr/>
              <a:t>4/19/2018</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8B1348-158B-4953-AF63-2316577FC177}" type="datetime1">
              <a:rPr lang="en-US" smtClean="0"/>
              <a:pPr/>
              <a:t>4/19/2018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33DF99-38B8-4278-ABAE-40A957E9C79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BBEA2E3-CE59-40F5-A298-30FBABE00152}" type="datetime1">
              <a:rPr lang="en-US" smtClean="0"/>
              <a:pPr/>
              <a:t>4/19/2018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323AE24-BA10-4EFA-995C-6D3D85AFE373}" type="datetime1">
              <a:rPr lang="en-US" smtClean="0"/>
              <a:pPr/>
              <a:t>4/19/2018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FD07B5-5FFD-487B-8462-719BC0ABA9EF}" type="datetime1">
              <a:rPr lang="en-US" smtClean="0"/>
              <a:pPr/>
              <a:t>4/19/2018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1DB68-2789-4331-BBCC-45F28AAFA384}" type="datetime1">
              <a:rPr lang="en-US" smtClean="0"/>
              <a:pPr/>
              <a:t>4/19/2018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01B0D-51BB-4021-9D18-A85DB7C4EF72}" type="datetime1">
              <a:rPr lang="en-US" smtClean="0"/>
              <a:pPr/>
              <a:t>4/19/2018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33DF99-38B8-4278-ABAE-40A957E9C79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87C3D3-4145-4B8B-A715-E0552CA40831}" type="datetime1">
              <a:rPr lang="en-US" smtClean="0"/>
              <a:pPr/>
              <a:t>4/19/2018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933DF99-38B8-4278-ABAE-40A957E9C79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76AB89-47A0-4144-8523-B274FA246422}" type="datetime1">
              <a:rPr lang="en-US" smtClean="0"/>
              <a:pPr/>
              <a:t>4/19/2018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933DF99-38B8-4278-ABAE-40A957E9C79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276AB89-47A0-4144-8523-B274FA246422}" type="datetime1">
              <a:rPr lang="en-US" smtClean="0"/>
              <a:pPr/>
              <a:t>4/19/2018</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933DF99-38B8-4278-ABAE-40A957E9C79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circuitdigest.com/article/what-is-gp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4071966"/>
            <a:ext cx="6858048" cy="1142984"/>
          </a:xfrm>
        </p:spPr>
        <p:txBody>
          <a:bodyPr>
            <a:normAutofit/>
          </a:bodyPr>
          <a:lstStyle/>
          <a:p>
            <a:pPr algn="ctr"/>
            <a:r>
              <a:rPr lang="en-IN" dirty="0" smtClean="0">
                <a:solidFill>
                  <a:srgbClr val="FF00FF"/>
                </a:solidFill>
              </a:rPr>
              <a:t>Internet of Things (</a:t>
            </a:r>
            <a:r>
              <a:rPr lang="en-IN" dirty="0" err="1" smtClean="0">
                <a:solidFill>
                  <a:srgbClr val="FF00FF"/>
                </a:solidFill>
              </a:rPr>
              <a:t>IoT</a:t>
            </a:r>
            <a:r>
              <a:rPr lang="en-IN" dirty="0" smtClean="0">
                <a:solidFill>
                  <a:srgbClr val="FF00FF"/>
                </a:solidFill>
              </a:rPr>
              <a:t>) </a:t>
            </a:r>
            <a:endParaRPr lang="en-IN" dirty="0">
              <a:solidFill>
                <a:schemeClr val="bg1"/>
              </a:solidFill>
            </a:endParaRPr>
          </a:p>
        </p:txBody>
      </p:sp>
      <p:sp>
        <p:nvSpPr>
          <p:cNvPr id="3" name="Subtitle 2"/>
          <p:cNvSpPr>
            <a:spLocks noGrp="1"/>
          </p:cNvSpPr>
          <p:nvPr>
            <p:ph type="subTitle" idx="1"/>
          </p:nvPr>
        </p:nvSpPr>
        <p:spPr>
          <a:xfrm>
            <a:off x="0" y="4214794"/>
            <a:ext cx="9144000" cy="2643206"/>
          </a:xfrm>
        </p:spPr>
        <p:txBody>
          <a:bodyPr>
            <a:normAutofit/>
          </a:bodyPr>
          <a:lstStyle/>
          <a:p>
            <a:pPr algn="ctr"/>
            <a:endParaRPr lang="en-IN" dirty="0" smtClean="0"/>
          </a:p>
          <a:p>
            <a:pPr algn="ctr"/>
            <a:endParaRPr lang="en-IN" dirty="0" smtClean="0">
              <a:latin typeface="Arial" pitchFamily="34" charset="0"/>
              <a:cs typeface="Arial" pitchFamily="34" charset="0"/>
            </a:endParaRPr>
          </a:p>
          <a:p>
            <a:pPr algn="ctr"/>
            <a:endParaRPr lang="en-IN" dirty="0"/>
          </a:p>
        </p:txBody>
      </p:sp>
      <p:sp>
        <p:nvSpPr>
          <p:cNvPr id="5" name="Slide Number Placeholder 4"/>
          <p:cNvSpPr>
            <a:spLocks noGrp="1"/>
          </p:cNvSpPr>
          <p:nvPr>
            <p:ph type="sldNum" sz="quarter" idx="12"/>
          </p:nvPr>
        </p:nvSpPr>
        <p:spPr/>
        <p:txBody>
          <a:bodyPr/>
          <a:lstStyle/>
          <a:p>
            <a:fld id="{7933DF99-38B8-4278-ABAE-40A957E9C799}" type="slidenum">
              <a:rPr lang="en-IN" smtClean="0"/>
              <a:pPr/>
              <a:t>1</a:t>
            </a:fld>
            <a:endParaRPr lang="en-IN"/>
          </a:p>
        </p:txBody>
      </p:sp>
      <p:pic>
        <p:nvPicPr>
          <p:cNvPr id="1026" name="Picture 2" descr="http://www.3g.co.uk/g_phones/large/internet-of-things-everything-you-need-to-know.jpg"/>
          <p:cNvPicPr>
            <a:picLocks noChangeAspect="1" noChangeArrowheads="1"/>
          </p:cNvPicPr>
          <p:nvPr/>
        </p:nvPicPr>
        <p:blipFill>
          <a:blip r:embed="rId2"/>
          <a:srcRect/>
          <a:stretch>
            <a:fillRect/>
          </a:stretch>
        </p:blipFill>
        <p:spPr bwMode="auto">
          <a:xfrm>
            <a:off x="1643042" y="0"/>
            <a:ext cx="5621905" cy="407194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00042"/>
            <a:ext cx="8229600" cy="6357958"/>
          </a:xfrm>
        </p:spPr>
        <p:txBody>
          <a:bodyPr>
            <a:normAutofit/>
          </a:bodyPr>
          <a:lstStyle/>
          <a:p>
            <a:pPr algn="just">
              <a:lnSpc>
                <a:spcPct val="150000"/>
              </a:lnSpc>
              <a:buNone/>
            </a:pPr>
            <a:r>
              <a:rPr lang="en-IN" sz="3600" dirty="0" smtClean="0">
                <a:solidFill>
                  <a:srgbClr val="7030A0"/>
                </a:solidFill>
              </a:rPr>
              <a:t>What kind of Things?	</a:t>
            </a:r>
            <a:r>
              <a:rPr lang="en-IN" dirty="0" smtClean="0"/>
              <a:t>	</a:t>
            </a:r>
          </a:p>
          <a:p>
            <a:pPr algn="just">
              <a:buNone/>
            </a:pPr>
            <a:r>
              <a:rPr lang="en-IN" sz="2200" dirty="0" smtClean="0"/>
              <a:t>1. Heart monitoring implants and pace makers</a:t>
            </a:r>
          </a:p>
          <a:p>
            <a:pPr algn="just">
              <a:buNone/>
            </a:pPr>
            <a:r>
              <a:rPr lang="en-IN" sz="2200" dirty="0" smtClean="0"/>
              <a:t>2. Biochip transponders on farm animals</a:t>
            </a:r>
          </a:p>
          <a:p>
            <a:pPr algn="just">
              <a:buNone/>
            </a:pPr>
            <a:r>
              <a:rPr lang="en-IN" sz="2200" dirty="0" smtClean="0"/>
              <a:t>3. Home Electronic devices such as smart </a:t>
            </a:r>
            <a:r>
              <a:rPr lang="en-IN" sz="2200" dirty="0" err="1" smtClean="0"/>
              <a:t>Tvs</a:t>
            </a:r>
            <a:endParaRPr lang="en-IN" sz="2200" dirty="0" smtClean="0"/>
          </a:p>
          <a:p>
            <a:pPr algn="just">
              <a:buNone/>
            </a:pPr>
            <a:r>
              <a:rPr lang="en-IN" sz="2200" dirty="0" smtClean="0"/>
              <a:t>4. Automobiles with built-in sensors</a:t>
            </a:r>
          </a:p>
          <a:p>
            <a:pPr algn="just">
              <a:buNone/>
            </a:pPr>
            <a:r>
              <a:rPr lang="en-IN" sz="2200" dirty="0" smtClean="0"/>
              <a:t>5. Home Appliances such as smart refrigerators, ovens, laundry machines</a:t>
            </a:r>
          </a:p>
          <a:p>
            <a:pPr algn="just">
              <a:buNone/>
            </a:pPr>
            <a:r>
              <a:rPr lang="en-IN" sz="2200" dirty="0" smtClean="0"/>
              <a:t>6. Home automation devices such as thermostats, alarm systems and smoke detectors.</a:t>
            </a:r>
          </a:p>
          <a:p>
            <a:pPr algn="just">
              <a:buNone/>
            </a:pPr>
            <a:r>
              <a:rPr lang="en-IN" sz="2200" dirty="0" smtClean="0"/>
              <a:t>		These devices collect useful data with the help of various existing technologies and then autonomously flow the data between other devices. </a:t>
            </a:r>
          </a:p>
        </p:txBody>
      </p:sp>
      <p:sp>
        <p:nvSpPr>
          <p:cNvPr id="4" name="Slide Number Placeholder 3"/>
          <p:cNvSpPr>
            <a:spLocks noGrp="1"/>
          </p:cNvSpPr>
          <p:nvPr>
            <p:ph type="sldNum" sz="quarter" idx="12"/>
          </p:nvPr>
        </p:nvSpPr>
        <p:spPr/>
        <p:txBody>
          <a:bodyPr/>
          <a:lstStyle/>
          <a:p>
            <a:fld id="{7933DF99-38B8-4278-ABAE-40A957E9C799}"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15370" cy="500066"/>
          </a:xfrm>
        </p:spPr>
        <p:txBody>
          <a:bodyPr>
            <a:normAutofit fontScale="90000"/>
          </a:bodyPr>
          <a:lstStyle/>
          <a:p>
            <a:r>
              <a:rPr lang="en-US" sz="3600" dirty="0" smtClean="0">
                <a:solidFill>
                  <a:srgbClr val="7030A0"/>
                </a:solidFill>
              </a:rPr>
              <a:t>An illustration of the ‘Internet of Things’</a:t>
            </a:r>
            <a:endParaRPr lang="en-US" sz="3600" dirty="0">
              <a:solidFill>
                <a:srgbClr val="7030A0"/>
              </a:solidFill>
            </a:endParaRPr>
          </a:p>
        </p:txBody>
      </p:sp>
      <p:sp>
        <p:nvSpPr>
          <p:cNvPr id="4" name="Slide Number Placeholder 3"/>
          <p:cNvSpPr>
            <a:spLocks noGrp="1"/>
          </p:cNvSpPr>
          <p:nvPr>
            <p:ph type="sldNum" sz="quarter" idx="12"/>
          </p:nvPr>
        </p:nvSpPr>
        <p:spPr/>
        <p:txBody>
          <a:bodyPr/>
          <a:lstStyle/>
          <a:p>
            <a:fld id="{7933DF99-38B8-4278-ABAE-40A957E9C799}" type="slidenum">
              <a:rPr lang="en-IN" smtClean="0"/>
              <a:pPr/>
              <a:t>11</a:t>
            </a:fld>
            <a:endParaRPr lang="en-IN"/>
          </a:p>
        </p:txBody>
      </p:sp>
      <p:pic>
        <p:nvPicPr>
          <p:cNvPr id="5" name="image1.jpeg"/>
          <p:cNvPicPr>
            <a:picLocks noGrp="1"/>
          </p:cNvPicPr>
          <p:nvPr>
            <p:ph idx="1"/>
          </p:nvPr>
        </p:nvPicPr>
        <p:blipFill>
          <a:blip r:embed="rId2" cstate="print"/>
          <a:stretch>
            <a:fillRect/>
          </a:stretch>
        </p:blipFill>
        <p:spPr>
          <a:xfrm>
            <a:off x="1000100" y="1142984"/>
            <a:ext cx="6929486" cy="47863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US" sz="3600" b="1" dirty="0" smtClean="0">
                <a:solidFill>
                  <a:srgbClr val="7030A0"/>
                </a:solidFill>
              </a:rPr>
              <a:t>Interaction of Things with the Internet</a:t>
            </a:r>
            <a:br>
              <a:rPr lang="en-US" sz="3600" b="1" dirty="0" smtClean="0">
                <a:solidFill>
                  <a:srgbClr val="7030A0"/>
                </a:solidFill>
              </a:rPr>
            </a:br>
            <a:endParaRPr lang="en-US" sz="3600" dirty="0">
              <a:solidFill>
                <a:srgbClr val="7030A0"/>
              </a:solidFill>
            </a:endParaRPr>
          </a:p>
        </p:txBody>
      </p:sp>
      <p:sp>
        <p:nvSpPr>
          <p:cNvPr id="3" name="Content Placeholder 2"/>
          <p:cNvSpPr>
            <a:spLocks noGrp="1"/>
          </p:cNvSpPr>
          <p:nvPr>
            <p:ph idx="1"/>
          </p:nvPr>
        </p:nvSpPr>
        <p:spPr>
          <a:xfrm>
            <a:off x="457200" y="857232"/>
            <a:ext cx="8229600" cy="5467368"/>
          </a:xfrm>
        </p:spPr>
        <p:txBody>
          <a:bodyPr/>
          <a:lstStyle/>
          <a:p>
            <a:pPr algn="just"/>
            <a:r>
              <a:rPr lang="en-US" sz="2400" dirty="0" smtClean="0"/>
              <a:t>What makes IoT devices different than ordinary sensor devices is basically the ability to communicate (most usually) directly or indirectly to the Internet.</a:t>
            </a:r>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12</a:t>
            </a:fld>
            <a:endParaRPr lang="en-IN"/>
          </a:p>
        </p:txBody>
      </p:sp>
      <p:pic>
        <p:nvPicPr>
          <p:cNvPr id="5" name="image2.jpeg"/>
          <p:cNvPicPr/>
          <p:nvPr/>
        </p:nvPicPr>
        <p:blipFill>
          <a:blip r:embed="rId2" cstate="print"/>
          <a:stretch>
            <a:fillRect/>
          </a:stretch>
        </p:blipFill>
        <p:spPr>
          <a:xfrm>
            <a:off x="1643042" y="2371476"/>
            <a:ext cx="6858048" cy="37721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04088"/>
            <a:ext cx="8258204" cy="581772"/>
          </a:xfrm>
        </p:spPr>
        <p:txBody>
          <a:bodyPr>
            <a:normAutofit fontScale="90000"/>
          </a:bodyPr>
          <a:lstStyle/>
          <a:p>
            <a:r>
              <a:rPr lang="en-US" sz="4000" dirty="0" smtClean="0">
                <a:solidFill>
                  <a:srgbClr val="7030A0"/>
                </a:solidFill>
              </a:rPr>
              <a:t>Features of Devices</a:t>
            </a:r>
            <a:endParaRPr lang="en-US" sz="4000" dirty="0">
              <a:solidFill>
                <a:srgbClr val="7030A0"/>
              </a:solidFill>
            </a:endParaRPr>
          </a:p>
        </p:txBody>
      </p:sp>
      <p:sp>
        <p:nvSpPr>
          <p:cNvPr id="3" name="Content Placeholder 2"/>
          <p:cNvSpPr>
            <a:spLocks noGrp="1"/>
          </p:cNvSpPr>
          <p:nvPr>
            <p:ph idx="1"/>
          </p:nvPr>
        </p:nvSpPr>
        <p:spPr>
          <a:xfrm>
            <a:off x="457200" y="1357298"/>
            <a:ext cx="8229600" cy="4967302"/>
          </a:xfrm>
        </p:spPr>
        <p:txBody>
          <a:bodyPr>
            <a:normAutofit fontScale="55000" lnSpcReduction="20000"/>
          </a:bodyPr>
          <a:lstStyle/>
          <a:p>
            <a:pPr lvl="0" algn="just"/>
            <a:r>
              <a:rPr lang="en-US" sz="3200" b="1" dirty="0" smtClean="0"/>
              <a:t>Collect and transmit data: </a:t>
            </a:r>
            <a:r>
              <a:rPr lang="en-US" sz="3200" dirty="0" smtClean="0"/>
              <a:t>The device can sense the environment (e.g., your home or your body) and collect information related to it (e.g., temperature and lighting conditions) and transmit it to a different device (can be your mobile phone or your laptop) or to the Internet.</a:t>
            </a:r>
          </a:p>
          <a:p>
            <a:pPr lvl="0" algn="just"/>
            <a:endParaRPr lang="en-US" sz="3200" dirty="0" smtClean="0"/>
          </a:p>
          <a:p>
            <a:pPr lvl="0" algn="just"/>
            <a:r>
              <a:rPr lang="en-US" sz="3200" b="1" dirty="0" smtClean="0"/>
              <a:t>Actuate devices based on triggers: </a:t>
            </a:r>
            <a:r>
              <a:rPr lang="en-US" sz="3200" dirty="0" smtClean="0"/>
              <a:t>It can be programmed to actuate other devices (e.g., turn on the lights or turn off the heating) based on conditions set by you. For instance, you can program the device to turn on the lights when it gets dark in your room.</a:t>
            </a:r>
          </a:p>
          <a:p>
            <a:pPr lvl="0" algn="just"/>
            <a:endParaRPr lang="en-US" sz="3200" dirty="0" smtClean="0"/>
          </a:p>
          <a:p>
            <a:pPr lvl="0" algn="just"/>
            <a:r>
              <a:rPr lang="en-US" sz="3200" b="1" dirty="0" smtClean="0"/>
              <a:t>Receive information: </a:t>
            </a:r>
            <a:r>
              <a:rPr lang="en-US" sz="3200" dirty="0" smtClean="0"/>
              <a:t>One unique characteristic for IoT devices is that they can also receive information from the network they belong to (i.e. other devices) or through the Internet (e.g., information from you like new triggers, new status of operation and in some cases new functionality).</a:t>
            </a:r>
          </a:p>
          <a:p>
            <a:pPr lvl="0" algn="just"/>
            <a:r>
              <a:rPr lang="en-US" sz="3200" b="1" dirty="0" smtClean="0"/>
              <a:t>Communication assistance: </a:t>
            </a:r>
            <a:r>
              <a:rPr lang="en-US" sz="3200" dirty="0" smtClean="0"/>
              <a:t>IoT devices that are members of a device network can also assist in communication (i.e. data forwarding) between other nodes of the same network. Think of them as messengers for devices (nodes) that are not very close to an endpoint (e.g., your router) in order to get direct information from.</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367442"/>
            <a:ext cx="8229600" cy="775542"/>
          </a:xfrm>
        </p:spPr>
        <p:txBody>
          <a:bodyPr>
            <a:normAutofit/>
          </a:bodyPr>
          <a:lstStyle/>
          <a:p>
            <a:pPr algn="ctr"/>
            <a:r>
              <a:rPr lang="en-IN" sz="4000" b="1" u="sng" dirty="0" smtClean="0">
                <a:solidFill>
                  <a:srgbClr val="7030A0"/>
                </a:solidFill>
              </a:rPr>
              <a:t>Few Applications of </a:t>
            </a:r>
            <a:r>
              <a:rPr lang="en-IN" sz="4000" b="1" u="sng" dirty="0" err="1" smtClean="0">
                <a:solidFill>
                  <a:srgbClr val="7030A0"/>
                </a:solidFill>
              </a:rPr>
              <a:t>IoT</a:t>
            </a:r>
            <a:endParaRPr lang="en-IN" sz="4000" b="1" u="sng" dirty="0">
              <a:solidFill>
                <a:srgbClr val="00B050"/>
              </a:solidFill>
            </a:endParaRPr>
          </a:p>
        </p:txBody>
      </p:sp>
      <p:sp>
        <p:nvSpPr>
          <p:cNvPr id="3" name="Content Placeholder 2"/>
          <p:cNvSpPr>
            <a:spLocks noGrp="1"/>
          </p:cNvSpPr>
          <p:nvPr>
            <p:ph idx="1"/>
          </p:nvPr>
        </p:nvSpPr>
        <p:spPr>
          <a:xfrm>
            <a:off x="428596" y="1285860"/>
            <a:ext cx="8229600" cy="5429288"/>
          </a:xfrm>
        </p:spPr>
        <p:txBody>
          <a:bodyPr>
            <a:normAutofit lnSpcReduction="10000"/>
          </a:bodyPr>
          <a:lstStyle/>
          <a:p>
            <a:pPr algn="just">
              <a:buClr>
                <a:srgbClr val="0000FF"/>
              </a:buClr>
              <a:buFont typeface="Wingdings" pitchFamily="2" charset="2"/>
              <a:buChar char="ü"/>
            </a:pPr>
            <a:r>
              <a:rPr lang="en-IN" sz="2800" dirty="0" smtClean="0"/>
              <a:t>Building and Home automation</a:t>
            </a:r>
          </a:p>
          <a:p>
            <a:pPr algn="just">
              <a:buClr>
                <a:srgbClr val="0000FF"/>
              </a:buClr>
              <a:buFont typeface="Wingdings" pitchFamily="2" charset="2"/>
              <a:buChar char="ü"/>
            </a:pPr>
            <a:r>
              <a:rPr lang="en-IN" sz="2800" dirty="0" smtClean="0"/>
              <a:t>Manufacturing</a:t>
            </a:r>
          </a:p>
          <a:p>
            <a:pPr algn="just">
              <a:buClr>
                <a:srgbClr val="0000FF"/>
              </a:buClr>
              <a:buFont typeface="Wingdings" pitchFamily="2" charset="2"/>
              <a:buChar char="ü"/>
            </a:pPr>
            <a:r>
              <a:rPr lang="en-IN" sz="2800" dirty="0" smtClean="0"/>
              <a:t>Medical and Healthcare systems</a:t>
            </a:r>
          </a:p>
          <a:p>
            <a:pPr algn="just">
              <a:buClr>
                <a:srgbClr val="0000FF"/>
              </a:buClr>
              <a:buFont typeface="Wingdings" pitchFamily="2" charset="2"/>
              <a:buChar char="ü"/>
            </a:pPr>
            <a:r>
              <a:rPr lang="en-IN" sz="2800" dirty="0" smtClean="0"/>
              <a:t>Media</a:t>
            </a:r>
          </a:p>
          <a:p>
            <a:pPr algn="just">
              <a:buClr>
                <a:srgbClr val="0000FF"/>
              </a:buClr>
              <a:buFont typeface="Wingdings" pitchFamily="2" charset="2"/>
              <a:buChar char="ü"/>
            </a:pPr>
            <a:r>
              <a:rPr lang="en-IN" sz="2800" dirty="0" smtClean="0"/>
              <a:t>Environmental monitoring</a:t>
            </a:r>
          </a:p>
          <a:p>
            <a:pPr algn="just">
              <a:buClr>
                <a:srgbClr val="0000FF"/>
              </a:buClr>
              <a:buFont typeface="Wingdings" pitchFamily="2" charset="2"/>
              <a:buChar char="ü"/>
            </a:pPr>
            <a:r>
              <a:rPr lang="en-IN" sz="2800" dirty="0" smtClean="0"/>
              <a:t>Infrastructure management</a:t>
            </a:r>
          </a:p>
          <a:p>
            <a:pPr algn="just">
              <a:buClr>
                <a:srgbClr val="0000FF"/>
              </a:buClr>
              <a:buFont typeface="Wingdings" pitchFamily="2" charset="2"/>
              <a:buChar char="ü"/>
            </a:pPr>
            <a:r>
              <a:rPr lang="en-IN" sz="2800" dirty="0" smtClean="0"/>
              <a:t>Energy management</a:t>
            </a:r>
          </a:p>
          <a:p>
            <a:pPr algn="just">
              <a:buClr>
                <a:srgbClr val="0000FF"/>
              </a:buClr>
              <a:buFont typeface="Wingdings" pitchFamily="2" charset="2"/>
              <a:buChar char="ü"/>
            </a:pPr>
            <a:r>
              <a:rPr lang="en-IN" sz="2800" dirty="0" smtClean="0"/>
              <a:t>Transportation</a:t>
            </a:r>
          </a:p>
          <a:p>
            <a:pPr algn="just">
              <a:buClr>
                <a:srgbClr val="0000FF"/>
              </a:buClr>
              <a:buFont typeface="Wingdings" pitchFamily="2" charset="2"/>
              <a:buChar char="ü"/>
            </a:pPr>
            <a:r>
              <a:rPr lang="en-IN" sz="2800" dirty="0" smtClean="0"/>
              <a:t>Better quality of life for elderly</a:t>
            </a:r>
          </a:p>
          <a:p>
            <a:pPr algn="just">
              <a:buClr>
                <a:srgbClr val="0000FF"/>
              </a:buClr>
              <a:buFont typeface="Wingdings" pitchFamily="2" charset="2"/>
              <a:buChar char="ü"/>
            </a:pPr>
            <a:r>
              <a:rPr lang="en-IN" sz="2800" dirty="0" smtClean="0"/>
              <a:t>... ... ...</a:t>
            </a:r>
            <a:endParaRPr lang="en-IN" sz="2800" b="1" i="1" dirty="0" smtClean="0">
              <a:solidFill>
                <a:srgbClr val="0000FF"/>
              </a:solidFill>
            </a:endParaRPr>
          </a:p>
          <a:p>
            <a:pPr algn="ctr">
              <a:buClr>
                <a:srgbClr val="0000FF"/>
              </a:buClr>
              <a:buNone/>
            </a:pPr>
            <a:r>
              <a:rPr lang="en-IN" sz="2800" b="1" i="1" dirty="0" smtClean="0">
                <a:solidFill>
                  <a:srgbClr val="0000FF"/>
                </a:solidFill>
              </a:rPr>
              <a:t>You name it, and you will have it in </a:t>
            </a:r>
            <a:r>
              <a:rPr lang="en-IN" sz="2800" b="1" i="1" dirty="0" err="1" smtClean="0">
                <a:solidFill>
                  <a:srgbClr val="0000FF"/>
                </a:solidFill>
              </a:rPr>
              <a:t>IoT</a:t>
            </a:r>
            <a:r>
              <a:rPr lang="en-IN" sz="2800" b="1" i="1" dirty="0" smtClean="0">
                <a:solidFill>
                  <a:srgbClr val="0000FF"/>
                </a:solidFill>
              </a:rPr>
              <a:t>!</a:t>
            </a:r>
            <a:endParaRPr lang="en-IN" sz="2800" dirty="0" smtClean="0"/>
          </a:p>
          <a:p>
            <a:pPr algn="just">
              <a:buClr>
                <a:srgbClr val="0000FF"/>
              </a:buClr>
              <a:buFont typeface="Wingdings" pitchFamily="2" charset="2"/>
              <a:buChar char="ü"/>
            </a:pPr>
            <a:endParaRPr lang="en-IN" sz="2800" dirty="0" smtClean="0"/>
          </a:p>
          <a:p>
            <a:pPr algn="just">
              <a:buClr>
                <a:srgbClr val="0000FF"/>
              </a:buClr>
              <a:buFont typeface="Wingdings" pitchFamily="2" charset="2"/>
              <a:buChar char="ü"/>
            </a:pPr>
            <a:endParaRPr lang="en-IN" sz="2800" dirty="0" smtClean="0"/>
          </a:p>
        </p:txBody>
      </p:sp>
      <p:sp>
        <p:nvSpPr>
          <p:cNvPr id="4" name="Slide Number Placeholder 3"/>
          <p:cNvSpPr>
            <a:spLocks noGrp="1"/>
          </p:cNvSpPr>
          <p:nvPr>
            <p:ph type="sldNum" sz="quarter" idx="12"/>
          </p:nvPr>
        </p:nvSpPr>
        <p:spPr/>
        <p:txBody>
          <a:bodyPr/>
          <a:lstStyle/>
          <a:p>
            <a:fld id="{7933DF99-38B8-4278-ABAE-40A957E9C799}" type="slidenum">
              <a:rPr lang="en-IN" smtClean="0"/>
              <a:pPr/>
              <a:t>14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b="1" dirty="0" smtClean="0"/>
              <a:t>Major Components of IoT Devices</a:t>
            </a:r>
            <a:br>
              <a:rPr lang="en-US" b="1" dirty="0" smtClean="0"/>
            </a:br>
            <a:endParaRPr lang="en-US" dirty="0"/>
          </a:p>
        </p:txBody>
      </p:sp>
      <p:sp>
        <p:nvSpPr>
          <p:cNvPr id="3" name="Content Placeholder 2"/>
          <p:cNvSpPr>
            <a:spLocks noGrp="1"/>
          </p:cNvSpPr>
          <p:nvPr>
            <p:ph idx="1"/>
          </p:nvPr>
        </p:nvSpPr>
        <p:spPr>
          <a:xfrm>
            <a:off x="457200" y="1071546"/>
            <a:ext cx="8229600" cy="5253054"/>
          </a:xfrm>
        </p:spPr>
        <p:txBody>
          <a:bodyPr>
            <a:normAutofit/>
          </a:bodyPr>
          <a:lstStyle/>
          <a:p>
            <a:r>
              <a:rPr lang="en-US" dirty="0" smtClean="0"/>
              <a:t>Control units (the ‘brains’ of the devices), </a:t>
            </a:r>
          </a:p>
          <a:p>
            <a:r>
              <a:rPr lang="en-US" dirty="0" smtClean="0"/>
              <a:t>Sensors that collect information – signals from the environment, </a:t>
            </a:r>
          </a:p>
          <a:p>
            <a:r>
              <a:rPr lang="en-US" dirty="0" smtClean="0"/>
              <a:t>Communication modules  and </a:t>
            </a:r>
          </a:p>
          <a:p>
            <a:r>
              <a:rPr lang="en-US" dirty="0" smtClean="0"/>
              <a:t>Power sources.</a:t>
            </a:r>
          </a:p>
        </p:txBody>
      </p:sp>
      <p:sp>
        <p:nvSpPr>
          <p:cNvPr id="4" name="Slide Number Placeholder 3"/>
          <p:cNvSpPr>
            <a:spLocks noGrp="1"/>
          </p:cNvSpPr>
          <p:nvPr>
            <p:ph type="sldNum" sz="quarter" idx="12"/>
          </p:nvPr>
        </p:nvSpPr>
        <p:spPr/>
        <p:txBody>
          <a:bodyPr/>
          <a:lstStyle/>
          <a:p>
            <a:fld id="{7933DF99-38B8-4278-ABAE-40A957E9C799}"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b="1" dirty="0" smtClean="0"/>
              <a:t>Control Units</a:t>
            </a:r>
            <a:endParaRPr lang="en-US" dirty="0"/>
          </a:p>
        </p:txBody>
      </p:sp>
      <p:sp>
        <p:nvSpPr>
          <p:cNvPr id="3" name="Content Placeholder 2"/>
          <p:cNvSpPr>
            <a:spLocks noGrp="1"/>
          </p:cNvSpPr>
          <p:nvPr>
            <p:ph idx="1"/>
          </p:nvPr>
        </p:nvSpPr>
        <p:spPr>
          <a:xfrm>
            <a:off x="457200" y="1428736"/>
            <a:ext cx="8229600" cy="4895864"/>
          </a:xfrm>
        </p:spPr>
        <p:txBody>
          <a:bodyPr>
            <a:normAutofit/>
          </a:bodyPr>
          <a:lstStyle/>
          <a:p>
            <a:pPr algn="just">
              <a:buNone/>
            </a:pPr>
            <a:r>
              <a:rPr lang="en-US" sz="2000" dirty="0" smtClean="0"/>
              <a:t>    </a:t>
            </a:r>
            <a:r>
              <a:rPr lang="en-US" sz="2000" b="1" dirty="0" smtClean="0"/>
              <a:t>A microcontroller </a:t>
            </a:r>
            <a:r>
              <a:rPr lang="en-US" sz="2000" dirty="0" smtClean="0"/>
              <a:t>can be considered as a small computer on  a single integrated circuit (often abbreviated as IC) containing a processor core, memory, and programmable input and output peripherals. </a:t>
            </a:r>
          </a:p>
          <a:p>
            <a:pPr algn="just"/>
            <a:r>
              <a:rPr lang="en-US" sz="2000" dirty="0" smtClean="0"/>
              <a:t>Peripherals are controlled through several general-purpose input/output pins, known as </a:t>
            </a:r>
            <a:r>
              <a:rPr lang="en-US" sz="2000" b="1" dirty="0" smtClean="0"/>
              <a:t>GPIO</a:t>
            </a:r>
            <a:r>
              <a:rPr lang="en-US" sz="2000" dirty="0" smtClean="0"/>
              <a:t> pins. GPIO pins are configured to either input (read) data or output data. They are configured to </a:t>
            </a:r>
          </a:p>
          <a:p>
            <a:pPr algn="just"/>
            <a:r>
              <a:rPr lang="en-US" sz="2000" dirty="0" smtClean="0"/>
              <a:t>An </a:t>
            </a:r>
            <a:r>
              <a:rPr lang="en-US" sz="2000" b="1" dirty="0" smtClean="0"/>
              <a:t>input state</a:t>
            </a:r>
            <a:r>
              <a:rPr lang="en-US" sz="2000" dirty="0" smtClean="0"/>
              <a:t>, they are used to read information from sensors and accept external signals (e.g., button events). </a:t>
            </a:r>
          </a:p>
          <a:p>
            <a:pPr algn="just"/>
            <a:r>
              <a:rPr lang="en-US" sz="2000" dirty="0" smtClean="0"/>
              <a:t>To the </a:t>
            </a:r>
            <a:r>
              <a:rPr lang="en-US" sz="2000" b="1" dirty="0" smtClean="0"/>
              <a:t>output state</a:t>
            </a:r>
            <a:r>
              <a:rPr lang="en-US" sz="2000" dirty="0" smtClean="0"/>
              <a:t>, GPIO pins can control external devices such as LEDs, motors, relay switches, etc.</a:t>
            </a:r>
          </a:p>
          <a:p>
            <a:pPr algn="just"/>
            <a:r>
              <a:rPr lang="en-US" sz="2000" dirty="0" smtClean="0"/>
              <a:t> In addition, these pins are also used  by the controller to </a:t>
            </a:r>
            <a:r>
              <a:rPr lang="en-US" sz="2000" b="1" dirty="0" smtClean="0"/>
              <a:t>communicate</a:t>
            </a:r>
            <a:r>
              <a:rPr lang="en-US" sz="2000" dirty="0" smtClean="0"/>
              <a:t> with devices, such as </a:t>
            </a:r>
            <a:r>
              <a:rPr lang="en-US" sz="2000" b="1" dirty="0" smtClean="0"/>
              <a:t>modems</a:t>
            </a:r>
            <a:r>
              <a:rPr lang="en-US" sz="2000" dirty="0" smtClean="0"/>
              <a:t> and other </a:t>
            </a:r>
            <a:r>
              <a:rPr lang="en-US" sz="2000" b="1" dirty="0" smtClean="0"/>
              <a:t>communication modules.</a:t>
            </a:r>
          </a:p>
          <a:p>
            <a:pPr algn="just">
              <a:buNone/>
            </a:pPr>
            <a:endParaRPr lang="en-US"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706"/>
          </a:xfrm>
        </p:spPr>
        <p:txBody>
          <a:bodyPr>
            <a:normAutofit fontScale="90000"/>
          </a:bodyPr>
          <a:lstStyle/>
          <a:p>
            <a:endParaRPr lang="en-US" dirty="0"/>
          </a:p>
        </p:txBody>
      </p:sp>
      <p:sp>
        <p:nvSpPr>
          <p:cNvPr id="3" name="Content Placeholder 2"/>
          <p:cNvSpPr>
            <a:spLocks noGrp="1"/>
          </p:cNvSpPr>
          <p:nvPr>
            <p:ph idx="1"/>
          </p:nvPr>
        </p:nvSpPr>
        <p:spPr>
          <a:xfrm>
            <a:off x="457200" y="1000108"/>
            <a:ext cx="8229600" cy="5324492"/>
          </a:xfrm>
        </p:spPr>
        <p:txBody>
          <a:bodyPr>
            <a:normAutofit/>
          </a:bodyPr>
          <a:lstStyle/>
          <a:p>
            <a:pPr algn="just"/>
            <a:r>
              <a:rPr lang="en-US" sz="2000" b="1" dirty="0" smtClean="0"/>
              <a:t>Analog to digital converters (ADC) </a:t>
            </a:r>
            <a:r>
              <a:rPr lang="en-US" sz="2000" dirty="0" smtClean="0"/>
              <a:t>are used to convert incoming analog (signal) data into a form that the processor can recognize.</a:t>
            </a:r>
          </a:p>
          <a:p>
            <a:pPr algn="just"/>
            <a:r>
              <a:rPr lang="en-US" sz="2000" dirty="0" smtClean="0"/>
              <a:t>Include a variety of </a:t>
            </a:r>
            <a:r>
              <a:rPr lang="en-US" sz="2000" b="1" dirty="0" smtClean="0"/>
              <a:t>timers</a:t>
            </a:r>
            <a:r>
              <a:rPr lang="en-US" sz="2000" dirty="0" smtClean="0"/>
              <a:t> as well.</a:t>
            </a:r>
          </a:p>
          <a:p>
            <a:pPr algn="just"/>
            <a:r>
              <a:rPr lang="en-US" sz="2000" dirty="0" smtClean="0"/>
              <a:t>Additional modules like </a:t>
            </a:r>
            <a:r>
              <a:rPr lang="en-US" sz="2000" b="1" dirty="0" smtClean="0"/>
              <a:t>Pulse Width Modulation (PWM) modules </a:t>
            </a:r>
            <a:r>
              <a:rPr lang="en-US" sz="2000" dirty="0" smtClean="0"/>
              <a:t>are also included in the microcontroller and enable it to process and control more advanced devices like </a:t>
            </a:r>
            <a:r>
              <a:rPr lang="en-US" sz="2000" b="1" dirty="0" smtClean="0"/>
              <a:t>power converters and, motors </a:t>
            </a:r>
            <a:r>
              <a:rPr lang="en-US" sz="2000" dirty="0" smtClean="0"/>
              <a:t>without using lots of resources in generating pulse signals programmatically.</a:t>
            </a:r>
          </a:p>
          <a:p>
            <a:pPr algn="just"/>
            <a:endParaRPr lang="en-US" sz="2000" dirty="0" smtClean="0"/>
          </a:p>
          <a:p>
            <a:pPr algn="just"/>
            <a:endParaRPr lang="en-US"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The Atmega328 chip from Atmel</a:t>
            </a:r>
            <a:r>
              <a:rPr lang="en-US" b="1" dirty="0" smtClean="0"/>
              <a:t/>
            </a:r>
            <a:br>
              <a:rPr lang="en-US" b="1" dirty="0" smtClean="0"/>
            </a:br>
            <a:endParaRPr lang="en-US" dirty="0"/>
          </a:p>
        </p:txBody>
      </p:sp>
      <p:sp>
        <p:nvSpPr>
          <p:cNvPr id="3" name="Content Placeholder 2"/>
          <p:cNvSpPr>
            <a:spLocks noGrp="1"/>
          </p:cNvSpPr>
          <p:nvPr>
            <p:ph idx="1"/>
          </p:nvPr>
        </p:nvSpPr>
        <p:spPr>
          <a:xfrm>
            <a:off x="457200" y="1357298"/>
            <a:ext cx="8229600" cy="4967302"/>
          </a:xfrm>
        </p:spPr>
        <p:txBody>
          <a:bodyPr/>
          <a:lstStyle/>
          <a:p>
            <a:endParaRPr lang="en-US" dirty="0" smtClean="0"/>
          </a:p>
          <a:p>
            <a:endParaRPr lang="en-US" dirty="0" smtClean="0"/>
          </a:p>
          <a:p>
            <a:endParaRPr lang="en-US" dirty="0" smtClean="0"/>
          </a:p>
          <a:p>
            <a:endParaRPr lang="en-US" dirty="0" smtClean="0"/>
          </a:p>
          <a:p>
            <a:pPr algn="just"/>
            <a:endParaRPr lang="en-US" sz="2000" dirty="0" smtClean="0"/>
          </a:p>
          <a:p>
            <a:pPr algn="just"/>
            <a:endParaRPr lang="en-US" sz="2000" dirty="0" smtClean="0"/>
          </a:p>
          <a:p>
            <a:pPr algn="just"/>
            <a:r>
              <a:rPr lang="en-US" sz="2000" dirty="0" smtClean="0"/>
              <a:t>One of the most widely used microcontrollers in embedded projects. Each pin has a specific function; receive analog signals, communicate through serial interface with other components, receive input voltage, generate pulses or digital output, etc</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18</a:t>
            </a:fld>
            <a:endParaRPr lang="en-IN"/>
          </a:p>
        </p:txBody>
      </p:sp>
      <p:pic>
        <p:nvPicPr>
          <p:cNvPr id="5" name="image3.jpeg"/>
          <p:cNvPicPr/>
          <p:nvPr/>
        </p:nvPicPr>
        <p:blipFill>
          <a:blip r:embed="rId2" cstate="print"/>
          <a:stretch>
            <a:fillRect/>
          </a:stretch>
        </p:blipFill>
        <p:spPr>
          <a:xfrm>
            <a:off x="2428860" y="1428736"/>
            <a:ext cx="4286279" cy="192882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normAutofit fontScale="90000"/>
          </a:bodyPr>
          <a:lstStyle/>
          <a:p>
            <a:r>
              <a:rPr lang="en-US" sz="4000" b="1" dirty="0" smtClean="0"/>
              <a:t>Sensors</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457200" y="1571612"/>
            <a:ext cx="8229600" cy="4752988"/>
          </a:xfrm>
        </p:spPr>
        <p:txBody>
          <a:bodyPr>
            <a:normAutofit/>
          </a:bodyPr>
          <a:lstStyle/>
          <a:p>
            <a:pPr algn="just"/>
            <a:r>
              <a:rPr lang="en-US" sz="2400" dirty="0" smtClean="0"/>
              <a:t>Sensors are devices that can measure a physical quantity (like temperature, humidity, etc.) and convert it into a signal, which can be read and interpreted by the microcontroller unit. They are the devices that are most likely attached to the input pins of the microcontroller in our embedded projects. Generally, most sensors fall into two categories; </a:t>
            </a:r>
          </a:p>
          <a:p>
            <a:pPr algn="just"/>
            <a:r>
              <a:rPr lang="en-US" sz="2400" dirty="0" smtClean="0"/>
              <a:t>Analog </a:t>
            </a:r>
          </a:p>
          <a:p>
            <a:pPr algn="just"/>
            <a:r>
              <a:rPr lang="en-US" sz="2400" dirty="0" smtClean="0"/>
              <a:t>Digital</a:t>
            </a:r>
            <a:endParaRPr lang="en-US" sz="24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1462"/>
            <a:ext cx="8229600" cy="796086"/>
          </a:xfrm>
        </p:spPr>
        <p:txBody>
          <a:bodyPr>
            <a:normAutofit/>
          </a:bodyPr>
          <a:lstStyle/>
          <a:p>
            <a:pPr algn="ctr"/>
            <a:r>
              <a:rPr lang="en-IN" sz="4000" b="1" dirty="0" smtClean="0">
                <a:solidFill>
                  <a:schemeClr val="tx1"/>
                </a:solidFill>
              </a:rPr>
              <a:t>Plan of Presentation</a:t>
            </a:r>
            <a:endParaRPr lang="en-IN" sz="5400" dirty="0">
              <a:solidFill>
                <a:schemeClr val="tx1"/>
              </a:solidFill>
            </a:endParaRPr>
          </a:p>
        </p:txBody>
      </p:sp>
      <p:sp>
        <p:nvSpPr>
          <p:cNvPr id="3" name="Content Placeholder 2"/>
          <p:cNvSpPr>
            <a:spLocks noGrp="1"/>
          </p:cNvSpPr>
          <p:nvPr>
            <p:ph idx="1"/>
          </p:nvPr>
        </p:nvSpPr>
        <p:spPr>
          <a:xfrm>
            <a:off x="428596" y="928694"/>
            <a:ext cx="8229600" cy="5715016"/>
          </a:xfrm>
        </p:spPr>
        <p:txBody>
          <a:bodyPr>
            <a:normAutofit/>
          </a:bodyPr>
          <a:lstStyle/>
          <a:p>
            <a:pPr lvl="0" algn="just">
              <a:lnSpc>
                <a:spcPct val="150000"/>
              </a:lnSpc>
              <a:buClr>
                <a:srgbClr val="FF00FF"/>
              </a:buClr>
              <a:buFont typeface="Wingdings" pitchFamily="2" charset="2"/>
              <a:buChar char="Ø"/>
            </a:pPr>
            <a:r>
              <a:rPr lang="en-IN" dirty="0" smtClean="0">
                <a:solidFill>
                  <a:srgbClr val="0000FF"/>
                </a:solidFill>
              </a:rPr>
              <a:t>Meaning?</a:t>
            </a:r>
          </a:p>
          <a:p>
            <a:pPr lvl="0" algn="just">
              <a:lnSpc>
                <a:spcPct val="150000"/>
              </a:lnSpc>
              <a:buClr>
                <a:srgbClr val="FF00FF"/>
              </a:buClr>
              <a:buFont typeface="Wingdings" pitchFamily="2" charset="2"/>
              <a:buChar char="Ø"/>
            </a:pPr>
            <a:r>
              <a:rPr lang="en-IN" dirty="0" smtClean="0">
                <a:solidFill>
                  <a:srgbClr val="0000FF"/>
                </a:solidFill>
              </a:rPr>
              <a:t>What is </a:t>
            </a:r>
            <a:r>
              <a:rPr lang="en-IN" dirty="0" err="1" smtClean="0">
                <a:solidFill>
                  <a:srgbClr val="0000FF"/>
                </a:solidFill>
              </a:rPr>
              <a:t>IoT</a:t>
            </a:r>
            <a:r>
              <a:rPr lang="en-IN" dirty="0" smtClean="0">
                <a:solidFill>
                  <a:srgbClr val="0000FF"/>
                </a:solidFill>
              </a:rPr>
              <a:t> ?</a:t>
            </a:r>
          </a:p>
          <a:p>
            <a:pPr lvl="0" algn="just">
              <a:lnSpc>
                <a:spcPct val="150000"/>
              </a:lnSpc>
              <a:buClr>
                <a:srgbClr val="FF00FF"/>
              </a:buClr>
              <a:buFont typeface="Wingdings" pitchFamily="2" charset="2"/>
              <a:buChar char="Ø"/>
            </a:pPr>
            <a:r>
              <a:rPr lang="en-IN" dirty="0" smtClean="0">
                <a:solidFill>
                  <a:srgbClr val="0000FF"/>
                </a:solidFill>
              </a:rPr>
              <a:t>Definition</a:t>
            </a:r>
          </a:p>
          <a:p>
            <a:pPr lvl="0" algn="just">
              <a:lnSpc>
                <a:spcPct val="150000"/>
              </a:lnSpc>
              <a:buClr>
                <a:srgbClr val="FF00FF"/>
              </a:buClr>
              <a:buFont typeface="Wingdings" pitchFamily="2" charset="2"/>
              <a:buChar char="Ø"/>
            </a:pPr>
            <a:r>
              <a:rPr lang="en-IN" dirty="0" smtClean="0">
                <a:solidFill>
                  <a:srgbClr val="0000FF"/>
                </a:solidFill>
              </a:rPr>
              <a:t>Basic Concepts &amp; Components</a:t>
            </a:r>
          </a:p>
          <a:p>
            <a:pPr lvl="0" algn="just">
              <a:lnSpc>
                <a:spcPct val="150000"/>
              </a:lnSpc>
              <a:buClr>
                <a:srgbClr val="FF00FF"/>
              </a:buClr>
              <a:buFont typeface="Wingdings" pitchFamily="2" charset="2"/>
              <a:buChar char="Ø"/>
            </a:pPr>
            <a:r>
              <a:rPr lang="en-IN" dirty="0" smtClean="0">
                <a:solidFill>
                  <a:srgbClr val="0000FF"/>
                </a:solidFill>
              </a:rPr>
              <a:t>Interaction with the internet</a:t>
            </a:r>
          </a:p>
          <a:p>
            <a:pPr lvl="0" algn="just">
              <a:lnSpc>
                <a:spcPct val="150000"/>
              </a:lnSpc>
              <a:buClr>
                <a:srgbClr val="FF00FF"/>
              </a:buClr>
              <a:buFont typeface="Wingdings" pitchFamily="2" charset="2"/>
              <a:buChar char="Ø"/>
            </a:pPr>
            <a:r>
              <a:rPr lang="en-IN" dirty="0" smtClean="0">
                <a:solidFill>
                  <a:srgbClr val="0000FF"/>
                </a:solidFill>
              </a:rPr>
              <a:t>Features of Devices</a:t>
            </a:r>
          </a:p>
          <a:p>
            <a:pPr lvl="0" algn="just">
              <a:lnSpc>
                <a:spcPct val="150000"/>
              </a:lnSpc>
              <a:buClr>
                <a:srgbClr val="FF00FF"/>
              </a:buClr>
              <a:buFont typeface="Wingdings" pitchFamily="2" charset="2"/>
              <a:buChar char="Ø"/>
            </a:pPr>
            <a:r>
              <a:rPr lang="en-IN" dirty="0" smtClean="0">
                <a:solidFill>
                  <a:srgbClr val="0000FF"/>
                </a:solidFill>
              </a:rPr>
              <a:t>Few Applications of </a:t>
            </a:r>
            <a:r>
              <a:rPr lang="en-IN" dirty="0" err="1" smtClean="0">
                <a:solidFill>
                  <a:srgbClr val="0000FF"/>
                </a:solidFill>
              </a:rPr>
              <a:t>IoT</a:t>
            </a:r>
            <a:endParaRPr lang="en-IN" dirty="0" smtClean="0">
              <a:solidFill>
                <a:srgbClr val="0000FF"/>
              </a:solidFill>
            </a:endParaRPr>
          </a:p>
          <a:p>
            <a:pPr lvl="0" algn="just">
              <a:lnSpc>
                <a:spcPct val="150000"/>
              </a:lnSpc>
              <a:buClr>
                <a:srgbClr val="FF00FF"/>
              </a:buClr>
              <a:buFont typeface="Wingdings" pitchFamily="2" charset="2"/>
              <a:buChar char="Ø"/>
            </a:pPr>
            <a:r>
              <a:rPr lang="en-IN" dirty="0" smtClean="0">
                <a:solidFill>
                  <a:srgbClr val="0000FF"/>
                </a:solidFill>
              </a:rPr>
              <a:t>Technological Challenges of </a:t>
            </a:r>
            <a:r>
              <a:rPr lang="en-IN" dirty="0" err="1" smtClean="0">
                <a:solidFill>
                  <a:srgbClr val="0000FF"/>
                </a:solidFill>
              </a:rPr>
              <a:t>IoT</a:t>
            </a:r>
            <a:endParaRPr lang="en-IN" dirty="0" smtClean="0">
              <a:solidFill>
                <a:srgbClr val="0000FF"/>
              </a:solidFill>
            </a:endParaRPr>
          </a:p>
          <a:p>
            <a:pPr algn="just">
              <a:buFont typeface="Wingdings" pitchFamily="2" charset="2"/>
              <a:buChar char="Ø"/>
            </a:pPr>
            <a:endParaRPr lang="en-IN" dirty="0" smtClean="0"/>
          </a:p>
          <a:p>
            <a:pPr algn="just">
              <a:buFont typeface="Wingdings" pitchFamily="2" charset="2"/>
              <a:buChar char="Ø"/>
            </a:pPr>
            <a:endParaRPr lang="en-IN" dirty="0" smtClean="0"/>
          </a:p>
        </p:txBody>
      </p:sp>
      <p:sp>
        <p:nvSpPr>
          <p:cNvPr id="4" name="Slide Number Placeholder 3"/>
          <p:cNvSpPr>
            <a:spLocks noGrp="1"/>
          </p:cNvSpPr>
          <p:nvPr>
            <p:ph type="sldNum" sz="quarter" idx="12"/>
          </p:nvPr>
        </p:nvSpPr>
        <p:spPr/>
        <p:txBody>
          <a:bodyPr/>
          <a:lstStyle/>
          <a:p>
            <a:fld id="{7933DF99-38B8-4278-ABAE-40A957E9C799}" type="slidenum">
              <a:rPr lang="en-IN" smtClean="0"/>
              <a:pPr/>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t>An Example….</a:t>
            </a:r>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20</a:t>
            </a:fld>
            <a:endParaRPr lang="en-IN"/>
          </a:p>
        </p:txBody>
      </p:sp>
      <p:pic>
        <p:nvPicPr>
          <p:cNvPr id="1026" name="Picture 2" descr="C:\Users\ssk\Desktop\screen-shot-2016-08-23-at-12.20.46-pm-100678606-orig-100702085-orig.jpg"/>
          <p:cNvPicPr>
            <a:picLocks noGrp="1" noChangeAspect="1" noChangeArrowheads="1"/>
          </p:cNvPicPr>
          <p:nvPr>
            <p:ph idx="1"/>
          </p:nvPr>
        </p:nvPicPr>
        <p:blipFill>
          <a:blip r:embed="rId2"/>
          <a:srcRect/>
          <a:stretch>
            <a:fillRect/>
          </a:stretch>
        </p:blipFill>
        <p:spPr bwMode="auto">
          <a:xfrm>
            <a:off x="428596" y="1500174"/>
            <a:ext cx="8715403" cy="482442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Communication Technologies</a:t>
            </a:r>
            <a:br>
              <a:rPr lang="en-US" b="1" dirty="0" smtClean="0"/>
            </a:br>
            <a:endParaRPr lang="en-US" dirty="0"/>
          </a:p>
        </p:txBody>
      </p:sp>
      <p:sp>
        <p:nvSpPr>
          <p:cNvPr id="3" name="Content Placeholder 2"/>
          <p:cNvSpPr>
            <a:spLocks noGrp="1"/>
          </p:cNvSpPr>
          <p:nvPr>
            <p:ph idx="1"/>
          </p:nvPr>
        </p:nvSpPr>
        <p:spPr>
          <a:xfrm>
            <a:off x="457200" y="1285860"/>
            <a:ext cx="8229600" cy="5038740"/>
          </a:xfrm>
        </p:spPr>
        <p:txBody>
          <a:bodyPr>
            <a:normAutofit/>
          </a:bodyPr>
          <a:lstStyle/>
          <a:p>
            <a:pPr algn="just"/>
            <a:r>
              <a:rPr lang="en-US" sz="2000" dirty="0" smtClean="0"/>
              <a:t>‘Things’ need to talk to each other and also talk to the Internet in order to exchange sensor outputs, triggers, status messages etc. In order to do so, devices need to integrate a wireless (preferably) or a wired communication system. The major communication technologies that can be utilized by such devices are summarized as,</a:t>
            </a:r>
          </a:p>
          <a:p>
            <a:pPr algn="just"/>
            <a:r>
              <a:rPr lang="en-US" sz="2000" b="1" dirty="0" smtClean="0"/>
              <a:t>RFID</a:t>
            </a:r>
          </a:p>
          <a:p>
            <a:pPr algn="just"/>
            <a:r>
              <a:rPr lang="en-US" sz="2000" b="1" dirty="0" smtClean="0"/>
              <a:t>Bluetooth</a:t>
            </a:r>
          </a:p>
          <a:p>
            <a:pPr algn="just"/>
            <a:r>
              <a:rPr lang="en-US" sz="2000" b="1" dirty="0" err="1" smtClean="0"/>
              <a:t>ZigBee</a:t>
            </a:r>
            <a:endParaRPr lang="en-US" sz="2000" b="1" dirty="0" smtClean="0"/>
          </a:p>
          <a:p>
            <a:pPr algn="just"/>
            <a:r>
              <a:rPr lang="en-US" sz="2000" b="1" dirty="0" err="1" smtClean="0"/>
              <a:t>WiFi</a:t>
            </a:r>
            <a:endParaRPr lang="en-US" sz="2000" b="1" dirty="0" smtClean="0"/>
          </a:p>
          <a:p>
            <a:pPr algn="just"/>
            <a:r>
              <a:rPr lang="en-US" sz="2000" b="1" dirty="0" smtClean="0"/>
              <a:t>RF Links</a:t>
            </a:r>
          </a:p>
          <a:p>
            <a:pPr algn="just"/>
            <a:r>
              <a:rPr lang="en-US" sz="2000" b="1" dirty="0" smtClean="0"/>
              <a:t>Cellular Networks: The Mobile Internet</a:t>
            </a:r>
          </a:p>
          <a:p>
            <a:pPr algn="just"/>
            <a:r>
              <a:rPr lang="en-US" sz="2000" dirty="0" smtClean="0"/>
              <a:t>In addition to the brief description of the technologies, samples of electronic modules that enable the respective communication are also presented. </a:t>
            </a:r>
            <a:endParaRPr lang="en-US" sz="2000" b="1"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b="1" dirty="0" smtClean="0"/>
              <a:t>RFID</a:t>
            </a:r>
            <a:br>
              <a:rPr lang="en-US" b="1" dirty="0" smtClean="0"/>
            </a:br>
            <a:endParaRPr lang="en-US" dirty="0"/>
          </a:p>
        </p:txBody>
      </p:sp>
      <p:sp>
        <p:nvSpPr>
          <p:cNvPr id="3" name="Content Placeholder 2"/>
          <p:cNvSpPr>
            <a:spLocks noGrp="1"/>
          </p:cNvSpPr>
          <p:nvPr>
            <p:ph idx="1"/>
          </p:nvPr>
        </p:nvSpPr>
        <p:spPr>
          <a:xfrm>
            <a:off x="457200" y="1071546"/>
            <a:ext cx="8229600" cy="5253054"/>
          </a:xfrm>
        </p:spPr>
        <p:txBody>
          <a:bodyPr>
            <a:normAutofit fontScale="85000" lnSpcReduction="10000"/>
          </a:bodyPr>
          <a:lstStyle/>
          <a:p>
            <a:pPr algn="just"/>
            <a:r>
              <a:rPr lang="en-US" dirty="0" smtClean="0"/>
              <a:t>The Radio Frequency Identification (RFID) technology has been initially introduced for identifying and tracking objects with the help of small electronic chips, called tags. It is the  most common technology behind asset tracking (that tells you where your mail parcel is before arriving its destination) and identifying objects (e.g., in automatic toll collection).</a:t>
            </a:r>
          </a:p>
          <a:p>
            <a:r>
              <a:rPr lang="en-US" dirty="0" smtClean="0"/>
              <a:t>RFID tags are categorized into</a:t>
            </a:r>
          </a:p>
          <a:p>
            <a:r>
              <a:rPr lang="en-US" dirty="0" smtClean="0"/>
              <a:t>Passive - Do not have a power source (battery) and thus cannot transmit and information on their own. </a:t>
            </a:r>
          </a:p>
          <a:p>
            <a:r>
              <a:rPr lang="en-US" dirty="0" smtClean="0"/>
              <a:t>Active – Have their own battery and can broadcast data continuously</a:t>
            </a:r>
          </a:p>
          <a:p>
            <a:pPr algn="just"/>
            <a:r>
              <a:rPr lang="en-US" dirty="0" smtClean="0"/>
              <a:t>Battery assisted passive (BAP)- Can be considered as a hybrid: it carries a battery but only transmits information in presence of an RFID reader. Battery helps them to transmit their signal in longer distance than the passive tags (restricted to a few cm).</a:t>
            </a:r>
          </a:p>
          <a:p>
            <a:pPr>
              <a:buNone/>
            </a:pPr>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US" dirty="0" smtClean="0"/>
              <a:t>. RFID module and its antenna.</a:t>
            </a:r>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23</a:t>
            </a:fld>
            <a:endParaRPr lang="en-IN"/>
          </a:p>
        </p:txBody>
      </p:sp>
      <p:pic>
        <p:nvPicPr>
          <p:cNvPr id="5" name="image7.jpeg"/>
          <p:cNvPicPr>
            <a:picLocks noGrp="1"/>
          </p:cNvPicPr>
          <p:nvPr>
            <p:ph idx="1"/>
          </p:nvPr>
        </p:nvPicPr>
        <p:blipFill>
          <a:blip r:embed="rId2" cstate="print"/>
          <a:stretch>
            <a:fillRect/>
          </a:stretch>
        </p:blipFill>
        <p:spPr>
          <a:xfrm>
            <a:off x="2357422" y="3071810"/>
            <a:ext cx="4229100" cy="2714645"/>
          </a:xfrm>
          <a:prstGeom prst="rect">
            <a:avLst/>
          </a:prstGeom>
        </p:spPr>
      </p:pic>
      <p:sp>
        <p:nvSpPr>
          <p:cNvPr id="6" name="Rectangle 5"/>
          <p:cNvSpPr/>
          <p:nvPr/>
        </p:nvSpPr>
        <p:spPr>
          <a:xfrm>
            <a:off x="785786" y="1214423"/>
            <a:ext cx="7500990" cy="1754326"/>
          </a:xfrm>
          <a:prstGeom prst="rect">
            <a:avLst/>
          </a:prstGeom>
        </p:spPr>
        <p:txBody>
          <a:bodyPr wrap="square">
            <a:spAutoFit/>
          </a:bodyPr>
          <a:lstStyle/>
          <a:p>
            <a:pPr algn="just"/>
            <a:r>
              <a:rPr lang="en-US" dirty="0" smtClean="0"/>
              <a:t> It can directly communicate with the </a:t>
            </a:r>
            <a:r>
              <a:rPr lang="en-US" dirty="0" err="1" smtClean="0"/>
              <a:t>Arduino</a:t>
            </a:r>
            <a:r>
              <a:rPr lang="en-US" dirty="0" smtClean="0"/>
              <a:t> using the Serial protocol.  it cannot alone support the creation of IoT networks since it cannot provide any direct or indirect (e.g., through a gateway) communication to the Internet. The device proximity is also another drawback.</a:t>
            </a:r>
          </a:p>
          <a:p>
            <a:pPr algn="just"/>
            <a:r>
              <a:rPr lang="en-US" dirty="0" smtClean="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Bluetooth communication module </a:t>
            </a:r>
            <a:endParaRPr lang="en-US" sz="32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24</a:t>
            </a:fld>
            <a:endParaRPr lang="en-IN"/>
          </a:p>
        </p:txBody>
      </p:sp>
      <p:pic>
        <p:nvPicPr>
          <p:cNvPr id="6" name="image8.jpeg"/>
          <p:cNvPicPr>
            <a:picLocks noGrp="1"/>
          </p:cNvPicPr>
          <p:nvPr>
            <p:ph idx="1"/>
          </p:nvPr>
        </p:nvPicPr>
        <p:blipFill>
          <a:blip r:embed="rId2" cstate="print"/>
          <a:stretch>
            <a:fillRect/>
          </a:stretch>
        </p:blipFill>
        <p:spPr>
          <a:xfrm>
            <a:off x="2714612" y="2428868"/>
            <a:ext cx="3071834" cy="328614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en-US" b="1" dirty="0" smtClean="0"/>
              <a:t>Bluetooth</a:t>
            </a:r>
            <a:br>
              <a:rPr lang="en-US" b="1" dirty="0" smtClean="0"/>
            </a:br>
            <a:endParaRPr lang="en-US" dirty="0"/>
          </a:p>
        </p:txBody>
      </p:sp>
      <p:sp>
        <p:nvSpPr>
          <p:cNvPr id="3" name="Content Placeholder 2"/>
          <p:cNvSpPr>
            <a:spLocks noGrp="1"/>
          </p:cNvSpPr>
          <p:nvPr>
            <p:ph idx="1"/>
          </p:nvPr>
        </p:nvSpPr>
        <p:spPr>
          <a:xfrm>
            <a:off x="457200" y="1071546"/>
            <a:ext cx="8229600" cy="5253054"/>
          </a:xfrm>
        </p:spPr>
        <p:txBody>
          <a:bodyPr>
            <a:normAutofit/>
          </a:bodyPr>
          <a:lstStyle/>
          <a:p>
            <a:pPr algn="just"/>
            <a:r>
              <a:rPr lang="en-US" sz="2000" dirty="0" smtClean="0"/>
              <a:t>Bluetooth is a technology standard for exchanging data over short distances (using short wavelength radio transmissions in the ISM band from 2400-2480 MHz) from fixed and mobile devices, creating personal area networks.</a:t>
            </a:r>
          </a:p>
          <a:p>
            <a:pPr algn="just"/>
            <a:r>
              <a:rPr lang="en-US" sz="2000" dirty="0" smtClean="0"/>
              <a:t> Bluetooth has been one of the first wireless communication protocols designed with </a:t>
            </a:r>
            <a:r>
              <a:rPr lang="en-US" sz="2000" b="1" dirty="0" smtClean="0"/>
              <a:t>lower power consumption </a:t>
            </a:r>
            <a:r>
              <a:rPr lang="en-US" sz="2000" dirty="0" smtClean="0"/>
              <a:t>for replacing short-range wired communications (in computer peripherals, mobile phone accessories, etc.).</a:t>
            </a:r>
          </a:p>
          <a:p>
            <a:pPr algn="just"/>
            <a:r>
              <a:rPr lang="en-US" sz="2000" dirty="0" smtClean="0"/>
              <a:t>One important feature of Bluetooth is that devices can discover and communicate with each other without the need to be in </a:t>
            </a:r>
            <a:r>
              <a:rPr lang="en-US" sz="2000" b="1" dirty="0" smtClean="0"/>
              <a:t>visual line of sight (like in infrared communication), </a:t>
            </a:r>
            <a:r>
              <a:rPr lang="en-US" sz="2000" dirty="0" smtClean="0"/>
              <a:t>which is very important when using Bluetooth as a network technology for sensor systems deployment</a:t>
            </a:r>
            <a:r>
              <a:rPr lang="en-US" sz="2800" dirty="0" smtClean="0"/>
              <a:t>.</a:t>
            </a:r>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IN" dirty="0" smtClean="0"/>
              <a:t>Continued…</a:t>
            </a:r>
            <a:endParaRPr lang="en-IN" dirty="0"/>
          </a:p>
        </p:txBody>
      </p:sp>
      <p:sp>
        <p:nvSpPr>
          <p:cNvPr id="3" name="Content Placeholder 2"/>
          <p:cNvSpPr>
            <a:spLocks noGrp="1"/>
          </p:cNvSpPr>
          <p:nvPr>
            <p:ph idx="1"/>
          </p:nvPr>
        </p:nvSpPr>
        <p:spPr>
          <a:xfrm>
            <a:off x="457200" y="1285860"/>
            <a:ext cx="8229600" cy="5038740"/>
          </a:xfrm>
        </p:spPr>
        <p:txBody>
          <a:bodyPr>
            <a:normAutofit/>
          </a:bodyPr>
          <a:lstStyle/>
          <a:p>
            <a:pPr algn="just"/>
            <a:r>
              <a:rPr lang="en-US" sz="2000" dirty="0" smtClean="0"/>
              <a:t>It is commonly used for connecting small devices with each other, due to the fact that it can support automatically the creation of peer networks (i.e. networks of devices that exchange and forward information) and provides communication functionality with low power consumption.</a:t>
            </a:r>
          </a:p>
          <a:p>
            <a:pPr algn="just"/>
            <a:r>
              <a:rPr lang="en-US" sz="2000" dirty="0" smtClean="0"/>
              <a:t>It is very important for the case of IoT since many of the devices that one would like to interconnect to the IoT (sensors, actuators, etc.) have limited power resources. </a:t>
            </a:r>
          </a:p>
          <a:p>
            <a:pPr algn="just"/>
            <a:r>
              <a:rPr lang="en-US" sz="2000" dirty="0" smtClean="0"/>
              <a:t>However on major drawback of Bluetooth is that it </a:t>
            </a:r>
            <a:r>
              <a:rPr lang="en-US" sz="2000" b="1" dirty="0" smtClean="0"/>
              <a:t>cannot provide direct connectivity to the Internet. </a:t>
            </a:r>
            <a:r>
              <a:rPr lang="en-US" sz="2000" dirty="0" smtClean="0"/>
              <a:t>One has to provide an intermediate node, e.g., a PC that will act as a gateway to the outer world. </a:t>
            </a:r>
            <a:endParaRPr lang="en-IN" sz="2000" dirty="0" smtClean="0"/>
          </a:p>
          <a:p>
            <a:pPr algn="just">
              <a:buNone/>
            </a:pPr>
            <a:r>
              <a:rPr lang="en-US" sz="2000" dirty="0" smtClean="0"/>
              <a:t/>
            </a:r>
            <a:br>
              <a:rPr lang="en-US" sz="2000" dirty="0" smtClean="0"/>
            </a:br>
            <a:endParaRPr lang="en-IN"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Bluetooth communication module </a:t>
            </a:r>
            <a:endParaRPr lang="en-US" sz="32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27</a:t>
            </a:fld>
            <a:endParaRPr lang="en-IN"/>
          </a:p>
        </p:txBody>
      </p:sp>
      <p:pic>
        <p:nvPicPr>
          <p:cNvPr id="6" name="image8.jpeg"/>
          <p:cNvPicPr>
            <a:picLocks noGrp="1"/>
          </p:cNvPicPr>
          <p:nvPr>
            <p:ph idx="1"/>
          </p:nvPr>
        </p:nvPicPr>
        <p:blipFill>
          <a:blip r:embed="rId2" cstate="print"/>
          <a:stretch>
            <a:fillRect/>
          </a:stretch>
        </p:blipFill>
        <p:spPr>
          <a:xfrm>
            <a:off x="2714612" y="2428868"/>
            <a:ext cx="3071834" cy="328614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b="1" dirty="0" err="1" smtClean="0"/>
              <a:t>ZigBee</a:t>
            </a:r>
            <a:r>
              <a:rPr lang="en-IN" b="1" dirty="0" smtClean="0"/>
              <a:t/>
            </a:r>
            <a:br>
              <a:rPr lang="en-IN" b="1" dirty="0" smtClean="0"/>
            </a:br>
            <a:endParaRPr lang="en-IN" dirty="0"/>
          </a:p>
        </p:txBody>
      </p:sp>
      <p:sp>
        <p:nvSpPr>
          <p:cNvPr id="3" name="Content Placeholder 2"/>
          <p:cNvSpPr>
            <a:spLocks noGrp="1"/>
          </p:cNvSpPr>
          <p:nvPr>
            <p:ph idx="1"/>
          </p:nvPr>
        </p:nvSpPr>
        <p:spPr>
          <a:xfrm>
            <a:off x="457200" y="714356"/>
            <a:ext cx="8229600" cy="5610244"/>
          </a:xfrm>
        </p:spPr>
        <p:txBody>
          <a:bodyPr>
            <a:normAutofit fontScale="92500"/>
          </a:bodyPr>
          <a:lstStyle/>
          <a:p>
            <a:pPr algn="just"/>
            <a:r>
              <a:rPr lang="en-US" sz="2400" dirty="0" err="1" smtClean="0"/>
              <a:t>ZigBee</a:t>
            </a:r>
            <a:r>
              <a:rPr lang="en-US" sz="2400" dirty="0" smtClean="0"/>
              <a:t> is one of the </a:t>
            </a:r>
            <a:r>
              <a:rPr lang="en-US" sz="2400" b="1" dirty="0" smtClean="0"/>
              <a:t>latest and most advanced wireless technologies being widely integrated into home automation &amp; smart devices worldwide.</a:t>
            </a:r>
            <a:r>
              <a:rPr lang="en-US" sz="2400" dirty="0" smtClean="0"/>
              <a:t> The </a:t>
            </a:r>
            <a:r>
              <a:rPr lang="en-US" sz="2400" dirty="0" err="1" smtClean="0"/>
              <a:t>ZigBee</a:t>
            </a:r>
            <a:r>
              <a:rPr lang="en-US" sz="2400" dirty="0" smtClean="0"/>
              <a:t> standard operates in unlicensed bands including 2.4 GHz, 900 MHz and 868 MHz &amp; The physical layer and link layer protocol of </a:t>
            </a:r>
            <a:r>
              <a:rPr lang="en-US" sz="2400" dirty="0" err="1" smtClean="0"/>
              <a:t>ZigBee</a:t>
            </a:r>
            <a:r>
              <a:rPr lang="en-US" sz="2400" dirty="0" smtClean="0"/>
              <a:t> technology applied mainly </a:t>
            </a:r>
            <a:r>
              <a:rPr lang="en-US" sz="2400" b="1" dirty="0" smtClean="0"/>
              <a:t>IEEE 802.15.4 </a:t>
            </a:r>
            <a:r>
              <a:rPr lang="en-US" sz="2400" dirty="0" smtClean="0"/>
              <a:t>standard.</a:t>
            </a:r>
          </a:p>
          <a:p>
            <a:pPr algn="just"/>
            <a:r>
              <a:rPr lang="en-US" sz="2400" b="1" dirty="0" smtClean="0"/>
              <a:t>Low consumption of 50mA. </a:t>
            </a:r>
          </a:p>
          <a:p>
            <a:pPr algn="just">
              <a:buNone/>
            </a:pPr>
            <a:r>
              <a:rPr lang="en-US" sz="2400" dirty="0" smtClean="0"/>
              <a:t>     </a:t>
            </a:r>
            <a:r>
              <a:rPr lang="en-US" sz="2400" dirty="0" err="1" smtClean="0"/>
              <a:t>Eg</a:t>
            </a:r>
            <a:r>
              <a:rPr lang="en-US" sz="2400" dirty="0" smtClean="0"/>
              <a:t>: A rechargeable battery of 850mAH can provide about 17 hours of continuous operation for such module. </a:t>
            </a:r>
          </a:p>
          <a:p>
            <a:pPr algn="just"/>
            <a:r>
              <a:rPr lang="en-US" sz="2400" b="1" dirty="0" smtClean="0"/>
              <a:t>Maximum data rate is about 250kbps </a:t>
            </a:r>
            <a:r>
              <a:rPr lang="en-US" sz="2400" dirty="0" smtClean="0"/>
              <a:t>and </a:t>
            </a:r>
            <a:r>
              <a:rPr lang="en-US" sz="2400" b="1" dirty="0" smtClean="0"/>
              <a:t>communication range can vary from 100m to 1km (maximum)</a:t>
            </a:r>
            <a:r>
              <a:rPr lang="en-US" sz="2400" dirty="0" smtClean="0"/>
              <a:t> depending on the output power .</a:t>
            </a:r>
            <a:endParaRPr lang="en-IN" sz="2400" dirty="0" smtClean="0"/>
          </a:p>
          <a:p>
            <a:pPr algn="just"/>
            <a:r>
              <a:rPr lang="en-US" sz="2400" dirty="0" smtClean="0"/>
              <a:t>Compared to Bluetooth, </a:t>
            </a:r>
            <a:r>
              <a:rPr lang="en-US" sz="2400" b="1" dirty="0" err="1" smtClean="0"/>
              <a:t>ZigBee</a:t>
            </a:r>
            <a:r>
              <a:rPr lang="en-US" sz="2400" b="1" dirty="0" smtClean="0"/>
              <a:t> provides better power efficiency, and higher range,</a:t>
            </a:r>
            <a:r>
              <a:rPr lang="en-US" sz="2400" dirty="0" smtClean="0"/>
              <a:t> making it thus a better wireless technology to consider for your IoT network. </a:t>
            </a:r>
          </a:p>
          <a:p>
            <a:endParaRPr lang="en-IN"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Zigbee</a:t>
            </a:r>
            <a:r>
              <a:rPr lang="en-IN" dirty="0" smtClean="0"/>
              <a:t> Module</a:t>
            </a:r>
            <a:endParaRPr lang="en-IN" dirty="0"/>
          </a:p>
        </p:txBody>
      </p:sp>
      <p:sp>
        <p:nvSpPr>
          <p:cNvPr id="3" name="Content Placeholder 2"/>
          <p:cNvSpPr>
            <a:spLocks noGrp="1"/>
          </p:cNvSpPr>
          <p:nvPr>
            <p:ph idx="1"/>
          </p:nvPr>
        </p:nvSpPr>
        <p:spPr/>
        <p:txBody>
          <a:bodyPr>
            <a:normAutofit/>
          </a:bodyPr>
          <a:lstStyle/>
          <a:p>
            <a:pPr algn="just"/>
            <a:r>
              <a:rPr lang="en-US" sz="2000" dirty="0" smtClean="0"/>
              <a:t>However it still requires a gateway with Internet connectivity (e.g., a laptop) that will forward information from the Internet to the </a:t>
            </a:r>
            <a:r>
              <a:rPr lang="en-US" sz="2000" dirty="0" err="1" smtClean="0"/>
              <a:t>ZigBee</a:t>
            </a:r>
            <a:r>
              <a:rPr lang="en-US" sz="2000" dirty="0" smtClean="0"/>
              <a:t> network and vice versa.</a:t>
            </a:r>
          </a:p>
          <a:p>
            <a:pPr algn="just"/>
            <a:endParaRPr lang="en-IN"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29</a:t>
            </a:fld>
            <a:endParaRPr lang="en-IN"/>
          </a:p>
        </p:txBody>
      </p:sp>
      <p:pic>
        <p:nvPicPr>
          <p:cNvPr id="5" name="image9.jpeg"/>
          <p:cNvPicPr/>
          <p:nvPr/>
        </p:nvPicPr>
        <p:blipFill>
          <a:blip r:embed="rId2" cstate="print"/>
          <a:stretch>
            <a:fillRect/>
          </a:stretch>
        </p:blipFill>
        <p:spPr>
          <a:xfrm>
            <a:off x="2428860" y="2968370"/>
            <a:ext cx="3429023" cy="26752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Unit-5   </a:t>
            </a:r>
            <a:r>
              <a:rPr lang="en-US" b="1" dirty="0" smtClean="0"/>
              <a:t>Future of Automotive</a:t>
            </a:r>
            <a:r>
              <a:rPr lang="en-US" dirty="0" smtClean="0"/>
              <a:t> </a:t>
            </a:r>
            <a:endParaRPr lang="en-US" dirty="0"/>
          </a:p>
        </p:txBody>
      </p:sp>
      <p:sp>
        <p:nvSpPr>
          <p:cNvPr id="3" name="Content Placeholder 2"/>
          <p:cNvSpPr>
            <a:spLocks noGrp="1"/>
          </p:cNvSpPr>
          <p:nvPr>
            <p:ph idx="1"/>
          </p:nvPr>
        </p:nvSpPr>
        <p:spPr/>
        <p:txBody>
          <a:bodyPr/>
          <a:lstStyle/>
          <a:p>
            <a:pPr algn="just"/>
            <a:r>
              <a:rPr lang="en-US" sz="2000" dirty="0" smtClean="0">
                <a:latin typeface="Times New Roman" pitchFamily="18" charset="0"/>
                <a:cs typeface="Times New Roman" pitchFamily="18" charset="0"/>
              </a:rPr>
              <a:t>Basics of IOT, Technologies behind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Autonomous vehicles , GPS tracking system, onboard-online monitoring systems, Introduction to cloud computing, RFID system for vehicle service history, Data-driven intelligent cars and few recent applications of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442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IN" b="1" dirty="0" smtClean="0"/>
              <a:t/>
            </a:r>
            <a:br>
              <a:rPr lang="en-IN" b="1" dirty="0" smtClean="0"/>
            </a:br>
            <a:r>
              <a:rPr lang="en-US" b="1" dirty="0" smtClean="0"/>
              <a:t> </a:t>
            </a:r>
            <a:r>
              <a:rPr lang="en-US" b="1" dirty="0" err="1" smtClean="0"/>
              <a:t>WiFi</a:t>
            </a:r>
            <a:endParaRPr lang="en-IN" dirty="0"/>
          </a:p>
        </p:txBody>
      </p:sp>
      <p:sp>
        <p:nvSpPr>
          <p:cNvPr id="3" name="Content Placeholder 2"/>
          <p:cNvSpPr>
            <a:spLocks noGrp="1"/>
          </p:cNvSpPr>
          <p:nvPr>
            <p:ph idx="1"/>
          </p:nvPr>
        </p:nvSpPr>
        <p:spPr>
          <a:xfrm>
            <a:off x="457200" y="1071546"/>
            <a:ext cx="8229600" cy="5253054"/>
          </a:xfrm>
        </p:spPr>
        <p:txBody>
          <a:bodyPr>
            <a:normAutofit/>
          </a:bodyPr>
          <a:lstStyle/>
          <a:p>
            <a:pPr algn="just"/>
            <a:r>
              <a:rPr lang="en-US" sz="2000" dirty="0" err="1" smtClean="0"/>
              <a:t>WiFi</a:t>
            </a:r>
            <a:r>
              <a:rPr lang="en-US" sz="2000" dirty="0" smtClean="0"/>
              <a:t>, also known as the IEEE 802.11x standard, is the most common way to connect devices wirelessly to the Internet. Your laptop, </a:t>
            </a:r>
            <a:r>
              <a:rPr lang="en-US" sz="2000" dirty="0" err="1" smtClean="0"/>
              <a:t>smartphone</a:t>
            </a:r>
            <a:r>
              <a:rPr lang="en-US" sz="2000" dirty="0" smtClean="0"/>
              <a:t> and Tablet PC are equipped with </a:t>
            </a:r>
            <a:r>
              <a:rPr lang="en-US" sz="2000" dirty="0" err="1" smtClean="0"/>
              <a:t>WiFi</a:t>
            </a:r>
            <a:r>
              <a:rPr lang="en-US" sz="2000" dirty="0" smtClean="0"/>
              <a:t> interfaces and talk to your wireless router and provide you this way access to the Internet.</a:t>
            </a:r>
            <a:endParaRPr lang="en-IN" sz="2000" dirty="0" smtClean="0"/>
          </a:p>
          <a:p>
            <a:pPr algn="just">
              <a:buNone/>
            </a:pPr>
            <a:r>
              <a:rPr lang="en-US" sz="2000" dirty="0" smtClean="0"/>
              <a:t>    The commercially available </a:t>
            </a:r>
            <a:r>
              <a:rPr lang="en-US" sz="2000" dirty="0" err="1" smtClean="0"/>
              <a:t>WiFi</a:t>
            </a:r>
            <a:r>
              <a:rPr lang="en-US" sz="2000" dirty="0" smtClean="0"/>
              <a:t> modules can be directly integrated to an IoT device and provide instant connectivity. </a:t>
            </a:r>
          </a:p>
          <a:p>
            <a:pPr algn="just"/>
            <a:r>
              <a:rPr lang="en-US" sz="2000" dirty="0" smtClean="0"/>
              <a:t>The major advantage over the other wireless technologies is the fact that </a:t>
            </a:r>
            <a:r>
              <a:rPr lang="en-US" sz="2000" dirty="0" err="1" smtClean="0"/>
              <a:t>WiFi</a:t>
            </a:r>
            <a:r>
              <a:rPr lang="en-US" sz="2000" dirty="0" smtClean="0"/>
              <a:t> networks are </a:t>
            </a:r>
            <a:r>
              <a:rPr lang="en-US" sz="2000" b="1" dirty="0" smtClean="0"/>
              <a:t>very easy to establish </a:t>
            </a:r>
            <a:r>
              <a:rPr lang="en-US" sz="2000" dirty="0" smtClean="0"/>
              <a:t>and thus IoT devices with </a:t>
            </a:r>
            <a:r>
              <a:rPr lang="en-US" sz="2000" dirty="0" err="1" smtClean="0"/>
              <a:t>WiFi</a:t>
            </a:r>
            <a:r>
              <a:rPr lang="en-US" sz="2000" dirty="0" smtClean="0"/>
              <a:t> modules can have direct connection to the Internet. </a:t>
            </a:r>
          </a:p>
          <a:p>
            <a:pPr algn="just"/>
            <a:r>
              <a:rPr lang="en-US" sz="2000" dirty="0" smtClean="0"/>
              <a:t>One </a:t>
            </a:r>
            <a:r>
              <a:rPr lang="en-US" sz="2000" b="1" dirty="0" smtClean="0"/>
              <a:t>drawback</a:t>
            </a:r>
            <a:r>
              <a:rPr lang="en-US" sz="2000" dirty="0" smtClean="0"/>
              <a:t> is the fact that this technology (which was at no means designed for IoT networks) is </a:t>
            </a:r>
            <a:r>
              <a:rPr lang="en-US" sz="2000" b="1" dirty="0" smtClean="0"/>
              <a:t>more power demanding </a:t>
            </a:r>
            <a:r>
              <a:rPr lang="en-US" sz="2000" dirty="0" smtClean="0"/>
              <a:t>than the others.</a:t>
            </a:r>
            <a:endParaRPr lang="en-IN" sz="2000" dirty="0" smtClean="0"/>
          </a:p>
          <a:p>
            <a:endParaRPr lang="en-IN"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WiFi</a:t>
            </a:r>
            <a:r>
              <a:rPr lang="en-US" sz="3200" dirty="0" smtClean="0"/>
              <a:t> communication module in a pluggable form (known as </a:t>
            </a:r>
            <a:r>
              <a:rPr lang="en-US" sz="3200" dirty="0" err="1" smtClean="0"/>
              <a:t>XBee</a:t>
            </a:r>
            <a:r>
              <a:rPr lang="en-US" sz="3200" dirty="0" smtClean="0"/>
              <a:t> series modules) </a:t>
            </a:r>
            <a:endParaRPr lang="en-IN" sz="32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31</a:t>
            </a:fld>
            <a:endParaRPr lang="en-IN"/>
          </a:p>
        </p:txBody>
      </p:sp>
      <p:pic>
        <p:nvPicPr>
          <p:cNvPr id="5" name="image10.jpeg"/>
          <p:cNvPicPr>
            <a:picLocks noGrp="1"/>
          </p:cNvPicPr>
          <p:nvPr>
            <p:ph idx="1"/>
          </p:nvPr>
        </p:nvPicPr>
        <p:blipFill>
          <a:blip r:embed="rId2" cstate="print"/>
          <a:stretch>
            <a:fillRect/>
          </a:stretch>
        </p:blipFill>
        <p:spPr>
          <a:xfrm>
            <a:off x="2357422" y="2214554"/>
            <a:ext cx="4857784" cy="32147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b="1" dirty="0" smtClean="0"/>
              <a:t>RF Links</a:t>
            </a:r>
            <a:r>
              <a:rPr lang="en-IN" b="1" dirty="0" smtClean="0"/>
              <a:t/>
            </a:r>
            <a:br>
              <a:rPr lang="en-IN" b="1" dirty="0" smtClean="0"/>
            </a:br>
            <a:endParaRPr lang="en-IN" dirty="0"/>
          </a:p>
        </p:txBody>
      </p:sp>
      <p:sp>
        <p:nvSpPr>
          <p:cNvPr id="3" name="Content Placeholder 2"/>
          <p:cNvSpPr>
            <a:spLocks noGrp="1"/>
          </p:cNvSpPr>
          <p:nvPr>
            <p:ph idx="1"/>
          </p:nvPr>
        </p:nvSpPr>
        <p:spPr>
          <a:xfrm>
            <a:off x="457200" y="1000108"/>
            <a:ext cx="8229600" cy="5324492"/>
          </a:xfrm>
        </p:spPr>
        <p:txBody>
          <a:bodyPr>
            <a:normAutofit fontScale="92500" lnSpcReduction="10000"/>
          </a:bodyPr>
          <a:lstStyle/>
          <a:p>
            <a:pPr algn="just"/>
            <a:r>
              <a:rPr lang="en-US" sz="2400" dirty="0" smtClean="0"/>
              <a:t>Another option to connect devices and make them talk is utilize simple radio frequency (RF) interfaces. These are </a:t>
            </a:r>
          </a:p>
          <a:p>
            <a:pPr algn="just"/>
            <a:r>
              <a:rPr lang="en-US" sz="2400" b="1" dirty="0" smtClean="0"/>
              <a:t>Quite cheap and small </a:t>
            </a:r>
            <a:r>
              <a:rPr lang="en-US" sz="2400" dirty="0" smtClean="0"/>
              <a:t>(ideal when size matters) </a:t>
            </a:r>
          </a:p>
          <a:p>
            <a:pPr algn="just"/>
            <a:r>
              <a:rPr lang="en-US" sz="2400" b="1" dirty="0" smtClean="0"/>
              <a:t>Can provide communication range between 100m and 1km </a:t>
            </a:r>
            <a:r>
              <a:rPr lang="en-US" sz="2400" dirty="0" smtClean="0"/>
              <a:t>(depending on the transmission power and the antenna used).</a:t>
            </a:r>
            <a:endParaRPr lang="en-IN" sz="2400" dirty="0" smtClean="0"/>
          </a:p>
          <a:p>
            <a:pPr algn="just"/>
            <a:r>
              <a:rPr lang="en-US" sz="2400" dirty="0" smtClean="0"/>
              <a:t>RF communication modules are connected to microcontroller and devices via through serial ports as the rest of the modules</a:t>
            </a:r>
          </a:p>
          <a:p>
            <a:pPr algn="just"/>
            <a:r>
              <a:rPr lang="en-US" sz="2400" b="1" dirty="0" smtClean="0"/>
              <a:t>However they do not provide any implementation of the TCP/IP communication protocol</a:t>
            </a:r>
            <a:r>
              <a:rPr lang="en-US" sz="2400" dirty="0" smtClean="0"/>
              <a:t> (or any other protocol). This means that if you want your devices to communicate you have to create your own protocol for establishing communication, identifying devices with each other and make sure all the information you have transmitted is delivered. </a:t>
            </a:r>
          </a:p>
          <a:p>
            <a:pPr algn="just"/>
            <a:r>
              <a:rPr lang="en-US" sz="2400" b="1" dirty="0" smtClean="0"/>
              <a:t>Data rates are quite low </a:t>
            </a:r>
            <a:r>
              <a:rPr lang="en-US" sz="2400" dirty="0" smtClean="0"/>
              <a:t>(up to 1Mpbs) and you also </a:t>
            </a:r>
            <a:r>
              <a:rPr lang="en-US" sz="2400" b="1" dirty="0" smtClean="0"/>
              <a:t>need an Internet-enabled gateway </a:t>
            </a:r>
            <a:r>
              <a:rPr lang="en-US" sz="2400" dirty="0" smtClean="0"/>
              <a:t>that will provide access to your devices for making a complete IoT network.</a:t>
            </a:r>
            <a:endParaRPr lang="en-IN" sz="2400" dirty="0" smtClean="0"/>
          </a:p>
          <a:p>
            <a:endParaRPr lang="en-IN"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dirty="0" smtClean="0"/>
              <a:t>An RF transceiver module (it can be used both as a receiver and transmitter). </a:t>
            </a:r>
            <a:endParaRPr lang="en-IN" sz="32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33</a:t>
            </a:fld>
            <a:endParaRPr lang="en-IN"/>
          </a:p>
        </p:txBody>
      </p:sp>
      <p:pic>
        <p:nvPicPr>
          <p:cNvPr id="5" name="image11.jpeg"/>
          <p:cNvPicPr>
            <a:picLocks noGrp="1"/>
          </p:cNvPicPr>
          <p:nvPr>
            <p:ph idx="1"/>
          </p:nvPr>
        </p:nvPicPr>
        <p:blipFill>
          <a:blip r:embed="rId2" cstate="print"/>
          <a:stretch>
            <a:fillRect/>
          </a:stretch>
        </p:blipFill>
        <p:spPr>
          <a:xfrm>
            <a:off x="2143108" y="2214554"/>
            <a:ext cx="4572032" cy="350046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dirty="0" smtClean="0"/>
              <a:t> </a:t>
            </a:r>
            <a:r>
              <a:rPr lang="en-IN" dirty="0" smtClean="0"/>
              <a:t/>
            </a:r>
            <a:br>
              <a:rPr lang="en-IN" dirty="0" smtClean="0"/>
            </a:br>
            <a:r>
              <a:rPr lang="en-US" sz="3600" b="1" dirty="0" smtClean="0"/>
              <a:t>Cellular Networks: The Mobile Internet</a:t>
            </a:r>
            <a:r>
              <a:rPr lang="en-IN" b="1" dirty="0" smtClean="0"/>
              <a:t/>
            </a:r>
            <a:br>
              <a:rPr lang="en-IN" b="1" dirty="0" smtClean="0"/>
            </a:br>
            <a:endParaRPr lang="en-IN" dirty="0"/>
          </a:p>
        </p:txBody>
      </p:sp>
      <p:sp>
        <p:nvSpPr>
          <p:cNvPr id="3" name="Content Placeholder 2"/>
          <p:cNvSpPr>
            <a:spLocks noGrp="1"/>
          </p:cNvSpPr>
          <p:nvPr>
            <p:ph idx="1"/>
          </p:nvPr>
        </p:nvSpPr>
        <p:spPr>
          <a:xfrm>
            <a:off x="457200" y="857232"/>
            <a:ext cx="8229600" cy="5467368"/>
          </a:xfrm>
        </p:spPr>
        <p:txBody>
          <a:bodyPr/>
          <a:lstStyle/>
          <a:p>
            <a:pPr algn="just"/>
            <a:r>
              <a:rPr lang="en-US" sz="2000" dirty="0" smtClean="0"/>
              <a:t>The ‘Mobile Internet' refers usually to access to the Internet from a mobile device, such as a </a:t>
            </a:r>
            <a:r>
              <a:rPr lang="en-US" sz="2000" dirty="0" err="1" smtClean="0"/>
              <a:t>smartphone</a:t>
            </a:r>
            <a:r>
              <a:rPr lang="en-US" sz="2000" dirty="0" smtClean="0"/>
              <a:t> or laptop through a mobile broadband network. </a:t>
            </a:r>
          </a:p>
          <a:p>
            <a:pPr algn="just"/>
            <a:r>
              <a:rPr lang="en-US" sz="2000" dirty="0" smtClean="0"/>
              <a:t>The mobile broadband network is based on cellular communication, same technology that is used in our mobile phones for serving our calls and text messages. </a:t>
            </a:r>
          </a:p>
          <a:p>
            <a:pPr algn="just">
              <a:buNone/>
            </a:pPr>
            <a:endParaRPr lang="en-US" sz="2000" dirty="0" smtClean="0"/>
          </a:p>
          <a:p>
            <a:pPr algn="just"/>
            <a:r>
              <a:rPr lang="en-US" sz="2000" dirty="0" smtClean="0"/>
              <a:t>It can provide direct Internet connectivity to a variety of data rates. Various network standards have existed for serving mobile Internet. GPRS, 3G, </a:t>
            </a:r>
            <a:r>
              <a:rPr lang="en-US" sz="2000" dirty="0" err="1" smtClean="0"/>
              <a:t>WiMax</a:t>
            </a:r>
            <a:r>
              <a:rPr lang="en-US" sz="2000" dirty="0" smtClean="0"/>
              <a:t>, are a few to name. Depending on the standard and the available network coverage, connection speeds can go from 80Kbps (GPRS) to a few Mbps (3G and 4G).</a:t>
            </a:r>
            <a:endParaRPr lang="en-IN" sz="2000" dirty="0" smtClean="0"/>
          </a:p>
          <a:p>
            <a:endParaRPr lang="en-IN"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IN" dirty="0" smtClean="0"/>
              <a:t>Continued…</a:t>
            </a:r>
            <a:endParaRPr lang="en-IN" dirty="0"/>
          </a:p>
        </p:txBody>
      </p:sp>
      <p:sp>
        <p:nvSpPr>
          <p:cNvPr id="3" name="Content Placeholder 2"/>
          <p:cNvSpPr>
            <a:spLocks noGrp="1"/>
          </p:cNvSpPr>
          <p:nvPr>
            <p:ph idx="1"/>
          </p:nvPr>
        </p:nvSpPr>
        <p:spPr>
          <a:xfrm>
            <a:off x="457200" y="1428736"/>
            <a:ext cx="8229600" cy="4895864"/>
          </a:xfrm>
        </p:spPr>
        <p:txBody>
          <a:bodyPr>
            <a:normAutofit/>
          </a:bodyPr>
          <a:lstStyle/>
          <a:p>
            <a:pPr algn="just">
              <a:buNone/>
            </a:pPr>
            <a:r>
              <a:rPr lang="en-IN" sz="2000" dirty="0" smtClean="0"/>
              <a:t/>
            </a:r>
            <a:br>
              <a:rPr lang="en-IN" sz="2000" dirty="0" smtClean="0"/>
            </a:br>
            <a:r>
              <a:rPr lang="en-US" sz="2000" dirty="0" smtClean="0"/>
              <a:t>Due to the complexity of the communication protocol and the information coding,  in addition to high power requirements in cases where reception signal is low, the </a:t>
            </a:r>
            <a:r>
              <a:rPr lang="en-US" sz="2000" b="1" dirty="0" smtClean="0"/>
              <a:t>battery consumption of mobile Internet – enabled devices is an issue. </a:t>
            </a:r>
          </a:p>
          <a:p>
            <a:pPr algn="just"/>
            <a:r>
              <a:rPr lang="en-US" sz="2000" dirty="0" smtClean="0"/>
              <a:t>Think of how fast the battery of your cell phone is drained when you browse the Internet. Still it is a good option for connecting devices directly to the Internet, since small GPRS modules for the </a:t>
            </a:r>
            <a:r>
              <a:rPr lang="en-US" sz="2000" dirty="0" err="1" smtClean="0"/>
              <a:t>Arduino</a:t>
            </a:r>
            <a:r>
              <a:rPr lang="en-US" sz="2000" dirty="0" smtClean="0"/>
              <a:t> are available (see Figure ) and connectivity does not require further infrastructure (e.g., Internet connected laptop like in case of </a:t>
            </a:r>
            <a:r>
              <a:rPr lang="en-US" sz="2000" dirty="0" err="1" smtClean="0"/>
              <a:t>ZigBee</a:t>
            </a:r>
            <a:r>
              <a:rPr lang="en-US" sz="2000" dirty="0" smtClean="0"/>
              <a:t> or Bluetooth).</a:t>
            </a:r>
            <a:endParaRPr lang="en-IN" sz="2000" dirty="0" smtClean="0"/>
          </a:p>
          <a:p>
            <a:endParaRPr lang="en-IN"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GPRS shield for your </a:t>
            </a:r>
            <a:r>
              <a:rPr lang="en-US" sz="2400" dirty="0" err="1" smtClean="0"/>
              <a:t>Arduino</a:t>
            </a:r>
            <a:r>
              <a:rPr lang="en-US" sz="2400" dirty="0" smtClean="0"/>
              <a:t> on the left</a:t>
            </a:r>
            <a:endParaRPr lang="en-IN" sz="2400" dirty="0"/>
          </a:p>
        </p:txBody>
      </p:sp>
      <p:sp>
        <p:nvSpPr>
          <p:cNvPr id="3" name="Content Placeholder 2"/>
          <p:cNvSpPr>
            <a:spLocks noGrp="1"/>
          </p:cNvSpPr>
          <p:nvPr>
            <p:ph idx="1"/>
          </p:nvPr>
        </p:nvSpPr>
        <p:spPr/>
        <p:txBody>
          <a:bodyPr/>
          <a:lstStyle/>
          <a:p>
            <a:r>
              <a:rPr lang="en-US" sz="2000" dirty="0" smtClean="0"/>
              <a:t>The GPRS module on the right. The small size of it allows it to fit easily in mobile phones, Tablet PCs and sensor devices. </a:t>
            </a:r>
            <a:r>
              <a:rPr lang="en-IN" sz="1600" dirty="0" smtClean="0"/>
              <a:t/>
            </a:r>
            <a:br>
              <a:rPr lang="en-IN" sz="1600" dirty="0" smtClean="0"/>
            </a:br>
            <a:r>
              <a:rPr lang="en-IN" dirty="0" smtClean="0"/>
              <a:t/>
            </a:r>
            <a:br>
              <a:rPr lang="en-IN" dirty="0" smtClean="0"/>
            </a:b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36</a:t>
            </a:fld>
            <a:endParaRPr lang="en-IN"/>
          </a:p>
        </p:txBody>
      </p:sp>
      <p:pic>
        <p:nvPicPr>
          <p:cNvPr id="1026" name="Picture 2"/>
          <p:cNvPicPr>
            <a:picLocks noChangeAspect="1" noChangeArrowheads="1"/>
          </p:cNvPicPr>
          <p:nvPr/>
        </p:nvPicPr>
        <p:blipFill>
          <a:blip r:embed="rId2"/>
          <a:srcRect/>
          <a:stretch>
            <a:fillRect/>
          </a:stretch>
        </p:blipFill>
        <p:spPr bwMode="auto">
          <a:xfrm>
            <a:off x="1649413" y="3143248"/>
            <a:ext cx="2235778" cy="2232396"/>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3786182" y="2786058"/>
            <a:ext cx="3571900" cy="3000396"/>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35774"/>
            <a:ext cx="8229600" cy="1750196"/>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Autonomous Vehicles</a:t>
            </a:r>
            <a:br>
              <a:rPr lang="en-US" b="1" dirty="0" smtClean="0"/>
            </a:br>
            <a:endParaRPr lang="en-US" dirty="0"/>
          </a:p>
        </p:txBody>
      </p:sp>
      <p:sp>
        <p:nvSpPr>
          <p:cNvPr id="3" name="Content Placeholder 2"/>
          <p:cNvSpPr>
            <a:spLocks noGrp="1"/>
          </p:cNvSpPr>
          <p:nvPr>
            <p:ph idx="1"/>
          </p:nvPr>
        </p:nvSpPr>
        <p:spPr>
          <a:xfrm>
            <a:off x="500034" y="785794"/>
            <a:ext cx="8186766" cy="5538806"/>
          </a:xfrm>
        </p:spPr>
        <p:txBody>
          <a:bodyPr>
            <a:normAutofit/>
          </a:bodyPr>
          <a:lstStyle/>
          <a:p>
            <a:pPr algn="just"/>
            <a:r>
              <a:rPr lang="en-US" sz="2000" dirty="0" smtClean="0">
                <a:latin typeface="Times New Roman" pitchFamily="18" charset="0"/>
                <a:cs typeface="Times New Roman" pitchFamily="18" charset="0"/>
              </a:rPr>
              <a:t>An </a:t>
            </a:r>
            <a:r>
              <a:rPr lang="en-US" sz="2000" b="1" dirty="0" smtClean="0">
                <a:latin typeface="Times New Roman" pitchFamily="18" charset="0"/>
                <a:cs typeface="Times New Roman" pitchFamily="18" charset="0"/>
              </a:rPr>
              <a:t>autonomous vehicle</a:t>
            </a:r>
            <a:r>
              <a:rPr lang="en-US" sz="2000" dirty="0" smtClean="0">
                <a:latin typeface="Times New Roman" pitchFamily="18" charset="0"/>
                <a:cs typeface="Times New Roman" pitchFamily="18" charset="0"/>
              </a:rPr>
              <a:t> is one that can drive itself from a starting point to a predetermined destination in “autopilot” mode using various in-vehicle technologies and sensors, including adaptive cruise control, active steering (steer by wire), anti-lock braking systems (brake by wire), GPS navigation technology, lasers and radar.</a:t>
            </a:r>
          </a:p>
          <a:p>
            <a:pPr algn="just"/>
            <a:r>
              <a:rPr lang="en-US" sz="2000" dirty="0" smtClean="0">
                <a:latin typeface="Times New Roman" pitchFamily="18" charset="0"/>
                <a:cs typeface="Times New Roman" pitchFamily="18" charset="0"/>
              </a:rPr>
              <a:t>The first commercial adopters of this technology (other than the military) will be fleets of </a:t>
            </a:r>
            <a:r>
              <a:rPr lang="en-US" sz="2000" b="1" dirty="0" smtClean="0">
                <a:latin typeface="Times New Roman" pitchFamily="18" charset="0"/>
                <a:cs typeface="Times New Roman" pitchFamily="18" charset="0"/>
              </a:rPr>
              <a:t>long haul trucks</a:t>
            </a:r>
            <a:r>
              <a:rPr lang="en-US" sz="2000" dirty="0" smtClean="0">
                <a:latin typeface="Times New Roman" pitchFamily="18" charset="0"/>
                <a:cs typeface="Times New Roman" pitchFamily="18" charset="0"/>
              </a:rPr>
              <a:t>. Advantages are</a:t>
            </a:r>
          </a:p>
          <a:p>
            <a:pPr algn="just"/>
            <a:r>
              <a:rPr lang="en-US" sz="2000" b="1" dirty="0" smtClean="0">
                <a:latin typeface="Times New Roman" pitchFamily="18" charset="0"/>
                <a:cs typeface="Times New Roman" pitchFamily="18" charset="0"/>
              </a:rPr>
              <a:t>Savings on labor and fuel efficiency</a:t>
            </a:r>
          </a:p>
          <a:p>
            <a:pPr algn="just"/>
            <a:r>
              <a:rPr lang="en-US" sz="2000" b="1" dirty="0" smtClean="0">
                <a:latin typeface="Times New Roman" pitchFamily="18" charset="0"/>
                <a:cs typeface="Times New Roman" pitchFamily="18" charset="0"/>
              </a:rPr>
              <a:t>Just-in-time delivery optimization</a:t>
            </a:r>
            <a:endParaRPr lang="en-US" sz="2000" dirty="0" smtClean="0">
              <a:latin typeface="Times New Roman" pitchFamily="18" charset="0"/>
              <a:cs typeface="Times New Roman" pitchFamily="18" charset="0"/>
            </a:endParaRPr>
          </a:p>
          <a:p>
            <a:pPr algn="just"/>
            <a:r>
              <a:rPr lang="en-US" sz="2000" b="1" dirty="0" err="1" smtClean="0"/>
              <a:t>Uber</a:t>
            </a:r>
            <a:r>
              <a:rPr lang="en-US" sz="2000" b="1" dirty="0" smtClean="0"/>
              <a:t> and other taxi services </a:t>
            </a:r>
            <a:r>
              <a:rPr lang="en-US" sz="2000" dirty="0" smtClean="0"/>
              <a:t>have already announced their desire to convert to driverless cars in an attempt to improve service and lower costs. </a:t>
            </a:r>
          </a:p>
          <a:p>
            <a:pPr algn="just"/>
            <a:r>
              <a:rPr lang="en-US" sz="2000" b="1" dirty="0" smtClean="0"/>
              <a:t>Car sharing services </a:t>
            </a:r>
            <a:r>
              <a:rPr lang="en-US" sz="2000" dirty="0" smtClean="0"/>
              <a:t>may convert to the on-demand driverless taxi model as well.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933DF99-38B8-4278-ABAE-40A957E9C799}" type="slidenum">
              <a:rPr lang="en-IN" smtClean="0"/>
              <a:pPr/>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4582"/>
          </a:xfrm>
        </p:spPr>
        <p:txBody>
          <a:bodyPr>
            <a:normAutofit fontScale="90000"/>
          </a:bodyPr>
          <a:lstStyle/>
          <a:p>
            <a:endParaRPr lang="en-US" dirty="0"/>
          </a:p>
        </p:txBody>
      </p:sp>
      <p:sp>
        <p:nvSpPr>
          <p:cNvPr id="3" name="Content Placeholder 2"/>
          <p:cNvSpPr>
            <a:spLocks noGrp="1"/>
          </p:cNvSpPr>
          <p:nvPr>
            <p:ph idx="1"/>
          </p:nvPr>
        </p:nvSpPr>
        <p:spPr>
          <a:xfrm>
            <a:off x="457200" y="1071546"/>
            <a:ext cx="8229600" cy="5253054"/>
          </a:xfrm>
        </p:spPr>
        <p:txBody>
          <a:bodyPr>
            <a:normAutofit/>
          </a:bodyPr>
          <a:lstStyle/>
          <a:p>
            <a:pPr algn="just"/>
            <a:r>
              <a:rPr lang="en-US" sz="2000" dirty="0" smtClean="0"/>
              <a:t>We can expect the same trajectory for </a:t>
            </a:r>
            <a:r>
              <a:rPr lang="en-US" sz="2000" b="1" dirty="0" smtClean="0"/>
              <a:t>mail carriers, utility meter readers, and other such activities.</a:t>
            </a:r>
          </a:p>
          <a:p>
            <a:pPr algn="just"/>
            <a:r>
              <a:rPr lang="en-US" sz="2000" b="1" dirty="0" smtClean="0"/>
              <a:t>City buses </a:t>
            </a:r>
            <a:r>
              <a:rPr lang="en-US" sz="2000" dirty="0" smtClean="0"/>
              <a:t>will eventually see the end of human drivers, particularly as dedicated bus lanes and BRT come to dominate the surviving transit systems. In many suburban locations public buses may cease to exist at all due to loss of funding and competition from decentralized on demand services.</a:t>
            </a:r>
          </a:p>
          <a:p>
            <a:pPr algn="just"/>
            <a:r>
              <a:rPr lang="en-US" sz="2000" dirty="0" smtClean="0"/>
              <a:t>You need look no farther than the fully digitized and mechanized toll both or parking garage to see how this is going to play out over time. </a:t>
            </a:r>
            <a:r>
              <a:rPr lang="en-US" sz="2000" b="1" dirty="0" smtClean="0"/>
              <a:t>The end result of all this is that some highly skilled workers are going to make lots of money in innovative technologies while large numbers of less educated people are going to be made redundant.</a:t>
            </a:r>
            <a:endParaRPr lang="en-US" sz="2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933DF99-38B8-4278-ABAE-40A957E9C799}" type="slidenum">
              <a:rPr lang="en-IN" smtClean="0"/>
              <a:pPr/>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US" b="1" dirty="0" smtClean="0"/>
              <a:t>Global Positioning System (GPS)</a:t>
            </a:r>
            <a:endParaRPr lang="en-US" dirty="0"/>
          </a:p>
        </p:txBody>
      </p:sp>
      <p:sp>
        <p:nvSpPr>
          <p:cNvPr id="3" name="Content Placeholder 2"/>
          <p:cNvSpPr>
            <a:spLocks noGrp="1"/>
          </p:cNvSpPr>
          <p:nvPr>
            <p:ph idx="1"/>
          </p:nvPr>
        </p:nvSpPr>
        <p:spPr>
          <a:xfrm>
            <a:off x="457200" y="1357298"/>
            <a:ext cx="8229600" cy="4967302"/>
          </a:xfrm>
        </p:spPr>
        <p:txBody>
          <a:bodyPr/>
          <a:lstStyle/>
          <a:p>
            <a:pPr algn="just"/>
            <a:r>
              <a:rPr lang="en-US" sz="2000" dirty="0" smtClean="0"/>
              <a:t>It is a worldwide radio-navigation system formed from the constellation of 24 satellites and their ground stations. The Global Positioning System is mainly funded and controlled by the U.S Department of Defense (DOD). The system was initially designed for the operation of U. S. military. But today, there are also many civil users of GPS across the whole world. The civil users are allowed to use the Standard Positioning Service without any kind of charge or restrictions.</a:t>
            </a:r>
          </a:p>
          <a:p>
            <a:pPr algn="just"/>
            <a:r>
              <a:rPr lang="en-US" sz="2000" dirty="0" smtClean="0"/>
              <a:t>Global Positioning System tracking is a method of working out exactly where something is. A GPS tracking system, for example, may be placed in a vehicle, on a cell phone, or on special GPS devices, which can either be a fixed or portable unit</a:t>
            </a:r>
            <a:endParaRPr lang="en-US"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39</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smtClean="0">
                <a:solidFill>
                  <a:srgbClr val="7030A0"/>
                </a:solidFill>
              </a:rPr>
              <a:t>Introduction</a:t>
            </a:r>
            <a:endParaRPr lang="en-US" sz="4000" b="1" dirty="0">
              <a:solidFill>
                <a:srgbClr val="7030A0"/>
              </a:solidFill>
            </a:endParaRPr>
          </a:p>
        </p:txBody>
      </p:sp>
      <p:sp>
        <p:nvSpPr>
          <p:cNvPr id="3" name="Content Placeholder 2"/>
          <p:cNvSpPr>
            <a:spLocks noGrp="1"/>
          </p:cNvSpPr>
          <p:nvPr>
            <p:ph idx="1"/>
          </p:nvPr>
        </p:nvSpPr>
        <p:spPr/>
        <p:txBody>
          <a:bodyPr/>
          <a:lstStyle/>
          <a:p>
            <a:pPr algn="just"/>
            <a:endParaRPr lang="en-US" sz="2400" b="1" dirty="0" smtClean="0"/>
          </a:p>
          <a:p>
            <a:pPr algn="just"/>
            <a:r>
              <a:rPr lang="en-US" sz="2400" b="1" dirty="0" smtClean="0"/>
              <a:t>“</a:t>
            </a:r>
            <a:r>
              <a:rPr lang="en-US" sz="2400" b="1" i="1" dirty="0" smtClean="0"/>
              <a:t>When we talk about an Internet of things, it's not just putting RFID tags on some dumb thing so we smart people know where that dumb thing is. It's about embedding intelligence so things become smarter and do more than they were proposed to do.</a:t>
            </a:r>
            <a:r>
              <a:rPr lang="en-US" sz="2400" b="1" dirty="0" smtClean="0"/>
              <a:t>”</a:t>
            </a:r>
            <a:endParaRPr lang="en-US" sz="2400" dirty="0" smtClean="0"/>
          </a:p>
          <a:p>
            <a:pPr>
              <a:buNone/>
            </a:pPr>
            <a:r>
              <a:rPr lang="en-US" sz="2400" b="1" dirty="0" smtClean="0"/>
              <a:t>                                               Nicholas Negroponte</a:t>
            </a:r>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dirty="0" smtClean="0"/>
              <a:t>GPS…</a:t>
            </a:r>
            <a:endParaRPr lang="en-US" dirty="0"/>
          </a:p>
        </p:txBody>
      </p:sp>
      <p:sp>
        <p:nvSpPr>
          <p:cNvPr id="3" name="Content Placeholder 2"/>
          <p:cNvSpPr>
            <a:spLocks noGrp="1"/>
          </p:cNvSpPr>
          <p:nvPr>
            <p:ph idx="1"/>
          </p:nvPr>
        </p:nvSpPr>
        <p:spPr>
          <a:xfrm>
            <a:off x="457200" y="1285860"/>
            <a:ext cx="8229600" cy="5038740"/>
          </a:xfrm>
        </p:spPr>
        <p:txBody>
          <a:bodyPr/>
          <a:lstStyle/>
          <a:p>
            <a:pPr algn="just"/>
            <a:r>
              <a:rPr lang="en-US" sz="2000" dirty="0" smtClean="0"/>
              <a:t>It can also track the movement of a vehicle or person. </a:t>
            </a:r>
          </a:p>
          <a:p>
            <a:pPr algn="just"/>
            <a:r>
              <a:rPr lang="en-US" sz="2000" dirty="0" smtClean="0"/>
              <a:t>For example, a GPS tracking system can be used by a company to monitor the route and progress of a delivery truck, and by parents to check on the location of their child, or even to monitor high-valued assets in transit. </a:t>
            </a:r>
          </a:p>
          <a:p>
            <a:pPr algn="just"/>
            <a:r>
              <a:rPr lang="en-US" sz="2000" dirty="0" smtClean="0"/>
              <a:t>A GPS tracking system uses the </a:t>
            </a:r>
            <a:r>
              <a:rPr lang="en-US" sz="2000" b="1" dirty="0" smtClean="0"/>
              <a:t>Global Navigation Satellite System (GNSS) network. </a:t>
            </a:r>
            <a:r>
              <a:rPr lang="en-US" sz="2000" dirty="0" smtClean="0"/>
              <a:t>This network incorporates a range of satellites that use microwave signals that are transmitted to GPS devices to give information on location, vehicle speed, time and direction. So, a GPS tracking system can potentially give both real-time and historic navigation data on any kind of journey. </a:t>
            </a:r>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40</a:t>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Autofit/>
          </a:bodyPr>
          <a:lstStyle/>
          <a:p>
            <a:r>
              <a:rPr lang="en-US" sz="4000" dirty="0" smtClean="0"/>
              <a:t>GPS based vehicle tracking System</a:t>
            </a:r>
            <a:endParaRPr lang="en-US" sz="4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41</a:t>
            </a:fld>
            <a:endParaRPr lang="en-IN"/>
          </a:p>
        </p:txBody>
      </p:sp>
      <p:pic>
        <p:nvPicPr>
          <p:cNvPr id="2051" name="Picture 3" descr="C:\Users\ssk\Desktop\D98_Fig_1.jpg"/>
          <p:cNvPicPr>
            <a:picLocks noGrp="1" noChangeAspect="1" noChangeArrowheads="1"/>
          </p:cNvPicPr>
          <p:nvPr>
            <p:ph idx="1"/>
          </p:nvPr>
        </p:nvPicPr>
        <p:blipFill>
          <a:blip r:embed="rId2"/>
          <a:srcRect/>
          <a:stretch>
            <a:fillRect/>
          </a:stretch>
        </p:blipFill>
        <p:spPr bwMode="auto">
          <a:xfrm>
            <a:off x="1357290" y="1571612"/>
            <a:ext cx="6500858" cy="3857652"/>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24582"/>
          </a:xfrm>
        </p:spPr>
        <p:txBody>
          <a:bodyPr>
            <a:normAutofit fontScale="90000"/>
          </a:bodyPr>
          <a:lstStyle/>
          <a:p>
            <a:endParaRPr lang="en-US" sz="2400" dirty="0"/>
          </a:p>
        </p:txBody>
      </p:sp>
      <p:sp>
        <p:nvSpPr>
          <p:cNvPr id="3" name="Content Placeholder 2"/>
          <p:cNvSpPr>
            <a:spLocks noGrp="1"/>
          </p:cNvSpPr>
          <p:nvPr>
            <p:ph idx="1"/>
          </p:nvPr>
        </p:nvSpPr>
        <p:spPr>
          <a:xfrm>
            <a:off x="457200" y="1071546"/>
            <a:ext cx="8229600" cy="5253054"/>
          </a:xfrm>
        </p:spPr>
        <p:txBody>
          <a:bodyPr>
            <a:normAutofit/>
          </a:bodyPr>
          <a:lstStyle/>
          <a:p>
            <a:pPr algn="just"/>
            <a:r>
              <a:rPr lang="en-US" sz="2000" dirty="0" smtClean="0"/>
              <a:t>It is based on the </a:t>
            </a:r>
            <a:r>
              <a:rPr lang="en-US" sz="2000" b="1" dirty="0" smtClean="0"/>
              <a:t>ATMega16 microcontroller using global positioning system (GPS) and global system for mobile communication (GSM).</a:t>
            </a:r>
          </a:p>
          <a:p>
            <a:pPr algn="just"/>
            <a:endParaRPr lang="en-US" sz="2000" b="1" dirty="0" smtClean="0"/>
          </a:p>
          <a:p>
            <a:pPr algn="just"/>
            <a:r>
              <a:rPr lang="en-US" sz="2000" dirty="0" smtClean="0"/>
              <a:t>This is a </a:t>
            </a:r>
            <a:r>
              <a:rPr lang="en-US" sz="2000" b="1" dirty="0" smtClean="0"/>
              <a:t>cheaper solution </a:t>
            </a:r>
            <a:r>
              <a:rPr lang="en-US" sz="2000" dirty="0" smtClean="0"/>
              <a:t>than a two-way GPS communication system wherein communication is done in both ways with GPS satellites. This uses only one GPS device and two-way communication is achieved using a GSM modem. GSM modem with a SIM card used here implements the same communication technique as in a regular </a:t>
            </a:r>
            <a:r>
              <a:rPr lang="en-US" sz="2000" dirty="0" err="1" smtClean="0"/>
              <a:t>cellphone</a:t>
            </a:r>
            <a:r>
              <a:rPr lang="en-US" sz="2000" dirty="0" smtClean="0"/>
              <a:t>.</a:t>
            </a:r>
            <a:endParaRPr lang="en-US" sz="2000" b="1"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42</a:t>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7458"/>
          </a:xfrm>
        </p:spPr>
        <p:txBody>
          <a:bodyPr>
            <a:normAutofit fontScale="90000"/>
          </a:bodyPr>
          <a:lstStyle/>
          <a:p>
            <a:endParaRPr lang="en-US" dirty="0"/>
          </a:p>
        </p:txBody>
      </p:sp>
      <p:sp>
        <p:nvSpPr>
          <p:cNvPr id="3" name="Content Placeholder 2"/>
          <p:cNvSpPr>
            <a:spLocks noGrp="1"/>
          </p:cNvSpPr>
          <p:nvPr>
            <p:ph idx="1"/>
          </p:nvPr>
        </p:nvSpPr>
        <p:spPr>
          <a:xfrm>
            <a:off x="457200" y="1142984"/>
            <a:ext cx="8229600" cy="5181616"/>
          </a:xfrm>
        </p:spPr>
        <p:txBody>
          <a:bodyPr>
            <a:normAutofit/>
          </a:bodyPr>
          <a:lstStyle/>
          <a:p>
            <a:pPr algn="just"/>
            <a:r>
              <a:rPr lang="en-US" sz="2000" dirty="0" smtClean="0"/>
              <a:t>The system can be mounted or fitted in your vehicle in a hidden or suitable compartment. After this installation, you can easily track your vehicle using your mobile phone by </a:t>
            </a:r>
            <a:r>
              <a:rPr lang="en-US" sz="2000" dirty="0" err="1" smtClean="0"/>
              <a:t>dialling</a:t>
            </a:r>
            <a:r>
              <a:rPr lang="en-US" sz="2000" dirty="0" smtClean="0"/>
              <a:t> the mobile number of the SIM attached to the GSM modem. You will automatically get the location of the vehicle in the form  of an SMS (short message) on your mobile phone.</a:t>
            </a:r>
          </a:p>
          <a:p>
            <a:pPr algn="just"/>
            <a:endParaRPr lang="en-US"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43</a:t>
            </a:fld>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Autofit/>
          </a:bodyPr>
          <a:lstStyle/>
          <a:p>
            <a:r>
              <a:rPr lang="en-US" sz="2800" b="1" dirty="0" smtClean="0"/>
              <a:t>GPS Module and Its Working:</a:t>
            </a:r>
            <a:br>
              <a:rPr lang="en-US" sz="2800" b="1" dirty="0" smtClean="0"/>
            </a:br>
            <a:endParaRPr lang="en-US" sz="2800" dirty="0"/>
          </a:p>
        </p:txBody>
      </p:sp>
      <p:sp>
        <p:nvSpPr>
          <p:cNvPr id="3" name="Content Placeholder 2"/>
          <p:cNvSpPr>
            <a:spLocks noGrp="1"/>
          </p:cNvSpPr>
          <p:nvPr>
            <p:ph idx="1"/>
          </p:nvPr>
        </p:nvSpPr>
        <p:spPr>
          <a:xfrm>
            <a:off x="457200" y="928670"/>
            <a:ext cx="8229600" cy="5395930"/>
          </a:xfrm>
        </p:spPr>
        <p:txBody>
          <a:bodyPr/>
          <a:lstStyle/>
          <a:p>
            <a:pPr algn="just"/>
            <a:r>
              <a:rPr lang="en-US" sz="2000" dirty="0" smtClean="0">
                <a:hlinkClick r:id="rId2"/>
              </a:rPr>
              <a:t>GPS stands for Global Positioning System</a:t>
            </a:r>
            <a:r>
              <a:rPr lang="en-US" sz="2000" dirty="0" smtClean="0"/>
              <a:t> and used to detect the Latitude and Longitude of any location on the Earth, with exact UTC time (Universal Time Coordinated). GPS module is the main component in our vehicle tracking system . This device receives the coordinates from the satellite for each and every second, with time and date.</a:t>
            </a:r>
          </a:p>
          <a:p>
            <a:pPr algn="just"/>
            <a:r>
              <a:rPr lang="en-US" sz="2000" b="1" dirty="0" smtClean="0"/>
              <a:t>GPS module</a:t>
            </a:r>
            <a:r>
              <a:rPr lang="en-US" sz="2000" dirty="0" smtClean="0"/>
              <a:t> sends the data related to tracking position in real time, and  it sends so many data in NMEA format . NMEA format consist several sentences, in which we only need one sentence. This sentence starts from </a:t>
            </a:r>
            <a:r>
              <a:rPr lang="en-US" sz="2000" b="1" dirty="0" smtClean="0"/>
              <a:t>$GPGGA</a:t>
            </a:r>
            <a:r>
              <a:rPr lang="en-US" sz="2000" dirty="0" smtClean="0"/>
              <a:t> and contains the coordinates, time and other useful information.</a:t>
            </a:r>
          </a:p>
        </p:txBody>
      </p:sp>
      <p:sp>
        <p:nvSpPr>
          <p:cNvPr id="4" name="Slide Number Placeholder 3"/>
          <p:cNvSpPr>
            <a:spLocks noGrp="1"/>
          </p:cNvSpPr>
          <p:nvPr>
            <p:ph type="sldNum" sz="quarter" idx="12"/>
          </p:nvPr>
        </p:nvSpPr>
        <p:spPr/>
        <p:txBody>
          <a:bodyPr/>
          <a:lstStyle/>
          <a:p>
            <a:fld id="{7933DF99-38B8-4278-ABAE-40A957E9C799}" type="slidenum">
              <a:rPr lang="en-IN" smtClean="0"/>
              <a:pPr/>
              <a:t>44</a:t>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sz="5400" dirty="0" err="1" smtClean="0"/>
              <a:t>Eg</a:t>
            </a:r>
            <a:r>
              <a:rPr lang="en-US" sz="5400" dirty="0" smtClean="0"/>
              <a:t>:</a:t>
            </a:r>
            <a:endParaRPr lang="en-US" dirty="0"/>
          </a:p>
        </p:txBody>
      </p:sp>
      <p:sp>
        <p:nvSpPr>
          <p:cNvPr id="3" name="Content Placeholder 2"/>
          <p:cNvSpPr>
            <a:spLocks noGrp="1"/>
          </p:cNvSpPr>
          <p:nvPr>
            <p:ph idx="1"/>
          </p:nvPr>
        </p:nvSpPr>
        <p:spPr>
          <a:xfrm>
            <a:off x="457200" y="1214422"/>
            <a:ext cx="8229600" cy="5110178"/>
          </a:xfrm>
        </p:spPr>
        <p:txBody>
          <a:bodyPr/>
          <a:lstStyle/>
          <a:p>
            <a:r>
              <a:rPr lang="en-US" sz="2000" dirty="0" smtClean="0"/>
              <a:t>$GPGGA,HHMMSS.SSS,latitude,N,longitude,E,FQ,NOS,HDP,altitude,M,height,M,,checksum data.</a:t>
            </a:r>
          </a:p>
          <a:p>
            <a:r>
              <a:rPr lang="en-US" sz="2000" dirty="0" smtClean="0"/>
              <a:t>$GPGGA - Global Positioning system fix data</a:t>
            </a:r>
          </a:p>
          <a:p>
            <a:r>
              <a:rPr lang="en-US" sz="2000" dirty="0" smtClean="0"/>
              <a:t>HHMMSS.SSS - Time in hour minute seconds and milliseconds format.</a:t>
            </a:r>
          </a:p>
          <a:p>
            <a:r>
              <a:rPr lang="en-US" sz="2000" dirty="0" smtClean="0"/>
              <a:t>Latitude - Latitude (Coordinate)</a:t>
            </a:r>
          </a:p>
          <a:p>
            <a:r>
              <a:rPr lang="en-US" sz="2000" dirty="0" smtClean="0"/>
              <a:t>N - Direction N=North, S=South</a:t>
            </a:r>
          </a:p>
          <a:p>
            <a:r>
              <a:rPr lang="en-US" sz="2000" dirty="0" smtClean="0"/>
              <a:t>Longitude - Longitude(Coordinate)</a:t>
            </a:r>
          </a:p>
          <a:p>
            <a:r>
              <a:rPr lang="en-US" sz="2000" dirty="0" smtClean="0"/>
              <a:t>E - Direction E= East, W=West</a:t>
            </a:r>
          </a:p>
          <a:p>
            <a:r>
              <a:rPr lang="en-US" sz="2000" dirty="0" smtClean="0"/>
              <a:t>FQ - Fix Quality Data</a:t>
            </a:r>
          </a:p>
          <a:p>
            <a:r>
              <a:rPr lang="en-US" sz="2000" dirty="0" smtClean="0"/>
              <a:t>      - No. of Satellites being Used</a:t>
            </a:r>
          </a:p>
          <a:p>
            <a:r>
              <a:rPr lang="en-US" sz="2000" dirty="0" smtClean="0"/>
              <a:t>  - Horizontal Dilution of Precision</a:t>
            </a:r>
          </a:p>
          <a:p>
            <a:r>
              <a:rPr lang="en-US" sz="2000" dirty="0" smtClean="0"/>
              <a:t>- Altitude from sea level</a:t>
            </a:r>
          </a:p>
          <a:p>
            <a:r>
              <a:rPr lang="en-US" sz="2000" dirty="0" smtClean="0"/>
              <a:t>- Meter, Height, Checksum Data</a:t>
            </a:r>
          </a:p>
          <a:p>
            <a:endParaRPr lang="en-US" sz="2000" dirty="0" smtClean="0"/>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45</a:t>
            </a:fld>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7458"/>
          </a:xfrm>
        </p:spPr>
        <p:txBody>
          <a:bodyPr>
            <a:noAutofit/>
          </a:bodyPr>
          <a:lstStyle/>
          <a:p>
            <a:r>
              <a:rPr lang="en-US" sz="3600" b="1" dirty="0" smtClean="0"/>
              <a:t>Working Explanation:</a:t>
            </a:r>
            <a:br>
              <a:rPr lang="en-US" sz="3600" b="1" dirty="0" smtClean="0"/>
            </a:br>
            <a:endParaRPr lang="en-US" sz="3600" dirty="0"/>
          </a:p>
        </p:txBody>
      </p:sp>
      <p:sp>
        <p:nvSpPr>
          <p:cNvPr id="3" name="Content Placeholder 2"/>
          <p:cNvSpPr>
            <a:spLocks noGrp="1"/>
          </p:cNvSpPr>
          <p:nvPr>
            <p:ph idx="1"/>
          </p:nvPr>
        </p:nvSpPr>
        <p:spPr>
          <a:xfrm>
            <a:off x="457200" y="571480"/>
            <a:ext cx="8229600" cy="5753120"/>
          </a:xfrm>
        </p:spPr>
        <p:txBody>
          <a:bodyPr>
            <a:normAutofit/>
          </a:bodyPr>
          <a:lstStyle/>
          <a:p>
            <a:pPr algn="just"/>
            <a:r>
              <a:rPr lang="en-US" sz="2000" dirty="0" err="1" smtClean="0"/>
              <a:t>Arduino</a:t>
            </a:r>
            <a:r>
              <a:rPr lang="en-US" sz="2000" dirty="0" smtClean="0"/>
              <a:t> is used for controlling whole the process with a </a:t>
            </a:r>
            <a:r>
              <a:rPr lang="en-US" sz="2000" b="1" dirty="0" smtClean="0"/>
              <a:t>GPS Receiver and GSM module</a:t>
            </a:r>
            <a:r>
              <a:rPr lang="en-US" sz="2000" dirty="0" smtClean="0"/>
              <a:t>. GPS Receiver is used for detecting coordinates of the vehicle, GSM module is used for sending the coordinates to user by SMS. And an optional 16x2 LCD is also used for displaying status messages or coordinates. We have used GPS Module SKG13BL and GSM Module SIM900A.</a:t>
            </a:r>
          </a:p>
          <a:p>
            <a:pPr algn="just"/>
            <a:r>
              <a:rPr lang="en-US" sz="2000" dirty="0" smtClean="0"/>
              <a:t>When we ready with our hardware after programming, we can install it in our vehicle and power it up. Then we just need to send a SMS, “Track Vehicle”, to the system that is placed in our vehicle. We can also use some prefix (#) or suffix (*) like #Track Vehicle*, to properly identify the starting and ending of the string.</a:t>
            </a:r>
          </a:p>
          <a:p>
            <a:pPr algn="just"/>
            <a:r>
              <a:rPr lang="en-US" sz="2000" dirty="0" smtClean="0"/>
              <a:t>Sent message is received by GSM module which is connected to the system and sends message data to </a:t>
            </a:r>
            <a:r>
              <a:rPr lang="en-US" sz="2000" dirty="0" err="1" smtClean="0"/>
              <a:t>Arduino</a:t>
            </a:r>
            <a:r>
              <a:rPr lang="en-US" sz="2000" dirty="0" smtClean="0"/>
              <a:t>. </a:t>
            </a:r>
            <a:r>
              <a:rPr lang="en-US" sz="2000" dirty="0" err="1" smtClean="0"/>
              <a:t>Arduino</a:t>
            </a:r>
            <a:r>
              <a:rPr lang="en-US" sz="2000" dirty="0" smtClean="0"/>
              <a:t> reads it and extract main message from the whole message. And then compare it with predefined message in </a:t>
            </a:r>
            <a:r>
              <a:rPr lang="en-US" sz="2000" dirty="0" err="1" smtClean="0"/>
              <a:t>Arduino</a:t>
            </a:r>
            <a:r>
              <a:rPr lang="en-US" sz="2000" dirty="0" smtClean="0"/>
              <a:t>. If any match occurs then </a:t>
            </a:r>
            <a:r>
              <a:rPr lang="en-US" sz="2000" dirty="0" err="1" smtClean="0"/>
              <a:t>Arduino</a:t>
            </a:r>
            <a:r>
              <a:rPr lang="en-US" sz="2000" dirty="0" smtClean="0"/>
              <a:t> reads coordinates by extracting $GPGGA String from GPS module data (GPS working explained above) and send it to user by using GSM module. This message contains the coordinates of vehicle location.</a:t>
            </a:r>
          </a:p>
          <a:p>
            <a:pPr algn="just"/>
            <a:endParaRPr lang="en-US" sz="2000" dirty="0" smtClean="0"/>
          </a:p>
          <a:p>
            <a:pPr algn="just"/>
            <a:endParaRPr lang="en-US"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3200" dirty="0" smtClean="0"/>
              <a:t>GPS based vehicle tracking System</a:t>
            </a:r>
            <a:endParaRPr lang="en-US" sz="32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47</a:t>
            </a:fld>
            <a:endParaRPr lang="en-IN"/>
          </a:p>
        </p:txBody>
      </p:sp>
      <p:pic>
        <p:nvPicPr>
          <p:cNvPr id="3074" name="Picture 2" descr="C:\Users\ssk\Desktop\gps-vehicle-tracking-system-block-diagram.png"/>
          <p:cNvPicPr>
            <a:picLocks noGrp="1" noChangeAspect="1" noChangeArrowheads="1"/>
          </p:cNvPicPr>
          <p:nvPr>
            <p:ph idx="1"/>
          </p:nvPr>
        </p:nvPicPr>
        <p:blipFill>
          <a:blip r:embed="rId2"/>
          <a:srcRect/>
          <a:stretch>
            <a:fillRect/>
          </a:stretch>
        </p:blipFill>
        <p:spPr bwMode="auto">
          <a:xfrm>
            <a:off x="785786" y="2071678"/>
            <a:ext cx="7786741" cy="3553628"/>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US" b="1" dirty="0" smtClean="0"/>
              <a:t>BUILDING BLOCKS of </a:t>
            </a:r>
            <a:r>
              <a:rPr lang="en-US" b="1" dirty="0" err="1" smtClean="0"/>
              <a:t>IoT</a:t>
            </a:r>
            <a:r>
              <a:rPr lang="en-US" dirty="0" smtClean="0"/>
              <a:t> </a:t>
            </a:r>
            <a:br>
              <a:rPr lang="en-US" dirty="0" smtClean="0"/>
            </a:br>
            <a:endParaRPr lang="en-US" dirty="0"/>
          </a:p>
        </p:txBody>
      </p:sp>
      <p:sp>
        <p:nvSpPr>
          <p:cNvPr id="3" name="Content Placeholder 2"/>
          <p:cNvSpPr>
            <a:spLocks noGrp="1"/>
          </p:cNvSpPr>
          <p:nvPr>
            <p:ph idx="1"/>
          </p:nvPr>
        </p:nvSpPr>
        <p:spPr>
          <a:xfrm>
            <a:off x="457200" y="642918"/>
            <a:ext cx="8229600" cy="5681682"/>
          </a:xfrm>
        </p:spPr>
        <p:txBody>
          <a:bodyPr/>
          <a:lstStyle/>
          <a:p>
            <a:pPr algn="just"/>
            <a:r>
              <a:rPr lang="en-US" sz="2000" dirty="0" smtClean="0"/>
              <a:t>Four things form basic building blocks of </a:t>
            </a:r>
            <a:r>
              <a:rPr lang="en-US" sz="2000" dirty="0" err="1" smtClean="0"/>
              <a:t>IoT</a:t>
            </a:r>
            <a:r>
              <a:rPr lang="en-US" sz="2000" dirty="0" smtClean="0"/>
              <a:t> system </a:t>
            </a:r>
          </a:p>
          <a:p>
            <a:pPr algn="just"/>
            <a:r>
              <a:rPr lang="en-US" sz="2000" dirty="0" smtClean="0"/>
              <a:t>–sensors,</a:t>
            </a:r>
          </a:p>
          <a:p>
            <a:pPr algn="just"/>
            <a:r>
              <a:rPr lang="en-US" sz="2000" dirty="0" smtClean="0"/>
              <a:t> processors,</a:t>
            </a:r>
          </a:p>
          <a:p>
            <a:pPr algn="just"/>
            <a:r>
              <a:rPr lang="en-US" sz="2000" dirty="0" smtClean="0"/>
              <a:t> gateways, </a:t>
            </a:r>
          </a:p>
          <a:p>
            <a:pPr algn="just"/>
            <a:r>
              <a:rPr lang="en-US" sz="2000" dirty="0" smtClean="0"/>
              <a:t>applications. </a:t>
            </a:r>
          </a:p>
          <a:p>
            <a:pPr algn="just"/>
            <a:r>
              <a:rPr lang="en-US" sz="2000" dirty="0" smtClean="0"/>
              <a:t>Each of these nodes has to have their own characteristics in order to form an useful </a:t>
            </a:r>
            <a:r>
              <a:rPr lang="en-US" sz="2000" dirty="0" err="1" smtClean="0"/>
              <a:t>IoT</a:t>
            </a:r>
            <a:r>
              <a:rPr lang="en-US" sz="2000" dirty="0" smtClean="0"/>
              <a:t> system.</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48</a:t>
            </a:fld>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BUILDING BLOCKS of </a:t>
            </a:r>
            <a:r>
              <a:rPr lang="en-US" b="1" dirty="0" err="1" smtClean="0"/>
              <a:t>IoT</a:t>
            </a:r>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49</a:t>
            </a:fld>
            <a:endParaRPr lang="en-IN"/>
          </a:p>
        </p:txBody>
      </p:sp>
      <p:pic>
        <p:nvPicPr>
          <p:cNvPr id="2050" name="Picture 2" descr="C:\Users\ssk\Desktop\index.png"/>
          <p:cNvPicPr>
            <a:picLocks noGrp="1" noChangeAspect="1" noChangeArrowheads="1"/>
          </p:cNvPicPr>
          <p:nvPr>
            <p:ph idx="1"/>
          </p:nvPr>
        </p:nvPicPr>
        <p:blipFill>
          <a:blip r:embed="rId2"/>
          <a:srcRect/>
          <a:stretch>
            <a:fillRect/>
          </a:stretch>
        </p:blipFill>
        <p:spPr bwMode="auto">
          <a:xfrm>
            <a:off x="3405187" y="2320131"/>
            <a:ext cx="2333625" cy="36195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6"/>
            <a:ext cx="8229600" cy="796086"/>
          </a:xfrm>
        </p:spPr>
        <p:txBody>
          <a:bodyPr>
            <a:normAutofit/>
          </a:bodyPr>
          <a:lstStyle/>
          <a:p>
            <a:pPr algn="ctr"/>
            <a:r>
              <a:rPr lang="en-IN" sz="4000" b="1" dirty="0" smtClean="0">
                <a:solidFill>
                  <a:srgbClr val="7030A0"/>
                </a:solidFill>
              </a:rPr>
              <a:t>What is </a:t>
            </a:r>
            <a:r>
              <a:rPr lang="en-IN" sz="4000" b="1" dirty="0" err="1" smtClean="0">
                <a:solidFill>
                  <a:srgbClr val="7030A0"/>
                </a:solidFill>
              </a:rPr>
              <a:t>IoT</a:t>
            </a:r>
            <a:r>
              <a:rPr lang="en-IN" sz="4000" b="1" dirty="0" smtClean="0">
                <a:solidFill>
                  <a:srgbClr val="7030A0"/>
                </a:solidFill>
              </a:rPr>
              <a:t>?</a:t>
            </a:r>
            <a:endParaRPr lang="en-IN" sz="5400" dirty="0">
              <a:solidFill>
                <a:srgbClr val="7030A0"/>
              </a:solidFill>
            </a:endParaRPr>
          </a:p>
        </p:txBody>
      </p:sp>
      <p:sp>
        <p:nvSpPr>
          <p:cNvPr id="3" name="Content Placeholder 2"/>
          <p:cNvSpPr>
            <a:spLocks noGrp="1"/>
          </p:cNvSpPr>
          <p:nvPr>
            <p:ph idx="1"/>
          </p:nvPr>
        </p:nvSpPr>
        <p:spPr>
          <a:xfrm>
            <a:off x="457200" y="1285860"/>
            <a:ext cx="8229600" cy="5429288"/>
          </a:xfrm>
        </p:spPr>
        <p:txBody>
          <a:bodyPr>
            <a:normAutofit fontScale="70000" lnSpcReduction="20000"/>
          </a:bodyPr>
          <a:lstStyle/>
          <a:p>
            <a:pPr algn="just">
              <a:lnSpc>
                <a:spcPct val="150000"/>
              </a:lnSpc>
              <a:buNone/>
            </a:pPr>
            <a:r>
              <a:rPr lang="en-IN" dirty="0" smtClean="0"/>
              <a:t>	Internet initially started as the “Internet of Computers”, which now include the WWW, FTP &amp; others allowing computers &amp; also users to communicate with each other &amp; exchange information.</a:t>
            </a:r>
          </a:p>
          <a:p>
            <a:pPr algn="just">
              <a:lnSpc>
                <a:spcPct val="150000"/>
              </a:lnSpc>
              <a:buNone/>
            </a:pPr>
            <a:r>
              <a:rPr lang="en-IN" dirty="0" smtClean="0"/>
              <a:t>     In recent years , </a:t>
            </a:r>
            <a:r>
              <a:rPr lang="en-IN" dirty="0" err="1" smtClean="0"/>
              <a:t>IoT</a:t>
            </a:r>
            <a:r>
              <a:rPr lang="en-IN" dirty="0" smtClean="0"/>
              <a:t> has become popular because of  following reasons:</a:t>
            </a:r>
          </a:p>
          <a:p>
            <a:pPr marL="514350" indent="-514350" algn="just">
              <a:lnSpc>
                <a:spcPct val="150000"/>
              </a:lnSpc>
              <a:buAutoNum type="arabicPeriod"/>
            </a:pPr>
            <a:r>
              <a:rPr lang="en-IN" dirty="0" smtClean="0"/>
              <a:t>Device processing power  &amp; Storage Capacity both are increasing.</a:t>
            </a:r>
          </a:p>
          <a:p>
            <a:pPr marL="514350" indent="-514350" algn="just">
              <a:lnSpc>
                <a:spcPct val="150000"/>
              </a:lnSpc>
              <a:buAutoNum type="arabicPeriod"/>
            </a:pPr>
            <a:r>
              <a:rPr lang="en-IN" dirty="0" smtClean="0"/>
              <a:t>Technology is making devices Pervasive, Mobile &amp; Wearable.</a:t>
            </a:r>
          </a:p>
          <a:p>
            <a:pPr marL="514350" indent="-514350" algn="just">
              <a:lnSpc>
                <a:spcPct val="150000"/>
              </a:lnSpc>
              <a:buAutoNum type="arabicPeriod"/>
            </a:pPr>
            <a:r>
              <a:rPr lang="en-IN" dirty="0" smtClean="0"/>
              <a:t>Communication Electronic Systems  are becoming smaller and cheaper.</a:t>
            </a:r>
          </a:p>
          <a:p>
            <a:pPr algn="just">
              <a:lnSpc>
                <a:spcPct val="150000"/>
              </a:lnSpc>
              <a:buNone/>
            </a:pPr>
            <a:r>
              <a:rPr lang="en-IN" dirty="0" smtClean="0"/>
              <a:t>		</a:t>
            </a:r>
            <a:r>
              <a:rPr lang="en-IN" dirty="0" err="1" smtClean="0"/>
              <a:t>IoT</a:t>
            </a:r>
            <a:r>
              <a:rPr lang="en-IN" dirty="0" smtClean="0"/>
              <a:t> allows objects to be sensed and controlled remotely across existing network infrastructure, creating opportunities for more direct integration between the physical world and computer-based systems, and resulting in improved efficiency, accuracy and economic benefit. </a:t>
            </a:r>
          </a:p>
          <a:p>
            <a:pPr>
              <a:lnSpc>
                <a:spcPct val="150000"/>
              </a:lnSpc>
              <a:buNone/>
            </a:pPr>
            <a:r>
              <a:rPr lang="en-IN" dirty="0" smtClean="0"/>
              <a:t>			</a:t>
            </a:r>
            <a:endParaRPr lang="en-IN" b="1" dirty="0">
              <a:solidFill>
                <a:srgbClr val="0000FF"/>
              </a:solidFill>
            </a:endParaRPr>
          </a:p>
        </p:txBody>
      </p:sp>
      <p:sp>
        <p:nvSpPr>
          <p:cNvPr id="4" name="Slide Number Placeholder 3"/>
          <p:cNvSpPr>
            <a:spLocks noGrp="1"/>
          </p:cNvSpPr>
          <p:nvPr>
            <p:ph type="sldNum" sz="quarter" idx="12"/>
          </p:nvPr>
        </p:nvSpPr>
        <p:spPr/>
        <p:txBody>
          <a:bodyPr/>
          <a:lstStyle/>
          <a:p>
            <a:fld id="{7933DF99-38B8-4278-ABAE-40A957E9C799}" type="slidenum">
              <a:rPr lang="en-IN" smtClean="0"/>
              <a:pPr/>
              <a:t>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slide(fromBottom)">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slide(fromBottom)">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slide(fromBottom)">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slide(fromBottom)">
                                      <p:cBhvr>
                                        <p:cTn id="29" dur="2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slide(fromBottom)">
                                      <p:cBhvr>
                                        <p:cTn id="34" dur="2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slide(fromBottom)">
                                      <p:cBhvr>
                                        <p:cTn id="39" dur="2000"/>
                                        <p:tgtEl>
                                          <p:spTgt spid="3">
                                            <p:txEl>
                                              <p:pRg st="5" end="5"/>
                                            </p:txEl>
                                          </p:spTgt>
                                        </p:tgtEl>
                                      </p:cBhvr>
                                    </p:animEffect>
                                  </p:childTnLst>
                                </p:cTn>
                              </p:par>
                              <p:par>
                                <p:cTn id="40" presetID="12" presetClass="entr" presetSubtype="4"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slide(fromBottom)">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928694"/>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3600" b="1" dirty="0" smtClean="0"/>
              <a:t>Applications:</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1000108"/>
            <a:ext cx="8229600" cy="5324492"/>
          </a:xfrm>
        </p:spPr>
        <p:txBody>
          <a:bodyPr/>
          <a:lstStyle/>
          <a:p>
            <a:pPr algn="just"/>
            <a:r>
              <a:rPr lang="en-US" sz="2000" dirty="0" smtClean="0"/>
              <a:t>Applications form another end of an </a:t>
            </a:r>
            <a:r>
              <a:rPr lang="en-US" sz="2000" dirty="0" err="1" smtClean="0"/>
              <a:t>IoT</a:t>
            </a:r>
            <a:r>
              <a:rPr lang="en-US" sz="2000" dirty="0" smtClean="0"/>
              <a:t> system. Applications are essential for proper utilization of all the data collected. </a:t>
            </a:r>
          </a:p>
          <a:p>
            <a:pPr algn="just"/>
            <a:r>
              <a:rPr lang="en-US" sz="2000" dirty="0" smtClean="0"/>
              <a:t>These cloud based applications which are responsible for rendering effective meaning to the data collected. Applications are controlled by users and are delivery point of particular services.</a:t>
            </a:r>
          </a:p>
          <a:p>
            <a:pPr algn="just"/>
            <a:r>
              <a:rPr lang="en-US" sz="2000" dirty="0" smtClean="0"/>
              <a:t>Examples of applications are: home automation apps, security systems, industrial control hub etc. </a:t>
            </a:r>
          </a:p>
          <a:p>
            <a:pPr algn="just"/>
            <a:r>
              <a:rPr lang="en-US" sz="2000" dirty="0" smtClean="0"/>
              <a:t>In a nutshell, from the figure we can determine that the information gathered by the sensing node (end node) is processed first then via connectivity it reaches the embedded processing nodes that can be any embedded hardware devices and are processed there as well. It then passes through the connectivity nodes again and reaches the remote cloud-based processing that can be any software and are sent to the application node for the proper applied usage of the data collected and also for data analysis via big data.</a:t>
            </a:r>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50</a:t>
            </a:fld>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Autofit/>
          </a:bodyPr>
          <a:lstStyle/>
          <a:p>
            <a:r>
              <a:rPr lang="en-US" sz="3200" b="1" dirty="0" smtClean="0"/>
              <a:t>Gateways:</a:t>
            </a:r>
            <a:endParaRPr lang="en-US" sz="3200" dirty="0"/>
          </a:p>
        </p:txBody>
      </p:sp>
      <p:sp>
        <p:nvSpPr>
          <p:cNvPr id="3" name="Content Placeholder 2"/>
          <p:cNvSpPr>
            <a:spLocks noGrp="1"/>
          </p:cNvSpPr>
          <p:nvPr>
            <p:ph idx="1"/>
          </p:nvPr>
        </p:nvSpPr>
        <p:spPr>
          <a:xfrm>
            <a:off x="457200" y="1214422"/>
            <a:ext cx="8229600" cy="5110178"/>
          </a:xfrm>
        </p:spPr>
        <p:txBody>
          <a:bodyPr>
            <a:normAutofit fontScale="92500" lnSpcReduction="10000"/>
          </a:bodyPr>
          <a:lstStyle/>
          <a:p>
            <a:pPr algn="just"/>
            <a:r>
              <a:rPr lang="en-US" sz="2000" dirty="0" smtClean="0"/>
              <a:t>Gateways are responsible for routing the processed data and send it to proper locations for its (data) proper utilization. </a:t>
            </a:r>
          </a:p>
          <a:p>
            <a:pPr algn="just"/>
            <a:r>
              <a:rPr lang="en-US" sz="2000" dirty="0" smtClean="0"/>
              <a:t>In other words, we can say that gateway helps in to and fro communication of the data. It provides network connectivity to the data. Network connectivity is essential for any </a:t>
            </a:r>
            <a:r>
              <a:rPr lang="en-US" sz="2000" dirty="0" err="1" smtClean="0"/>
              <a:t>IoT</a:t>
            </a:r>
            <a:r>
              <a:rPr lang="en-US" sz="2000" dirty="0" smtClean="0"/>
              <a:t> system to communicate. </a:t>
            </a:r>
          </a:p>
          <a:p>
            <a:pPr algn="just"/>
            <a:r>
              <a:rPr lang="en-US" sz="2000" dirty="0" smtClean="0"/>
              <a:t>LAN, WAN, PAN etc are examples of network gateways.</a:t>
            </a:r>
          </a:p>
          <a:p>
            <a:pPr algn="just"/>
            <a:r>
              <a:rPr lang="en-US" sz="3200" b="1" dirty="0" smtClean="0"/>
              <a:t>Processors:</a:t>
            </a:r>
          </a:p>
          <a:p>
            <a:pPr algn="just"/>
            <a:r>
              <a:rPr lang="en-US" sz="2000" dirty="0" smtClean="0"/>
              <a:t>Processors are the brain of the </a:t>
            </a:r>
            <a:r>
              <a:rPr lang="en-US" sz="2000" dirty="0" err="1" smtClean="0"/>
              <a:t>IoT</a:t>
            </a:r>
            <a:r>
              <a:rPr lang="en-US" sz="2000" dirty="0" smtClean="0"/>
              <a:t> system. Their main function is to process the data captured by the sensors and process them so as to extract the valuable data from the enormous amount of raw data collected. In a word, we can say that it gives intelligence to the data.</a:t>
            </a:r>
          </a:p>
          <a:p>
            <a:pPr algn="just"/>
            <a:r>
              <a:rPr lang="en-US" sz="2000" dirty="0" smtClean="0"/>
              <a:t>Processors mostly work on real-time basis and can be easily controlled by applications. These are also responsible for securing the data – that is performing encryption and decryption of data.</a:t>
            </a:r>
          </a:p>
          <a:p>
            <a:pPr algn="just"/>
            <a:r>
              <a:rPr lang="en-US" sz="2000" dirty="0" smtClean="0"/>
              <a:t>Embedded hardware devices, microcontroller etc are the ones that process the data because they have processors attached to it.</a:t>
            </a:r>
          </a:p>
          <a:p>
            <a:pPr algn="just"/>
            <a:endParaRPr lang="en-US" sz="2000" dirty="0" smtClean="0"/>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51</a:t>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r>
              <a:rPr lang="en-US" sz="3200" b="1" dirty="0" smtClean="0"/>
              <a:t>Sensors:</a:t>
            </a:r>
            <a:endParaRPr lang="en-US" sz="3200" dirty="0"/>
          </a:p>
        </p:txBody>
      </p:sp>
      <p:sp>
        <p:nvSpPr>
          <p:cNvPr id="3" name="Content Placeholder 2"/>
          <p:cNvSpPr>
            <a:spLocks noGrp="1"/>
          </p:cNvSpPr>
          <p:nvPr>
            <p:ph idx="1"/>
          </p:nvPr>
        </p:nvSpPr>
        <p:spPr>
          <a:xfrm>
            <a:off x="457200" y="1214422"/>
            <a:ext cx="8229600" cy="5110178"/>
          </a:xfrm>
        </p:spPr>
        <p:txBody>
          <a:bodyPr>
            <a:normAutofit/>
          </a:bodyPr>
          <a:lstStyle/>
          <a:p>
            <a:pPr algn="just"/>
            <a:r>
              <a:rPr lang="en-US" sz="2200" dirty="0" smtClean="0"/>
              <a:t>These form the front end of the </a:t>
            </a:r>
            <a:r>
              <a:rPr lang="en-US" sz="2200" dirty="0" err="1" smtClean="0"/>
              <a:t>IoT</a:t>
            </a:r>
            <a:r>
              <a:rPr lang="en-US" sz="2200" dirty="0" smtClean="0"/>
              <a:t> devices. These are the so called “Things” of the system. Their main purpose is to collect data from its surrounding (sensors) or give out data to its surrounding (actuators). </a:t>
            </a:r>
          </a:p>
          <a:p>
            <a:pPr algn="just"/>
            <a:r>
              <a:rPr lang="en-US" sz="2200" dirty="0" smtClean="0"/>
              <a:t>These have to be uniquely identifiable devices with a unique IP address so that they can be easily identifiable over a large network. </a:t>
            </a:r>
          </a:p>
          <a:p>
            <a:pPr algn="just"/>
            <a:r>
              <a:rPr lang="en-US" sz="2200" dirty="0" smtClean="0"/>
              <a:t>These have to be active in nature which means that they should be able to collect real time data. These can either work on their own (autonomous in nature) or can be made to work by the user depending on their needs (user controlled).</a:t>
            </a:r>
          </a:p>
          <a:p>
            <a:pPr algn="just"/>
            <a:r>
              <a:rPr lang="en-US" sz="2200" dirty="0" smtClean="0"/>
              <a:t>Examples of sensors are: gas sensor, water quality sensor, moisture sensor etc.</a:t>
            </a:r>
          </a:p>
          <a:p>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52</a:t>
            </a:fld>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r>
              <a:rPr lang="en-US" sz="3200" b="1" dirty="0" smtClean="0"/>
              <a:t>HOW </a:t>
            </a:r>
            <a:r>
              <a:rPr lang="en-US" sz="3200" b="1" dirty="0" err="1" smtClean="0"/>
              <a:t>IoT</a:t>
            </a:r>
            <a:r>
              <a:rPr lang="en-US" sz="3200" b="1" dirty="0" smtClean="0"/>
              <a:t> WORKS</a:t>
            </a:r>
            <a:endParaRPr lang="en-US" sz="3200" dirty="0"/>
          </a:p>
        </p:txBody>
      </p:sp>
      <p:sp>
        <p:nvSpPr>
          <p:cNvPr id="3" name="Content Placeholder 2"/>
          <p:cNvSpPr>
            <a:spLocks noGrp="1"/>
          </p:cNvSpPr>
          <p:nvPr>
            <p:ph idx="1"/>
          </p:nvPr>
        </p:nvSpPr>
        <p:spPr>
          <a:xfrm>
            <a:off x="457200" y="1214422"/>
            <a:ext cx="8229600" cy="5110178"/>
          </a:xfrm>
        </p:spPr>
        <p:txBody>
          <a:bodyPr>
            <a:normAutofit/>
          </a:bodyPr>
          <a:lstStyle/>
          <a:p>
            <a:pPr algn="just"/>
            <a:r>
              <a:rPr lang="en-US" sz="2000" dirty="0" smtClean="0"/>
              <a:t>First, it acquires information with respect to basic resources (names, addresses and so on) and related attributes of objects by means of automatic identification and perception technologies such as RFID, wireless sensor and satellite positioning, in other words the sensors, RFID tags and all other uniquely identifiable objects or "things" acquire real-time information (data) with the virtue of a central hub like </a:t>
            </a:r>
            <a:r>
              <a:rPr lang="en-US" sz="2000" dirty="0" err="1" smtClean="0"/>
              <a:t>smartphones</a:t>
            </a:r>
            <a:r>
              <a:rPr lang="en-US" dirty="0" smtClean="0"/>
              <a:t>.</a:t>
            </a:r>
          </a:p>
          <a:p>
            <a:pPr algn="just"/>
            <a:r>
              <a:rPr lang="en-US" sz="2000" dirty="0" smtClean="0"/>
              <a:t>Second, by virtue of many kinds of communications technologies, it integrates object-related information into the information network and realizes the intelligent indexing and integration of the information related to masses of objects by resorting to fundamental resource services (similar to the resolution, addressing and discovery of the internet).</a:t>
            </a:r>
            <a:endParaRPr lang="en-US"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53</a:t>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42876"/>
          </a:xfrm>
        </p:spPr>
        <p:txBody>
          <a:bodyPr>
            <a:normAutofit fontScale="90000"/>
          </a:bodyPr>
          <a:lstStyle/>
          <a:p>
            <a:endParaRPr lang="en-US" dirty="0"/>
          </a:p>
        </p:txBody>
      </p:sp>
      <p:sp>
        <p:nvSpPr>
          <p:cNvPr id="3" name="Content Placeholder 2"/>
          <p:cNvSpPr>
            <a:spLocks noGrp="1"/>
          </p:cNvSpPr>
          <p:nvPr>
            <p:ph idx="1"/>
          </p:nvPr>
        </p:nvSpPr>
        <p:spPr>
          <a:xfrm>
            <a:off x="457200" y="1071546"/>
            <a:ext cx="8229600" cy="5253054"/>
          </a:xfrm>
        </p:spPr>
        <p:txBody>
          <a:bodyPr>
            <a:normAutofit/>
          </a:bodyPr>
          <a:lstStyle/>
          <a:p>
            <a:pPr algn="just"/>
            <a:r>
              <a:rPr lang="en-US" sz="2000" dirty="0" smtClean="0"/>
              <a:t>Finally, utilizing intelligent computing technologies such as cloud computing, fuzzy recognition, data mining and semantic analysis, it analyzes and processes the information related to masses of objects so as to eventually realize intelligent decision and control in the physical world.</a:t>
            </a:r>
          </a:p>
          <a:p>
            <a:pPr lvl="8" algn="just"/>
            <a:r>
              <a:rPr lang="en-US" sz="800" dirty="0" smtClean="0"/>
              <a:t> </a:t>
            </a:r>
            <a:br>
              <a:rPr lang="en-US" sz="800" dirty="0" smtClean="0"/>
            </a:br>
            <a:endParaRPr lang="en-US" sz="8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54</a:t>
            </a:fld>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933DF99-38B8-4278-ABAE-40A957E9C799}" type="slidenum">
              <a:rPr lang="en-IN" smtClean="0"/>
              <a:pPr/>
              <a:t>55</a:t>
            </a:fld>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7772400" cy="1905000"/>
          </a:xfrm>
        </p:spPr>
        <p:txBody>
          <a:bodyPr>
            <a:normAutofit/>
          </a:bodyPr>
          <a:lstStyle/>
          <a:p>
            <a:r>
              <a:rPr lang="zh-TW" altLang="en-US" sz="4000" i="0" dirty="0" smtClean="0">
                <a:effectLst>
                  <a:outerShdw blurRad="38100" dist="38100" dir="2700000" algn="tl">
                    <a:srgbClr val="000000">
                      <a:alpha val="43137"/>
                    </a:srgbClr>
                  </a:outerShdw>
                </a:effectLst>
              </a:rPr>
              <a:t>雲端計算</a:t>
            </a:r>
            <a:r>
              <a:rPr lang="en-US" altLang="zh-TW" sz="4000" dirty="0" smtClean="0">
                <a:effectLst>
                  <a:outerShdw blurRad="38100" dist="38100" dir="2700000" algn="tl">
                    <a:srgbClr val="000000">
                      <a:alpha val="43137"/>
                    </a:srgbClr>
                  </a:outerShdw>
                </a:effectLst>
              </a:rPr>
              <a:t/>
            </a:r>
            <a:br>
              <a:rPr lang="en-US" altLang="zh-TW"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Cloud Computing</a:t>
            </a:r>
            <a:endParaRPr lang="en-US" sz="4000" i="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7300" y="3200400"/>
            <a:ext cx="6629400" cy="2362200"/>
          </a:xfrm>
        </p:spPr>
        <p:txBody>
          <a:bodyPr>
            <a:normAutofit/>
          </a:bodyPr>
          <a:lstStyle/>
          <a:p>
            <a:pPr algn="ctr"/>
            <a:r>
              <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rPr>
              <a:t>Introduction to Cloud Computing</a:t>
            </a:r>
          </a:p>
          <a:p>
            <a:pPr algn="ctr"/>
            <a:endParaRPr lang="en-US" sz="3200" i="0" dirty="0" smtClean="0">
              <a:effectLst>
                <a:outerShdw blurRad="38100" dist="38100" dir="2700000" algn="tl">
                  <a:srgbClr val="000000">
                    <a:alpha val="43137"/>
                  </a:srgbClr>
                </a:outerShdw>
              </a:effectLst>
              <a:latin typeface="標楷體" pitchFamily="65" charset="-120"/>
              <a:ea typeface="標楷體" pitchFamily="65" charset="-120"/>
            </a:endParaRPr>
          </a:p>
          <a:p>
            <a:pPr algn="ctr"/>
            <a:endParaRPr lang="en-US" sz="2800" i="0"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Cloud Computing ?</a:t>
            </a:r>
          </a:p>
          <a:p>
            <a:pPr lvl="1"/>
            <a:r>
              <a:rPr lang="en-US" dirty="0" smtClean="0"/>
              <a:t>Different perspectives</a:t>
            </a:r>
          </a:p>
          <a:p>
            <a:pPr lvl="1"/>
            <a:r>
              <a:rPr lang="en-US" dirty="0" smtClean="0"/>
              <a:t>Properties and characteristics</a:t>
            </a:r>
          </a:p>
          <a:p>
            <a:pPr lvl="1"/>
            <a:r>
              <a:rPr lang="en-US" dirty="0" smtClean="0"/>
              <a:t>Benefits from cloud computing</a:t>
            </a:r>
          </a:p>
          <a:p>
            <a:endParaRPr lang="en-US" dirty="0" smtClean="0"/>
          </a:p>
          <a:p>
            <a:r>
              <a:rPr lang="en-US" dirty="0" smtClean="0"/>
              <a:t>Service and deployment models</a:t>
            </a:r>
          </a:p>
          <a:p>
            <a:pPr lvl="1"/>
            <a:r>
              <a:rPr lang="en-US" dirty="0" smtClean="0"/>
              <a:t>Three service models</a:t>
            </a:r>
          </a:p>
          <a:p>
            <a:pPr lvl="1"/>
            <a:r>
              <a:rPr lang="en-US" dirty="0" smtClean="0"/>
              <a:t>Four deployment models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en-US" dirty="0" smtClean="0"/>
              <a:t>Cloud Definitions</a:t>
            </a:r>
            <a:endParaRPr lang="en-US" dirty="0"/>
          </a:p>
        </p:txBody>
      </p:sp>
      <p:sp>
        <p:nvSpPr>
          <p:cNvPr id="3" name="Content Placeholder 2"/>
          <p:cNvSpPr>
            <a:spLocks noGrp="1"/>
          </p:cNvSpPr>
          <p:nvPr>
            <p:ph idx="1"/>
          </p:nvPr>
        </p:nvSpPr>
        <p:spPr>
          <a:xfrm>
            <a:off x="457200" y="1600201"/>
            <a:ext cx="8229600" cy="3124200"/>
          </a:xfrm>
        </p:spPr>
        <p:txBody>
          <a:bodyPr>
            <a:normAutofit fontScale="92500" lnSpcReduction="20000"/>
          </a:bodyPr>
          <a:lstStyle/>
          <a:p>
            <a:r>
              <a:rPr lang="en-US" dirty="0" smtClean="0"/>
              <a:t>Definition from </a:t>
            </a:r>
            <a:r>
              <a:rPr lang="en-US" b="1" i="1" dirty="0" smtClean="0"/>
              <a:t>NIST</a:t>
            </a:r>
            <a:r>
              <a:rPr lang="en-US" sz="1600" b="1" i="1" dirty="0" smtClean="0"/>
              <a:t> (National Institute of Standards and Technology)</a:t>
            </a:r>
          </a:p>
          <a:p>
            <a:pPr lvl="1"/>
            <a:r>
              <a:rPr lang="en-US" dirty="0" smtClean="0"/>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p>
          <a:p>
            <a:pPr lvl="1"/>
            <a:r>
              <a:rPr lang="en-US" dirty="0" smtClean="0"/>
              <a:t>This cloud model promotes availability and is composed of five essential characteristics, three service models, and four deployment models.</a:t>
            </a:r>
          </a:p>
          <a:p>
            <a:pPr lvl="1"/>
            <a:endParaRPr lang="en-US" dirty="0"/>
          </a:p>
        </p:txBody>
      </p:sp>
      <p:pic>
        <p:nvPicPr>
          <p:cNvPr id="5122" name="Picture 2" descr="http://www.biometrics.org/bc2005/images/exhibitor_logos/NIST_logo_new.jpg"/>
          <p:cNvPicPr>
            <a:picLocks noChangeAspect="1" noChangeArrowheads="1"/>
          </p:cNvPicPr>
          <p:nvPr/>
        </p:nvPicPr>
        <p:blipFill>
          <a:blip r:embed="rId2" cstate="print"/>
          <a:srcRect l="1021" t="1905"/>
          <a:stretch>
            <a:fillRect/>
          </a:stretch>
        </p:blipFill>
        <p:spPr bwMode="auto">
          <a:xfrm>
            <a:off x="1861457" y="5050971"/>
            <a:ext cx="5477590" cy="112122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dirty="0" smtClean="0"/>
              <a:t>Cloud Definitions</a:t>
            </a:r>
            <a:endParaRPr lang="en-US" dirty="0"/>
          </a:p>
        </p:txBody>
      </p:sp>
      <p:sp>
        <p:nvSpPr>
          <p:cNvPr id="3" name="Content Placeholder 2"/>
          <p:cNvSpPr>
            <a:spLocks noGrp="1"/>
          </p:cNvSpPr>
          <p:nvPr>
            <p:ph idx="1"/>
          </p:nvPr>
        </p:nvSpPr>
        <p:spPr>
          <a:xfrm>
            <a:off x="457200" y="1600200"/>
            <a:ext cx="8229600" cy="3200400"/>
          </a:xfrm>
        </p:spPr>
        <p:txBody>
          <a:bodyPr/>
          <a:lstStyle/>
          <a:p>
            <a:r>
              <a:rPr lang="en-US" dirty="0" smtClean="0"/>
              <a:t>Definition from </a:t>
            </a:r>
            <a:r>
              <a:rPr lang="en-US" b="1" i="1" dirty="0" smtClean="0"/>
              <a:t>Wikipedia</a:t>
            </a:r>
          </a:p>
          <a:p>
            <a:pPr lvl="1"/>
            <a:r>
              <a:rPr lang="en-US" dirty="0" smtClean="0"/>
              <a:t>Cloud computing is Internet-based computing, whereby shared resources, software, and information are provided to computers and other devices on demand, like the electricity grid.</a:t>
            </a:r>
          </a:p>
          <a:p>
            <a:pPr lvl="1"/>
            <a:r>
              <a:rPr lang="en-US" dirty="0" smtClean="0"/>
              <a:t>Cloud computing is </a:t>
            </a:r>
            <a:r>
              <a:rPr lang="en-US" dirty="0" smtClean="0"/>
              <a:t> </a:t>
            </a:r>
            <a:r>
              <a:rPr lang="en-US" dirty="0" smtClean="0"/>
              <a:t>style of computing in which dynamically scalable and often virtualized resources are provided as a service over the Internet.</a:t>
            </a:r>
          </a:p>
        </p:txBody>
      </p:sp>
      <p:pic>
        <p:nvPicPr>
          <p:cNvPr id="4098" name="Picture 2" descr="http://blogs.toonboom.com/professional/wp-content/uploads/2008/05/wikipedia-logo.png"/>
          <p:cNvPicPr>
            <a:picLocks noChangeAspect="1" noChangeArrowheads="1"/>
          </p:cNvPicPr>
          <p:nvPr/>
        </p:nvPicPr>
        <p:blipFill>
          <a:blip r:embed="rId2" cstate="print"/>
          <a:srcRect/>
          <a:stretch>
            <a:fillRect/>
          </a:stretch>
        </p:blipFill>
        <p:spPr bwMode="auto">
          <a:xfrm>
            <a:off x="6019800" y="3864260"/>
            <a:ext cx="2314575" cy="2841340"/>
          </a:xfrm>
          <a:prstGeom prst="rect">
            <a:avLst/>
          </a:prstGeom>
          <a:noFill/>
        </p:spPr>
      </p:pic>
      <p:pic>
        <p:nvPicPr>
          <p:cNvPr id="4100" name="Picture 4" descr="government datacentres"/>
          <p:cNvPicPr>
            <a:picLocks noChangeAspect="1" noChangeArrowheads="1"/>
          </p:cNvPicPr>
          <p:nvPr/>
        </p:nvPicPr>
        <p:blipFill>
          <a:blip r:embed="rId3" cstate="print"/>
          <a:srcRect/>
          <a:stretch>
            <a:fillRect/>
          </a:stretch>
        </p:blipFill>
        <p:spPr bwMode="auto">
          <a:xfrm>
            <a:off x="1143000" y="4071734"/>
            <a:ext cx="4684134" cy="2633866"/>
          </a:xfrm>
          <a:prstGeom prst="roundRect">
            <a:avLst>
              <a:gd name="adj" fmla="val 3412"/>
            </a:avLst>
          </a:prstGeom>
          <a:noFill/>
          <a:ln>
            <a:solidFill>
              <a:schemeClr val="accent1"/>
            </a:solidFill>
          </a:ln>
          <a:effectLst>
            <a:outerShdw blurRad="63500" sx="102000" sy="102000" algn="ctr"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endParaRPr lang="en-US" dirty="0"/>
          </a:p>
        </p:txBody>
      </p:sp>
      <p:sp>
        <p:nvSpPr>
          <p:cNvPr id="3" name="Content Placeholder 2"/>
          <p:cNvSpPr>
            <a:spLocks noGrp="1"/>
          </p:cNvSpPr>
          <p:nvPr>
            <p:ph idx="1"/>
          </p:nvPr>
        </p:nvSpPr>
        <p:spPr>
          <a:xfrm>
            <a:off x="457200" y="1285860"/>
            <a:ext cx="8229600" cy="5038740"/>
          </a:xfrm>
        </p:spPr>
        <p:txBody>
          <a:bodyPr>
            <a:normAutofit/>
          </a:bodyPr>
          <a:lstStyle/>
          <a:p>
            <a:pPr algn="just"/>
            <a:r>
              <a:rPr lang="en-US" sz="2000" dirty="0" err="1" smtClean="0"/>
              <a:t>IoT</a:t>
            </a:r>
            <a:r>
              <a:rPr lang="en-US" sz="2000" dirty="0" smtClean="0"/>
              <a:t> is creating a considerable impact on health care, agriculture, retail and it’s already started influencing its approach towards  the auto sector, changing it to a great degree at a very quick pace. </a:t>
            </a:r>
          </a:p>
          <a:p>
            <a:pPr algn="just"/>
            <a:r>
              <a:rPr lang="en-US" sz="2000" dirty="0" smtClean="0"/>
              <a:t>A best example is the </a:t>
            </a:r>
            <a:r>
              <a:rPr lang="en-US" sz="2000" b="1" dirty="0" smtClean="0"/>
              <a:t>Advancement of driverless</a:t>
            </a:r>
            <a:r>
              <a:rPr lang="en-US" sz="2000" dirty="0" smtClean="0"/>
              <a:t>, the ultimate expression of a car that drives itself is being developed through </a:t>
            </a:r>
            <a:r>
              <a:rPr lang="en-US" sz="2000" dirty="0" err="1" smtClean="0"/>
              <a:t>IoT</a:t>
            </a:r>
            <a:r>
              <a:rPr lang="en-US" sz="2000" dirty="0" smtClean="0"/>
              <a:t>.</a:t>
            </a:r>
          </a:p>
          <a:p>
            <a:pPr algn="just"/>
            <a:endParaRPr lang="en-US" sz="2000" dirty="0" smtClean="0"/>
          </a:p>
          <a:p>
            <a:pPr algn="just"/>
            <a:r>
              <a:rPr lang="en-US" sz="2000" dirty="0" smtClean="0"/>
              <a:t>It would be connected with everything – from vehicle to vehicle, vehicle to cloud and vehicle to driver</a:t>
            </a:r>
            <a:endParaRPr lang="en-US"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ndy\AppData\Local\Microsoft\Windows\Temporary Internet Files\Content.IE5\OHTRCXWF\MPj03992210000[1].jpg"/>
          <p:cNvPicPr>
            <a:picLocks noChangeAspect="1" noChangeArrowheads="1"/>
          </p:cNvPicPr>
          <p:nvPr/>
        </p:nvPicPr>
        <p:blipFill>
          <a:blip r:embed="rId2" cstate="print"/>
          <a:srcRect l="15830" r="13702"/>
          <a:stretch>
            <a:fillRect/>
          </a:stretch>
        </p:blipFill>
        <p:spPr bwMode="auto">
          <a:xfrm>
            <a:off x="5867400" y="2362200"/>
            <a:ext cx="2743200" cy="3892858"/>
          </a:xfrm>
          <a:prstGeom prst="rect">
            <a:avLst/>
          </a:prstGeom>
          <a:noFill/>
        </p:spPr>
      </p:pic>
      <p:sp>
        <p:nvSpPr>
          <p:cNvPr id="2" name="Title 1"/>
          <p:cNvSpPr>
            <a:spLocks noGrp="1"/>
          </p:cNvSpPr>
          <p:nvPr>
            <p:ph type="title"/>
          </p:nvPr>
        </p:nvSpPr>
        <p:spPr>
          <a:xfrm>
            <a:off x="457200" y="704088"/>
            <a:ext cx="8229600" cy="367458"/>
          </a:xfrm>
        </p:spPr>
        <p:txBody>
          <a:bodyPr>
            <a:normAutofit fontScale="90000"/>
          </a:bodyPr>
          <a:lstStyle/>
          <a:p>
            <a:r>
              <a:rPr lang="en-US" dirty="0" smtClean="0"/>
              <a:t>In Our Humble Opinion</a:t>
            </a:r>
            <a:endParaRPr lang="en-US" dirty="0"/>
          </a:p>
        </p:txBody>
      </p:sp>
      <p:sp>
        <p:nvSpPr>
          <p:cNvPr id="3" name="Content Placeholder 2"/>
          <p:cNvSpPr>
            <a:spLocks noGrp="1"/>
          </p:cNvSpPr>
          <p:nvPr>
            <p:ph idx="1"/>
          </p:nvPr>
        </p:nvSpPr>
        <p:spPr>
          <a:xfrm>
            <a:off x="457200" y="1071546"/>
            <a:ext cx="8229600" cy="5634054"/>
          </a:xfrm>
        </p:spPr>
        <p:txBody>
          <a:bodyPr>
            <a:noAutofit/>
          </a:bodyPr>
          <a:lstStyle/>
          <a:p>
            <a:r>
              <a:rPr lang="en-US" sz="2000" dirty="0" smtClean="0"/>
              <a:t>Cloud computing is a paradigm of computing, a new way of thinking about IT industry but not any specific technology.</a:t>
            </a:r>
          </a:p>
          <a:p>
            <a:pPr lvl="1"/>
            <a:r>
              <a:rPr lang="en-US" sz="2000" dirty="0" smtClean="0"/>
              <a:t>Central ideas</a:t>
            </a:r>
          </a:p>
          <a:p>
            <a:pPr lvl="2"/>
            <a:r>
              <a:rPr lang="en-US" sz="2000" b="1" i="1" dirty="0" smtClean="0">
                <a:solidFill>
                  <a:schemeClr val="accent6">
                    <a:lumMod val="50000"/>
                  </a:schemeClr>
                </a:solidFill>
              </a:rPr>
              <a:t>Utility Computing</a:t>
            </a:r>
          </a:p>
          <a:p>
            <a:pPr lvl="2"/>
            <a:r>
              <a:rPr lang="en-US" sz="2000" b="1" i="1" dirty="0" smtClean="0">
                <a:solidFill>
                  <a:schemeClr val="accent6">
                    <a:lumMod val="50000"/>
                  </a:schemeClr>
                </a:solidFill>
              </a:rPr>
              <a:t>SOA</a:t>
            </a:r>
            <a:r>
              <a:rPr lang="en-US" sz="2000" dirty="0" smtClean="0"/>
              <a:t> - Service Oriented Architecture</a:t>
            </a:r>
          </a:p>
          <a:p>
            <a:pPr lvl="2"/>
            <a:r>
              <a:rPr lang="en-US" sz="2000" b="1" i="1" dirty="0" smtClean="0">
                <a:solidFill>
                  <a:schemeClr val="accent6">
                    <a:lumMod val="50000"/>
                  </a:schemeClr>
                </a:solidFill>
              </a:rPr>
              <a:t>SLA</a:t>
            </a:r>
            <a:r>
              <a:rPr lang="en-US" sz="2000" dirty="0" smtClean="0"/>
              <a:t> - Service Level Agreement</a:t>
            </a:r>
          </a:p>
          <a:p>
            <a:pPr lvl="1"/>
            <a:r>
              <a:rPr lang="en-US" sz="2000" dirty="0" smtClean="0"/>
              <a:t>Properties and characteristics</a:t>
            </a:r>
          </a:p>
          <a:p>
            <a:pPr lvl="2"/>
            <a:r>
              <a:rPr lang="en-US" sz="2000" dirty="0" smtClean="0"/>
              <a:t>High </a:t>
            </a:r>
            <a:r>
              <a:rPr lang="en-US" sz="2000" b="1" i="1" dirty="0" smtClean="0">
                <a:solidFill>
                  <a:schemeClr val="accent6">
                    <a:lumMod val="50000"/>
                  </a:schemeClr>
                </a:solidFill>
              </a:rPr>
              <a:t>scalability </a:t>
            </a:r>
            <a:r>
              <a:rPr lang="en-US" sz="2000" dirty="0" smtClean="0"/>
              <a:t>and </a:t>
            </a:r>
            <a:r>
              <a:rPr lang="en-US" sz="2000" b="1" i="1" dirty="0" smtClean="0">
                <a:solidFill>
                  <a:schemeClr val="accent6">
                    <a:lumMod val="50000"/>
                  </a:schemeClr>
                </a:solidFill>
              </a:rPr>
              <a:t>elasticity</a:t>
            </a:r>
          </a:p>
          <a:p>
            <a:pPr lvl="2"/>
            <a:r>
              <a:rPr lang="en-US" sz="2000" dirty="0" smtClean="0"/>
              <a:t>High </a:t>
            </a:r>
            <a:r>
              <a:rPr lang="en-US" sz="2000" b="1" i="1" dirty="0" smtClean="0">
                <a:solidFill>
                  <a:schemeClr val="accent6">
                    <a:lumMod val="50000"/>
                  </a:schemeClr>
                </a:solidFill>
              </a:rPr>
              <a:t>availability </a:t>
            </a:r>
            <a:r>
              <a:rPr lang="en-US" sz="2000" dirty="0" smtClean="0"/>
              <a:t>and </a:t>
            </a:r>
            <a:r>
              <a:rPr lang="en-US" sz="2000" b="1" i="1" dirty="0" smtClean="0">
                <a:solidFill>
                  <a:schemeClr val="accent6">
                    <a:lumMod val="50000"/>
                  </a:schemeClr>
                </a:solidFill>
              </a:rPr>
              <a:t>reliability</a:t>
            </a:r>
          </a:p>
          <a:p>
            <a:pPr lvl="2"/>
            <a:r>
              <a:rPr lang="en-US" sz="2000" dirty="0" smtClean="0"/>
              <a:t>High </a:t>
            </a:r>
            <a:r>
              <a:rPr lang="en-US" sz="2000" b="1" i="1" dirty="0" smtClean="0">
                <a:solidFill>
                  <a:schemeClr val="accent6">
                    <a:lumMod val="50000"/>
                  </a:schemeClr>
                </a:solidFill>
              </a:rPr>
              <a:t>manageability </a:t>
            </a:r>
            <a:r>
              <a:rPr lang="en-US" sz="2000" dirty="0" smtClean="0"/>
              <a:t>and </a:t>
            </a:r>
            <a:r>
              <a:rPr lang="en-US" sz="2000" b="1" i="1" dirty="0" smtClean="0">
                <a:solidFill>
                  <a:schemeClr val="accent6">
                    <a:lumMod val="50000"/>
                  </a:schemeClr>
                </a:solidFill>
              </a:rPr>
              <a:t>interoperability</a:t>
            </a:r>
          </a:p>
          <a:p>
            <a:pPr lvl="2"/>
            <a:r>
              <a:rPr lang="en-US" sz="2000" dirty="0" smtClean="0"/>
              <a:t>High </a:t>
            </a:r>
            <a:r>
              <a:rPr lang="en-US" sz="2000" b="1" i="1" dirty="0" smtClean="0">
                <a:solidFill>
                  <a:schemeClr val="accent6">
                    <a:lumMod val="50000"/>
                  </a:schemeClr>
                </a:solidFill>
              </a:rPr>
              <a:t>accessibility </a:t>
            </a:r>
            <a:r>
              <a:rPr lang="en-US" sz="2000" dirty="0" smtClean="0"/>
              <a:t>and </a:t>
            </a:r>
            <a:r>
              <a:rPr lang="en-US" sz="2000" b="1" i="1" dirty="0" smtClean="0">
                <a:solidFill>
                  <a:schemeClr val="accent6">
                    <a:lumMod val="50000"/>
                  </a:schemeClr>
                </a:solidFill>
              </a:rPr>
              <a:t>portability</a:t>
            </a:r>
          </a:p>
          <a:p>
            <a:pPr lvl="2"/>
            <a:r>
              <a:rPr lang="en-US" sz="2000" dirty="0" smtClean="0"/>
              <a:t>High </a:t>
            </a:r>
            <a:r>
              <a:rPr lang="en-US" sz="2000" b="1" i="1" dirty="0" smtClean="0">
                <a:solidFill>
                  <a:schemeClr val="accent6">
                    <a:lumMod val="50000"/>
                  </a:schemeClr>
                </a:solidFill>
              </a:rPr>
              <a:t>performance </a:t>
            </a:r>
            <a:r>
              <a:rPr lang="en-US" sz="2000" dirty="0" smtClean="0"/>
              <a:t>and </a:t>
            </a:r>
            <a:r>
              <a:rPr lang="en-US" sz="2000" b="1" i="1" dirty="0" smtClean="0">
                <a:solidFill>
                  <a:schemeClr val="accent6">
                    <a:lumMod val="50000"/>
                  </a:schemeClr>
                </a:solidFill>
              </a:rPr>
              <a:t>optimization</a:t>
            </a:r>
          </a:p>
          <a:p>
            <a:pPr lvl="1"/>
            <a:r>
              <a:rPr lang="en-US" sz="2000" dirty="0" smtClean="0"/>
              <a:t>Enabling techniques</a:t>
            </a:r>
          </a:p>
          <a:p>
            <a:pPr lvl="2"/>
            <a:r>
              <a:rPr lang="en-US" sz="2000" dirty="0" smtClean="0"/>
              <a:t>Hardware virtualization</a:t>
            </a:r>
          </a:p>
          <a:p>
            <a:pPr lvl="2"/>
            <a:r>
              <a:rPr lang="en-US" sz="2000" dirty="0" smtClean="0"/>
              <a:t>Parallelized and distributed computing</a:t>
            </a:r>
          </a:p>
          <a:p>
            <a:pPr lvl="2"/>
            <a:r>
              <a:rPr lang="en-US" sz="2000" dirty="0" smtClean="0"/>
              <a:t>Web service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upload.wikimedia.org/wikipedia/commons/9/94/Cloud.jpg"/>
          <p:cNvPicPr>
            <a:picLocks noChangeAspect="1" noChangeArrowheads="1"/>
          </p:cNvPicPr>
          <p:nvPr/>
        </p:nvPicPr>
        <p:blipFill>
          <a:blip r:embed="rId2" cstate="print">
            <a:duotone>
              <a:schemeClr val="accent1">
                <a:shade val="45000"/>
                <a:satMod val="135000"/>
              </a:schemeClr>
              <a:prstClr val="white"/>
            </a:duotone>
          </a:blip>
          <a:srcRect b="6604"/>
          <a:stretch>
            <a:fillRect/>
          </a:stretch>
        </p:blipFill>
        <p:spPr bwMode="auto">
          <a:xfrm>
            <a:off x="533400" y="1219200"/>
            <a:ext cx="8077200" cy="5657850"/>
          </a:xfrm>
          <a:prstGeom prst="ellipse">
            <a:avLst/>
          </a:prstGeom>
          <a:ln>
            <a:noFill/>
          </a:ln>
          <a:effectLst>
            <a:softEdge rad="317500"/>
          </a:effectLst>
        </p:spPr>
      </p:pic>
      <p:pic>
        <p:nvPicPr>
          <p:cNvPr id="24580" name="Picture 4"/>
          <p:cNvPicPr>
            <a:picLocks noChangeAspect="1" noChangeArrowheads="1"/>
          </p:cNvPicPr>
          <p:nvPr/>
        </p:nvPicPr>
        <p:blipFill>
          <a:blip r:embed="rId3" cstate="print"/>
          <a:srcRect/>
          <a:stretch>
            <a:fillRect/>
          </a:stretch>
        </p:blipFill>
        <p:spPr bwMode="auto">
          <a:xfrm>
            <a:off x="941919" y="1149231"/>
            <a:ext cx="7260336" cy="5632569"/>
          </a:xfrm>
          <a:prstGeom prst="rect">
            <a:avLst/>
          </a:prstGeom>
          <a:noFill/>
          <a:ln w="9525">
            <a:noFill/>
            <a:miter lim="800000"/>
            <a:headEnd/>
            <a:tailEnd/>
          </a:ln>
          <a:effectLst/>
        </p:spPr>
      </p:pic>
      <p:sp>
        <p:nvSpPr>
          <p:cNvPr id="2" name="Title 1"/>
          <p:cNvSpPr>
            <a:spLocks noGrp="1"/>
          </p:cNvSpPr>
          <p:nvPr>
            <p:ph type="title"/>
          </p:nvPr>
        </p:nvSpPr>
        <p:spPr>
          <a:xfrm>
            <a:off x="457200" y="704088"/>
            <a:ext cx="8229600" cy="367458"/>
          </a:xfrm>
        </p:spPr>
        <p:txBody>
          <a:bodyPr>
            <a:normAutofit fontScale="90000"/>
          </a:bodyPr>
          <a:lstStyle/>
          <a:p>
            <a:r>
              <a:rPr lang="en-US" dirty="0" smtClean="0"/>
              <a:t>Properties and Characteristics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http://seewhy.com/blog/wp-content/uploads/2010/07/Facebook-like-thumbs-up-symbol.jpg"/>
          <p:cNvPicPr>
            <a:picLocks noChangeAspect="1" noChangeArrowheads="1"/>
          </p:cNvPicPr>
          <p:nvPr/>
        </p:nvPicPr>
        <p:blipFill>
          <a:blip r:embed="rId3" cstate="print"/>
          <a:srcRect l="6916" t="7692"/>
          <a:stretch>
            <a:fillRect/>
          </a:stretch>
        </p:blipFill>
        <p:spPr bwMode="auto">
          <a:xfrm>
            <a:off x="5368798" y="2362200"/>
            <a:ext cx="3699002" cy="3657600"/>
          </a:xfrm>
          <a:prstGeom prst="rect">
            <a:avLst/>
          </a:prstGeom>
          <a:noFill/>
        </p:spPr>
      </p:pic>
      <p:sp>
        <p:nvSpPr>
          <p:cNvPr id="2" name="Title 1"/>
          <p:cNvSpPr>
            <a:spLocks noGrp="1"/>
          </p:cNvSpPr>
          <p:nvPr>
            <p:ph type="title"/>
          </p:nvPr>
        </p:nvSpPr>
        <p:spPr/>
        <p:txBody>
          <a:bodyPr/>
          <a:lstStyle/>
          <a:p>
            <a:r>
              <a:rPr lang="en-US" dirty="0" smtClean="0"/>
              <a:t>Benefits From Cloud</a:t>
            </a:r>
            <a:endParaRPr lang="en-US" dirty="0"/>
          </a:p>
        </p:txBody>
      </p:sp>
      <p:sp>
        <p:nvSpPr>
          <p:cNvPr id="3" name="Content Placeholder 2"/>
          <p:cNvSpPr>
            <a:spLocks noGrp="1"/>
          </p:cNvSpPr>
          <p:nvPr>
            <p:ph idx="1"/>
          </p:nvPr>
        </p:nvSpPr>
        <p:spPr/>
        <p:txBody>
          <a:bodyPr/>
          <a:lstStyle/>
          <a:p>
            <a:r>
              <a:rPr lang="en-US" dirty="0" smtClean="0"/>
              <a:t>Cloud computing brings many benefits :</a:t>
            </a:r>
          </a:p>
          <a:p>
            <a:pPr lvl="1"/>
            <a:r>
              <a:rPr lang="en-US" dirty="0" smtClean="0"/>
              <a:t>For the market and enterprises</a:t>
            </a:r>
          </a:p>
          <a:p>
            <a:pPr lvl="2"/>
            <a:r>
              <a:rPr lang="en-US" dirty="0" smtClean="0"/>
              <a:t>Reduce initial investment</a:t>
            </a:r>
          </a:p>
          <a:p>
            <a:pPr lvl="2"/>
            <a:r>
              <a:rPr lang="en-US" dirty="0" smtClean="0"/>
              <a:t>Reduce capital expenditure</a:t>
            </a:r>
          </a:p>
          <a:p>
            <a:pPr lvl="2"/>
            <a:r>
              <a:rPr lang="en-US" dirty="0" smtClean="0"/>
              <a:t>Improve industrial specialization</a:t>
            </a:r>
          </a:p>
          <a:p>
            <a:pPr lvl="2"/>
            <a:r>
              <a:rPr lang="en-US" dirty="0" smtClean="0"/>
              <a:t>Improve resource utilization</a:t>
            </a:r>
          </a:p>
          <a:p>
            <a:pPr lvl="1"/>
            <a:r>
              <a:rPr lang="en-US" dirty="0" smtClean="0"/>
              <a:t>For the end user and individuals</a:t>
            </a:r>
          </a:p>
          <a:p>
            <a:pPr lvl="2"/>
            <a:r>
              <a:rPr lang="en-US" dirty="0" smtClean="0"/>
              <a:t>Reduce local computing power</a:t>
            </a:r>
          </a:p>
          <a:p>
            <a:pPr lvl="2"/>
            <a:r>
              <a:rPr lang="en-US" dirty="0" smtClean="0"/>
              <a:t>Reduce local storage power</a:t>
            </a:r>
          </a:p>
          <a:p>
            <a:pPr lvl="2"/>
            <a:r>
              <a:rPr lang="en-US" dirty="0" smtClean="0"/>
              <a:t>Variety of thin client devices in daily life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642918"/>
            <a:ext cx="870734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For End User and Individual</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 name="Picture 2" descr="C:\Users\Andy\AppData\Local\Microsoft\Windows\Temporary Internet Files\Content.IE5\AKOK3RTZ\MPj04276710000[1].jpg"/>
          <p:cNvPicPr>
            <a:picLocks noChangeAspect="1" noChangeArrowheads="1"/>
          </p:cNvPicPr>
          <p:nvPr/>
        </p:nvPicPr>
        <p:blipFill>
          <a:blip r:embed="rId2" cstate="print"/>
          <a:srcRect t="14858" b="4246"/>
          <a:stretch>
            <a:fillRect/>
          </a:stretch>
        </p:blipFill>
        <p:spPr bwMode="auto">
          <a:xfrm>
            <a:off x="1104900" y="1857364"/>
            <a:ext cx="7324752" cy="4314836"/>
          </a:xfrm>
          <a:prstGeom prst="roundRect">
            <a:avLst>
              <a:gd name="adj" fmla="val 4422"/>
            </a:avLst>
          </a:prstGeom>
          <a:noFill/>
          <a:effectLst>
            <a:outerShdw blurRad="63500" sx="102000" sy="102000" algn="ctr" rotWithShape="0">
              <a:prstClr val="black">
                <a:alpha val="40000"/>
              </a:prstClr>
            </a:outerShdw>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Reduce Local Computing Power</a:t>
            </a:r>
            <a:endParaRPr lang="en-US" dirty="0"/>
          </a:p>
        </p:txBody>
      </p:sp>
      <p:sp>
        <p:nvSpPr>
          <p:cNvPr id="3" name="Content Placeholder 2"/>
          <p:cNvSpPr>
            <a:spLocks noGrp="1"/>
          </p:cNvSpPr>
          <p:nvPr>
            <p:ph idx="1"/>
          </p:nvPr>
        </p:nvSpPr>
        <p:spPr/>
        <p:txBody>
          <a:bodyPr>
            <a:normAutofit fontScale="92500"/>
          </a:bodyPr>
          <a:lstStyle/>
          <a:p>
            <a:r>
              <a:rPr lang="en-US" dirty="0" smtClean="0"/>
              <a:t>Traditional local computing power requirement :</a:t>
            </a:r>
          </a:p>
          <a:p>
            <a:pPr lvl="1"/>
            <a:r>
              <a:rPr lang="en-US" dirty="0" smtClean="0"/>
              <a:t>One need to buy your own personal computer</a:t>
            </a:r>
          </a:p>
          <a:p>
            <a:pPr lvl="1"/>
            <a:r>
              <a:rPr lang="en-US" dirty="0" smtClean="0"/>
              <a:t>Buy powerful processor if you need intensive computing</a:t>
            </a:r>
          </a:p>
          <a:p>
            <a:pPr lvl="1"/>
            <a:r>
              <a:rPr lang="en-US" dirty="0" smtClean="0"/>
              <a:t>Buy large memory to meet application requirement</a:t>
            </a:r>
          </a:p>
          <a:p>
            <a:pPr lvl="1"/>
            <a:r>
              <a:rPr lang="en-US" dirty="0" smtClean="0"/>
              <a:t>Install plenty of applications in need</a:t>
            </a:r>
            <a:br>
              <a:rPr lang="en-US" dirty="0" smtClean="0"/>
            </a:br>
            <a:endParaRPr lang="en-US" dirty="0" smtClean="0"/>
          </a:p>
          <a:p>
            <a:r>
              <a:rPr lang="en-US" dirty="0" smtClean="0"/>
              <a:t>Some drawbacks :</a:t>
            </a:r>
          </a:p>
          <a:p>
            <a:pPr lvl="1"/>
            <a:r>
              <a:rPr lang="en-US" dirty="0" smtClean="0"/>
              <a:t>One can hardly replicate the same system environment</a:t>
            </a:r>
          </a:p>
          <a:p>
            <a:pPr lvl="1"/>
            <a:r>
              <a:rPr lang="en-US" dirty="0" smtClean="0"/>
              <a:t>One needs to regularly update or upgrade software and hardware</a:t>
            </a:r>
          </a:p>
          <a:p>
            <a:pPr lvl="1"/>
            <a:r>
              <a:rPr lang="en-US" dirty="0" smtClean="0"/>
              <a:t>One needs to reinstall all applications if you reinstall the OS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Reduce Local Computing Power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Cloud Computing services :</a:t>
            </a:r>
          </a:p>
          <a:p>
            <a:pPr lvl="1"/>
            <a:r>
              <a:rPr lang="en-US" dirty="0" smtClean="0"/>
              <a:t>One can utilize the remote computing power in the cloud</a:t>
            </a:r>
          </a:p>
          <a:p>
            <a:pPr lvl="1"/>
            <a:r>
              <a:rPr lang="en-US" dirty="0" smtClean="0"/>
              <a:t>One needs only basic computing power to connect to internet</a:t>
            </a:r>
          </a:p>
          <a:p>
            <a:pPr lvl="1"/>
            <a:r>
              <a:rPr lang="en-US" dirty="0" smtClean="0"/>
              <a:t>Application in the cloud will automatically upgrade</a:t>
            </a:r>
            <a:br>
              <a:rPr lang="en-US" dirty="0" smtClean="0"/>
            </a:br>
            <a:endParaRPr lang="en-US" dirty="0" smtClean="0"/>
          </a:p>
          <a:p>
            <a:r>
              <a:rPr lang="en-US" dirty="0" smtClean="0"/>
              <a:t>Some benefits :</a:t>
            </a:r>
          </a:p>
          <a:p>
            <a:pPr lvl="1"/>
            <a:r>
              <a:rPr lang="en-US" dirty="0" smtClean="0"/>
              <a:t>One can access his/her applications anywhere through the Internet</a:t>
            </a:r>
          </a:p>
          <a:p>
            <a:pPr lvl="1"/>
            <a:r>
              <a:rPr lang="en-US" dirty="0" smtClean="0"/>
              <a:t>One can dynamically request for computing power on demand</a:t>
            </a:r>
          </a:p>
          <a:p>
            <a:pPr lvl="1"/>
            <a:r>
              <a:rPr lang="en-US" dirty="0" smtClean="0"/>
              <a:t>Application may need not to be reinstalled even reinstall the OS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785818"/>
          </a:xfrm>
        </p:spPr>
        <p:txBody>
          <a:bodyPr>
            <a:normAutofit fontScale="90000"/>
          </a:bodyPr>
          <a:lstStyle/>
          <a:p>
            <a:r>
              <a:rPr lang="en-US" dirty="0" smtClean="0"/>
              <a:t>Reduce Local Computing Power</a:t>
            </a:r>
            <a:endParaRPr lang="en-US" dirty="0"/>
          </a:p>
        </p:txBody>
      </p:sp>
      <p:sp>
        <p:nvSpPr>
          <p:cNvPr id="3" name="Content Placeholder 2"/>
          <p:cNvSpPr>
            <a:spLocks noGrp="1"/>
          </p:cNvSpPr>
          <p:nvPr>
            <p:ph idx="1"/>
          </p:nvPr>
        </p:nvSpPr>
        <p:spPr>
          <a:xfrm>
            <a:off x="457200" y="1600201"/>
            <a:ext cx="8229600" cy="533400"/>
          </a:xfrm>
        </p:spPr>
        <p:txBody>
          <a:bodyPr/>
          <a:lstStyle/>
          <a:p>
            <a:r>
              <a:rPr lang="en-US" dirty="0" smtClean="0"/>
              <a:t>What dose cloud computing achieve ?</a:t>
            </a:r>
          </a:p>
        </p:txBody>
      </p:sp>
      <p:graphicFrame>
        <p:nvGraphicFramePr>
          <p:cNvPr id="5" name="Table 4"/>
          <p:cNvGraphicFramePr>
            <a:graphicFrameLocks noGrp="1"/>
          </p:cNvGraphicFramePr>
          <p:nvPr/>
        </p:nvGraphicFramePr>
        <p:xfrm>
          <a:off x="1333500" y="2133600"/>
          <a:ext cx="6477001" cy="2291080"/>
        </p:xfrm>
        <a:graphic>
          <a:graphicData uri="http://schemas.openxmlformats.org/drawingml/2006/table">
            <a:tbl>
              <a:tblPr firstRow="1" bandRow="1">
                <a:tableStyleId>{7DF18680-E054-41AD-8BC1-D1AEF772440D}</a:tableStyleId>
              </a:tblPr>
              <a:tblGrid>
                <a:gridCol w="1752601"/>
                <a:gridCol w="2362200"/>
                <a:gridCol w="2362200"/>
              </a:tblGrid>
              <a:tr h="370840">
                <a:tc>
                  <a:txBody>
                    <a:bodyPr/>
                    <a:lstStyle/>
                    <a:p>
                      <a:endParaRPr lang="en-US" dirty="0"/>
                    </a:p>
                  </a:txBody>
                  <a:tcPr/>
                </a:tc>
                <a:tc>
                  <a:txBody>
                    <a:bodyPr/>
                    <a:lstStyle/>
                    <a:p>
                      <a:r>
                        <a:rPr lang="en-US" dirty="0" smtClean="0"/>
                        <a:t>Traditional</a:t>
                      </a:r>
                      <a:endParaRPr lang="en-US" dirty="0"/>
                    </a:p>
                  </a:txBody>
                  <a:tcPr/>
                </a:tc>
                <a:tc>
                  <a:txBody>
                    <a:bodyPr/>
                    <a:lstStyle/>
                    <a:p>
                      <a:r>
                        <a:rPr lang="en-US" dirty="0" smtClean="0"/>
                        <a:t>With</a:t>
                      </a:r>
                      <a:r>
                        <a:rPr lang="en-US" baseline="0" dirty="0" smtClean="0"/>
                        <a:t> Cloud Computing</a:t>
                      </a:r>
                      <a:endParaRPr lang="en-US" dirty="0"/>
                    </a:p>
                  </a:txBody>
                  <a:tcPr/>
                </a:tc>
              </a:tr>
              <a:tr h="370840">
                <a:tc>
                  <a:txBody>
                    <a:bodyPr/>
                    <a:lstStyle/>
                    <a:p>
                      <a:r>
                        <a:rPr lang="en-US" b="1" i="1" dirty="0" smtClean="0"/>
                        <a:t>Hardware</a:t>
                      </a:r>
                      <a:r>
                        <a:rPr lang="en-US" b="1" i="1" baseline="0" dirty="0" smtClean="0"/>
                        <a:t> Requirement</a:t>
                      </a:r>
                      <a:endParaRPr lang="en-US" b="1" i="1" dirty="0"/>
                    </a:p>
                  </a:txBody>
                  <a:tcPr anchor="ctr"/>
                </a:tc>
                <a:tc>
                  <a:txBody>
                    <a:bodyPr/>
                    <a:lstStyle/>
                    <a:p>
                      <a:pPr algn="l"/>
                      <a:r>
                        <a:rPr lang="en-US" i="1" dirty="0" smtClean="0">
                          <a:solidFill>
                            <a:schemeClr val="tx1"/>
                          </a:solidFill>
                        </a:rPr>
                        <a:t>User needs to</a:t>
                      </a:r>
                      <a:r>
                        <a:rPr lang="en-US" i="1" baseline="0" dirty="0" smtClean="0">
                          <a:solidFill>
                            <a:schemeClr val="tx1"/>
                          </a:solidFill>
                        </a:rPr>
                        <a:t> buy powerful hardware</a:t>
                      </a:r>
                      <a:endParaRPr lang="en-US" i="1" dirty="0">
                        <a:solidFill>
                          <a:schemeClr val="tx1"/>
                        </a:solidFill>
                      </a:endParaRPr>
                    </a:p>
                  </a:txBody>
                  <a:tcPr anchor="ctr"/>
                </a:tc>
                <a:tc>
                  <a:txBody>
                    <a:bodyPr/>
                    <a:lstStyle/>
                    <a:p>
                      <a:pPr algn="l"/>
                      <a:r>
                        <a:rPr lang="en-US" i="1" baseline="0" dirty="0" smtClean="0">
                          <a:solidFill>
                            <a:schemeClr val="tx1"/>
                          </a:solidFill>
                        </a:rPr>
                        <a:t>Only basic hardware to connect to internet</a:t>
                      </a:r>
                      <a:endParaRPr lang="en-US" i="1" dirty="0">
                        <a:solidFill>
                          <a:schemeClr val="tx1"/>
                        </a:solidFill>
                      </a:endParaRPr>
                    </a:p>
                  </a:txBody>
                  <a:tcPr anchor="ctr"/>
                </a:tc>
              </a:tr>
              <a:tr h="370840">
                <a:tc>
                  <a:txBody>
                    <a:bodyPr/>
                    <a:lstStyle/>
                    <a:p>
                      <a:r>
                        <a:rPr lang="en-US" b="1" i="1" dirty="0" smtClean="0"/>
                        <a:t>Software Requirement</a:t>
                      </a:r>
                      <a:endParaRPr lang="en-US" b="1" i="1" dirty="0"/>
                    </a:p>
                  </a:txBody>
                  <a:tcPr anchor="ctr"/>
                </a:tc>
                <a:tc>
                  <a:txBody>
                    <a:bodyPr/>
                    <a:lstStyle/>
                    <a:p>
                      <a:pPr algn="l"/>
                      <a:r>
                        <a:rPr lang="en-US" i="1" dirty="0" smtClean="0">
                          <a:solidFill>
                            <a:schemeClr val="tx1"/>
                          </a:solidFill>
                        </a:rPr>
                        <a:t>Install application</a:t>
                      </a:r>
                      <a:r>
                        <a:rPr lang="en-US" i="1" baseline="0" dirty="0" smtClean="0">
                          <a:solidFill>
                            <a:schemeClr val="tx1"/>
                          </a:solidFill>
                        </a:rPr>
                        <a:t> in local computer</a:t>
                      </a:r>
                      <a:endParaRPr lang="en-US" i="1" dirty="0">
                        <a:solidFill>
                          <a:schemeClr val="tx1"/>
                        </a:solidFill>
                      </a:endParaRPr>
                    </a:p>
                  </a:txBody>
                  <a:tcPr anchor="ctr"/>
                </a:tc>
                <a:tc>
                  <a:txBody>
                    <a:bodyPr/>
                    <a:lstStyle/>
                    <a:p>
                      <a:pPr algn="l"/>
                      <a:r>
                        <a:rPr lang="en-US" i="1" dirty="0" smtClean="0">
                          <a:solidFill>
                            <a:schemeClr val="tx1"/>
                          </a:solidFill>
                        </a:rPr>
                        <a:t>No local installation</a:t>
                      </a:r>
                      <a:r>
                        <a:rPr lang="en-US" i="1" baseline="0" dirty="0" smtClean="0">
                          <a:solidFill>
                            <a:schemeClr val="tx1"/>
                          </a:solidFill>
                        </a:rPr>
                        <a:t> requirement</a:t>
                      </a:r>
                      <a:endParaRPr lang="en-US" i="1" dirty="0">
                        <a:solidFill>
                          <a:schemeClr val="tx1"/>
                        </a:solidFill>
                      </a:endParaRPr>
                    </a:p>
                  </a:txBody>
                  <a:tcPr anchor="ctr"/>
                </a:tc>
              </a:tr>
              <a:tr h="370840">
                <a:tc>
                  <a:txBody>
                    <a:bodyPr/>
                    <a:lstStyle/>
                    <a:p>
                      <a:r>
                        <a:rPr lang="en-US" b="1" i="1" dirty="0" smtClean="0"/>
                        <a:t>Portability</a:t>
                      </a:r>
                      <a:endParaRPr lang="en-US" b="1" i="1" dirty="0"/>
                    </a:p>
                  </a:txBody>
                  <a:tcPr anchor="ctr"/>
                </a:tc>
                <a:tc>
                  <a:txBody>
                    <a:bodyPr/>
                    <a:lstStyle/>
                    <a:p>
                      <a:pPr algn="l"/>
                      <a:r>
                        <a:rPr lang="en-US" i="1" dirty="0" smtClean="0">
                          <a:solidFill>
                            <a:schemeClr val="tx1"/>
                          </a:solidFill>
                        </a:rPr>
                        <a:t>Hard to</a:t>
                      </a:r>
                      <a:r>
                        <a:rPr lang="en-US" i="1" baseline="0" dirty="0" smtClean="0">
                          <a:solidFill>
                            <a:schemeClr val="tx1"/>
                          </a:solidFill>
                        </a:rPr>
                        <a:t> be portable</a:t>
                      </a:r>
                      <a:endParaRPr lang="en-US" i="1" dirty="0">
                        <a:solidFill>
                          <a:schemeClr val="tx1"/>
                        </a:solidFill>
                      </a:endParaRPr>
                    </a:p>
                  </a:txBody>
                  <a:tcPr anchor="ctr"/>
                </a:tc>
                <a:tc>
                  <a:txBody>
                    <a:bodyPr/>
                    <a:lstStyle/>
                    <a:p>
                      <a:pPr algn="l"/>
                      <a:r>
                        <a:rPr lang="en-US" i="1" dirty="0" smtClean="0">
                          <a:solidFill>
                            <a:schemeClr val="tx1"/>
                          </a:solidFill>
                        </a:rPr>
                        <a:t>Natively</a:t>
                      </a:r>
                      <a:r>
                        <a:rPr lang="en-US" i="1" baseline="0" dirty="0" smtClean="0">
                          <a:solidFill>
                            <a:schemeClr val="tx1"/>
                          </a:solidFill>
                        </a:rPr>
                        <a:t> portable</a:t>
                      </a:r>
                      <a:endParaRPr lang="en-US" i="1" dirty="0">
                        <a:solidFill>
                          <a:schemeClr val="tx1"/>
                        </a:solidFill>
                      </a:endParaRPr>
                    </a:p>
                  </a:txBody>
                  <a:tcPr anchor="ctr"/>
                </a:tc>
              </a:tr>
            </a:tbl>
          </a:graphicData>
        </a:graphic>
      </p:graphicFrame>
      <p:pic>
        <p:nvPicPr>
          <p:cNvPr id="50178" name="Picture 2" descr="http://www.cloudtopweb.com/images/cloud-computing.jpg"/>
          <p:cNvPicPr>
            <a:picLocks noChangeAspect="1" noChangeArrowheads="1"/>
          </p:cNvPicPr>
          <p:nvPr/>
        </p:nvPicPr>
        <p:blipFill>
          <a:blip r:embed="rId2" cstate="print"/>
          <a:srcRect/>
          <a:stretch>
            <a:fillRect/>
          </a:stretch>
        </p:blipFill>
        <p:spPr bwMode="auto">
          <a:xfrm>
            <a:off x="2939248" y="4343400"/>
            <a:ext cx="3265505" cy="22677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Autofit/>
          </a:bodyPr>
          <a:lstStyle/>
          <a:p>
            <a:r>
              <a:rPr lang="en-US" sz="4000" b="1" dirty="0" smtClean="0">
                <a:solidFill>
                  <a:srgbClr val="7030A0"/>
                </a:solidFill>
              </a:rPr>
              <a:t>Definitions….</a:t>
            </a:r>
            <a:endParaRPr lang="en-US" sz="4000" b="1" dirty="0">
              <a:solidFill>
                <a:srgbClr val="7030A0"/>
              </a:solidFill>
            </a:endParaRPr>
          </a:p>
        </p:txBody>
      </p:sp>
      <p:sp>
        <p:nvSpPr>
          <p:cNvPr id="3" name="Content Placeholder 2"/>
          <p:cNvSpPr>
            <a:spLocks noGrp="1"/>
          </p:cNvSpPr>
          <p:nvPr>
            <p:ph idx="1"/>
          </p:nvPr>
        </p:nvSpPr>
        <p:spPr>
          <a:xfrm>
            <a:off x="457200" y="1142984"/>
            <a:ext cx="8229600" cy="5181616"/>
          </a:xfrm>
        </p:spPr>
        <p:txBody>
          <a:bodyPr>
            <a:normAutofit/>
          </a:bodyPr>
          <a:lstStyle/>
          <a:p>
            <a:pPr algn="just">
              <a:buNone/>
            </a:pPr>
            <a:r>
              <a:rPr lang="en-US" sz="2000" dirty="0" smtClean="0"/>
              <a:t>1. The internet of things (</a:t>
            </a:r>
            <a:r>
              <a:rPr lang="en-US" sz="2000" dirty="0" err="1" smtClean="0"/>
              <a:t>IoT</a:t>
            </a:r>
            <a:r>
              <a:rPr lang="en-US" sz="2000" dirty="0" smtClean="0"/>
              <a:t>) is a computing concept that describes the idea of everyday physical objects being connected to the internet and being able to identify themselves to other devices. The term is closely identified with RFID as the method of communication, although it also may include other sensor technologies, wireless technologies </a:t>
            </a:r>
          </a:p>
          <a:p>
            <a:pPr algn="just"/>
            <a:endParaRPr lang="en-US" sz="2000" dirty="0" smtClean="0"/>
          </a:p>
          <a:p>
            <a:pPr algn="just">
              <a:buNone/>
            </a:pPr>
            <a:r>
              <a:rPr lang="en-US" sz="2000" dirty="0" smtClean="0"/>
              <a:t>2. “A part of a </a:t>
            </a:r>
            <a:r>
              <a:rPr lang="en-US" sz="2000" b="1" dirty="0" smtClean="0"/>
              <a:t>dynamic</a:t>
            </a:r>
            <a:r>
              <a:rPr lang="en-US" sz="2000" dirty="0" smtClean="0"/>
              <a:t> global network infrastructure with </a:t>
            </a:r>
            <a:r>
              <a:rPr lang="en-US" sz="2000" b="1" dirty="0" smtClean="0"/>
              <a:t>self-configuring</a:t>
            </a:r>
            <a:r>
              <a:rPr lang="en-US" sz="2000" dirty="0" smtClean="0"/>
              <a:t> capabilities based on open and </a:t>
            </a:r>
            <a:r>
              <a:rPr lang="en-US" sz="2000" b="1" dirty="0" smtClean="0"/>
              <a:t>interoperable</a:t>
            </a:r>
            <a:r>
              <a:rPr lang="en-US" sz="2000" dirty="0" smtClean="0"/>
              <a:t> communication protocols where physical and virtual ‘Things’ have </a:t>
            </a:r>
            <a:r>
              <a:rPr lang="en-US" sz="2000" b="1" dirty="0" smtClean="0"/>
              <a:t>specific identities</a:t>
            </a:r>
            <a:r>
              <a:rPr lang="en-US" sz="2000" dirty="0" smtClean="0"/>
              <a:t>, physical attributes, and virtual personalities and use </a:t>
            </a:r>
            <a:r>
              <a:rPr lang="en-US" sz="2000" b="1" dirty="0" smtClean="0"/>
              <a:t>intelligent interfaces </a:t>
            </a:r>
            <a:r>
              <a:rPr lang="en-US" sz="2000" dirty="0" smtClean="0"/>
              <a:t>to interact and communicate among themselves and with the environment by exchanging data and information ‘sensed’ about the environment, while reacting autonomously to the ‘real/physical world’ events and influencing them by running processes that trigger actions and create services with or without our direct intervention.   ”</a:t>
            </a:r>
            <a:endParaRPr lang="en-US" sz="20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7030A0"/>
                </a:solidFill>
              </a:rPr>
              <a:t>Characteristics of IoT</a:t>
            </a:r>
            <a:endParaRPr lang="en-US" sz="4000" b="1" dirty="0">
              <a:solidFill>
                <a:srgbClr val="7030A0"/>
              </a:solidFill>
            </a:endParaRPr>
          </a:p>
        </p:txBody>
      </p:sp>
      <p:sp>
        <p:nvSpPr>
          <p:cNvPr id="3" name="Content Placeholder 2"/>
          <p:cNvSpPr>
            <a:spLocks noGrp="1"/>
          </p:cNvSpPr>
          <p:nvPr>
            <p:ph idx="1"/>
          </p:nvPr>
        </p:nvSpPr>
        <p:spPr/>
        <p:txBody>
          <a:bodyPr/>
          <a:lstStyle/>
          <a:p>
            <a:r>
              <a:rPr lang="en-US" dirty="0" smtClean="0"/>
              <a:t>Dynamic &amp; Self adapting</a:t>
            </a:r>
          </a:p>
          <a:p>
            <a:r>
              <a:rPr lang="en-US" dirty="0" smtClean="0"/>
              <a:t>Self-Configuring</a:t>
            </a:r>
          </a:p>
          <a:p>
            <a:r>
              <a:rPr lang="en-US" dirty="0" smtClean="0"/>
              <a:t>Interoperable Communication Protocols</a:t>
            </a:r>
          </a:p>
          <a:p>
            <a:r>
              <a:rPr lang="en-US" dirty="0" smtClean="0"/>
              <a:t>Unique Identity</a:t>
            </a:r>
          </a:p>
          <a:p>
            <a:r>
              <a:rPr lang="en-US" dirty="0" smtClean="0"/>
              <a:t>Integrated into </a:t>
            </a:r>
            <a:r>
              <a:rPr lang="en-US" smtClean="0"/>
              <a:t>Information Network</a:t>
            </a:r>
            <a:endParaRPr lang="en-US"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58204" cy="857256"/>
          </a:xfrm>
        </p:spPr>
        <p:txBody>
          <a:bodyPr>
            <a:normAutofit/>
          </a:bodyPr>
          <a:lstStyle/>
          <a:p>
            <a:r>
              <a:rPr lang="en-US" sz="4000" dirty="0" smtClean="0">
                <a:solidFill>
                  <a:srgbClr val="7030A0"/>
                </a:solidFill>
              </a:rPr>
              <a:t>Basic Concepts</a:t>
            </a:r>
            <a:endParaRPr lang="en-US" sz="4000" dirty="0">
              <a:solidFill>
                <a:srgbClr val="7030A0"/>
              </a:solidFill>
            </a:endParaRPr>
          </a:p>
        </p:txBody>
      </p:sp>
      <p:sp>
        <p:nvSpPr>
          <p:cNvPr id="3" name="Content Placeholder 2"/>
          <p:cNvSpPr>
            <a:spLocks noGrp="1"/>
          </p:cNvSpPr>
          <p:nvPr>
            <p:ph idx="1"/>
          </p:nvPr>
        </p:nvSpPr>
        <p:spPr>
          <a:xfrm>
            <a:off x="457200" y="1357298"/>
            <a:ext cx="8229600" cy="4967302"/>
          </a:xfrm>
        </p:spPr>
        <p:txBody>
          <a:bodyPr>
            <a:normAutofit/>
          </a:bodyPr>
          <a:lstStyle/>
          <a:p>
            <a:pPr algn="just">
              <a:buNone/>
            </a:pPr>
            <a:r>
              <a:rPr lang="en-US" sz="2400" dirty="0" smtClean="0">
                <a:solidFill>
                  <a:srgbClr val="7030A0"/>
                </a:solidFill>
              </a:rPr>
              <a:t>‘Things’ of IOT</a:t>
            </a:r>
            <a:endParaRPr lang="en-US" sz="2400" dirty="0" smtClean="0"/>
          </a:p>
          <a:p>
            <a:pPr algn="just"/>
            <a:r>
              <a:rPr lang="en-US" sz="2400" dirty="0" smtClean="0"/>
              <a:t>Have specific identities, physical attributes, virtual ‘personalities’ and use intelligent interfaces.</a:t>
            </a:r>
          </a:p>
          <a:p>
            <a:pPr algn="just"/>
            <a:r>
              <a:rPr lang="en-US" sz="2400" dirty="0" smtClean="0"/>
              <a:t> They are able to interact and communicate among themselves and with the environment by exchanging data and information ‘sensed’ about the environment.</a:t>
            </a:r>
          </a:p>
          <a:p>
            <a:pPr algn="just"/>
            <a:r>
              <a:rPr lang="en-US" sz="2400" dirty="0" smtClean="0"/>
              <a:t>Reacts autonomously to the ‘real/physical world’ events and influencing them by running processes that trigger actions and create services with or without our direct intervention. </a:t>
            </a:r>
            <a:endParaRPr lang="en-US" sz="2400" dirty="0"/>
          </a:p>
        </p:txBody>
      </p:sp>
      <p:sp>
        <p:nvSpPr>
          <p:cNvPr id="4" name="Slide Number Placeholder 3"/>
          <p:cNvSpPr>
            <a:spLocks noGrp="1"/>
          </p:cNvSpPr>
          <p:nvPr>
            <p:ph type="sldNum" sz="quarter" idx="12"/>
          </p:nvPr>
        </p:nvSpPr>
        <p:spPr/>
        <p:txBody>
          <a:bodyPr/>
          <a:lstStyle/>
          <a:p>
            <a:fld id="{7933DF99-38B8-4278-ABAE-40A957E9C799}" type="slidenum">
              <a:rPr lang="en-IN" smtClean="0"/>
              <a:pPr/>
              <a:t>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8562386</TotalTime>
  <Words>4388</Words>
  <Application>Microsoft Office PowerPoint</Application>
  <PresentationFormat>On-screen Show (4:3)</PresentationFormat>
  <Paragraphs>375</Paragraphs>
  <Slides>66</Slides>
  <Notes>1</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Flow</vt:lpstr>
      <vt:lpstr>Module</vt:lpstr>
      <vt:lpstr>Internet of Things (IoT) </vt:lpstr>
      <vt:lpstr>Plan of Presentation</vt:lpstr>
      <vt:lpstr>Unit-5   Future of Automotive </vt:lpstr>
      <vt:lpstr>Introduction</vt:lpstr>
      <vt:lpstr>What is IoT?</vt:lpstr>
      <vt:lpstr>Slide 6</vt:lpstr>
      <vt:lpstr>Definitions….</vt:lpstr>
      <vt:lpstr>Characteristics of IoT</vt:lpstr>
      <vt:lpstr>Basic Concepts</vt:lpstr>
      <vt:lpstr>Slide 10</vt:lpstr>
      <vt:lpstr>An illustration of the ‘Internet of Things’</vt:lpstr>
      <vt:lpstr>Interaction of Things with the Internet </vt:lpstr>
      <vt:lpstr>Features of Devices</vt:lpstr>
      <vt:lpstr>Few Applications of IoT</vt:lpstr>
      <vt:lpstr>Major Components of IoT Devices </vt:lpstr>
      <vt:lpstr>Control Units</vt:lpstr>
      <vt:lpstr>Slide 17</vt:lpstr>
      <vt:lpstr>The Atmega328 chip from Atmel </vt:lpstr>
      <vt:lpstr>Sensors </vt:lpstr>
      <vt:lpstr>An Example….</vt:lpstr>
      <vt:lpstr>Communication Technologies </vt:lpstr>
      <vt:lpstr>RFID </vt:lpstr>
      <vt:lpstr>. RFID module and its antenna.</vt:lpstr>
      <vt:lpstr>Bluetooth communication module </vt:lpstr>
      <vt:lpstr>Bluetooth </vt:lpstr>
      <vt:lpstr>Continued…</vt:lpstr>
      <vt:lpstr>Bluetooth communication module </vt:lpstr>
      <vt:lpstr>ZigBee </vt:lpstr>
      <vt:lpstr>Zigbee Module</vt:lpstr>
      <vt:lpstr>       WiFi</vt:lpstr>
      <vt:lpstr>WiFi communication module in a pluggable form (known as XBee series modules) </vt:lpstr>
      <vt:lpstr>RF Links </vt:lpstr>
      <vt:lpstr>An RF transceiver module (it can be used both as a receiver and transmitter). </vt:lpstr>
      <vt:lpstr>  Cellular Networks: The Mobile Internet </vt:lpstr>
      <vt:lpstr>Continued…</vt:lpstr>
      <vt:lpstr>GPRS shield for your Arduino on the left</vt:lpstr>
      <vt:lpstr>     Autonomous Vehicles </vt:lpstr>
      <vt:lpstr>Slide 38</vt:lpstr>
      <vt:lpstr>Global Positioning System (GPS)</vt:lpstr>
      <vt:lpstr>GPS…</vt:lpstr>
      <vt:lpstr>GPS based vehicle tracking System</vt:lpstr>
      <vt:lpstr>Slide 42</vt:lpstr>
      <vt:lpstr>Slide 43</vt:lpstr>
      <vt:lpstr>GPS Module and Its Working: </vt:lpstr>
      <vt:lpstr>Eg:</vt:lpstr>
      <vt:lpstr>Working Explanation: </vt:lpstr>
      <vt:lpstr>GPS based vehicle tracking System</vt:lpstr>
      <vt:lpstr>BUILDING BLOCKS of IoT  </vt:lpstr>
      <vt:lpstr>BUILDING BLOCKS of IoT</vt:lpstr>
      <vt:lpstr>             Applications: </vt:lpstr>
      <vt:lpstr>Gateways:</vt:lpstr>
      <vt:lpstr>Sensors:</vt:lpstr>
      <vt:lpstr>HOW IoT WORKS</vt:lpstr>
      <vt:lpstr>Slide 54</vt:lpstr>
      <vt:lpstr>Slide 55</vt:lpstr>
      <vt:lpstr>雲端計算 Cloud Computing</vt:lpstr>
      <vt:lpstr>Agenda</vt:lpstr>
      <vt:lpstr>Cloud Definitions</vt:lpstr>
      <vt:lpstr>Cloud Definitions</vt:lpstr>
      <vt:lpstr>In Our Humble Opinion</vt:lpstr>
      <vt:lpstr>Properties and Characteristics</vt:lpstr>
      <vt:lpstr>Benefits From Cloud</vt:lpstr>
      <vt:lpstr>Slide 63</vt:lpstr>
      <vt:lpstr>Reduce Local Computing Power</vt:lpstr>
      <vt:lpstr>Reduce Local Computing Power</vt:lpstr>
      <vt:lpstr>Reduce Local Computing Power</vt:lpstr>
    </vt:vector>
  </TitlesOfParts>
  <Company>GMK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Internet-of-Things-(IoT)-A-Seminar-PPT- by-Mohan-Kumar-G</dc:title>
  <dc:subject>Internet of Things (IoT)</dc:subject>
  <dc:creator>Mohan Kumar G</dc:creator>
  <cp:keywords>Internet-of-Things; IOT; Internet-of-Machines; (IoT)</cp:keywords>
  <dc:description>This is a Seminar report, prepared to present to Prof. Dr. R. Shrinidhi. sir, for KM seminar presentation event in SJCE, Mysore.</dc:description>
  <cp:lastModifiedBy>ssk</cp:lastModifiedBy>
  <cp:revision>763</cp:revision>
  <dcterms:created xsi:type="dcterms:W3CDTF">2015-12-12T17:49:58Z</dcterms:created>
  <dcterms:modified xsi:type="dcterms:W3CDTF">2018-04-19T11:27:23Z</dcterms:modified>
</cp:coreProperties>
</file>