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2" r:id="rId6"/>
    <p:sldId id="273" r:id="rId7"/>
    <p:sldId id="274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Flight Price Prediction Project</a:t>
            </a:r>
            <a:endParaRPr lang="en-US" sz="4000" b="1" dirty="0" smtClean="0">
              <a:ln w="12700">
                <a:solidFill>
                  <a:schemeClr val="accent5"/>
                </a:solidFill>
                <a:prstDash val="solid"/>
              </a:ln>
              <a:solidFill>
                <a:srgbClr val="C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105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Submitted by: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altLang="en-US" b="1" dirty="0" err="1" smtClean="0">
                <a:solidFill>
                  <a:schemeClr val="tx1"/>
                </a:solidFill>
              </a:rPr>
              <a:t>Poonam Singh</a:t>
            </a:r>
            <a:endParaRPr lang="en-IN" alt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-304800"/>
            <a:ext cx="4495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2200" dirty="0" smtClean="0"/>
              <a:t>Next we have introduced two more columns as “</a:t>
            </a:r>
            <a:r>
              <a:rPr lang="en-US" sz="2200" dirty="0" err="1" smtClean="0"/>
              <a:t>Number_of_days</a:t>
            </a:r>
            <a:r>
              <a:rPr lang="en-US" sz="2200" dirty="0" smtClean="0"/>
              <a:t>” giving the ticket price number of days before the flight service and “</a:t>
            </a:r>
            <a:r>
              <a:rPr lang="en-US" sz="2200" dirty="0" err="1" smtClean="0"/>
              <a:t>Total_duration</a:t>
            </a:r>
            <a:r>
              <a:rPr lang="en-US" sz="2200" dirty="0" smtClean="0"/>
              <a:t>” giving total time of service.</a:t>
            </a:r>
            <a:endParaRPr lang="en-US" sz="2200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/>
          <a:srcRect l="16506" t="31055" r="40545" b="23921"/>
          <a:stretch>
            <a:fillRect/>
          </a:stretch>
        </p:blipFill>
        <p:spPr bwMode="auto">
          <a:xfrm>
            <a:off x="1219200" y="1752600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Encoding variables with object data type: We have encoded “Stops” manually and used </a:t>
            </a:r>
            <a:r>
              <a:rPr lang="en-US" sz="2200" dirty="0" err="1" smtClean="0"/>
              <a:t>LabelEncoder</a:t>
            </a:r>
            <a:r>
              <a:rPr lang="en-US" sz="2200" dirty="0" smtClean="0"/>
              <a:t> for other variables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We </a:t>
            </a:r>
            <a:r>
              <a:rPr lang="en-US" sz="2200" dirty="0" smtClean="0"/>
              <a:t>also observed outliers and </a:t>
            </a:r>
            <a:r>
              <a:rPr lang="en-US" sz="2200" dirty="0" err="1" smtClean="0"/>
              <a:t>skewness</a:t>
            </a:r>
            <a:r>
              <a:rPr lang="en-US" sz="2200" dirty="0" smtClean="0"/>
              <a:t> in data for which we used z-score method and log transformation to deal with it. In this process we faces a data loss of 2.5%.</a:t>
            </a: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25988" t="55208" r="24249" b="18750"/>
          <a:stretch>
            <a:fillRect/>
          </a:stretch>
        </p:blipFill>
        <p:spPr bwMode="auto">
          <a:xfrm>
            <a:off x="292608" y="1828800"/>
            <a:ext cx="854659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PREPARING DATA FOR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Making our Data ready for model Building phase we will first separate target variable from other features. Then use </a:t>
            </a:r>
            <a:r>
              <a:rPr lang="en-US" sz="2400" dirty="0" err="1" smtClean="0"/>
              <a:t>StandardScaler</a:t>
            </a:r>
            <a:r>
              <a:rPr lang="en-US" sz="2400" dirty="0" smtClean="0"/>
              <a:t> to scale data and use 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 to split data into train and test to make it ready for model.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 we found the best random state by running a loop on linear regression and checking for best accuracy.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BUILDING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Algorithms used are:</a:t>
            </a:r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pPr lvl="0"/>
            <a:r>
              <a:rPr lang="en-US" sz="2800" dirty="0" smtClean="0"/>
              <a:t>Linear Regression</a:t>
            </a:r>
            <a:endParaRPr lang="en-US" sz="2800" dirty="0" smtClean="0"/>
          </a:p>
          <a:p>
            <a:pPr lvl="0"/>
            <a:r>
              <a:rPr lang="en-US" sz="2800" dirty="0" smtClean="0"/>
              <a:t>Decision Tree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pPr lvl="0"/>
            <a:r>
              <a:rPr lang="en-US" sz="2800" dirty="0" smtClean="0"/>
              <a:t>KNN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pPr lvl="0"/>
            <a:r>
              <a:rPr lang="en-US" sz="2800" dirty="0" smtClean="0"/>
              <a:t>Random Forest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pPr lvl="0"/>
            <a:r>
              <a:rPr lang="en-US" sz="2800" dirty="0" smtClean="0"/>
              <a:t>Gradient Boosting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 l="23426" t="20833" r="31479" b="12500"/>
          <a:stretch>
            <a:fillRect/>
          </a:stretch>
        </p:blipFill>
        <p:spPr bwMode="auto">
          <a:xfrm>
            <a:off x="533400" y="228600"/>
            <a:ext cx="7772400" cy="64601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 l="23426" t="23958" r="35578" b="15625"/>
          <a:stretch>
            <a:fillRect/>
          </a:stretch>
        </p:blipFill>
        <p:spPr bwMode="auto">
          <a:xfrm>
            <a:off x="381000" y="380999"/>
            <a:ext cx="7543800" cy="6250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 l="24012" t="35417" r="33821" b="23958"/>
          <a:stretch>
            <a:fillRect/>
          </a:stretch>
        </p:blipFill>
        <p:spPr bwMode="auto">
          <a:xfrm>
            <a:off x="762000" y="1066800"/>
            <a:ext cx="7772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After running the loop we get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showing each model and scores obtained from it.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Looking the various metrics we conclude “</a:t>
            </a:r>
            <a:r>
              <a:rPr lang="en-US" sz="2400" b="1" dirty="0" smtClean="0"/>
              <a:t>Random Forest Model</a:t>
            </a:r>
            <a:r>
              <a:rPr lang="en-US" sz="2400" dirty="0" smtClean="0"/>
              <a:t>” as our best model and hence we will now tune our model.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1"/>
          <a:srcRect l="16987" t="46154" r="43910" b="33333"/>
          <a:stretch>
            <a:fillRect/>
          </a:stretch>
        </p:blipFill>
        <p:spPr bwMode="auto">
          <a:xfrm>
            <a:off x="990600" y="2590800"/>
            <a:ext cx="624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 l="25769" t="27083" r="20937" b="17708"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sz="6200" dirty="0" smtClean="0"/>
              <a:t>First, we </a:t>
            </a:r>
            <a:r>
              <a:rPr lang="en-US" sz="6200" dirty="0" smtClean="0"/>
              <a:t>collected data on flight ticket prices </a:t>
            </a:r>
            <a:r>
              <a:rPr lang="en-US" sz="6200" dirty="0" smtClean="0"/>
              <a:t>from </a:t>
            </a:r>
            <a:r>
              <a:rPr lang="en-US" sz="6200" dirty="0" smtClean="0"/>
              <a:t>“yatra.com”, </a:t>
            </a:r>
            <a:r>
              <a:rPr lang="en-US" sz="6200" dirty="0" smtClean="0"/>
              <a:t>it was done by using Web scraping. The framework used for web scraping was Selenium. </a:t>
            </a:r>
            <a:endParaRPr lang="en-US" sz="6200" dirty="0" smtClean="0"/>
          </a:p>
          <a:p>
            <a:endParaRPr lang="en-US" sz="6200" dirty="0" smtClean="0"/>
          </a:p>
          <a:p>
            <a:r>
              <a:rPr lang="en-US" sz="6200" dirty="0" smtClean="0"/>
              <a:t>Then the scrapped data was saved in a </a:t>
            </a:r>
            <a:r>
              <a:rPr lang="en-US" sz="6200" dirty="0" err="1" smtClean="0"/>
              <a:t>csv</a:t>
            </a:r>
            <a:r>
              <a:rPr lang="en-US" sz="6200" dirty="0" smtClean="0"/>
              <a:t> file to use it for modeling purpose.</a:t>
            </a:r>
            <a:endParaRPr lang="en-US" sz="6200" dirty="0" smtClean="0"/>
          </a:p>
          <a:p>
            <a:endParaRPr lang="en-US" sz="6200" dirty="0" smtClean="0"/>
          </a:p>
          <a:p>
            <a:r>
              <a:rPr lang="en-US" sz="6200" dirty="0" smtClean="0"/>
              <a:t>From the extensive EDA performed in this project we </a:t>
            </a:r>
            <a:r>
              <a:rPr lang="en-US" sz="6200" dirty="0" smtClean="0"/>
              <a:t>observed:</a:t>
            </a:r>
            <a:endParaRPr lang="en-US" sz="6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 </a:t>
            </a:r>
            <a:r>
              <a:rPr lang="en-US" sz="6200" dirty="0" smtClean="0"/>
              <a:t>Flights from Bangalore and Jammu have higher prices. </a:t>
            </a:r>
            <a:endParaRPr lang="en-US" sz="6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Flights </a:t>
            </a:r>
            <a:r>
              <a:rPr lang="en-US" sz="6200" dirty="0" smtClean="0"/>
              <a:t>with longer route i.e. high number of stops have high prices. </a:t>
            </a:r>
            <a:endParaRPr lang="en-US" sz="6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Also</a:t>
            </a:r>
            <a:r>
              <a:rPr lang="en-US" sz="6200" dirty="0" smtClean="0"/>
              <a:t>, prices of flight in next month are high as compared to those in coming months. </a:t>
            </a:r>
            <a:endParaRPr lang="en-US" sz="6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From </a:t>
            </a:r>
            <a:r>
              <a:rPr lang="en-US" sz="6200" dirty="0" smtClean="0"/>
              <a:t>the given data we can also conclude that </a:t>
            </a:r>
            <a:r>
              <a:rPr lang="en-US" sz="6200" dirty="0" err="1" smtClean="0"/>
              <a:t>AirIndia</a:t>
            </a:r>
            <a:r>
              <a:rPr lang="en-US" sz="6200" dirty="0" smtClean="0"/>
              <a:t> and </a:t>
            </a:r>
            <a:r>
              <a:rPr lang="en-US" sz="6200" dirty="0" err="1" smtClean="0"/>
              <a:t>vistara</a:t>
            </a:r>
            <a:r>
              <a:rPr lang="en-US" sz="6200" dirty="0" smtClean="0"/>
              <a:t> flights are expensive as compared to other flights</a:t>
            </a:r>
            <a:r>
              <a:rPr lang="en-US" sz="6200" dirty="0" smtClean="0"/>
              <a:t>.</a:t>
            </a:r>
            <a:endParaRPr lang="en-US" sz="6200" dirty="0" smtClean="0"/>
          </a:p>
          <a:p>
            <a:pPr marL="514350" indent="-514350">
              <a:buNone/>
            </a:pPr>
            <a:endParaRPr lang="en-US" sz="6200" dirty="0" smtClean="0"/>
          </a:p>
          <a:p>
            <a:r>
              <a:rPr lang="en-US" sz="6200" dirty="0" smtClean="0"/>
              <a:t>The model build after hyper-parametric tuning gives an accuracy for 84.53%</a:t>
            </a:r>
            <a:endParaRPr lang="en-US" sz="6200" dirty="0" smtClean="0"/>
          </a:p>
          <a:p>
            <a:endParaRPr lang="en-US" sz="6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Anyone who has booked a flight ticket knows how unexpectedly the prices vary. The cheapest available ticket on a given flight gets more and less expensive over </a:t>
            </a:r>
            <a:r>
              <a:rPr lang="en-US" dirty="0" smtClean="0"/>
              <a:t>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first phase we have to collect data of flights ticket from online websites. Here data is collected from “www.yatra.com” website using Selenium technique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smtClean="0"/>
              <a:t>goal is to build a regression model to predict price of flight ticket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have also performed the EDA to gain insights of the data.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After the completion of this project, we got an insight of how to collect data, pre-processing the data, analyzing the data and building a model. It helped me to gain conclusions from graphs. Also it helped me in exploring multiple algorithms and metrics to get the best output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 smtClean="0"/>
              <a:t>the data keeps changing we cannot fully rely on this project in the distant future we need to update it with </a:t>
            </a:r>
            <a:r>
              <a:rPr lang="en-US" dirty="0" err="1" smtClean="0"/>
              <a:t>updation</a:t>
            </a:r>
            <a:r>
              <a:rPr lang="en-US" dirty="0" smtClean="0"/>
              <a:t> in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 Also the scrapping of data took a lot of time as there was no such detail mentioned on fetching data. Random sources and destinations are used to pick up data.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project is done with limited resources and can be made more efficient in future.. 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3810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Berlin Sans FB Demi" pitchFamily="34" charset="0"/>
              </a:rPr>
              <a:t>Thank you</a:t>
            </a:r>
            <a:endParaRPr lang="en-US" sz="6600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4200" b="1" dirty="0" smtClean="0"/>
              <a:t> Features</a:t>
            </a:r>
            <a:r>
              <a:rPr lang="en-US" sz="4200" dirty="0" smtClean="0"/>
              <a:t>:</a:t>
            </a:r>
            <a:endParaRPr lang="en-US" sz="4200" dirty="0" smtClean="0"/>
          </a:p>
          <a:p>
            <a:pPr>
              <a:lnSpc>
                <a:spcPct val="170000"/>
              </a:lnSpc>
            </a:pPr>
            <a:r>
              <a:rPr lang="en-US" sz="4200" b="1" dirty="0" smtClean="0"/>
              <a:t>Name</a:t>
            </a:r>
            <a:r>
              <a:rPr lang="en-US" sz="4200" dirty="0" smtClean="0"/>
              <a:t>: name of Airline</a:t>
            </a:r>
            <a:endParaRPr lang="en-US" sz="4200" dirty="0" smtClean="0"/>
          </a:p>
          <a:p>
            <a:pPr>
              <a:lnSpc>
                <a:spcPct val="170000"/>
              </a:lnSpc>
            </a:pPr>
            <a:r>
              <a:rPr lang="en-US" sz="4200" b="1" dirty="0" smtClean="0"/>
              <a:t>Date</a:t>
            </a:r>
            <a:r>
              <a:rPr lang="en-US" sz="4200" dirty="0" smtClean="0"/>
              <a:t>: date of journey</a:t>
            </a:r>
            <a:endParaRPr lang="en-US" sz="4200" dirty="0" smtClean="0"/>
          </a:p>
          <a:p>
            <a:pPr>
              <a:lnSpc>
                <a:spcPct val="170000"/>
              </a:lnSpc>
            </a:pPr>
            <a:r>
              <a:rPr lang="en-US" sz="4200" b="1" dirty="0" smtClean="0"/>
              <a:t>Departure:</a:t>
            </a:r>
            <a:r>
              <a:rPr lang="en-US" sz="4200" dirty="0" smtClean="0"/>
              <a:t> time of departure</a:t>
            </a:r>
            <a:endParaRPr lang="en-US" sz="4200" dirty="0" smtClean="0"/>
          </a:p>
          <a:p>
            <a:pPr>
              <a:lnSpc>
                <a:spcPct val="170000"/>
              </a:lnSpc>
            </a:pPr>
            <a:r>
              <a:rPr lang="en-US" sz="4200" b="1" dirty="0" smtClean="0"/>
              <a:t>Arrival:</a:t>
            </a:r>
            <a:r>
              <a:rPr lang="en-US" sz="4200" dirty="0" smtClean="0"/>
              <a:t> time of arrival</a:t>
            </a:r>
            <a:endParaRPr lang="en-US" sz="4200" dirty="0" smtClean="0"/>
          </a:p>
          <a:p>
            <a:pPr>
              <a:lnSpc>
                <a:spcPct val="170000"/>
              </a:lnSpc>
            </a:pPr>
            <a:r>
              <a:rPr lang="en-US" sz="4200" b="1" dirty="0" smtClean="0"/>
              <a:t>Source:</a:t>
            </a:r>
            <a:r>
              <a:rPr lang="en-US" sz="4200" dirty="0" smtClean="0"/>
              <a:t> the source from which service begins</a:t>
            </a:r>
            <a:endParaRPr lang="en-US" sz="4200" dirty="0" smtClean="0"/>
          </a:p>
          <a:p>
            <a:pPr>
              <a:lnSpc>
                <a:spcPct val="170000"/>
              </a:lnSpc>
            </a:pPr>
            <a:r>
              <a:rPr lang="en-US" sz="4200" b="1" dirty="0" smtClean="0"/>
              <a:t>Destination</a:t>
            </a:r>
            <a:r>
              <a:rPr lang="en-US" sz="4200" dirty="0" smtClean="0"/>
              <a:t>: the destination where service ends</a:t>
            </a:r>
            <a:endParaRPr lang="en-US" sz="4200" dirty="0" smtClean="0"/>
          </a:p>
          <a:p>
            <a:pPr>
              <a:lnSpc>
                <a:spcPct val="170000"/>
              </a:lnSpc>
            </a:pPr>
            <a:r>
              <a:rPr lang="en-US" sz="4200" b="1" dirty="0" smtClean="0"/>
              <a:t>Stops:</a:t>
            </a:r>
            <a:r>
              <a:rPr lang="en-US" sz="4200" dirty="0" smtClean="0"/>
              <a:t> total number of stops between source and destination</a:t>
            </a:r>
            <a:endParaRPr lang="en-US" sz="4200" dirty="0" smtClean="0"/>
          </a:p>
          <a:p>
            <a:pPr>
              <a:lnSpc>
                <a:spcPct val="170000"/>
              </a:lnSpc>
            </a:pPr>
            <a:r>
              <a:rPr lang="en-US" sz="4200" b="1" dirty="0" smtClean="0"/>
              <a:t>Duration</a:t>
            </a:r>
            <a:r>
              <a:rPr lang="en-US" sz="4200" dirty="0" smtClean="0"/>
              <a:t>: total duration of flight</a:t>
            </a:r>
            <a:endParaRPr lang="en-US" sz="4200" dirty="0" smtClean="0"/>
          </a:p>
          <a:p>
            <a:pPr>
              <a:lnSpc>
                <a:spcPct val="170000"/>
              </a:lnSpc>
            </a:pPr>
            <a:r>
              <a:rPr lang="en-US" sz="4200" b="1" dirty="0" smtClean="0"/>
              <a:t>Price:</a:t>
            </a:r>
            <a:r>
              <a:rPr lang="en-US" sz="4200" dirty="0" smtClean="0"/>
              <a:t> Price of flight ticket</a:t>
            </a:r>
            <a:endParaRPr lang="en-US" sz="4200" dirty="0" smtClean="0"/>
          </a:p>
          <a:p>
            <a:pPr>
              <a:lnSpc>
                <a:spcPct val="170000"/>
              </a:lnSpc>
              <a:buNone/>
            </a:pPr>
            <a:r>
              <a:rPr lang="en-US" sz="4200" dirty="0" smtClean="0"/>
              <a:t>The dataset has no null values.</a:t>
            </a:r>
            <a:endParaRPr lang="en-US" sz="4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 l="26354" t="34375" r="43778" b="23958"/>
          <a:stretch>
            <a:fillRect/>
          </a:stretch>
        </p:blipFill>
        <p:spPr bwMode="auto">
          <a:xfrm>
            <a:off x="457200" y="1143000"/>
            <a:ext cx="388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Visualizations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25988" t="30208" r="43558" b="23958"/>
          <a:stretch>
            <a:fillRect/>
          </a:stretch>
        </p:blipFill>
        <p:spPr bwMode="auto">
          <a:xfrm>
            <a:off x="4350327" y="2743200"/>
            <a:ext cx="44126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 l="26354" t="33333" r="33821" b="23958"/>
          <a:stretch>
            <a:fillRect/>
          </a:stretch>
        </p:blipFill>
        <p:spPr bwMode="auto">
          <a:xfrm>
            <a:off x="0" y="0"/>
            <a:ext cx="581350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l="26574" t="33333" r="35944" b="25000"/>
          <a:stretch>
            <a:fillRect/>
          </a:stretch>
        </p:blipFill>
        <p:spPr bwMode="auto">
          <a:xfrm>
            <a:off x="3657600" y="3581400"/>
            <a:ext cx="487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 l="26354" t="25000" r="44363" b="12500"/>
          <a:stretch>
            <a:fillRect/>
          </a:stretch>
        </p:blipFill>
        <p:spPr bwMode="auto">
          <a:xfrm>
            <a:off x="304800" y="762000"/>
            <a:ext cx="41148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 l="26574" t="41667" r="50586" b="10417"/>
          <a:stretch>
            <a:fillRect/>
          </a:stretch>
        </p:blipFill>
        <p:spPr bwMode="auto">
          <a:xfrm>
            <a:off x="4648200" y="971061"/>
            <a:ext cx="3733800" cy="440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 smtClean="0"/>
              <a:t>First we will clean price column by removing ‘,’ and changing it’s data type to ‘</a:t>
            </a:r>
            <a:r>
              <a:rPr lang="en-US" sz="2200" dirty="0" err="1" smtClean="0"/>
              <a:t>int</a:t>
            </a:r>
            <a:r>
              <a:rPr lang="en-US" sz="2200" dirty="0" smtClean="0"/>
              <a:t>’</a:t>
            </a:r>
            <a:endParaRPr lang="en-US" sz="2200" dirty="0" smtClean="0"/>
          </a:p>
        </p:txBody>
      </p:sp>
      <p:pic>
        <p:nvPicPr>
          <p:cNvPr id="4" name="Picture 3"/>
          <p:cNvPicPr/>
          <p:nvPr/>
        </p:nvPicPr>
        <p:blipFill>
          <a:blip r:embed="rId1"/>
          <a:srcRect l="16186" t="30199" r="48558" b="16889"/>
          <a:stretch>
            <a:fillRect/>
          </a:stretch>
        </p:blipFill>
        <p:spPr bwMode="auto">
          <a:xfrm>
            <a:off x="838200" y="25908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Next we have removed unnecessary columns and cleaned data in “Arrival”, “Departure”, “Duration” and “Date” and derived new features from each given feature. I have first formed a new data frame and then done all the processing.</a:t>
            </a:r>
            <a:endParaRPr lang="en-US" sz="22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/>
          <a:srcRect l="16026" t="30199" r="45148" b="5983"/>
          <a:stretch>
            <a:fillRect/>
          </a:stretch>
        </p:blipFill>
        <p:spPr bwMode="auto">
          <a:xfrm>
            <a:off x="381000" y="22098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/>
          <a:srcRect l="16346" t="31909" r="51153" b="17664"/>
          <a:stretch>
            <a:fillRect/>
          </a:stretch>
        </p:blipFill>
        <p:spPr bwMode="auto">
          <a:xfrm>
            <a:off x="4267200" y="2286000"/>
            <a:ext cx="464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After executing the above lines of code we will get 8 new columns </a:t>
            </a:r>
            <a:r>
              <a:rPr lang="en-US" sz="2200" dirty="0" err="1" smtClean="0"/>
              <a:t>Dep_time_hours</a:t>
            </a:r>
            <a:r>
              <a:rPr lang="en-US" sz="2200" dirty="0" smtClean="0"/>
              <a:t>, </a:t>
            </a:r>
            <a:r>
              <a:rPr lang="en-US" sz="2200" dirty="0" err="1" smtClean="0"/>
              <a:t>Dep_time_min</a:t>
            </a:r>
            <a:r>
              <a:rPr lang="en-US" sz="2200" dirty="0" smtClean="0"/>
              <a:t>,  </a:t>
            </a:r>
            <a:r>
              <a:rPr lang="en-US" sz="2200" dirty="0" err="1" smtClean="0"/>
              <a:t>Duration_hours</a:t>
            </a:r>
            <a:r>
              <a:rPr lang="en-US" sz="2200" dirty="0" smtClean="0"/>
              <a:t>, </a:t>
            </a:r>
            <a:r>
              <a:rPr lang="en-US" sz="2200" dirty="0" err="1" smtClean="0"/>
              <a:t>Duration_min</a:t>
            </a:r>
            <a:r>
              <a:rPr lang="en-US" sz="2200" dirty="0" smtClean="0"/>
              <a:t>, </a:t>
            </a:r>
            <a:r>
              <a:rPr lang="en-US" sz="2200" dirty="0" err="1" smtClean="0"/>
              <a:t>Arrival_time_hours</a:t>
            </a:r>
            <a:r>
              <a:rPr lang="en-US" sz="2200" dirty="0" smtClean="0"/>
              <a:t>, </a:t>
            </a:r>
            <a:r>
              <a:rPr lang="en-US" sz="2200" dirty="0" err="1" smtClean="0"/>
              <a:t>Arrival_time_min</a:t>
            </a:r>
            <a:r>
              <a:rPr lang="en-US" sz="2200" dirty="0" smtClean="0"/>
              <a:t>, day and month. Each feature now has integer data type. Since all the </a:t>
            </a:r>
            <a:r>
              <a:rPr lang="en-US" sz="2200" dirty="0" err="1" smtClean="0"/>
              <a:t>usefull</a:t>
            </a:r>
            <a:r>
              <a:rPr lang="en-US" sz="2200" dirty="0" smtClean="0"/>
              <a:t> information is now extracted we can drop previous columns.</a:t>
            </a:r>
            <a:endParaRPr lang="en-US" sz="2200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/>
          <a:srcRect l="16186" t="37607" r="9936" b="31624"/>
          <a:stretch>
            <a:fillRect/>
          </a:stretch>
        </p:blipFill>
        <p:spPr bwMode="auto">
          <a:xfrm>
            <a:off x="685800" y="28956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4133</Words>
  <Application>WPS Presentation</Application>
  <PresentationFormat>On-screen Show (4:3)</PresentationFormat>
  <Paragraphs>115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SimSun</vt:lpstr>
      <vt:lpstr>Wingdings</vt:lpstr>
      <vt:lpstr>Wingdings 2</vt:lpstr>
      <vt:lpstr>Wingdings</vt:lpstr>
      <vt:lpstr>Rockwell</vt:lpstr>
      <vt:lpstr>Microsoft YaHei</vt:lpstr>
      <vt:lpstr>Arial Unicode MS</vt:lpstr>
      <vt:lpstr>Calibri</vt:lpstr>
      <vt:lpstr>Berlin Sans FB Demi</vt:lpstr>
      <vt:lpstr>Segoe Print</vt:lpstr>
      <vt:lpstr>Cambria</vt:lpstr>
      <vt:lpstr>Bahnschrift SemiBold</vt:lpstr>
      <vt:lpstr>Candara Light</vt:lpstr>
      <vt:lpstr>Comic Sans MS</vt:lpstr>
      <vt:lpstr>Blue Waves</vt:lpstr>
      <vt:lpstr>Flight Price Prediction Project</vt:lpstr>
      <vt:lpstr>Introduction</vt:lpstr>
      <vt:lpstr>Data Set Description</vt:lpstr>
      <vt:lpstr>Data Visualizations</vt:lpstr>
      <vt:lpstr>PowerPoint 演示文稿</vt:lpstr>
      <vt:lpstr>PowerPoint 演示文稿</vt:lpstr>
      <vt:lpstr>Data Pre-Processing</vt:lpstr>
      <vt:lpstr>PowerPoint 演示文稿</vt:lpstr>
      <vt:lpstr>PowerPoint 演示文稿</vt:lpstr>
      <vt:lpstr>PowerPoint 演示文稿</vt:lpstr>
      <vt:lpstr>PowerPoint 演示文稿</vt:lpstr>
      <vt:lpstr>PREPARING DATA FOR MODEL</vt:lpstr>
      <vt:lpstr>MODEL BUILDING AND EVALUATION</vt:lpstr>
      <vt:lpstr>PowerPoint 演示文稿</vt:lpstr>
      <vt:lpstr>PowerPoint 演示文稿</vt:lpstr>
      <vt:lpstr>PowerPoint 演示文稿</vt:lpstr>
      <vt:lpstr>Choosing Best Model</vt:lpstr>
      <vt:lpstr>PowerPoint 演示文稿</vt:lpstr>
      <vt:lpstr>Conclusion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Project</dc:title>
  <dc:creator>Rajeev</dc:creator>
  <cp:lastModifiedBy>91977</cp:lastModifiedBy>
  <cp:revision>22</cp:revision>
  <dcterms:created xsi:type="dcterms:W3CDTF">2006-08-16T00:00:00Z</dcterms:created>
  <dcterms:modified xsi:type="dcterms:W3CDTF">2021-11-04T06:41:43Z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416E01E41C2748D8A619F26189BA940A</vt:lpwstr>
  </property>
  <property fmtid="{D5CDD505-2E9C-101B-9397-08002B2CF9AE}" pid="3" name="KSOProductBuildVer">
    <vt:lpwstr>1033-11.2.0.10296</vt:lpwstr>
  </property>
</Properties>
</file>