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62" r:id="rId8"/>
    <p:sldId id="264" r:id="rId9"/>
    <p:sldId id="265" r:id="rId10"/>
    <p:sldId id="266" r:id="rId11"/>
    <p:sldId id="267" r:id="rId12"/>
    <p:sldId id="271" r:id="rId13"/>
    <p:sldId id="27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057" y="2032424"/>
            <a:ext cx="7766936" cy="1646302"/>
          </a:xfrm>
        </p:spPr>
        <p:txBody>
          <a:bodyPr/>
          <a:lstStyle/>
          <a:p>
            <a:r>
              <a:rPr lang="en-IN" dirty="0" smtClean="0"/>
              <a:t>FLIPROBO TECHNOLOGIES</a:t>
            </a:r>
            <a:endParaRPr lang="en-IN" dirty="0"/>
          </a:p>
        </p:txBody>
      </p:sp>
      <p:sp>
        <p:nvSpPr>
          <p:cNvPr id="3" name="Subtitle 2"/>
          <p:cNvSpPr>
            <a:spLocks noGrp="1"/>
          </p:cNvSpPr>
          <p:nvPr>
            <p:ph type="subTitle" idx="1"/>
          </p:nvPr>
        </p:nvSpPr>
        <p:spPr>
          <a:xfrm>
            <a:off x="1052725" y="4498603"/>
            <a:ext cx="7891272" cy="1069848"/>
          </a:xfrm>
        </p:spPr>
        <p:txBody>
          <a:bodyPr>
            <a:noAutofit/>
          </a:bodyPr>
          <a:lstStyle/>
          <a:p>
            <a:r>
              <a:rPr lang="en-IN" sz="2400" b="1" dirty="0">
                <a:effectLst/>
              </a:rPr>
              <a:t>Malignant Comments Classifier Prediction Project</a:t>
            </a:r>
            <a:endParaRPr lang="en-IN" sz="2400" b="1" dirty="0">
              <a:effectLst/>
            </a:endParaRPr>
          </a:p>
          <a:p>
            <a:endParaRPr lang="en-IN" sz="2800" dirty="0">
              <a:effectLst/>
            </a:endParaRPr>
          </a:p>
          <a:p>
            <a:pPr algn="ctr">
              <a:lnSpc>
                <a:spcPct val="107000"/>
              </a:lnSpc>
              <a:spcAft>
                <a:spcPts val="800"/>
              </a:spcAft>
            </a:pPr>
            <a:r>
              <a:rPr lang="en-IN" b="1" dirty="0">
                <a:solidFill>
                  <a:schemeClr val="tx1"/>
                </a:solidFill>
                <a:latin typeface="Times New Roman" panose="02020603050405020304" pitchFamily="18" charset="0"/>
                <a:ea typeface="Calibri" panose="020F0502020204030204" charset="0"/>
                <a:cs typeface="Times New Roman" panose="02020603050405020304" pitchFamily="18" charset="0"/>
                <a:sym typeface="+mn-ea"/>
              </a:rPr>
              <a:t>Presented</a:t>
            </a:r>
            <a:r>
              <a:rPr lang="en-IN" b="1" dirty="0">
                <a:solidFill>
                  <a:schemeClr val="tx1"/>
                </a:solidFill>
                <a:effectLst/>
                <a:latin typeface="Times New Roman" panose="02020603050405020304" pitchFamily="18" charset="0"/>
                <a:ea typeface="Calibri" panose="020F0502020204030204" charset="0"/>
                <a:cs typeface="Times New Roman" panose="02020603050405020304" pitchFamily="18" charset="0"/>
                <a:sym typeface="+mn-ea"/>
              </a:rPr>
              <a:t> by:</a:t>
            </a:r>
            <a:endParaRPr lang="en-IN" dirty="0">
              <a:solidFill>
                <a:schemeClr val="tx1"/>
              </a:solidFill>
              <a:effectLst/>
              <a:latin typeface="Calibri" panose="020F0502020204030204" charset="0"/>
              <a:ea typeface="Calibri" panose="020F0502020204030204" charset="0"/>
              <a:cs typeface="Times New Roman" panose="02020603050405020304" pitchFamily="18" charset="0"/>
            </a:endParaRPr>
          </a:p>
          <a:p>
            <a:pPr algn="ctr">
              <a:lnSpc>
                <a:spcPct val="107000"/>
              </a:lnSpc>
              <a:spcAft>
                <a:spcPts val="800"/>
              </a:spcAft>
            </a:pPr>
            <a:r>
              <a:rPr lang="en-IN" b="1" dirty="0">
                <a:solidFill>
                  <a:schemeClr val="tx1"/>
                </a:solidFill>
                <a:effectLst/>
                <a:latin typeface="Arial" panose="020B0604020202020204" pitchFamily="34" charset="0"/>
                <a:ea typeface="Calibri" panose="020F0502020204030204" charset="0"/>
                <a:cs typeface="Arial" panose="020B0604020202020204" pitchFamily="34" charset="0"/>
                <a:sym typeface="+mn-ea"/>
              </a:rPr>
              <a:t>POONAM SINGH</a:t>
            </a:r>
            <a:endParaRPr lang="en-IN" b="1" dirty="0">
              <a:solidFill>
                <a:schemeClr val="tx1"/>
              </a:solidFill>
              <a:effectLst/>
              <a:latin typeface="Arial" panose="020B0604020202020204" pitchFamily="34" charset="0"/>
              <a:ea typeface="Calibri" panose="020F050202020403020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endParaRPr lang="en-IN" dirty="0"/>
          </a:p>
        </p:txBody>
      </p:sp>
      <p:sp>
        <p:nvSpPr>
          <p:cNvPr id="7" name="Content Placeholder 2"/>
          <p:cNvSpPr txBox="1"/>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6" name="Picture 5"/>
          <p:cNvPicPr/>
          <p:nvPr/>
        </p:nvPicPr>
        <p:blipFill>
          <a:blip r:embed="rId1"/>
          <a:stretch>
            <a:fillRect/>
          </a:stretch>
        </p:blipFill>
        <p:spPr>
          <a:xfrm>
            <a:off x="875231" y="2301365"/>
            <a:ext cx="5397232" cy="4517879"/>
          </a:xfrm>
          <a:prstGeom prst="rect">
            <a:avLst/>
          </a:prstGeom>
        </p:spPr>
      </p:pic>
      <p:pic>
        <p:nvPicPr>
          <p:cNvPr id="10" name="Picture 9"/>
          <p:cNvPicPr/>
          <p:nvPr/>
        </p:nvPicPr>
        <p:blipFill>
          <a:blip r:embed="rId2"/>
          <a:stretch>
            <a:fillRect/>
          </a:stretch>
        </p:blipFill>
        <p:spPr>
          <a:xfrm>
            <a:off x="6348946" y="2301365"/>
            <a:ext cx="5115560" cy="21621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endParaRPr lang="en-IN" dirty="0"/>
          </a:p>
        </p:txBody>
      </p:sp>
      <p:sp>
        <p:nvSpPr>
          <p:cNvPr id="6" name="Content Placeholder 2"/>
          <p:cNvSpPr txBox="1"/>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a:t>
            </a:r>
            <a:r>
              <a:rPr lang="en-IN" b="1" dirty="0" smtClean="0"/>
              <a:t>Classifier Visualization</a:t>
            </a:r>
            <a:r>
              <a:rPr lang="en-IN" b="1" dirty="0"/>
              <a:t>:</a:t>
            </a:r>
            <a:endParaRPr lang="en-IN" b="1" dirty="0"/>
          </a:p>
          <a:p>
            <a:endParaRPr lang="en-IN" b="1" dirty="0"/>
          </a:p>
        </p:txBody>
      </p:sp>
      <p:pic>
        <p:nvPicPr>
          <p:cNvPr id="9" name="Picture 8"/>
          <p:cNvPicPr/>
          <p:nvPr/>
        </p:nvPicPr>
        <p:blipFill>
          <a:blip r:embed="rId1"/>
          <a:stretch>
            <a:fillRect/>
          </a:stretch>
        </p:blipFill>
        <p:spPr>
          <a:xfrm>
            <a:off x="948924" y="2137463"/>
            <a:ext cx="5706110" cy="4639310"/>
          </a:xfrm>
          <a:prstGeom prst="rect">
            <a:avLst/>
          </a:prstGeom>
        </p:spPr>
      </p:pic>
      <p:pic>
        <p:nvPicPr>
          <p:cNvPr id="10" name="Picture 9"/>
          <p:cNvPicPr/>
          <p:nvPr/>
        </p:nvPicPr>
        <p:blipFill>
          <a:blip r:embed="rId2"/>
          <a:stretch>
            <a:fillRect/>
          </a:stretch>
        </p:blipFill>
        <p:spPr>
          <a:xfrm>
            <a:off x="6655034" y="2137463"/>
            <a:ext cx="5048885" cy="2162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pPr lvl="0"/>
            <a:r>
              <a:rPr lang="en-IN" dirty="0">
                <a:effectLst/>
              </a:rPr>
              <a:t>From the above visualization and matrices found that the Passive Aggressive Classifier performed the best AUC_ROC_SCORE </a:t>
            </a:r>
            <a:r>
              <a:rPr lang="en-IN" b="1" dirty="0">
                <a:effectLst/>
              </a:rPr>
              <a:t>i.e. 94.78%.</a:t>
            </a:r>
            <a:endParaRPr lang="en-IN" dirty="0">
              <a:effectLst/>
            </a:endParaRPr>
          </a:p>
        </p:txBody>
      </p:sp>
      <p:pic>
        <p:nvPicPr>
          <p:cNvPr id="9" name="Picture 8"/>
          <p:cNvPicPr/>
          <p:nvPr/>
        </p:nvPicPr>
        <p:blipFill>
          <a:blip r:embed="rId1"/>
          <a:stretch>
            <a:fillRect/>
          </a:stretch>
        </p:blipFill>
        <p:spPr>
          <a:xfrm>
            <a:off x="1016434" y="1394232"/>
            <a:ext cx="5731510" cy="3105785"/>
          </a:xfrm>
          <a:prstGeom prst="rect">
            <a:avLst/>
          </a:prstGeom>
        </p:spPr>
      </p:pic>
      <p:pic>
        <p:nvPicPr>
          <p:cNvPr id="10" name="Picture 9"/>
          <p:cNvPicPr/>
          <p:nvPr/>
        </p:nvPicPr>
        <p:blipFill>
          <a:blip r:embed="rId2"/>
          <a:stretch>
            <a:fillRect/>
          </a:stretch>
        </p:blipFill>
        <p:spPr>
          <a:xfrm>
            <a:off x="6747944" y="1394232"/>
            <a:ext cx="4493377" cy="2568168"/>
          </a:xfrm>
          <a:prstGeom prst="rect">
            <a:avLst/>
          </a:prstGeom>
        </p:spPr>
      </p:pic>
      <p:pic>
        <p:nvPicPr>
          <p:cNvPr id="4" name="Picture 3"/>
          <p:cNvPicPr>
            <a:picLocks noChangeAspect="1"/>
          </p:cNvPicPr>
          <p:nvPr/>
        </p:nvPicPr>
        <p:blipFill>
          <a:blip r:embed="rId3"/>
          <a:stretch>
            <a:fillRect/>
          </a:stretch>
        </p:blipFill>
        <p:spPr>
          <a:xfrm>
            <a:off x="1016434" y="4576227"/>
            <a:ext cx="2257740" cy="18385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4019152"/>
          </a:xfrm>
        </p:spPr>
        <p:txBody>
          <a:bodyPr>
            <a:normAutofit/>
          </a:bodyPr>
          <a:lstStyle/>
          <a:p>
            <a:pPr marL="0" lvl="0" indent="0">
              <a:buNone/>
            </a:pPr>
            <a:r>
              <a:rPr lang="en-IN" sz="3400" b="1" dirty="0"/>
              <a:t>Key Findings and Conclusions of the </a:t>
            </a:r>
            <a:r>
              <a:rPr lang="en-IN" sz="3400" b="1" dirty="0" smtClean="0"/>
              <a:t>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sz="1800" dirty="0">
              <a:effectLst/>
            </a:endParaRPr>
          </a:p>
          <a:p>
            <a:pPr lvl="0"/>
            <a:r>
              <a:rPr lang="en-IN" sz="1800" dirty="0">
                <a:effectLst/>
              </a:rPr>
              <a:t>From the above analysis the below mentioned results were achieved which depicts the</a:t>
            </a:r>
            <a:endParaRPr lang="en-IN" sz="1800" dirty="0">
              <a:effectLst/>
            </a:endParaRPr>
          </a:p>
          <a:p>
            <a:r>
              <a:rPr lang="en-IN" sz="1800" dirty="0">
                <a:effectLst/>
              </a:rPr>
              <a:t>chances and conditions of a comment being a hateful comment or a normal comment</a:t>
            </a:r>
            <a:r>
              <a:rPr lang="en-IN" sz="1800" dirty="0" smtClean="0">
                <a:effectLst/>
              </a:rPr>
              <a:t>.</a:t>
            </a:r>
            <a:endParaRPr lang="en-IN" sz="1800" dirty="0" smtClean="0">
              <a:effectLst/>
            </a:endParaRP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endParaRPr lang="en-IN" sz="1800" dirty="0">
              <a:effectLst/>
            </a:endParaRPr>
          </a:p>
          <a:p>
            <a:pPr marL="0" indent="0">
              <a:buNone/>
            </a:pPr>
            <a:endParaRPr lang="en-IN" sz="1800" dirty="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dirty="0">
              <a:effectLst/>
            </a:endParaRPr>
          </a:p>
          <a:p>
            <a:pPr marL="0" indent="0">
              <a:buNone/>
            </a:pPr>
            <a:endParaRPr lang="en-US" dirty="0" smtClean="0"/>
          </a:p>
          <a:p>
            <a:pPr lvl="0"/>
            <a:r>
              <a:rPr lang="en-IN" dirty="0">
                <a:effectLst/>
              </a:rPr>
              <a:t>Our goal </a:t>
            </a:r>
            <a:r>
              <a:rPr lang="en-IN" dirty="0" smtClean="0">
                <a:effectLst/>
              </a:rPr>
              <a:t>in this project is </a:t>
            </a:r>
            <a:r>
              <a:rPr lang="en-IN" dirty="0">
                <a:effectLst/>
              </a:rPr>
              <a:t>to build a prototype of online hate and abuse comment classifier which can used to classify hate and offensive comments so that it can be controlled and restricted from spreading hatred and cyberbullying. </a:t>
            </a:r>
            <a:endParaRPr lang="en-IN" dirty="0">
              <a:effectLst/>
            </a:endParaRPr>
          </a:p>
          <a:p>
            <a:endParaRPr lang="en-IN"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lnSpcReduction="1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endParaRPr lang="en-IN" dirty="0"/>
          </a:p>
          <a:p>
            <a:r>
              <a:rPr lang="en-IN" dirty="0"/>
              <a:t>Used TFIDF </a:t>
            </a:r>
            <a:r>
              <a:rPr lang="en-IN" dirty="0" err="1"/>
              <a:t>vectorizer</a:t>
            </a:r>
            <a:r>
              <a:rPr lang="en-IN" dirty="0"/>
              <a:t> to convert those text into vectors, and split the data and into test and train and trained various Machine learning algorithms. </a:t>
            </a:r>
            <a:endParaRPr lang="en-IN" dirty="0"/>
          </a:p>
          <a:p>
            <a:endParaRPr lang="en-IN" dirty="0"/>
          </a:p>
        </p:txBody>
      </p:sp>
      <p:pic>
        <p:nvPicPr>
          <p:cNvPr id="5" name="Picture 4"/>
          <p:cNvPicPr/>
          <p:nvPr/>
        </p:nvPicPr>
        <p:blipFill>
          <a:blip r:embed="rId1"/>
          <a:stretch>
            <a:fillRect/>
          </a:stretch>
        </p:blipFill>
        <p:spPr>
          <a:xfrm>
            <a:off x="1141413" y="897147"/>
            <a:ext cx="5639435" cy="58870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r>
              <a:rPr lang="en-IN" dirty="0">
                <a:effectLst/>
              </a:rPr>
              <a:t>From the above we can see that most frequent words for both Malignant and Non Malignant category.  </a:t>
            </a:r>
            <a:endParaRPr lang="en-IN" dirty="0">
              <a:effectLst/>
            </a:endParaRPr>
          </a:p>
        </p:txBody>
      </p:sp>
      <p:sp>
        <p:nvSpPr>
          <p:cNvPr id="10" name="Title 1"/>
          <p:cNvSpPr txBox="1"/>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6" y="1010093"/>
            <a:ext cx="2492729" cy="369332"/>
          </a:xfrm>
          <a:prstGeom prst="rect">
            <a:avLst/>
          </a:prstGeom>
        </p:spPr>
        <p:txBody>
          <a:bodyPr wrap="square">
            <a:spAutoFit/>
          </a:bodyPr>
          <a:lstStyle/>
          <a:p>
            <a:r>
              <a:rPr lang="en-IN" b="1" dirty="0"/>
              <a:t>Malignant </a:t>
            </a:r>
            <a:r>
              <a:rPr lang="en-IN" dirty="0" smtClean="0"/>
              <a:t>WORDS</a:t>
            </a:r>
            <a:endParaRPr lang="en-IN" dirty="0"/>
          </a:p>
        </p:txBody>
      </p:sp>
      <p:sp>
        <p:nvSpPr>
          <p:cNvPr id="13" name="Rectangle 12"/>
          <p:cNvSpPr/>
          <p:nvPr/>
        </p:nvSpPr>
        <p:spPr>
          <a:xfrm>
            <a:off x="6487064" y="965214"/>
            <a:ext cx="2752677" cy="369332"/>
          </a:xfrm>
          <a:prstGeom prst="rect">
            <a:avLst/>
          </a:prstGeom>
        </p:spPr>
        <p:txBody>
          <a:bodyPr wrap="none">
            <a:spAutoFit/>
          </a:bodyPr>
          <a:lstStyle/>
          <a:p>
            <a:r>
              <a:rPr lang="en-IN" b="1" dirty="0" smtClean="0"/>
              <a:t>NOT</a:t>
            </a:r>
            <a:r>
              <a:rPr lang="en-IN" dirty="0" smtClean="0"/>
              <a:t> </a:t>
            </a:r>
            <a:r>
              <a:rPr lang="en-IN" b="1" dirty="0"/>
              <a:t>Malignant </a:t>
            </a:r>
            <a:r>
              <a:rPr lang="en-IN" dirty="0" smtClean="0"/>
              <a:t>WORDS</a:t>
            </a:r>
            <a:endParaRPr lang="en-IN" dirty="0"/>
          </a:p>
        </p:txBody>
      </p:sp>
      <p:pic>
        <p:nvPicPr>
          <p:cNvPr id="11" name="Picture 10"/>
          <p:cNvPicPr/>
          <p:nvPr/>
        </p:nvPicPr>
        <p:blipFill>
          <a:blip r:embed="rId1"/>
          <a:stretch>
            <a:fillRect/>
          </a:stretch>
        </p:blipFill>
        <p:spPr>
          <a:xfrm>
            <a:off x="558509" y="1459601"/>
            <a:ext cx="5731510" cy="3042920"/>
          </a:xfrm>
          <a:prstGeom prst="rect">
            <a:avLst/>
          </a:prstGeom>
        </p:spPr>
      </p:pic>
      <p:pic>
        <p:nvPicPr>
          <p:cNvPr id="12" name="Picture 11"/>
          <p:cNvPicPr/>
          <p:nvPr/>
        </p:nvPicPr>
        <p:blipFill>
          <a:blip r:embed="rId2"/>
          <a:stretch>
            <a:fillRect/>
          </a:stretch>
        </p:blipFill>
        <p:spPr>
          <a:xfrm>
            <a:off x="6290019" y="1459601"/>
            <a:ext cx="5731510" cy="29902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4" name="Content Placeholder 3"/>
          <p:cNvSpPr>
            <a:spLocks noGrp="1"/>
          </p:cNvSpPr>
          <p:nvPr>
            <p:ph idx="1"/>
          </p:nvPr>
        </p:nvSpPr>
        <p:spPr/>
        <p:txBody>
          <a:bodyPr/>
          <a:lstStyle/>
          <a:p>
            <a:endParaRPr lang="en-IN"/>
          </a:p>
        </p:txBody>
      </p:sp>
      <p:pic>
        <p:nvPicPr>
          <p:cNvPr id="6" name="Picture 5"/>
          <p:cNvPicPr/>
          <p:nvPr/>
        </p:nvPicPr>
        <p:blipFill>
          <a:blip r:embed="rId1"/>
          <a:stretch>
            <a:fillRect/>
          </a:stretch>
        </p:blipFill>
        <p:spPr>
          <a:xfrm>
            <a:off x="968309" y="2576853"/>
            <a:ext cx="5731510" cy="28867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endParaRPr lang="en-IN" b="1" dirty="0" smtClean="0"/>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a:p>
            <a:pPr lvl="0"/>
            <a:r>
              <a:rPr lang="en-IN" dirty="0">
                <a:effectLst/>
              </a:rPr>
              <a:t>DT=</a:t>
            </a:r>
            <a:r>
              <a:rPr lang="en-IN" dirty="0" err="1">
                <a:effectLst/>
              </a:rPr>
              <a:t>DecisionTreeClassifier</a:t>
            </a:r>
            <a:r>
              <a:rPr lang="en-IN" dirty="0">
                <a:effectLst/>
              </a:rPr>
              <a:t>()</a:t>
            </a:r>
            <a:endParaRPr lang="en-IN" sz="1800" dirty="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a:bodyPr>
          <a:lstStyle/>
          <a:p>
            <a:r>
              <a:rPr lang="en-IN" dirty="0"/>
              <a:t>MODEL/S DEVELOPMENT AND EVALUATION</a:t>
            </a:r>
            <a:endParaRPr lang="en-IN" dirty="0"/>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endParaRPr lang="en-IN" dirty="0"/>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94.78%. So, now I am making a final model using Passive Aggressive Classifier.</a:t>
            </a:r>
            <a:endParaRPr lang="en-IN" b="1" dirty="0"/>
          </a:p>
        </p:txBody>
      </p:sp>
      <p:pic>
        <p:nvPicPr>
          <p:cNvPr id="10" name="Picture 9"/>
          <p:cNvPicPr/>
          <p:nvPr/>
        </p:nvPicPr>
        <p:blipFill>
          <a:blip r:embed="rId1"/>
          <a:stretch>
            <a:fillRect/>
          </a:stretch>
        </p:blipFill>
        <p:spPr>
          <a:xfrm>
            <a:off x="629343" y="1399986"/>
            <a:ext cx="5731510" cy="709295"/>
          </a:xfrm>
          <a:prstGeom prst="rect">
            <a:avLst/>
          </a:prstGeom>
        </p:spPr>
      </p:pic>
      <p:pic>
        <p:nvPicPr>
          <p:cNvPr id="11" name="Picture 10"/>
          <p:cNvPicPr/>
          <p:nvPr/>
        </p:nvPicPr>
        <p:blipFill>
          <a:blip r:embed="rId2"/>
          <a:stretch>
            <a:fillRect/>
          </a:stretch>
        </p:blipFill>
        <p:spPr>
          <a:xfrm>
            <a:off x="629343" y="2032541"/>
            <a:ext cx="5370404" cy="4825459"/>
          </a:xfrm>
          <a:prstGeom prst="rect">
            <a:avLst/>
          </a:prstGeom>
        </p:spPr>
      </p:pic>
      <p:pic>
        <p:nvPicPr>
          <p:cNvPr id="12" name="Picture 11"/>
          <p:cNvPicPr/>
          <p:nvPr/>
        </p:nvPicPr>
        <p:blipFill>
          <a:blip r:embed="rId3"/>
          <a:stretch>
            <a:fillRect/>
          </a:stretch>
        </p:blipFill>
        <p:spPr>
          <a:xfrm>
            <a:off x="6608098" y="1861307"/>
            <a:ext cx="5731510" cy="1006475"/>
          </a:xfrm>
          <a:prstGeom prst="rect">
            <a:avLst/>
          </a:prstGeom>
        </p:spPr>
      </p:pic>
      <p:pic>
        <p:nvPicPr>
          <p:cNvPr id="13" name="Picture 12"/>
          <p:cNvPicPr/>
          <p:nvPr/>
        </p:nvPicPr>
        <p:blipFill>
          <a:blip r:embed="rId4"/>
          <a:stretch>
            <a:fillRect/>
          </a:stretch>
        </p:blipFill>
        <p:spPr>
          <a:xfrm>
            <a:off x="6579523" y="2854898"/>
            <a:ext cx="4591685" cy="22002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endParaRPr lang="en-IN" dirty="0"/>
          </a:p>
        </p:txBody>
      </p:sp>
      <p:sp>
        <p:nvSpPr>
          <p:cNvPr id="3" name="Content Placeholder 2"/>
          <p:cNvSpPr>
            <a:spLocks noGrp="1"/>
          </p:cNvSpPr>
          <p:nvPr>
            <p:ph idx="1"/>
          </p:nvPr>
        </p:nvSpPr>
        <p:spPr>
          <a:xfrm>
            <a:off x="933584" y="1691670"/>
            <a:ext cx="3494755" cy="405418"/>
          </a:xfrm>
        </p:spPr>
        <p:txBody>
          <a:bodyPr>
            <a:normAutofit fontScale="85000" lnSpcReduction="10000"/>
          </a:bodyPr>
          <a:lstStyle/>
          <a:p>
            <a:pPr marL="0" indent="0">
              <a:buNone/>
            </a:pPr>
            <a:r>
              <a:rPr lang="en-IN" b="1" dirty="0"/>
              <a:t>Logistic R</a:t>
            </a:r>
            <a:r>
              <a:rPr lang="en-IN" b="1" dirty="0" smtClean="0"/>
              <a:t>egression Visualization:</a:t>
            </a:r>
            <a:endParaRPr lang="en-IN" b="1" dirty="0"/>
          </a:p>
        </p:txBody>
      </p:sp>
      <p:pic>
        <p:nvPicPr>
          <p:cNvPr id="6" name="Picture 5"/>
          <p:cNvPicPr/>
          <p:nvPr/>
        </p:nvPicPr>
        <p:blipFill>
          <a:blip r:embed="rId1"/>
          <a:stretch>
            <a:fillRect/>
          </a:stretch>
        </p:blipFill>
        <p:spPr>
          <a:xfrm>
            <a:off x="797877" y="2097088"/>
            <a:ext cx="5496560" cy="4629785"/>
          </a:xfrm>
          <a:prstGeom prst="rect">
            <a:avLst/>
          </a:prstGeom>
        </p:spPr>
      </p:pic>
      <p:pic>
        <p:nvPicPr>
          <p:cNvPr id="7" name="Picture 6"/>
          <p:cNvPicPr/>
          <p:nvPr/>
        </p:nvPicPr>
        <p:blipFill>
          <a:blip r:embed="rId2"/>
          <a:stretch>
            <a:fillRect/>
          </a:stretch>
        </p:blipFill>
        <p:spPr>
          <a:xfrm>
            <a:off x="6294437" y="2097088"/>
            <a:ext cx="5296535" cy="22764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endParaRPr lang="en-IN" dirty="0"/>
          </a:p>
        </p:txBody>
      </p:sp>
      <p:sp>
        <p:nvSpPr>
          <p:cNvPr id="6" name="Content Placeholder 2"/>
          <p:cNvSpPr txBox="1"/>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9" name="Picture 8"/>
          <p:cNvPicPr/>
          <p:nvPr/>
        </p:nvPicPr>
        <p:blipFill>
          <a:blip r:embed="rId1"/>
          <a:stretch>
            <a:fillRect/>
          </a:stretch>
        </p:blipFill>
        <p:spPr>
          <a:xfrm>
            <a:off x="1224351" y="2137439"/>
            <a:ext cx="5182235" cy="4536077"/>
          </a:xfrm>
          <a:prstGeom prst="rect">
            <a:avLst/>
          </a:prstGeom>
        </p:spPr>
      </p:pic>
      <p:pic>
        <p:nvPicPr>
          <p:cNvPr id="10" name="Picture 9"/>
          <p:cNvPicPr/>
          <p:nvPr/>
        </p:nvPicPr>
        <p:blipFill>
          <a:blip r:embed="rId2"/>
          <a:stretch>
            <a:fillRect/>
          </a:stretch>
        </p:blipFill>
        <p:spPr>
          <a:xfrm>
            <a:off x="6406586" y="2137439"/>
            <a:ext cx="4991735" cy="22193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2894</Words>
  <Application>WPS Presentation</Application>
  <PresentationFormat>Widescreen</PresentationFormat>
  <Paragraphs>78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Symbol</vt:lpstr>
      <vt:lpstr>Arial</vt:lpstr>
      <vt:lpstr>Trebuchet MS</vt:lpstr>
      <vt:lpstr>Microsoft YaHei</vt:lpstr>
      <vt:lpstr>Arial Unicode MS</vt:lpstr>
      <vt:lpstr>Calibri</vt:lpstr>
      <vt:lpstr>Times New Roman</vt:lpstr>
      <vt:lpstr>Facet</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91977</cp:lastModifiedBy>
  <cp:revision>46</cp:revision>
  <dcterms:created xsi:type="dcterms:W3CDTF">2020-11-13T17:53:00Z</dcterms:created>
  <dcterms:modified xsi:type="dcterms:W3CDTF">2021-10-20T15:54:58Z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ED7F792E410746F3938FA06BA2F41E64</vt:lpwstr>
  </property>
  <property fmtid="{D5CDD505-2E9C-101B-9397-08002B2CF9AE}" pid="3" name="KSOProductBuildVer">
    <vt:lpwstr>1033-11.2.0.10296</vt:lpwstr>
  </property>
</Properties>
</file>