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87" r:id="rId3"/>
    <p:sldId id="259" r:id="rId4"/>
    <p:sldId id="303" r:id="rId5"/>
    <p:sldId id="304" r:id="rId6"/>
    <p:sldId id="261" r:id="rId7"/>
    <p:sldId id="288" r:id="rId8"/>
    <p:sldId id="344" r:id="rId9"/>
    <p:sldId id="311" r:id="rId10"/>
    <p:sldId id="291" r:id="rId11"/>
    <p:sldId id="305" r:id="rId12"/>
    <p:sldId id="333" r:id="rId13"/>
    <p:sldId id="334" r:id="rId14"/>
    <p:sldId id="336" r:id="rId15"/>
    <p:sldId id="337" r:id="rId16"/>
    <p:sldId id="338" r:id="rId17"/>
    <p:sldId id="266" r:id="rId18"/>
    <p:sldId id="339" r:id="rId19"/>
    <p:sldId id="307" r:id="rId20"/>
    <p:sldId id="340" r:id="rId21"/>
    <p:sldId id="341" r:id="rId22"/>
    <p:sldId id="342" r:id="rId23"/>
    <p:sldId id="343" r:id="rId24"/>
    <p:sldId id="306" r:id="rId25"/>
    <p:sldId id="296" r:id="rId26"/>
    <p:sldId id="309" r:id="rId27"/>
    <p:sldId id="265" r:id="rId28"/>
    <p:sldId id="346" r:id="rId29"/>
    <p:sldId id="274" r:id="rId30"/>
    <p:sldId id="347" r:id="rId31"/>
    <p:sldId id="348" r:id="rId32"/>
    <p:sldId id="349" r:id="rId33"/>
    <p:sldId id="351" r:id="rId34"/>
    <p:sldId id="350" r:id="rId35"/>
    <p:sldId id="352" r:id="rId36"/>
    <p:sldId id="298" r:id="rId37"/>
    <p:sldId id="277" r:id="rId38"/>
    <p:sldId id="301" r:id="rId39"/>
    <p:sldId id="286" r:id="rId40"/>
    <p:sldId id="281" r:id="rId41"/>
    <p:sldId id="285" r:id="rId42"/>
    <p:sldId id="29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A0E9758-A4C1-422D-BC12-91C8DB7B1F83}"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7036028-AD6D-441C-9D04-E6A5DE1E5075}"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A0E9758-A4C1-422D-BC12-91C8DB7B1F8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A0E9758-A4C1-422D-BC12-91C8DB7B1F8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A0E9758-A4C1-422D-BC12-91C8DB7B1F8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A0E9758-A4C1-422D-BC12-91C8DB7B1F8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A0E9758-A4C1-422D-BC12-91C8DB7B1F83}"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A0E9758-A4C1-422D-BC12-91C8DB7B1F83}"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A0E9758-A4C1-422D-BC12-91C8DB7B1F83}"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A0E9758-A4C1-422D-BC12-91C8DB7B1F83}"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A0E9758-A4C1-422D-BC12-91C8DB7B1F83}"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A0E9758-A4C1-422D-BC12-91C8DB7B1F83}"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A0E9758-A4C1-422D-BC12-91C8DB7B1F83}"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7036028-AD6D-441C-9D04-E6A5DE1E507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1670" y="2070735"/>
            <a:ext cx="4993005" cy="1325880"/>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USED CAR PRICE PREDICTION</a:t>
            </a:r>
            <a:endParaRPr lang="en-IN"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7609205" y="5434966"/>
            <a:ext cx="3581400" cy="1261745"/>
          </a:xfrm>
          <a:prstGeom prst="rect">
            <a:avLst/>
          </a:prstGeom>
          <a:noFill/>
        </p:spPr>
        <p:txBody>
          <a:bodyPr wrap="square" rtlCol="0">
            <a:spAutoFit/>
          </a:bodyPr>
          <a:lstStyle/>
          <a:p>
            <a:pPr algn="ct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POONAM SINGH</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p>
            <a:endParaRPr lang="en-IN" sz="20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Content Placeholder 4"/>
          <p:cNvPicPr>
            <a:picLocks noChangeAspect="1"/>
          </p:cNvPicPr>
          <p:nvPr>
            <p:ph idx="1"/>
          </p:nvPr>
        </p:nvPicPr>
        <p:blipFill>
          <a:blip r:embed="rId1"/>
          <a:stretch>
            <a:fillRect/>
          </a:stretch>
        </p:blipFill>
        <p:spPr>
          <a:xfrm>
            <a:off x="154940" y="635"/>
            <a:ext cx="6610350" cy="66001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(Selling Price)</a:t>
            </a:r>
            <a:endParaRPr lang="en-IN" dirty="0"/>
          </a:p>
        </p:txBody>
      </p:sp>
      <p:pic>
        <p:nvPicPr>
          <p:cNvPr id="4" name="Content Placeholder 3"/>
          <p:cNvPicPr>
            <a:picLocks noChangeAspect="1"/>
          </p:cNvPicPr>
          <p:nvPr>
            <p:ph sz="half" idx="1"/>
          </p:nvPr>
        </p:nvPicPr>
        <p:blipFill>
          <a:blip r:embed="rId1"/>
          <a:stretch>
            <a:fillRect/>
          </a:stretch>
        </p:blipFill>
        <p:spPr>
          <a:xfrm>
            <a:off x="609600" y="1765935"/>
            <a:ext cx="10301605" cy="3769995"/>
          </a:xfrm>
          <a:prstGeom prst="rect">
            <a:avLst/>
          </a:prstGeom>
        </p:spPr>
      </p:pic>
      <p:pic>
        <p:nvPicPr>
          <p:cNvPr id="6" name="Content Placeholder 5"/>
          <p:cNvPicPr>
            <a:picLocks noChangeAspect="1"/>
          </p:cNvPicPr>
          <p:nvPr>
            <p:ph sz="half" idx="2"/>
          </p:nvPr>
        </p:nvPicPr>
        <p:blipFill>
          <a:blip r:embed="rId2"/>
          <a:stretch>
            <a:fillRect/>
          </a:stretch>
        </p:blipFill>
        <p:spPr>
          <a:xfrm>
            <a:off x="998220" y="5828665"/>
            <a:ext cx="9685655" cy="919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28380" y="3441700"/>
            <a:ext cx="3563620" cy="582930"/>
          </a:xfrm>
        </p:spPr>
        <p:txBody>
          <a:bodyPr/>
          <a:p>
            <a:r>
              <a:rPr lang="en-IN" altLang="en-US"/>
              <a:t>Manual Used Car are mostly available for sale</a:t>
            </a:r>
            <a:endParaRPr lang="en-IN" altLang="en-US"/>
          </a:p>
        </p:txBody>
      </p:sp>
      <p:pic>
        <p:nvPicPr>
          <p:cNvPr id="4" name="Content Placeholder 3"/>
          <p:cNvPicPr>
            <a:picLocks noChangeAspect="1"/>
          </p:cNvPicPr>
          <p:nvPr>
            <p:ph idx="1"/>
          </p:nvPr>
        </p:nvPicPr>
        <p:blipFill>
          <a:blip r:embed="rId1"/>
          <a:stretch>
            <a:fillRect/>
          </a:stretch>
        </p:blipFill>
        <p:spPr>
          <a:xfrm>
            <a:off x="0" y="979170"/>
            <a:ext cx="8462645" cy="5755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175260" y="191135"/>
            <a:ext cx="6453505" cy="6532880"/>
          </a:xfrm>
          <a:prstGeom prst="rect">
            <a:avLst/>
          </a:prstGeom>
        </p:spPr>
      </p:pic>
      <p:sp>
        <p:nvSpPr>
          <p:cNvPr id="7" name="Content Placeholder 6"/>
          <p:cNvSpPr/>
          <p:nvPr>
            <p:ph sz="half" idx="2"/>
          </p:nvPr>
        </p:nvSpPr>
        <p:spPr>
          <a:xfrm>
            <a:off x="7050405" y="2694940"/>
            <a:ext cx="5384800" cy="4953000"/>
          </a:xfrm>
        </p:spPr>
        <p:txBody>
          <a:bodyPr/>
          <a:p>
            <a:r>
              <a:rPr lang="en-IN" altLang="en-US"/>
              <a:t>Cars with fuel type “Petrol” and “Diesel” are highly available for sale</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92430"/>
            <a:ext cx="10972800" cy="582613"/>
          </a:xfrm>
        </p:spPr>
        <p:txBody>
          <a:bodyPr/>
          <a:p>
            <a:r>
              <a:rPr lang="en-IN" altLang="en-US" sz="2800"/>
              <a:t>Automatic Car Price is higher when compared to Manual Car transmission Car Price</a:t>
            </a:r>
            <a:endParaRPr lang="en-IN" altLang="en-US" sz="2800"/>
          </a:p>
        </p:txBody>
      </p:sp>
      <p:pic>
        <p:nvPicPr>
          <p:cNvPr id="4" name="Content Placeholder 3"/>
          <p:cNvPicPr>
            <a:picLocks noChangeAspect="1"/>
          </p:cNvPicPr>
          <p:nvPr>
            <p:ph idx="1"/>
          </p:nvPr>
        </p:nvPicPr>
        <p:blipFill>
          <a:blip r:embed="rId1"/>
          <a:stretch>
            <a:fillRect/>
          </a:stretch>
        </p:blipFill>
        <p:spPr>
          <a:xfrm>
            <a:off x="113030" y="1355090"/>
            <a:ext cx="10616565" cy="5397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775" y="454660"/>
            <a:ext cx="10972800" cy="582613"/>
          </a:xfrm>
        </p:spPr>
        <p:txBody>
          <a:bodyPr/>
          <a:p>
            <a:r>
              <a:rPr lang="en-IN" altLang="en-US" sz="3200"/>
              <a:t>Again Used Cars with fuel type: “Diesel” and “Petrol” are mostly costly</a:t>
            </a:r>
            <a:endParaRPr lang="en-IN" altLang="en-US" sz="3200"/>
          </a:p>
        </p:txBody>
      </p:sp>
      <p:pic>
        <p:nvPicPr>
          <p:cNvPr id="4" name="Content Placeholder 3"/>
          <p:cNvPicPr>
            <a:picLocks noChangeAspect="1"/>
          </p:cNvPicPr>
          <p:nvPr>
            <p:ph idx="1"/>
          </p:nvPr>
        </p:nvPicPr>
        <p:blipFill>
          <a:blip r:embed="rId1"/>
          <a:stretch>
            <a:fillRect/>
          </a:stretch>
        </p:blipFill>
        <p:spPr>
          <a:xfrm>
            <a:off x="-635" y="1350645"/>
            <a:ext cx="12192635" cy="5407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54660"/>
            <a:ext cx="9732645" cy="582930"/>
          </a:xfrm>
        </p:spPr>
        <p:txBody>
          <a:bodyPr/>
          <a:p>
            <a:r>
              <a:rPr lang="en-IN" altLang="en-US" sz="2800"/>
              <a:t>During 2013 - 2017, people were selling the cars with high price, but due to this pandemic (covid-19) the used car sale price is drastically reduced</a:t>
            </a:r>
            <a:endParaRPr lang="en-IN" altLang="en-US" sz="2800"/>
          </a:p>
        </p:txBody>
      </p:sp>
      <p:pic>
        <p:nvPicPr>
          <p:cNvPr id="4" name="Content Placeholder 3"/>
          <p:cNvPicPr>
            <a:picLocks noChangeAspect="1"/>
          </p:cNvPicPr>
          <p:nvPr>
            <p:ph idx="1"/>
          </p:nvPr>
        </p:nvPicPr>
        <p:blipFill>
          <a:blip r:embed="rId1"/>
          <a:stretch>
            <a:fillRect/>
          </a:stretch>
        </p:blipFill>
        <p:spPr>
          <a:xfrm>
            <a:off x="-635" y="1447165"/>
            <a:ext cx="12193270" cy="5410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3" name="Content Placeholder 2"/>
          <p:cNvPicPr>
            <a:picLocks noChangeAspect="1"/>
          </p:cNvPicPr>
          <p:nvPr>
            <p:ph idx="1"/>
          </p:nvPr>
        </p:nvPicPr>
        <p:blipFill>
          <a:blip r:embed="rId1"/>
          <a:stretch>
            <a:fillRect/>
          </a:stretch>
        </p:blipFill>
        <p:spPr>
          <a:xfrm>
            <a:off x="4772660" y="2058035"/>
            <a:ext cx="7156450" cy="45104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67095"/>
            <a:ext cx="10972800" cy="582613"/>
          </a:xfrm>
        </p:spPr>
        <p:txBody>
          <a:bodyPr/>
          <a:p>
            <a:r>
              <a:rPr lang="en-US" sz="1600" b="1"/>
              <a:t>We s</a:t>
            </a:r>
            <a:r>
              <a:rPr lang="en-IN" altLang="en-US" sz="1600" b="1"/>
              <a:t>ee that,</a:t>
            </a:r>
            <a:br>
              <a:rPr lang="en-US" sz="1600" b="1"/>
            </a:br>
            <a:r>
              <a:rPr lang="en-US" sz="1600" b="1"/>
              <a:t>the largest correlated features are "Engine" and "Price" with correlated values: "0.64"</a:t>
            </a:r>
            <a:br>
              <a:rPr lang="en-US" sz="1600" b="1"/>
            </a:br>
            <a:r>
              <a:rPr lang="en-US" sz="1400" b="1"/>
              <a:t>the lowest correlated features are "Owner(s)" and "Price" with correlated values: "-0.065"</a:t>
            </a:r>
            <a:endParaRPr lang="en-US" sz="1400" b="1"/>
          </a:p>
        </p:txBody>
      </p:sp>
      <p:pic>
        <p:nvPicPr>
          <p:cNvPr id="4" name="Content Placeholder 3"/>
          <p:cNvPicPr>
            <a:picLocks noChangeAspect="1"/>
          </p:cNvPicPr>
          <p:nvPr>
            <p:ph idx="1"/>
          </p:nvPr>
        </p:nvPicPr>
        <p:blipFill>
          <a:blip r:embed="rId1"/>
          <a:stretch>
            <a:fillRect/>
          </a:stretch>
        </p:blipFill>
        <p:spPr>
          <a:xfrm>
            <a:off x="-93345" y="0"/>
            <a:ext cx="10706100" cy="5781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2225" y="2659559"/>
            <a:ext cx="7067550" cy="922020"/>
          </a:xfrm>
          <a:prstGeom prst="rect">
            <a:avLst/>
          </a:prstGeom>
          <a:noFill/>
        </p:spPr>
        <p:txBody>
          <a:bodyPr wrap="square" rtlCol="0">
            <a:spAutoFit/>
          </a:bodyPr>
          <a:lstStyle/>
          <a:p>
            <a:pPr algn="ct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0" y="174625"/>
            <a:ext cx="10972800" cy="582613"/>
          </a:xfrm>
        </p:spPr>
        <p:txBody>
          <a:bodyPr/>
          <a:p>
            <a:r>
              <a:rPr lang="en-IN" b="1" dirty="0">
                <a:latin typeface="Times New Roman" panose="02020603050405020304" pitchFamily="18" charset="0"/>
                <a:ea typeface="Calibri" panose="020F0502020204030204" pitchFamily="34" charset="0"/>
                <a:cs typeface="Times New Roman" panose="02020603050405020304" pitchFamily="18" charset="0"/>
                <a:sym typeface="+mn-ea"/>
              </a:rPr>
              <a:t>C</a:t>
            </a: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hecking the data distribution among all the columns.</a:t>
            </a:r>
            <a:endParaRPr lang="en-IN" altLang="en-US"/>
          </a:p>
        </p:txBody>
      </p:sp>
      <p:pic>
        <p:nvPicPr>
          <p:cNvPr id="4" name="Content Placeholder 3"/>
          <p:cNvPicPr>
            <a:picLocks noChangeAspect="1"/>
          </p:cNvPicPr>
          <p:nvPr>
            <p:ph sz="half" idx="1"/>
          </p:nvPr>
        </p:nvPicPr>
        <p:blipFill>
          <a:blip r:embed="rId1"/>
          <a:stretch>
            <a:fillRect/>
          </a:stretch>
        </p:blipFill>
        <p:spPr>
          <a:xfrm>
            <a:off x="0" y="1023620"/>
            <a:ext cx="3244850" cy="5835015"/>
          </a:xfrm>
          <a:prstGeom prst="rect">
            <a:avLst/>
          </a:prstGeom>
        </p:spPr>
      </p:pic>
      <p:pic>
        <p:nvPicPr>
          <p:cNvPr id="5" name="Content Placeholder 4"/>
          <p:cNvPicPr>
            <a:picLocks noChangeAspect="1"/>
          </p:cNvPicPr>
          <p:nvPr>
            <p:ph sz="half" idx="2"/>
          </p:nvPr>
        </p:nvPicPr>
        <p:blipFill>
          <a:blip r:embed="rId2"/>
          <a:stretch>
            <a:fillRect/>
          </a:stretch>
        </p:blipFill>
        <p:spPr>
          <a:xfrm>
            <a:off x="3591560" y="1023620"/>
            <a:ext cx="4004945" cy="5835015"/>
          </a:xfrm>
          <a:prstGeom prst="rect">
            <a:avLst/>
          </a:prstGeom>
        </p:spPr>
      </p:pic>
      <p:pic>
        <p:nvPicPr>
          <p:cNvPr id="7" name="Picture 6"/>
          <p:cNvPicPr>
            <a:picLocks noChangeAspect="1"/>
          </p:cNvPicPr>
          <p:nvPr/>
        </p:nvPicPr>
        <p:blipFill>
          <a:blip r:embed="rId3"/>
          <a:stretch>
            <a:fillRect/>
          </a:stretch>
        </p:blipFill>
        <p:spPr>
          <a:xfrm>
            <a:off x="7774305" y="1023620"/>
            <a:ext cx="4417060" cy="5834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 y="1690688"/>
            <a:ext cx="10515600" cy="387985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1.Data Collection Phase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2.Model Building Phase</a:t>
            </a:r>
            <a:endParaRPr lang="en-IN" sz="2400" dirty="0">
              <a:latin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4800600" y="5991225"/>
            <a:ext cx="2028825" cy="369332"/>
          </a:xfrm>
          <a:prstGeom prst="rect">
            <a:avLst/>
          </a:prstGeom>
          <a:noFill/>
        </p:spPr>
        <p:txBody>
          <a:bodyPr wrap="square" rtlCol="0">
            <a:spAutoFit/>
          </a:bodyPr>
          <a:lstStyle/>
          <a:p>
            <a:r>
              <a:rPr lang="en-US" dirty="0"/>
              <a:t>…Continued…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03670" y="3684270"/>
            <a:ext cx="10972800" cy="582613"/>
          </a:xfrm>
        </p:spPr>
        <p:txBody>
          <a:bodyPr/>
          <a:p>
            <a:endParaRPr lang="en-US"/>
          </a:p>
        </p:txBody>
      </p:sp>
      <p:pic>
        <p:nvPicPr>
          <p:cNvPr id="5" name="Content Placeholder 4"/>
          <p:cNvPicPr>
            <a:picLocks noChangeAspect="1"/>
          </p:cNvPicPr>
          <p:nvPr>
            <p:ph sz="half" idx="1"/>
          </p:nvPr>
        </p:nvPicPr>
        <p:blipFill>
          <a:blip r:embed="rId1"/>
          <a:stretch>
            <a:fillRect/>
          </a:stretch>
        </p:blipFill>
        <p:spPr>
          <a:xfrm>
            <a:off x="0" y="0"/>
            <a:ext cx="12192000" cy="2211705"/>
          </a:xfrm>
          <a:prstGeom prst="rect">
            <a:avLst/>
          </a:prstGeom>
        </p:spPr>
      </p:pic>
      <p:pic>
        <p:nvPicPr>
          <p:cNvPr id="6" name="Content Placeholder 5"/>
          <p:cNvPicPr>
            <a:picLocks noChangeAspect="1"/>
          </p:cNvPicPr>
          <p:nvPr>
            <p:ph sz="half" idx="2"/>
          </p:nvPr>
        </p:nvPicPr>
        <p:blipFill>
          <a:blip r:embed="rId2"/>
          <a:stretch>
            <a:fillRect/>
          </a:stretch>
        </p:blipFill>
        <p:spPr>
          <a:xfrm>
            <a:off x="0" y="2211705"/>
            <a:ext cx="12192000" cy="2397760"/>
          </a:xfrm>
          <a:prstGeom prst="rect">
            <a:avLst/>
          </a:prstGeom>
        </p:spPr>
      </p:pic>
      <p:pic>
        <p:nvPicPr>
          <p:cNvPr id="7" name="Picture 6"/>
          <p:cNvPicPr>
            <a:picLocks noChangeAspect="1"/>
          </p:cNvPicPr>
          <p:nvPr/>
        </p:nvPicPr>
        <p:blipFill>
          <a:blip r:embed="rId3"/>
          <a:stretch>
            <a:fillRect/>
          </a:stretch>
        </p:blipFill>
        <p:spPr>
          <a:xfrm>
            <a:off x="0" y="4609465"/>
            <a:ext cx="12192635" cy="22485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sz="1800">
                <a:latin typeface="Arial Black" panose="020B0A04020102020204" charset="0"/>
                <a:cs typeface="Arial Black" panose="020B0A04020102020204" charset="0"/>
              </a:rPr>
              <a:t>features =</a:t>
            </a:r>
            <a:r>
              <a:rPr lang="en-US" sz="1800">
                <a:solidFill>
                  <a:srgbClr val="0070C0"/>
                </a:solidFill>
                <a:latin typeface="Georgia" panose="02040502050405020303" charset="0"/>
                <a:cs typeface="Georgia" panose="02040502050405020303" charset="0"/>
              </a:rPr>
              <a:t> </a:t>
            </a:r>
            <a:r>
              <a:rPr lang="en-US" sz="2000">
                <a:solidFill>
                  <a:srgbClr val="0070C0"/>
                </a:solidFill>
                <a:latin typeface="Georgia" panose="02040502050405020303" charset="0"/>
                <a:cs typeface="Georgia" panose="02040502050405020303" charset="0"/>
              </a:rPr>
              <a:t>['Driven_Kilometers', 'Mileage', 'Engine']  #columns with outliers by </a:t>
            </a:r>
            <a:br>
              <a:rPr lang="en-US" sz="2000">
                <a:solidFill>
                  <a:srgbClr val="0070C0"/>
                </a:solidFill>
                <a:latin typeface="Georgia" panose="02040502050405020303" charset="0"/>
                <a:cs typeface="Georgia" panose="02040502050405020303" charset="0"/>
              </a:rPr>
            </a:br>
            <a:r>
              <a:rPr lang="en-US" sz="2000">
                <a:solidFill>
                  <a:srgbClr val="0070C0"/>
                </a:solidFill>
                <a:latin typeface="Georgia" panose="02040502050405020303" charset="0"/>
                <a:cs typeface="Georgia" panose="02040502050405020303" charset="0"/>
              </a:rPr>
              <a:t>checking the above plots</a:t>
            </a:r>
            <a:endParaRPr lang="en-US" sz="2000">
              <a:solidFill>
                <a:srgbClr val="0070C0"/>
              </a:solidFill>
              <a:latin typeface="Georgia" panose="02040502050405020303" charset="0"/>
              <a:cs typeface="Georgia" panose="02040502050405020303" charset="0"/>
            </a:endParaRPr>
          </a:p>
        </p:txBody>
      </p:sp>
      <p:pic>
        <p:nvPicPr>
          <p:cNvPr id="5" name="Content Placeholder 4"/>
          <p:cNvPicPr>
            <a:picLocks noChangeAspect="1"/>
          </p:cNvPicPr>
          <p:nvPr>
            <p:ph sz="half" idx="1"/>
          </p:nvPr>
        </p:nvPicPr>
        <p:blipFill>
          <a:blip r:embed="rId1"/>
          <a:stretch>
            <a:fillRect/>
          </a:stretch>
        </p:blipFill>
        <p:spPr>
          <a:xfrm>
            <a:off x="0" y="1351280"/>
            <a:ext cx="6024880" cy="3743960"/>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1351280"/>
            <a:ext cx="5994400" cy="3743960"/>
          </a:xfrm>
          <a:prstGeom prst="rect">
            <a:avLst/>
          </a:prstGeom>
        </p:spPr>
      </p:pic>
      <p:pic>
        <p:nvPicPr>
          <p:cNvPr id="7" name="Picture 6"/>
          <p:cNvPicPr>
            <a:picLocks noChangeAspect="1"/>
          </p:cNvPicPr>
          <p:nvPr/>
        </p:nvPicPr>
        <p:blipFill>
          <a:blip r:embed="rId3"/>
          <a:stretch>
            <a:fillRect/>
          </a:stretch>
        </p:blipFill>
        <p:spPr>
          <a:xfrm>
            <a:off x="0" y="5095875"/>
            <a:ext cx="12192000" cy="1762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4510" y="5929630"/>
            <a:ext cx="10972800" cy="582613"/>
          </a:xfrm>
        </p:spPr>
        <p:txBody>
          <a:bodyPr/>
          <a:p>
            <a:endParaRPr lang="en-US"/>
          </a:p>
        </p:txBody>
      </p:sp>
      <p:pic>
        <p:nvPicPr>
          <p:cNvPr id="5" name="Content Placeholder 4"/>
          <p:cNvPicPr>
            <a:picLocks noChangeAspect="1"/>
          </p:cNvPicPr>
          <p:nvPr>
            <p:ph sz="half" idx="1"/>
          </p:nvPr>
        </p:nvPicPr>
        <p:blipFill>
          <a:blip r:embed="rId1"/>
          <a:stretch>
            <a:fillRect/>
          </a:stretch>
        </p:blipFill>
        <p:spPr>
          <a:xfrm>
            <a:off x="0" y="0"/>
            <a:ext cx="5887720" cy="5412740"/>
          </a:xfrm>
          <a:prstGeom prst="rect">
            <a:avLst/>
          </a:prstGeom>
        </p:spPr>
      </p:pic>
      <p:pic>
        <p:nvPicPr>
          <p:cNvPr id="8" name="Content Placeholder 7"/>
          <p:cNvPicPr>
            <a:picLocks noChangeAspect="1"/>
          </p:cNvPicPr>
          <p:nvPr>
            <p:ph sz="half" idx="2"/>
          </p:nvPr>
        </p:nvPicPr>
        <p:blipFill>
          <a:blip r:embed="rId2"/>
          <a:stretch>
            <a:fillRect/>
          </a:stretch>
        </p:blipFill>
        <p:spPr>
          <a:xfrm>
            <a:off x="6058535" y="0"/>
            <a:ext cx="6134100" cy="5273040"/>
          </a:xfrm>
          <a:prstGeom prst="rect">
            <a:avLst/>
          </a:prstGeom>
        </p:spPr>
      </p:pic>
      <p:pic>
        <p:nvPicPr>
          <p:cNvPr id="9" name="Picture 8"/>
          <p:cNvPicPr>
            <a:picLocks noChangeAspect="1"/>
          </p:cNvPicPr>
          <p:nvPr/>
        </p:nvPicPr>
        <p:blipFill>
          <a:blip r:embed="rId3"/>
          <a:stretch>
            <a:fillRect/>
          </a:stretch>
        </p:blipFill>
        <p:spPr>
          <a:xfrm>
            <a:off x="1238885" y="5817870"/>
            <a:ext cx="9543415" cy="8058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01005" y="52963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endParaRPr lang="en-US" sz="2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500689" y="1377950"/>
            <a:ext cx="3952875" cy="98361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a:t>
            </a:r>
            <a:r>
              <a:rPr lang="en-IN" altLang="en-US" sz="2000" dirty="0">
                <a:latin typeface="Times New Roman" panose="02020603050405020304" pitchFamily="18" charset="0"/>
                <a:cs typeface="Times New Roman" panose="02020603050405020304" pitchFamily="18" charset="0"/>
              </a:rPr>
              <a:t>new feature “Brand”</a:t>
            </a:r>
            <a:r>
              <a:rPr lang="en-US" sz="2000" dirty="0">
                <a:latin typeface="Times New Roman" panose="02020603050405020304" pitchFamily="18" charset="0"/>
                <a:cs typeface="Times New Roman" panose="02020603050405020304" pitchFamily="18" charset="0"/>
              </a:rPr>
              <a:t> in data frame</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11" name="TextBox 10"/>
          <p:cNvSpPr txBox="1"/>
          <p:nvPr/>
        </p:nvSpPr>
        <p:spPr>
          <a:xfrm>
            <a:off x="1109661" y="2361366"/>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09345" y="3214905"/>
            <a:ext cx="2852736" cy="368300"/>
          </a:xfrm>
          <a:prstGeom prst="rect">
            <a:avLst/>
          </a:prstGeom>
          <a:noFill/>
        </p:spPr>
        <p:txBody>
          <a:bodyPr wrap="square" rtlCol="0">
            <a:spAutoFit/>
          </a:bodyPr>
          <a:lstStyle/>
          <a:p>
            <a:pPr marL="342900" indent="-342900">
              <a:buAutoNum type="arabicPeriod"/>
            </a:pPr>
            <a:r>
              <a:rPr lang="en-IN" altLang="en-US" dirty="0">
                <a:latin typeface="Times New Roman" panose="02020603050405020304" pitchFamily="18" charset="0"/>
                <a:cs typeface="Times New Roman" panose="02020603050405020304" pitchFamily="18" charset="0"/>
              </a:rPr>
              <a:t>Models</a:t>
            </a:r>
            <a:endParaRPr lang="en-IN" alt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6369050" y="2162175"/>
            <a:ext cx="4555490" cy="44932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pPr algn="ctr"/>
            <a:r>
              <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rPr>
              <a:t>Encoding the Categorical Columns</a:t>
            </a:r>
            <a:endPar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p:cNvSpPr txBox="1"/>
          <p:nvPr/>
        </p:nvSpPr>
        <p:spPr>
          <a:xfrm>
            <a:off x="923925" y="1085850"/>
            <a:ext cx="10572750" cy="1076325"/>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label encoding technique with multiple variables.</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         2.  Getting Dummies</a:t>
            </a:r>
            <a:endParaRPr lang="en-IN" sz="1600" b="0" dirty="0">
              <a:solidFill>
                <a:srgbClr val="000000"/>
              </a:solidFill>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Label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933449" y="4964014"/>
            <a:ext cx="10572750" cy="922020"/>
          </a:xfrm>
          <a:prstGeom prst="rect">
            <a:avLst/>
          </a:prstGeom>
          <a:noFill/>
        </p:spPr>
        <p:txBody>
          <a:bodyPr wrap="square" rtlCol="0">
            <a:spAutoFit/>
          </a:bodyPr>
          <a:lstStyle/>
          <a:p>
            <a:endParaRPr lang="en-IN" sz="1800" b="0" dirty="0">
              <a:solidFill>
                <a:srgbClr val="000000"/>
              </a:solidFill>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getting dummies for location and Brand</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8" name="TextBox 7"/>
          <p:cNvSpPr txBox="1"/>
          <p:nvPr/>
        </p:nvSpPr>
        <p:spPr>
          <a:xfrm>
            <a:off x="1066799" y="6400800"/>
            <a:ext cx="10306051" cy="645160"/>
          </a:xfrm>
          <a:prstGeom prst="rect">
            <a:avLst/>
          </a:prstGeom>
          <a:noFill/>
        </p:spPr>
        <p:txBody>
          <a:bodyPr wrap="square" rtlCol="0">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2" name="Picture 1"/>
          <p:cNvPicPr>
            <a:picLocks noChangeAspect="1"/>
          </p:cNvPicPr>
          <p:nvPr/>
        </p:nvPicPr>
        <p:blipFill>
          <a:blip r:embed="rId1"/>
          <a:stretch>
            <a:fillRect/>
          </a:stretch>
        </p:blipFill>
        <p:spPr>
          <a:xfrm>
            <a:off x="151765" y="2210435"/>
            <a:ext cx="11769090" cy="2925445"/>
          </a:xfrm>
          <a:prstGeom prst="rect">
            <a:avLst/>
          </a:prstGeom>
        </p:spPr>
      </p:pic>
      <p:pic>
        <p:nvPicPr>
          <p:cNvPr id="9" name="Picture 8"/>
          <p:cNvPicPr>
            <a:picLocks noChangeAspect="1"/>
          </p:cNvPicPr>
          <p:nvPr/>
        </p:nvPicPr>
        <p:blipFill>
          <a:blip r:embed="rId2"/>
          <a:stretch>
            <a:fillRect/>
          </a:stretch>
        </p:blipFill>
        <p:spPr>
          <a:xfrm>
            <a:off x="356870" y="5624195"/>
            <a:ext cx="10273030" cy="11099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p:nvPr>
            <p:ph sz="half" idx="1"/>
          </p:nvPr>
        </p:nvSpPr>
        <p:spPr>
          <a:xfrm>
            <a:off x="0" y="773430"/>
            <a:ext cx="10626725" cy="1132840"/>
          </a:xfrm>
        </p:spPr>
        <p:txBody>
          <a:bodyPr/>
          <a:p>
            <a:r>
              <a:rPr lang="en-IN" dirty="0">
                <a:solidFill>
                  <a:srgbClr val="000000"/>
                </a:solidFill>
                <a:effectLst/>
                <a:latin typeface="Times New Roman" panose="02020603050405020304" pitchFamily="18" charset="0"/>
                <a:ea typeface="Times New Roman" panose="02020603050405020304" pitchFamily="18" charset="0"/>
                <a:sym typeface="+mn-ea"/>
              </a:rPr>
              <a:t>Now, we can see all features is converted into numerical one after proceeding with encoding technique.</a:t>
            </a:r>
            <a:endParaRPr lang="en-IN" b="1" dirty="0">
              <a:effectLst/>
              <a:latin typeface="Times New Roman" panose="02020603050405020304" pitchFamily="18" charset="0"/>
              <a:ea typeface="Times New Roman" panose="02020603050405020304" pitchFamily="18" charset="0"/>
            </a:endParaRPr>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163195" y="2673985"/>
            <a:ext cx="11713845" cy="40627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7190" y="2749550"/>
            <a:ext cx="10972800" cy="582613"/>
          </a:xfrm>
        </p:spPr>
        <p:txBody>
          <a:bodyPr/>
          <a:p>
            <a:pPr algn="ctr"/>
            <a:r>
              <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MODEL BUILDING</a:t>
            </a:r>
            <a:endPar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Content Placeholder 2"/>
          <p:cNvSpPr>
            <a:spLocks noGrp="1"/>
          </p:cNvSpPr>
          <p:nvPr>
            <p:ph sz="half" idx="1"/>
          </p:nvPr>
        </p:nvSpPr>
        <p:spPr>
          <a:xfrm>
            <a:off x="-103505" y="4711065"/>
            <a:ext cx="5384800" cy="4953000"/>
          </a:xfrm>
        </p:spPr>
        <p:txBody>
          <a:bodyPr/>
          <a:p>
            <a:endParaRPr lang="en-US"/>
          </a:p>
        </p:txBody>
      </p:sp>
      <p:sp>
        <p:nvSpPr>
          <p:cNvPr id="4" name="Content Placeholder 3"/>
          <p:cNvSpPr>
            <a:spLocks noGrp="1"/>
          </p:cNvSpPr>
          <p:nvPr>
            <p:ph sz="half" idx="2"/>
          </p:nvPr>
        </p:nvSpPr>
        <p:spPr>
          <a:xfrm>
            <a:off x="5871845" y="4711065"/>
            <a:ext cx="5384800" cy="4953000"/>
          </a:xfrm>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endParaRPr 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Gradient</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Boosting</a:t>
            </a:r>
            <a:endParaRPr lang="en-US" dirty="0">
              <a:latin typeface="Times New Roman" panose="02020603050405020304" pitchFamily="18" charset="0"/>
              <a:cs typeface="Times New Roman" panose="02020603050405020304" pitchFamily="18" charset="0"/>
            </a:endParaRPr>
          </a:p>
          <a:p>
            <a:r>
              <a:rPr lang="en-IN" altLang="en-US" dirty="0" err="1">
                <a:latin typeface="Times New Roman" panose="02020603050405020304" pitchFamily="18" charset="0"/>
                <a:cs typeface="Times New Roman" panose="02020603050405020304" pitchFamily="18" charset="0"/>
              </a:rPr>
              <a:t>Lasso</a:t>
            </a:r>
            <a:endParaRPr lang="en-IN" altLang="en-US" dirty="0" err="1">
              <a:latin typeface="Times New Roman" panose="02020603050405020304" pitchFamily="18" charset="0"/>
              <a:cs typeface="Times New Roman" panose="02020603050405020304" pitchFamily="18" charset="0"/>
            </a:endParaRPr>
          </a:p>
          <a:p>
            <a:r>
              <a:rPr lang="en-IN" altLang="en-US" dirty="0" err="1">
                <a:latin typeface="Times New Roman" panose="02020603050405020304" pitchFamily="18" charset="0"/>
                <a:cs typeface="Times New Roman" panose="02020603050405020304" pitchFamily="18" charset="0"/>
              </a:rPr>
              <a:t>Ridge</a:t>
            </a:r>
            <a:endParaRPr lang="en-IN" altLang="en-US" dirty="0" err="1">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16255"/>
            <a:ext cx="10972800" cy="582613"/>
          </a:xfrm>
        </p:spPr>
        <p:txBody>
          <a:bodyPr/>
          <a:p>
            <a:r>
              <a:rPr lang="en-I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Random Forest Regressor</a:t>
            </a:r>
            <a:endParaRPr lang="en-I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635" y="1650365"/>
            <a:ext cx="12190730" cy="53035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more the data better the model.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Hatchback.</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05377" y="6000750"/>
            <a:ext cx="1676400" cy="369332"/>
          </a:xfrm>
          <a:prstGeom prst="rect">
            <a:avLst/>
          </a:prstGeom>
          <a:noFill/>
        </p:spPr>
        <p:txBody>
          <a:bodyPr wrap="square" rtlCol="0">
            <a:spAutoFit/>
          </a:bodyPr>
          <a:lstStyle/>
          <a:p>
            <a:r>
              <a:rPr lang="en-US" dirty="0"/>
              <a:t>…Continued…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0235" y="609600"/>
            <a:ext cx="10972800" cy="582613"/>
          </a:xfrm>
        </p:spPr>
        <p:txBody>
          <a:bodyPr/>
          <a:p>
            <a:pPr algn="ctr"/>
            <a:r>
              <a:rPr 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KNeighbors</a:t>
            </a:r>
            <a:r>
              <a:rPr lang="en-I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endParaRPr 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635" y="1607820"/>
            <a:ext cx="12191365" cy="52501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Gradient</a:t>
            </a:r>
            <a:r>
              <a:rPr lang="en-I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Boosting</a:t>
            </a:r>
            <a:r>
              <a:rPr lang="en-I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endParaRPr 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635" y="1202690"/>
            <a:ext cx="12190730" cy="56553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DecisionTreeRegressor</a:t>
            </a:r>
            <a:endParaRPr 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635" y="1300480"/>
            <a:ext cx="12191365" cy="55575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Lasso</a:t>
            </a:r>
            <a:endParaRPr lang="en-I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0" y="1400810"/>
            <a:ext cx="12192000" cy="54571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Ridge</a:t>
            </a:r>
            <a:endParaRPr lang="en-I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0" y="1370330"/>
            <a:ext cx="12192000" cy="54876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000"/>
            <a:ext cx="10972800" cy="582613"/>
          </a:xfrm>
        </p:spPr>
        <p:txBody>
          <a:bodyPr>
            <a:normAutofit fontScale="90000"/>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Overview of the scores</a:t>
            </a:r>
            <a:endParaRPr lang="en-IN" dirty="0"/>
          </a:p>
        </p:txBody>
      </p:sp>
      <p:sp>
        <p:nvSpPr>
          <p:cNvPr id="7" name="TextBox 6"/>
          <p:cNvSpPr txBox="1"/>
          <p:nvPr/>
        </p:nvSpPr>
        <p:spPr>
          <a:xfrm>
            <a:off x="1257300" y="6308209"/>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pic>
        <p:nvPicPr>
          <p:cNvPr id="4" name="Content Placeholder 3"/>
          <p:cNvPicPr>
            <a:picLocks noChangeAspect="1"/>
          </p:cNvPicPr>
          <p:nvPr>
            <p:ph sz="half" idx="1"/>
          </p:nvPr>
        </p:nvPicPr>
        <p:blipFill>
          <a:blip r:embed="rId1"/>
          <a:stretch>
            <a:fillRect/>
          </a:stretch>
        </p:blipFill>
        <p:spPr>
          <a:xfrm>
            <a:off x="4441190" y="635"/>
            <a:ext cx="7750810" cy="2503170"/>
          </a:xfrm>
          <a:prstGeom prst="rect">
            <a:avLst/>
          </a:prstGeom>
        </p:spPr>
      </p:pic>
      <p:pic>
        <p:nvPicPr>
          <p:cNvPr id="5" name="Content Placeholder 4"/>
          <p:cNvPicPr>
            <a:picLocks noChangeAspect="1"/>
          </p:cNvPicPr>
          <p:nvPr>
            <p:ph sz="half" idx="2"/>
          </p:nvPr>
        </p:nvPicPr>
        <p:blipFill>
          <a:blip r:embed="rId2"/>
          <a:stretch>
            <a:fillRect/>
          </a:stretch>
        </p:blipFill>
        <p:spPr>
          <a:xfrm>
            <a:off x="0" y="2724150"/>
            <a:ext cx="12192635" cy="33915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Random Forest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Because performance metric score is   90.7%.</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pic>
        <p:nvPicPr>
          <p:cNvPr id="4" name="Content Placeholder 3"/>
          <p:cNvPicPr>
            <a:picLocks noChangeAspect="1"/>
          </p:cNvPicPr>
          <p:nvPr>
            <p:ph sz="half" idx="2"/>
          </p:nvPr>
        </p:nvPicPr>
        <p:blipFill>
          <a:blip r:embed="rId1"/>
          <a:stretch>
            <a:fillRect/>
          </a:stretch>
        </p:blipFill>
        <p:spPr>
          <a:xfrm>
            <a:off x="222250" y="1174750"/>
            <a:ext cx="11836400" cy="2230755"/>
          </a:xfrm>
          <a:prstGeom prst="rect">
            <a:avLst/>
          </a:prstGeom>
        </p:spPr>
      </p:pic>
      <p:pic>
        <p:nvPicPr>
          <p:cNvPr id="5" name="Content Placeholder 4"/>
          <p:cNvPicPr>
            <a:picLocks noChangeAspect="1"/>
          </p:cNvPicPr>
          <p:nvPr>
            <p:ph sz="half" idx="1"/>
          </p:nvPr>
        </p:nvPicPr>
        <p:blipFill>
          <a:blip r:embed="rId2"/>
          <a:stretch>
            <a:fillRect/>
          </a:stretch>
        </p:blipFill>
        <p:spPr>
          <a:xfrm>
            <a:off x="609600" y="3529330"/>
            <a:ext cx="9380855" cy="2895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876" y="693420"/>
            <a:ext cx="9211733" cy="1082675"/>
          </a:xfrm>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7115" y="1977390"/>
            <a:ext cx="8430260" cy="2217420"/>
          </a:xfrm>
        </p:spPr>
        <p:txBody>
          <a:bodyPr>
            <a:normAutofit fontScale="90000"/>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IN" altLang="en-US" sz="2800" dirty="0" err="1">
                <a:latin typeface="Times New Roman" panose="02020603050405020304" pitchFamily="18" charset="0"/>
                <a:cs typeface="Times New Roman" panose="02020603050405020304" pitchFamily="18" charset="0"/>
              </a:rPr>
              <a:t>Random Forest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endParaRPr lang="en-IN" sz="2800" dirty="0">
              <a:solidFill>
                <a:srgbClr val="202124"/>
              </a:solidFill>
              <a:effectLst/>
              <a:latin typeface="Times New Roman" panose="02020603050405020304" pitchFamily="18" charset="0"/>
              <a:ea typeface="Calibri" panose="020F0502020204030204" pitchFamily="34"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Hyper parameter Tuning i.e.,R2 score  = </a:t>
            </a:r>
            <a:r>
              <a:rPr lang="en-IN" sz="2800" dirty="0">
                <a:latin typeface="Times New Roman" panose="02020603050405020304" pitchFamily="18" charset="0"/>
                <a:cs typeface="Times New Roman" panose="02020603050405020304" pitchFamily="18" charset="0"/>
              </a:rPr>
              <a:t>90.83</a:t>
            </a:r>
            <a:r>
              <a:rPr lang="en-US" sz="2800" dirty="0">
                <a:latin typeface="Times New Roman" panose="02020603050405020304" pitchFamily="18" charset="0"/>
                <a:cs typeface="Times New Roman" panose="02020603050405020304" pitchFamily="18" charset="0"/>
              </a:rPr>
              <a:t>% respectively. Finally, </a:t>
            </a:r>
            <a:r>
              <a:rPr lang="en-IN" altLang="en-US" sz="2800" dirty="0" err="1">
                <a:latin typeface="Times New Roman" panose="02020603050405020304" pitchFamily="18" charset="0"/>
                <a:cs typeface="Times New Roman" panose="02020603050405020304" pitchFamily="18" charset="0"/>
                <a:sym typeface="+mn-ea"/>
              </a:rPr>
              <a:t>Random Forest</a:t>
            </a:r>
            <a:r>
              <a:rPr lang="en-US" sz="2800" dirty="0">
                <a:latin typeface="Times New Roman" panose="02020603050405020304" pitchFamily="18" charset="0"/>
                <a:cs typeface="Times New Roman" panose="02020603050405020304" pitchFamily="18" charset="0"/>
                <a:sym typeface="+mn-ea"/>
              </a:rPr>
              <a:t> </a:t>
            </a:r>
            <a:r>
              <a:rPr lang="en-IN" sz="2800" dirty="0">
                <a:solidFill>
                  <a:srgbClr val="202124"/>
                </a:solidFill>
                <a:effectLst/>
                <a:latin typeface="Times New Roman" panose="02020603050405020304" pitchFamily="18" charset="0"/>
                <a:ea typeface="Calibri" panose="020F0502020204030204" pitchFamily="34" charset="0"/>
                <a:sym typeface="+mn-ea"/>
              </a:rPr>
              <a:t>Regressor </a:t>
            </a:r>
            <a:r>
              <a:rPr lang="en-US" sz="2800" dirty="0">
                <a:latin typeface="Times New Roman" panose="02020603050405020304" pitchFamily="18" charset="0"/>
                <a:cs typeface="Times New Roman" panose="02020603050405020304" pitchFamily="18" charset="0"/>
              </a:rPr>
              <a:t>is best model for these dataset.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7000"/>
              </a:lnSpc>
              <a:spcBef>
                <a:spcPts val="200"/>
              </a:spcBef>
              <a:spcAft>
                <a:spcPts val="600"/>
              </a:spcAft>
            </a:pPr>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400" b="1" dirty="0">
              <a:solidFill>
                <a:srgbClr val="2F5496"/>
              </a:solidFill>
              <a:effectLst/>
              <a:latin typeface="Calibri Light" panose="020F0302020204030204"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IN" dirty="0">
                <a:effectLst/>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a:t>
            </a:r>
            <a:r>
              <a:rPr lang="en-IN" dirty="0" err="1">
                <a:effectLst/>
                <a:latin typeface="Times New Roman" panose="02020603050405020304" pitchFamily="18" charset="0"/>
                <a:ea typeface="Times New Roman" panose="02020603050405020304" pitchFamily="18" charset="0"/>
              </a:rPr>
              <a:t>XGBoost</a:t>
            </a:r>
            <a:r>
              <a:rPr lang="en-IN" dirty="0">
                <a:effectLst/>
                <a:latin typeface="Times New Roman" panose="02020603050405020304" pitchFamily="18" charset="0"/>
                <a:ea typeface="Times New Roman" panose="02020603050405020304" pitchFamily="18" charset="0"/>
              </a:rPr>
              <a:t> models. We have </a:t>
            </a:r>
            <a:r>
              <a:rPr lang="en-IN" dirty="0">
                <a:latin typeface="Times New Roman" panose="02020603050405020304" pitchFamily="18" charset="0"/>
                <a:ea typeface="Times New Roman" panose="02020603050405020304" pitchFamily="18" charset="0"/>
              </a:rPr>
              <a:t>29</a:t>
            </a:r>
            <a:r>
              <a:rPr lang="en-IN" dirty="0">
                <a:effectLst/>
                <a:latin typeface="Times New Roman" panose="02020603050405020304" pitchFamily="18" charset="0"/>
                <a:ea typeface="Times New Roman" panose="02020603050405020304" pitchFamily="18" charset="0"/>
              </a:rPr>
              <a:t> features in our data which is a big number, so we will take a look at the 15 most important features.</a:t>
            </a:r>
            <a:endParaRPr lang="en-IN"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 Data Cleaning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 Exploratory Data Analysis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3. Data Pre-processing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4. Model Building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5. Model Evaluation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389380"/>
          </a:xfrm>
        </p:spPr>
        <p:txBody>
          <a:bodyPr>
            <a:normAutofit fontScale="90000"/>
          </a:bodyPr>
          <a:lstStyle/>
          <a:p>
            <a:pPr algn="ctr"/>
            <a:br>
              <a:rPr lang="en-IN" b="1" dirty="0">
                <a:solidFill>
                  <a:srgbClr val="000000"/>
                </a:solidFill>
                <a:effectLst/>
                <a:latin typeface="Times New Roman" panose="02020603050405020304" pitchFamily="18" charset="0"/>
                <a:ea typeface="Times New Roman" panose="02020603050405020304" pitchFamily="18" charset="0"/>
              </a:rPr>
            </a:br>
            <a:r>
              <a:rPr lang="en-IN"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609600" y="2058670"/>
            <a:ext cx="10972800" cy="4953000"/>
          </a:xfrm>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endParaRPr lang="en-IN" sz="1800" dirty="0">
              <a:effectLst/>
              <a:latin typeface="Times New Roman" panose="02020603050405020304" pitchFamily="18" charset="0"/>
              <a:ea typeface="Times New Roman" panose="02020603050405020304" pitchFamily="18" charset="0"/>
            </a:endParaRP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5850" y="2619494"/>
            <a:ext cx="4344353" cy="922020"/>
          </a:xfrm>
          <a:prstGeom prst="rect">
            <a:avLst/>
          </a:prstGeom>
          <a:noFill/>
        </p:spPr>
        <p:txBody>
          <a:bodyPr wrap="square" rtlCol="0">
            <a:spAutoFit/>
          </a:bodyPr>
          <a:lstStyle/>
          <a:p>
            <a:pPr algn="ctr"/>
            <a:r>
              <a:rPr lang="en-US" sz="54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Thank you</a:t>
            </a:r>
            <a:endParaRPr lang="en-US" sz="54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p:cNvSpPr>
            <a:spLocks noGrp="1" noChangeArrowheads="1"/>
          </p:cNvSpPr>
          <p:nvPr>
            <p:ph idx="1"/>
          </p:nvPr>
        </p:nvSpPr>
        <p:spPr bwMode="auto">
          <a:xfrm>
            <a:off x="914400" y="2343312"/>
            <a:ext cx="1164780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6224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records (rows) and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features (columns).</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will attach the data description i.e.,</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Engine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Owner(s)</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IN"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Mileage</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Regression:</a:t>
            </a:r>
            <a:endParaRPr lang="en-US" b="1" dirty="0">
              <a:latin typeface="Times New Roman" panose="02020603050405020304" pitchFamily="18" charset="0"/>
              <a:cs typeface="Times New Roman" panose="02020603050405020304" pitchFamily="18" charset="0"/>
            </a:endParaRP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635" y="190500"/>
            <a:ext cx="6413500" cy="6430645"/>
          </a:xfrm>
          <a:prstGeom prst="rect">
            <a:avLst/>
          </a:prstGeom>
        </p:spPr>
      </p:pic>
      <p:pic>
        <p:nvPicPr>
          <p:cNvPr id="5" name="Content Placeholder 4"/>
          <p:cNvPicPr>
            <a:picLocks noChangeAspect="1"/>
          </p:cNvPicPr>
          <p:nvPr>
            <p:ph sz="half" idx="2"/>
          </p:nvPr>
        </p:nvPicPr>
        <p:blipFill>
          <a:blip r:embed="rId2"/>
          <a:stretch>
            <a:fillRect/>
          </a:stretch>
        </p:blipFill>
        <p:spPr>
          <a:xfrm>
            <a:off x="6722110" y="3503295"/>
            <a:ext cx="5297170" cy="1009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8" name="Content Placeholder 7"/>
          <p:cNvPicPr>
            <a:picLocks noChangeAspect="1"/>
          </p:cNvPicPr>
          <p:nvPr>
            <p:ph idx="1"/>
          </p:nvPr>
        </p:nvPicPr>
        <p:blipFill>
          <a:blip r:embed="rId1"/>
          <a:stretch>
            <a:fillRect/>
          </a:stretch>
        </p:blipFill>
        <p:spPr>
          <a:xfrm>
            <a:off x="4134485" y="1695450"/>
            <a:ext cx="7934960" cy="3713480"/>
          </a:xfrm>
          <a:prstGeom prst="rect">
            <a:avLst/>
          </a:prstGeom>
        </p:spPr>
      </p:pic>
      <p:pic>
        <p:nvPicPr>
          <p:cNvPr id="9" name="Picture 8"/>
          <p:cNvPicPr>
            <a:picLocks noChangeAspect="1"/>
          </p:cNvPicPr>
          <p:nvPr/>
        </p:nvPicPr>
        <p:blipFill>
          <a:blip r:embed="rId2"/>
          <a:stretch>
            <a:fillRect/>
          </a:stretch>
        </p:blipFill>
        <p:spPr>
          <a:xfrm>
            <a:off x="201295" y="5575300"/>
            <a:ext cx="11867515" cy="1038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a:latin typeface="Times New Roman" panose="02020603050405020304" pitchFamily="18" charset="0"/>
                <a:cs typeface="Times New Roman" panose="02020603050405020304" pitchFamily="18" charset="0"/>
                <a:sym typeface="+mn-ea"/>
              </a:rPr>
              <a:t>EDA(Exploratory Data Analysis)</a:t>
            </a:r>
            <a:br>
              <a:rPr lang="en-IN" sz="6600" b="1" dirty="0"/>
            </a:br>
            <a:endParaRPr lang="en-IN"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scene3d>
              <a:camera prst="orthographicFront"/>
              <a:lightRig rig="threePt" dir="t"/>
            </a:scene3d>
          </a:bodyPr>
          <a:lstStyle/>
          <a:p>
            <a:r>
              <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Visualization</a:t>
            </a:r>
            <a:endPar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6683</Words>
  <Application>WPS Presentation</Application>
  <PresentationFormat>Widescreen</PresentationFormat>
  <Paragraphs>179</Paragraphs>
  <Slides>41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SimSun</vt:lpstr>
      <vt:lpstr>Wingdings</vt:lpstr>
      <vt:lpstr>Times New Roman</vt:lpstr>
      <vt:lpstr>Calibri</vt:lpstr>
      <vt:lpstr>Microsoft YaHei</vt:lpstr>
      <vt:lpstr>Arial Unicode MS</vt:lpstr>
      <vt:lpstr>Calibri Light</vt:lpstr>
      <vt:lpstr>Bahnschrift Light</vt:lpstr>
      <vt:lpstr>Bahnschrift</vt:lpstr>
      <vt:lpstr>Arial Black</vt:lpstr>
      <vt:lpstr>Georgia</vt:lpstr>
      <vt:lpstr>Gear Drives</vt:lpstr>
      <vt:lpstr>CAR PRICE PREDICTION</vt:lpstr>
      <vt:lpstr>Problem Statement</vt:lpstr>
      <vt:lpstr>PowerPoint 演示文稿</vt:lpstr>
      <vt:lpstr>PowerPoint 演示文稿</vt:lpstr>
      <vt:lpstr>Data Description</vt:lpstr>
      <vt:lpstr>Target Variable </vt:lpstr>
      <vt:lpstr>PowerPoint 演示文稿</vt:lpstr>
      <vt:lpstr>Statistical Summary</vt:lpstr>
      <vt:lpstr>Visualization</vt:lpstr>
      <vt:lpstr>Target Variable (Selling Price)</vt:lpstr>
      <vt:lpstr>PowerPoint 演示文稿</vt:lpstr>
      <vt:lpstr>PowerPoint 演示文稿</vt:lpstr>
      <vt:lpstr>PowerPoint 演示文稿</vt:lpstr>
      <vt:lpstr>PowerPoint 演示文稿</vt:lpstr>
      <vt:lpstr>PowerPoint 演示文稿</vt:lpstr>
      <vt:lpstr>    Correlation matrix: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 Cleaning</vt:lpstr>
      <vt:lpstr>PowerPoint 演示文稿</vt:lpstr>
      <vt:lpstr> Checking the columns which are positively and negative correlated with the target columns:   </vt:lpstr>
      <vt:lpstr>PowerPoint 演示文稿</vt:lpstr>
      <vt:lpstr>Model Building and Evaluation</vt:lpstr>
      <vt:lpstr>PowerPoint 演示文稿</vt:lpstr>
      <vt:lpstr>PowerPoint 演示文稿</vt:lpstr>
      <vt:lpstr>PowerPoint 演示文稿</vt:lpstr>
      <vt:lpstr>PowerPoint 演示文稿</vt:lpstr>
      <vt:lpstr>PowerPoint 演示文稿</vt:lpstr>
      <vt:lpstr>PowerPoint 演示文稿</vt:lpstr>
      <vt:lpstr>Performance Metric</vt:lpstr>
      <vt:lpstr>Hyper Parameter Tuning</vt:lpstr>
      <vt:lpstr>Hyper Parameter Tuning Performance</vt:lpstr>
      <vt:lpstr>Best Model</vt:lpstr>
      <vt:lpstr>Feature Importance’s:</vt:lpstr>
      <vt:lpstr> 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91977</cp:lastModifiedBy>
  <cp:revision>22</cp:revision>
  <dcterms:created xsi:type="dcterms:W3CDTF">2021-07-08T14:55:00Z</dcterms:created>
  <dcterms:modified xsi:type="dcterms:W3CDTF">2021-10-04T18:01:54Z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3041D2A5C1864E47A750EE6C8B3FC692</vt:lpwstr>
  </property>
  <property fmtid="{D5CDD505-2E9C-101B-9397-08002B2CF9AE}" pid="3" name="KSOProductBuildVer">
    <vt:lpwstr>1033-11.2.0.10296</vt:lpwstr>
  </property>
</Properties>
</file>