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87" r:id="rId3"/>
    <p:sldId id="259" r:id="rId4"/>
    <p:sldId id="303" r:id="rId5"/>
    <p:sldId id="304" r:id="rId6"/>
    <p:sldId id="261" r:id="rId7"/>
    <p:sldId id="288" r:id="rId8"/>
    <p:sldId id="344" r:id="rId9"/>
    <p:sldId id="311" r:id="rId10"/>
    <p:sldId id="291" r:id="rId11"/>
    <p:sldId id="305" r:id="rId12"/>
    <p:sldId id="333" r:id="rId13"/>
    <p:sldId id="334" r:id="rId14"/>
    <p:sldId id="336" r:id="rId15"/>
    <p:sldId id="337" r:id="rId16"/>
    <p:sldId id="338" r:id="rId17"/>
    <p:sldId id="266" r:id="rId18"/>
    <p:sldId id="339" r:id="rId19"/>
    <p:sldId id="307" r:id="rId20"/>
    <p:sldId id="340" r:id="rId21"/>
    <p:sldId id="341" r:id="rId22"/>
    <p:sldId id="342" r:id="rId23"/>
    <p:sldId id="343" r:id="rId24"/>
    <p:sldId id="306" r:id="rId25"/>
    <p:sldId id="296" r:id="rId26"/>
    <p:sldId id="309" r:id="rId27"/>
    <p:sldId id="265" r:id="rId28"/>
    <p:sldId id="346" r:id="rId29"/>
    <p:sldId id="274" r:id="rId30"/>
    <p:sldId id="347" r:id="rId31"/>
    <p:sldId id="348" r:id="rId32"/>
    <p:sldId id="349" r:id="rId33"/>
    <p:sldId id="351" r:id="rId34"/>
    <p:sldId id="350" r:id="rId35"/>
    <p:sldId id="352" r:id="rId36"/>
    <p:sldId id="298" r:id="rId37"/>
    <p:sldId id="277" r:id="rId38"/>
    <p:sldId id="301" r:id="rId39"/>
    <p:sldId id="286" r:id="rId40"/>
    <p:sldId id="285"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A0E9758-A4C1-422D-BC12-91C8DB7B1F8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A0E9758-A4C1-422D-BC12-91C8DB7B1F83}"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A0E9758-A4C1-422D-BC12-91C8DB7B1F83}"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A0E9758-A4C1-422D-BC12-91C8DB7B1F83}"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A0E9758-A4C1-422D-BC12-91C8DB7B1F8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7036028-AD6D-441C-9D04-E6A5DE1E507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POONAM SINGH</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Content Placeholder 4"/>
          <p:cNvPicPr>
            <a:picLocks noChangeAspect="1"/>
          </p:cNvPicPr>
          <p:nvPr>
            <p:ph idx="1"/>
          </p:nvPr>
        </p:nvPicPr>
        <p:blipFill>
          <a:blip r:embed="rId1"/>
          <a:stretch>
            <a:fillRect/>
          </a:stretch>
        </p:blipFill>
        <p:spPr>
          <a:xfrm>
            <a:off x="154940" y="635"/>
            <a:ext cx="6610350" cy="660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ChangeAspect="1"/>
          </p:cNvPicPr>
          <p:nvPr>
            <p:ph sz="half" idx="1"/>
          </p:nvPr>
        </p:nvPicPr>
        <p:blipFill>
          <a:blip r:embed="rId1"/>
          <a:stretch>
            <a:fillRect/>
          </a:stretch>
        </p:blipFill>
        <p:spPr>
          <a:xfrm>
            <a:off x="609600" y="1765935"/>
            <a:ext cx="10301605" cy="3769995"/>
          </a:xfrm>
          <a:prstGeom prst="rect">
            <a:avLst/>
          </a:prstGeom>
        </p:spPr>
      </p:pic>
      <p:pic>
        <p:nvPicPr>
          <p:cNvPr id="6" name="Content Placeholder 5"/>
          <p:cNvPicPr>
            <a:picLocks noChangeAspect="1"/>
          </p:cNvPicPr>
          <p:nvPr>
            <p:ph sz="half" idx="2"/>
          </p:nvPr>
        </p:nvPicPr>
        <p:blipFill>
          <a:blip r:embed="rId2"/>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28380" y="3441700"/>
            <a:ext cx="3563620" cy="582930"/>
          </a:xfrm>
        </p:spPr>
        <p:txBody>
          <a:bodyPr/>
          <a:p>
            <a:r>
              <a:rPr lang="en-IN" altLang="en-US"/>
              <a:t>Manual Used Car are mostly available for sale</a:t>
            </a:r>
            <a:endParaRPr lang="en-IN" altLang="en-US"/>
          </a:p>
        </p:txBody>
      </p:sp>
      <p:pic>
        <p:nvPicPr>
          <p:cNvPr id="4" name="Content Placeholder 3"/>
          <p:cNvPicPr>
            <a:picLocks noChangeAspect="1"/>
          </p:cNvPicPr>
          <p:nvPr>
            <p:ph idx="1"/>
          </p:nvPr>
        </p:nvPicPr>
        <p:blipFill>
          <a:blip r:embed="rId1"/>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175260" y="191135"/>
            <a:ext cx="6453505" cy="6532880"/>
          </a:xfrm>
          <a:prstGeom prst="rect">
            <a:avLst/>
          </a:prstGeom>
        </p:spPr>
      </p:pic>
      <p:sp>
        <p:nvSpPr>
          <p:cNvPr id="7" name="Content Placeholder 6"/>
          <p:cNvSpPr/>
          <p:nvPr>
            <p:ph sz="half" idx="2"/>
          </p:nvPr>
        </p:nvSpPr>
        <p:spPr>
          <a:xfrm>
            <a:off x="7050405" y="2694940"/>
            <a:ext cx="5384800" cy="4953000"/>
          </a:xfrm>
        </p:spPr>
        <p:txBody>
          <a:bodyPr/>
          <a:p>
            <a:r>
              <a:rPr lang="en-IN" altLang="en-US"/>
              <a:t>Cars with fuel type “Petrol” and “Diesel” are highly available for sale</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8785"/>
            <a:ext cx="10972800" cy="582613"/>
          </a:xfrm>
        </p:spPr>
        <p:txBody>
          <a:bodyPr/>
          <a:p>
            <a:r>
              <a:rPr lang="en-IN" altLang="en-US" sz="2800"/>
              <a:t>Automatic Car Price is higher when compared to Manual Car transmission Car Price</a:t>
            </a:r>
            <a:endParaRPr lang="en-IN" altLang="en-US" sz="2800"/>
          </a:p>
        </p:txBody>
      </p:sp>
      <p:pic>
        <p:nvPicPr>
          <p:cNvPr id="4" name="Content Placeholder 3"/>
          <p:cNvPicPr>
            <a:picLocks noChangeAspect="1"/>
          </p:cNvPicPr>
          <p:nvPr>
            <p:ph idx="1"/>
          </p:nvPr>
        </p:nvPicPr>
        <p:blipFill>
          <a:blip r:embed="rId1"/>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454660"/>
            <a:ext cx="10972800" cy="582613"/>
          </a:xfrm>
        </p:spPr>
        <p:txBody>
          <a:bodyPr/>
          <a:p>
            <a:r>
              <a:rPr lang="en-IN" altLang="en-US" sz="3200"/>
              <a:t>Again Used Cars with fuel type: “Diesel” and “Petrol” are mostly costly</a:t>
            </a:r>
            <a:endParaRPr lang="en-IN" altLang="en-US" sz="3200"/>
          </a:p>
        </p:txBody>
      </p:sp>
      <p:pic>
        <p:nvPicPr>
          <p:cNvPr id="4" name="Content Placeholder 3"/>
          <p:cNvPicPr>
            <a:picLocks noChangeAspect="1"/>
          </p:cNvPicPr>
          <p:nvPr>
            <p:ph idx="1"/>
          </p:nvPr>
        </p:nvPicPr>
        <p:blipFill>
          <a:blip r:embed="rId1"/>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4660"/>
            <a:ext cx="9732645" cy="582930"/>
          </a:xfrm>
        </p:spPr>
        <p:txBody>
          <a:bodyPr/>
          <a:p>
            <a:r>
              <a:rPr lang="en-IN" altLang="en-US" sz="2800"/>
              <a:t>During 2013 - 2017, people were selling the cars with high price, but due to this pandemic (covid-19) the used car sale price is drastically reduced</a:t>
            </a:r>
            <a:endParaRPr lang="en-IN" altLang="en-US" sz="2800"/>
          </a:p>
        </p:txBody>
      </p:sp>
      <p:pic>
        <p:nvPicPr>
          <p:cNvPr id="4" name="Content Placeholder 3"/>
          <p:cNvPicPr>
            <a:picLocks noChangeAspect="1"/>
          </p:cNvPicPr>
          <p:nvPr>
            <p:ph idx="1"/>
          </p:nvPr>
        </p:nvPicPr>
        <p:blipFill>
          <a:blip r:embed="rId1"/>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ChangeAspect="1"/>
          </p:cNvPicPr>
          <p:nvPr>
            <p:ph idx="1"/>
          </p:nvPr>
        </p:nvPicPr>
        <p:blipFill>
          <a:blip r:embed="rId1"/>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67095"/>
            <a:ext cx="10972800" cy="582613"/>
          </a:xfrm>
        </p:spPr>
        <p:txBody>
          <a:bodyPr/>
          <a:p>
            <a:r>
              <a:rPr lang="en-US" sz="1600" b="1"/>
              <a:t>We s</a:t>
            </a:r>
            <a:r>
              <a:rPr lang="en-IN" altLang="en-US" sz="1600" b="1"/>
              <a:t>ee that,</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endParaRPr lang="en-US" sz="1400" b="1"/>
          </a:p>
        </p:txBody>
      </p:sp>
      <p:pic>
        <p:nvPicPr>
          <p:cNvPr id="4" name="Content Placeholder 3"/>
          <p:cNvPicPr>
            <a:picLocks noChangeAspect="1"/>
          </p:cNvPicPr>
          <p:nvPr>
            <p:ph idx="1"/>
          </p:nvPr>
        </p:nvPicPr>
        <p:blipFill>
          <a:blip r:embed="rId1"/>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0" y="174625"/>
            <a:ext cx="10972800" cy="582613"/>
          </a:xfrm>
        </p:spPr>
        <p:txBody>
          <a:bodyPr/>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ChangeAspect="1"/>
          </p:cNvPicPr>
          <p:nvPr>
            <p:ph sz="half" idx="1"/>
          </p:nvPr>
        </p:nvPicPr>
        <p:blipFill>
          <a:blip r:embed="rId1"/>
          <a:stretch>
            <a:fillRect/>
          </a:stretch>
        </p:blipFill>
        <p:spPr>
          <a:xfrm>
            <a:off x="0" y="1023620"/>
            <a:ext cx="3244850" cy="5835015"/>
          </a:xfrm>
          <a:prstGeom prst="rect">
            <a:avLst/>
          </a:prstGeom>
        </p:spPr>
      </p:pic>
      <p:pic>
        <p:nvPicPr>
          <p:cNvPr id="5" name="Content Placeholder 4"/>
          <p:cNvPicPr>
            <a:picLocks noChangeAspect="1"/>
          </p:cNvPicPr>
          <p:nvPr>
            <p:ph sz="half" idx="2"/>
          </p:nvPr>
        </p:nvPicPr>
        <p:blipFill>
          <a:blip r:embed="rId2"/>
          <a:stretch>
            <a:fillRect/>
          </a:stretch>
        </p:blipFill>
        <p:spPr>
          <a:xfrm>
            <a:off x="3591560" y="1023620"/>
            <a:ext cx="4004945" cy="5835015"/>
          </a:xfrm>
          <a:prstGeom prst="rect">
            <a:avLst/>
          </a:prstGeom>
        </p:spPr>
      </p:pic>
      <p:pic>
        <p:nvPicPr>
          <p:cNvPr id="7" name="Picture 6"/>
          <p:cNvPicPr>
            <a:picLocks noChangeAspect="1"/>
          </p:cNvPicPr>
          <p:nvPr/>
        </p:nvPicPr>
        <p:blipFill>
          <a:blip r:embed="rId3"/>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1.Data Collection Phase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2.Model Building Phase</a:t>
            </a:r>
            <a:endParaRPr lang="en-IN" sz="2400" dirty="0">
              <a:latin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03670" y="3684270"/>
            <a:ext cx="10972800" cy="582613"/>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0" y="0"/>
            <a:ext cx="12192000" cy="2211705"/>
          </a:xfrm>
          <a:prstGeom prst="rect">
            <a:avLst/>
          </a:prstGeom>
        </p:spPr>
      </p:pic>
      <p:pic>
        <p:nvPicPr>
          <p:cNvPr id="6" name="Content Placeholder 5"/>
          <p:cNvPicPr>
            <a:picLocks noChangeAspect="1"/>
          </p:cNvPicPr>
          <p:nvPr>
            <p:ph sz="half" idx="2"/>
          </p:nvPr>
        </p:nvPicPr>
        <p:blipFill>
          <a:blip r:embed="rId2"/>
          <a:stretch>
            <a:fillRect/>
          </a:stretch>
        </p:blipFill>
        <p:spPr>
          <a:xfrm>
            <a:off x="0" y="2211705"/>
            <a:ext cx="12192000" cy="2397760"/>
          </a:xfrm>
          <a:prstGeom prst="rect">
            <a:avLst/>
          </a:prstGeom>
        </p:spPr>
      </p:pic>
      <p:pic>
        <p:nvPicPr>
          <p:cNvPr id="7" name="Picture 6"/>
          <p:cNvPicPr>
            <a:picLocks noChangeAspect="1"/>
          </p:cNvPicPr>
          <p:nvPr/>
        </p:nvPicPr>
        <p:blipFill>
          <a:blip r:embed="rId3"/>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ChangeAspect="1"/>
          </p:cNvPicPr>
          <p:nvPr>
            <p:ph sz="half" idx="1"/>
          </p:nvPr>
        </p:nvPicPr>
        <p:blipFill>
          <a:blip r:embed="rId1"/>
          <a:stretch>
            <a:fillRect/>
          </a:stretch>
        </p:blipFill>
        <p:spPr>
          <a:xfrm>
            <a:off x="0" y="1351280"/>
            <a:ext cx="6024880" cy="374396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351280"/>
            <a:ext cx="5994400" cy="3743960"/>
          </a:xfrm>
          <a:prstGeom prst="rect">
            <a:avLst/>
          </a:prstGeom>
        </p:spPr>
      </p:pic>
      <p:pic>
        <p:nvPicPr>
          <p:cNvPr id="7" name="Picture 6"/>
          <p:cNvPicPr>
            <a:picLocks noChangeAspect="1"/>
          </p:cNvPicPr>
          <p:nvPr/>
        </p:nvPicPr>
        <p:blipFill>
          <a:blip r:embed="rId3"/>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4510" y="5929630"/>
            <a:ext cx="10972800" cy="582613"/>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0" y="0"/>
            <a:ext cx="5887720" cy="5412740"/>
          </a:xfrm>
          <a:prstGeom prst="rect">
            <a:avLst/>
          </a:prstGeom>
        </p:spPr>
      </p:pic>
      <p:pic>
        <p:nvPicPr>
          <p:cNvPr id="8" name="Content Placeholder 7"/>
          <p:cNvPicPr>
            <a:picLocks noChangeAspect="1"/>
          </p:cNvPicPr>
          <p:nvPr>
            <p:ph sz="half" idx="2"/>
          </p:nvPr>
        </p:nvPicPr>
        <p:blipFill>
          <a:blip r:embed="rId2"/>
          <a:stretch>
            <a:fillRect/>
          </a:stretch>
        </p:blipFill>
        <p:spPr>
          <a:xfrm>
            <a:off x="6058535" y="0"/>
            <a:ext cx="6134100" cy="5273040"/>
          </a:xfrm>
          <a:prstGeom prst="rect">
            <a:avLst/>
          </a:prstGeom>
        </p:spPr>
      </p:pic>
      <p:pic>
        <p:nvPicPr>
          <p:cNvPr id="9" name="Picture 8"/>
          <p:cNvPicPr>
            <a:picLocks noChangeAspect="1"/>
          </p:cNvPicPr>
          <p:nvPr/>
        </p:nvPicPr>
        <p:blipFill>
          <a:blip r:embed="rId3"/>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endParaRPr lang="en-IN"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endPar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endParaRPr lang="en-IN" sz="1600" b="0" dirty="0">
              <a:solidFill>
                <a:srgbClr val="000000"/>
              </a:solidFill>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1"/>
          <a:stretch>
            <a:fillRect/>
          </a:stretch>
        </p:blipFill>
        <p:spPr>
          <a:xfrm>
            <a:off x="151765" y="2210435"/>
            <a:ext cx="11769090" cy="2925445"/>
          </a:xfrm>
          <a:prstGeom prst="rect">
            <a:avLst/>
          </a:prstGeom>
        </p:spPr>
      </p:pic>
      <p:pic>
        <p:nvPicPr>
          <p:cNvPr id="9" name="Picture 8"/>
          <p:cNvPicPr>
            <a:picLocks noChangeAspect="1"/>
          </p:cNvPicPr>
          <p:nvPr/>
        </p:nvPicPr>
        <p:blipFill>
          <a:blip r:embed="rId2"/>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p:nvPr>
            <p:ph sz="half" idx="1"/>
          </p:nvPr>
        </p:nvSpPr>
        <p:spPr>
          <a:xfrm>
            <a:off x="0" y="773430"/>
            <a:ext cx="10626725" cy="1132840"/>
          </a:xfrm>
        </p:spPr>
        <p:txBody>
          <a:bodyPr/>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7190" y="2749550"/>
            <a:ext cx="10972800" cy="582613"/>
          </a:xfrm>
        </p:spPr>
        <p:txBody>
          <a:bodyPr/>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endPar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sz="half" idx="1"/>
          </p:nvPr>
        </p:nvSpPr>
        <p:spPr>
          <a:xfrm>
            <a:off x="-103505" y="4711065"/>
            <a:ext cx="5384800" cy="4953000"/>
          </a:xfrm>
        </p:spPr>
        <p:txBody>
          <a:bodyPr/>
          <a:p>
            <a:endParaRPr lang="en-US"/>
          </a:p>
        </p:txBody>
      </p:sp>
      <p:sp>
        <p:nvSpPr>
          <p:cNvPr id="4" name="Content Placeholder 3"/>
          <p:cNvSpPr>
            <a:spLocks noGrp="1"/>
          </p:cNvSpPr>
          <p:nvPr>
            <p:ph sz="half" idx="2"/>
          </p:nvPr>
        </p:nvSpPr>
        <p:spPr>
          <a:xfrm>
            <a:off x="5871845" y="4711065"/>
            <a:ext cx="5384800" cy="4953000"/>
          </a:xfrm>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endParaRPr 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endParaRPr lang="en-US" dirty="0">
              <a:latin typeface="Times New Roman" panose="02020603050405020304" pitchFamily="18" charset="0"/>
              <a:cs typeface="Times New Roman" panose="02020603050405020304" pitchFamily="18" charset="0"/>
            </a:endParaRPr>
          </a:p>
          <a:p>
            <a:r>
              <a:rPr lang="en-IN" altLang="en-US" dirty="0" err="1">
                <a:latin typeface="Times New Roman" panose="02020603050405020304" pitchFamily="18" charset="0"/>
                <a:cs typeface="Times New Roman" panose="02020603050405020304" pitchFamily="18" charset="0"/>
              </a:rPr>
              <a:t>Lasso</a:t>
            </a:r>
            <a:endParaRPr lang="en-IN" altLang="en-US" dirty="0" err="1">
              <a:latin typeface="Times New Roman" panose="02020603050405020304" pitchFamily="18" charset="0"/>
              <a:cs typeface="Times New Roman" panose="02020603050405020304" pitchFamily="18" charset="0"/>
            </a:endParaRPr>
          </a:p>
          <a:p>
            <a:r>
              <a:rPr lang="en-IN" altLang="en-US" dirty="0" err="1">
                <a:latin typeface="Times New Roman" panose="02020603050405020304" pitchFamily="18" charset="0"/>
                <a:cs typeface="Times New Roman" panose="02020603050405020304" pitchFamily="18" charset="0"/>
              </a:rPr>
              <a:t>Ridge</a:t>
            </a:r>
            <a:endParaRPr lang="en-IN" altLang="en-US" dirty="0" err="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6255"/>
            <a:ext cx="10972800" cy="582613"/>
          </a:xfrm>
        </p:spPr>
        <p:txBody>
          <a:bodyPr/>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endPar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 the data better the model.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Hatchback.</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609600"/>
            <a:ext cx="10972800" cy="582613"/>
          </a:xfrm>
        </p:spPr>
        <p:txBody>
          <a:bodyPr/>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endPar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endPar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endPar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endPar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endPar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ChangeAspect="1"/>
          </p:cNvPicPr>
          <p:nvPr>
            <p:ph sz="half" idx="1"/>
          </p:nvPr>
        </p:nvPicPr>
        <p:blipFill>
          <a:blip r:embed="rId1"/>
          <a:stretch>
            <a:fillRect/>
          </a:stretch>
        </p:blipFill>
        <p:spPr>
          <a:xfrm>
            <a:off x="4441190" y="635"/>
            <a:ext cx="7750810" cy="2503170"/>
          </a:xfrm>
          <a:prstGeom prst="rect">
            <a:avLst/>
          </a:prstGeom>
        </p:spPr>
      </p:pic>
      <p:pic>
        <p:nvPicPr>
          <p:cNvPr id="5" name="Content Placeholder 4"/>
          <p:cNvPicPr>
            <a:picLocks noChangeAspect="1"/>
          </p:cNvPicPr>
          <p:nvPr>
            <p:ph sz="half" idx="2"/>
          </p:nvPr>
        </p:nvPicPr>
        <p:blipFill>
          <a:blip r:embed="rId2"/>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ChangeAspect="1"/>
          </p:cNvPicPr>
          <p:nvPr>
            <p:ph sz="half" idx="2"/>
          </p:nvPr>
        </p:nvPicPr>
        <p:blipFill>
          <a:blip r:embed="rId1"/>
          <a:stretch>
            <a:fillRect/>
          </a:stretch>
        </p:blipFill>
        <p:spPr>
          <a:xfrm>
            <a:off x="222250" y="1174750"/>
            <a:ext cx="11836400" cy="2230755"/>
          </a:xfrm>
          <a:prstGeom prst="rect">
            <a:avLst/>
          </a:prstGeom>
        </p:spPr>
      </p:pic>
      <p:pic>
        <p:nvPicPr>
          <p:cNvPr id="5" name="Content Placeholder 4"/>
          <p:cNvPicPr>
            <a:picLocks noChangeAspect="1"/>
          </p:cNvPicPr>
          <p:nvPr>
            <p:ph sz="half" idx="1"/>
          </p:nvPr>
        </p:nvPicPr>
        <p:blipFill>
          <a:blip r:embed="rId2"/>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endParaRPr lang="en-IN" sz="2800" dirty="0">
              <a:solidFill>
                <a:srgbClr val="202124"/>
              </a:solidFill>
              <a:effectLst/>
              <a:latin typeface="Times New Roman" panose="02020603050405020304" pitchFamily="18" charset="0"/>
              <a:ea typeface="Calibri" panose="020F0502020204030204" pitchFamily="34"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endParaRPr lang="en-IN" sz="1800" dirty="0">
              <a:effectLst/>
              <a:latin typeface="Times New Roman" panose="02020603050405020304" pitchFamily="18" charset="0"/>
              <a:ea typeface="Times New Roman" panose="02020603050405020304" pitchFamily="18" charset="0"/>
            </a:endParaRP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Data Cleaning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 Exploratory Data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3. Data Pre-processing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 Model Building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5. Model Evaluation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endPar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635" y="190500"/>
            <a:ext cx="6413500" cy="6430645"/>
          </a:xfrm>
          <a:prstGeom prst="rect">
            <a:avLst/>
          </a:prstGeom>
        </p:spPr>
      </p:pic>
      <p:pic>
        <p:nvPicPr>
          <p:cNvPr id="5" name="Content Placeholder 4"/>
          <p:cNvPicPr>
            <a:picLocks noChangeAspect="1"/>
          </p:cNvPicPr>
          <p:nvPr>
            <p:ph sz="half" idx="2"/>
          </p:nvPr>
        </p:nvPicPr>
        <p:blipFill>
          <a:blip r:embed="rId2"/>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idx="1"/>
          </p:nvPr>
        </p:nvPicPr>
        <p:blipFill>
          <a:blip r:embed="rId1"/>
          <a:stretch>
            <a:fillRect/>
          </a:stretch>
        </p:blipFill>
        <p:spPr>
          <a:xfrm>
            <a:off x="4134485" y="1695450"/>
            <a:ext cx="7934960" cy="3713480"/>
          </a:xfrm>
          <a:prstGeom prst="rect">
            <a:avLst/>
          </a:prstGeom>
        </p:spPr>
      </p:pic>
      <p:pic>
        <p:nvPicPr>
          <p:cNvPr id="9" name="Picture 8"/>
          <p:cNvPicPr>
            <a:picLocks noChangeAspect="1"/>
          </p:cNvPicPr>
          <p:nvPr/>
        </p:nvPicPr>
        <p:blipFill>
          <a:blip r:embed="rId2"/>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endPar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6356</Words>
  <Application>WPS Presentation</Application>
  <PresentationFormat>Widescreen</PresentationFormat>
  <Paragraphs>174</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SimSun</vt:lpstr>
      <vt:lpstr>Wingdings</vt:lpstr>
      <vt:lpstr>Times New Roman</vt:lpstr>
      <vt:lpstr>Calibri</vt:lpstr>
      <vt:lpstr>Microsoft YaHei</vt:lpstr>
      <vt:lpstr>Arial Unicode MS</vt:lpstr>
      <vt:lpstr>Arial Black</vt:lpstr>
      <vt:lpstr>Georgia</vt:lpstr>
      <vt:lpstr>Calibri Light</vt:lpstr>
      <vt:lpstr>Gear Drives</vt:lpstr>
      <vt:lpstr>USED CAR PRICE PREDICTION</vt:lpstr>
      <vt:lpstr>Problem Statement</vt:lpstr>
      <vt:lpstr>PowerPoint 演示文稿</vt:lpstr>
      <vt:lpstr>PowerPoint 演示文稿</vt:lpstr>
      <vt:lpstr>Data Description</vt:lpstr>
      <vt:lpstr>Target Variable </vt:lpstr>
      <vt:lpstr>PowerPoint 演示文稿</vt:lpstr>
      <vt:lpstr>Statistical Summary</vt:lpstr>
      <vt:lpstr>EDA(Exploratory Data Analysis) </vt:lpstr>
      <vt:lpstr>Target Variable (Selling Price)</vt:lpstr>
      <vt:lpstr>Manual Used Car are mostly available for sale</vt:lpstr>
      <vt:lpstr>PowerPoint 演示文稿</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演示文稿</vt:lpstr>
      <vt:lpstr>Checking the data distribution among all the columns.</vt:lpstr>
      <vt:lpstr>PowerPoint 演示文稿</vt:lpstr>
      <vt:lpstr>features = ['Driven_Kilometers', 'Mileage', 'Engine']  #columns with outliers by  checking the above plots</vt:lpstr>
      <vt:lpstr>PowerPoint 演示文稿</vt:lpstr>
      <vt:lpstr>PowerPoint 演示文稿</vt:lpstr>
      <vt:lpstr>Encoding the Categorical Columns</vt:lpstr>
      <vt:lpstr>PowerPoint 演示文稿</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Poonam Singh</cp:lastModifiedBy>
  <cp:revision>23</cp:revision>
  <dcterms:created xsi:type="dcterms:W3CDTF">2021-07-08T14:55:00Z</dcterms:created>
  <dcterms:modified xsi:type="dcterms:W3CDTF">2021-10-05T04:32:47Z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