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7" r:id="rId5"/>
    <p:sldId id="259" r:id="rId6"/>
    <p:sldId id="260" r:id="rId7"/>
    <p:sldId id="266" r:id="rId8"/>
    <p:sldId id="261" r:id="rId9"/>
    <p:sldId id="268" r:id="rId10"/>
    <p:sldId id="269" r:id="rId11"/>
    <p:sldId id="270" r:id="rId12"/>
    <p:sldId id="262" r:id="rId13"/>
    <p:sldId id="271" r:id="rId14"/>
    <p:sldId id="272" r:id="rId15"/>
    <p:sldId id="273" r:id="rId16"/>
    <p:sldId id="26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9967" autoAdjust="0"/>
  </p:normalViewPr>
  <p:slideViewPr>
    <p:cSldViewPr snapToGrid="0">
      <p:cViewPr>
        <p:scale>
          <a:sx n="77" d="100"/>
          <a:sy n="77"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9BCDC-524F-44B0-B5CE-A2FE90BCC716}" type="datetimeFigureOut">
              <a:rPr lang="en-US" smtClean="0"/>
              <a:t>11/22/2018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F770DD-95E1-4DFF-A3CD-1282C4083331}" type="slidenum">
              <a:rPr lang="en-US" smtClean="0"/>
              <a:t>‹#›</a:t>
            </a:fld>
            <a:endParaRPr lang="en-US"/>
          </a:p>
        </p:txBody>
      </p:sp>
    </p:spTree>
    <p:extLst>
      <p:ext uri="{BB962C8B-B14F-4D97-AF65-F5344CB8AC3E}">
        <p14:creationId xmlns:p14="http://schemas.microsoft.com/office/powerpoint/2010/main" val="2008325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Reference : https://www.cs.colorado.edu/~kena/classes/5828/s12/lectures/09-bddcucumber.pdf</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a:t>
            </a:fld>
            <a:endParaRPr lang="en-US"/>
          </a:p>
        </p:txBody>
      </p:sp>
    </p:spTree>
    <p:extLst>
      <p:ext uri="{BB962C8B-B14F-4D97-AF65-F5344CB8AC3E}">
        <p14:creationId xmlns:p14="http://schemas.microsoft.com/office/powerpoint/2010/main" val="1116864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20</a:t>
            </a:fld>
            <a:endParaRPr lang="en-US"/>
          </a:p>
        </p:txBody>
      </p:sp>
    </p:spTree>
    <p:extLst>
      <p:ext uri="{BB962C8B-B14F-4D97-AF65-F5344CB8AC3E}">
        <p14:creationId xmlns:p14="http://schemas.microsoft.com/office/powerpoint/2010/main" val="1503246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21</a:t>
            </a:fld>
            <a:endParaRPr lang="en-US"/>
          </a:p>
        </p:txBody>
      </p:sp>
    </p:spTree>
    <p:extLst>
      <p:ext uri="{BB962C8B-B14F-4D97-AF65-F5344CB8AC3E}">
        <p14:creationId xmlns:p14="http://schemas.microsoft.com/office/powerpoint/2010/main" val="175603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Examples section is a table where each argument variable represents a column in the table, separated by “</a:t>
            </a:r>
            <a:r>
              <a:rPr lang="en-US" sz="1200" b="1"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Each line below the header represents an individual run of the test case with the respective data. As a result if there are 3 lines below the header in the Examples table, the script will run 3 times with its respective data.</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22</a:t>
            </a:fld>
            <a:endParaRPr lang="en-US"/>
          </a:p>
        </p:txBody>
      </p:sp>
    </p:spTree>
    <p:extLst>
      <p:ext uri="{BB962C8B-B14F-4D97-AF65-F5344CB8AC3E}">
        <p14:creationId xmlns:p14="http://schemas.microsoft.com/office/powerpoint/2010/main" val="3507910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23</a:t>
            </a:fld>
            <a:endParaRPr lang="en-US"/>
          </a:p>
        </p:txBody>
      </p:sp>
    </p:spTree>
    <p:extLst>
      <p:ext uri="{BB962C8B-B14F-4D97-AF65-F5344CB8AC3E}">
        <p14:creationId xmlns:p14="http://schemas.microsoft.com/office/powerpoint/2010/main" val="206844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24</a:t>
            </a:fld>
            <a:endParaRPr lang="en-US"/>
          </a:p>
        </p:txBody>
      </p:sp>
    </p:spTree>
    <p:extLst>
      <p:ext uri="{BB962C8B-B14F-4D97-AF65-F5344CB8AC3E}">
        <p14:creationId xmlns:p14="http://schemas.microsoft.com/office/powerpoint/2010/main" val="1751588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takes the </a:t>
            </a:r>
            <a:r>
              <a:rPr lang="en-US" sz="1200" b="0" i="1" kern="1200" dirty="0">
                <a:solidFill>
                  <a:schemeClr val="tx1"/>
                </a:solidFill>
                <a:effectLst/>
                <a:latin typeface="+mn-lt"/>
                <a:ea typeface="+mn-ea"/>
                <a:cs typeface="+mn-cs"/>
              </a:rPr>
              <a:t>parameterization</a:t>
            </a:r>
            <a:r>
              <a:rPr lang="en-US" sz="1200" b="0" i="0" kern="1200" dirty="0">
                <a:solidFill>
                  <a:schemeClr val="tx1"/>
                </a:solidFill>
                <a:effectLst/>
                <a:latin typeface="+mn-lt"/>
                <a:ea typeface="+mn-ea"/>
                <a:cs typeface="+mn-cs"/>
              </a:rPr>
              <a:t> one step further: now our scenario has “</a:t>
            </a:r>
            <a:r>
              <a:rPr lang="en-US" sz="1200" b="1" i="1" kern="1200" dirty="0">
                <a:solidFill>
                  <a:schemeClr val="tx1"/>
                </a:solidFill>
                <a:effectLst/>
                <a:latin typeface="+mn-lt"/>
                <a:ea typeface="+mn-ea"/>
                <a:cs typeface="+mn-cs"/>
              </a:rPr>
              <a:t>variables</a:t>
            </a:r>
            <a:r>
              <a:rPr lang="en-US" sz="1200" b="0" i="0" kern="1200" dirty="0">
                <a:solidFill>
                  <a:schemeClr val="tx1"/>
                </a:solidFill>
                <a:effectLst/>
                <a:latin typeface="+mn-lt"/>
                <a:ea typeface="+mn-ea"/>
                <a:cs typeface="+mn-cs"/>
              </a:rPr>
              <a:t>” and they get filled in by the values in each row. To be clear: by defining this, the scenario will run two times, passing in one row at a time. This makes it very easy to define a lot of examples, edge cases and special outcomes.  Instead of hardcoding the test data, variables are defined in the Examples section and used in </a:t>
            </a:r>
            <a:r>
              <a:rPr lang="en-US" sz="1200" b="0" i="1" kern="1200" dirty="0">
                <a:solidFill>
                  <a:schemeClr val="tx1"/>
                </a:solidFill>
                <a:effectLst/>
                <a:latin typeface="+mn-lt"/>
                <a:ea typeface="+mn-ea"/>
                <a:cs typeface="+mn-cs"/>
              </a:rPr>
              <a:t>Scenario </a:t>
            </a:r>
            <a:r>
              <a:rPr lang="en-US" sz="1200" b="0" i="1" kern="1200" dirty="0" err="1">
                <a:solidFill>
                  <a:schemeClr val="tx1"/>
                </a:solidFill>
                <a:effectLst/>
                <a:latin typeface="+mn-lt"/>
                <a:ea typeface="+mn-ea"/>
                <a:cs typeface="+mn-cs"/>
              </a:rPr>
              <a:t>Outline</a:t>
            </a:r>
            <a:r>
              <a:rPr lang="en-US" sz="1200" b="0" i="0" kern="1200" dirty="0" err="1">
                <a:solidFill>
                  <a:schemeClr val="tx1"/>
                </a:solidFill>
                <a:effectLst/>
                <a:latin typeface="+mn-lt"/>
                <a:ea typeface="+mn-ea"/>
                <a:cs typeface="+mn-cs"/>
              </a:rPr>
              <a:t>section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25</a:t>
            </a:fld>
            <a:endParaRPr lang="en-US"/>
          </a:p>
        </p:txBody>
      </p:sp>
    </p:spTree>
    <p:extLst>
      <p:ext uri="{BB962C8B-B14F-4D97-AF65-F5344CB8AC3E}">
        <p14:creationId xmlns:p14="http://schemas.microsoft.com/office/powerpoint/2010/main" val="319648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26</a:t>
            </a:fld>
            <a:endParaRPr lang="en-US"/>
          </a:p>
        </p:txBody>
      </p:sp>
    </p:spTree>
    <p:extLst>
      <p:ext uri="{BB962C8B-B14F-4D97-AF65-F5344CB8AC3E}">
        <p14:creationId xmlns:p14="http://schemas.microsoft.com/office/powerpoint/2010/main" val="3581938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3491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41103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Cucumber is one such open source tool, which supports behavior driven development. To be more precise, Cucumber can be defined as a testing framework, driven by plain English text. It serves as documentation, automated tests, and a development aid – all in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what does Cucumber do? It can be described in the following steps −</a:t>
            </a:r>
          </a:p>
          <a:p>
            <a:r>
              <a:rPr lang="en-US" sz="1200" b="0" i="0" kern="1200" dirty="0">
                <a:solidFill>
                  <a:schemeClr val="tx1"/>
                </a:solidFill>
                <a:effectLst/>
                <a:latin typeface="+mn-lt"/>
                <a:ea typeface="+mn-ea"/>
                <a:cs typeface="+mn-cs"/>
              </a:rPr>
              <a:t>Cucumber reads the code written in plain English text (Language Gherkin – to be introduced later in this tutorial) in the feature file (to be introduced later).</a:t>
            </a:r>
          </a:p>
          <a:p>
            <a:r>
              <a:rPr lang="en-US" sz="1200" b="0" i="0" kern="1200" dirty="0">
                <a:solidFill>
                  <a:schemeClr val="tx1"/>
                </a:solidFill>
                <a:effectLst/>
                <a:latin typeface="+mn-lt"/>
                <a:ea typeface="+mn-ea"/>
                <a:cs typeface="+mn-cs"/>
              </a:rPr>
              <a:t>It finds the exact match of each step in the step definition (a code file - details provided later in the tutorial).</a:t>
            </a:r>
          </a:p>
          <a:p>
            <a:r>
              <a:rPr lang="en-US" sz="1200" b="0" i="0" kern="1200" dirty="0">
                <a:solidFill>
                  <a:schemeClr val="tx1"/>
                </a:solidFill>
                <a:effectLst/>
                <a:latin typeface="+mn-lt"/>
                <a:ea typeface="+mn-ea"/>
                <a:cs typeface="+mn-cs"/>
              </a:rPr>
              <a:t>The piece of code to be executed can be different software frameworks like </a:t>
            </a:r>
            <a:r>
              <a:rPr lang="en-US" sz="1200" b="1" i="0" kern="1200" dirty="0">
                <a:solidFill>
                  <a:schemeClr val="tx1"/>
                </a:solidFill>
                <a:effectLst/>
                <a:latin typeface="+mn-lt"/>
                <a:ea typeface="+mn-ea"/>
                <a:cs typeface="+mn-cs"/>
              </a:rPr>
              <a:t>Selenium, Ruby on Rails</a:t>
            </a:r>
            <a:r>
              <a:rPr lang="en-US" sz="1200" b="0" i="0" kern="1200" dirty="0">
                <a:solidFill>
                  <a:schemeClr val="tx1"/>
                </a:solidFill>
                <a:effectLst/>
                <a:latin typeface="+mn-lt"/>
                <a:ea typeface="+mn-ea"/>
                <a:cs typeface="+mn-cs"/>
              </a:rPr>
              <a:t>, etc. </a:t>
            </a:r>
          </a:p>
          <a:p>
            <a:r>
              <a:rPr lang="en-US" sz="1200" b="0" i="0" kern="1200" dirty="0">
                <a:solidFill>
                  <a:schemeClr val="tx1"/>
                </a:solidFill>
                <a:effectLst/>
                <a:latin typeface="+mn-lt"/>
                <a:ea typeface="+mn-ea"/>
                <a:cs typeface="+mn-cs"/>
              </a:rPr>
              <a:t>Not every BDD framework tool supports every tool.</a:t>
            </a:r>
          </a:p>
          <a:p>
            <a:r>
              <a:rPr lang="en-US" sz="1200" b="0" i="0" kern="1200" dirty="0">
                <a:solidFill>
                  <a:schemeClr val="tx1"/>
                </a:solidFill>
                <a:effectLst/>
                <a:latin typeface="+mn-lt"/>
                <a:ea typeface="+mn-ea"/>
                <a:cs typeface="+mn-cs"/>
              </a:rPr>
              <a:t>This has become the reason for Cucumber's popularity over other frameworks, like </a:t>
            </a:r>
            <a:r>
              <a:rPr lang="en-US" sz="1200" b="1" i="0" kern="1200" dirty="0" err="1">
                <a:solidFill>
                  <a:schemeClr val="tx1"/>
                </a:solidFill>
                <a:effectLst/>
                <a:latin typeface="+mn-lt"/>
                <a:ea typeface="+mn-ea"/>
                <a:cs typeface="+mn-cs"/>
              </a:rPr>
              <a:t>JBehave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JDave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Easyb</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etc.</a:t>
            </a:r>
          </a:p>
          <a:p>
            <a:r>
              <a:rPr lang="en-US" sz="1200" b="0" i="0" kern="1200" dirty="0">
                <a:solidFill>
                  <a:schemeClr val="tx1"/>
                </a:solidFill>
                <a:effectLst/>
                <a:latin typeface="+mn-lt"/>
                <a:ea typeface="+mn-ea"/>
                <a:cs typeface="+mn-cs"/>
              </a:rPr>
              <a:t>Cucumber supports over a dozen different software platforms like −</a:t>
            </a:r>
          </a:p>
          <a:p>
            <a:r>
              <a:rPr lang="en-US" sz="1200" b="0" i="0" kern="1200" dirty="0">
                <a:solidFill>
                  <a:schemeClr val="tx1"/>
                </a:solidFill>
                <a:effectLst/>
                <a:latin typeface="+mn-lt"/>
                <a:ea typeface="+mn-ea"/>
                <a:cs typeface="+mn-cs"/>
              </a:rPr>
              <a:t>Ruby on Rails</a:t>
            </a:r>
          </a:p>
          <a:p>
            <a:r>
              <a:rPr lang="en-US" sz="1200" b="0" i="0" kern="1200" dirty="0">
                <a:solidFill>
                  <a:schemeClr val="tx1"/>
                </a:solidFill>
                <a:effectLst/>
                <a:latin typeface="+mn-lt"/>
                <a:ea typeface="+mn-ea"/>
                <a:cs typeface="+mn-cs"/>
              </a:rPr>
              <a:t>Selenium</a:t>
            </a:r>
          </a:p>
          <a:p>
            <a:r>
              <a:rPr lang="en-US" sz="1200" b="0" i="0" kern="1200" dirty="0" err="1">
                <a:solidFill>
                  <a:schemeClr val="tx1"/>
                </a:solidFill>
                <a:effectLst/>
                <a:latin typeface="+mn-lt"/>
                <a:ea typeface="+mn-ea"/>
                <a:cs typeface="+mn-cs"/>
              </a:rPr>
              <a:t>PicoContainer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Spring Framework</a:t>
            </a:r>
          </a:p>
          <a:p>
            <a:r>
              <a:rPr lang="en-US" sz="1200" b="0" i="0" kern="1200" dirty="0" err="1">
                <a:solidFill>
                  <a:schemeClr val="tx1"/>
                </a:solidFill>
                <a:effectLst/>
                <a:latin typeface="+mn-lt"/>
                <a:ea typeface="+mn-ea"/>
                <a:cs typeface="+mn-cs"/>
              </a:rPr>
              <a:t>Watir</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3</a:t>
            </a:fld>
            <a:endParaRPr lang="en-US"/>
          </a:p>
        </p:txBody>
      </p:sp>
    </p:spTree>
    <p:extLst>
      <p:ext uri="{BB962C8B-B14F-4D97-AF65-F5344CB8AC3E}">
        <p14:creationId xmlns:p14="http://schemas.microsoft.com/office/powerpoint/2010/main" val="112136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4</a:t>
            </a:fld>
            <a:endParaRPr lang="en-US"/>
          </a:p>
        </p:txBody>
      </p:sp>
    </p:spTree>
    <p:extLst>
      <p:ext uri="{BB962C8B-B14F-4D97-AF65-F5344CB8AC3E}">
        <p14:creationId xmlns:p14="http://schemas.microsoft.com/office/powerpoint/2010/main" val="237646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 https://www.tutorialspoint.com/cucumber/cucumber_overview.htm</a:t>
            </a:r>
          </a:p>
        </p:txBody>
      </p:sp>
      <p:sp>
        <p:nvSpPr>
          <p:cNvPr id="4" name="Slide Number Placeholder 3"/>
          <p:cNvSpPr>
            <a:spLocks noGrp="1"/>
          </p:cNvSpPr>
          <p:nvPr>
            <p:ph type="sldNum" sz="quarter" idx="10"/>
          </p:nvPr>
        </p:nvSpPr>
        <p:spPr/>
        <p:txBody>
          <a:bodyPr/>
          <a:lstStyle/>
          <a:p>
            <a:fld id="{99F770DD-95E1-4DFF-A3CD-1282C4083331}" type="slidenum">
              <a:rPr lang="en-US" smtClean="0"/>
              <a:t>5</a:t>
            </a:fld>
            <a:endParaRPr lang="en-US"/>
          </a:p>
        </p:txBody>
      </p:sp>
    </p:spTree>
    <p:extLst>
      <p:ext uri="{BB962C8B-B14F-4D97-AF65-F5344CB8AC3E}">
        <p14:creationId xmlns:p14="http://schemas.microsoft.com/office/powerpoint/2010/main" val="34947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 User login on social networking site.</a:t>
            </a:r>
          </a:p>
          <a:p>
            <a:r>
              <a:rPr lang="en-US" sz="1200" b="0" i="0" kern="1200" dirty="0">
                <a:solidFill>
                  <a:schemeClr val="tx1"/>
                </a:solidFill>
                <a:effectLst/>
                <a:latin typeface="+mn-lt"/>
                <a:ea typeface="+mn-ea"/>
                <a:cs typeface="+mn-cs"/>
              </a:rPr>
              <a:t>The user should be able to login into the social networking site when the username and the password are correct.</a:t>
            </a:r>
          </a:p>
          <a:p>
            <a:r>
              <a:rPr lang="en-US" sz="1200" b="0" i="0" kern="1200" dirty="0">
                <a:solidFill>
                  <a:schemeClr val="tx1"/>
                </a:solidFill>
                <a:effectLst/>
                <a:latin typeface="+mn-lt"/>
                <a:ea typeface="+mn-ea"/>
                <a:cs typeface="+mn-cs"/>
              </a:rPr>
              <a:t>The user should be shown an error message when the username and the password are incorrect.</a:t>
            </a:r>
          </a:p>
          <a:p>
            <a:r>
              <a:rPr lang="en-US" sz="1200" b="0" i="0" kern="1200" dirty="0">
                <a:solidFill>
                  <a:schemeClr val="tx1"/>
                </a:solidFill>
                <a:effectLst/>
                <a:latin typeface="+mn-lt"/>
                <a:ea typeface="+mn-ea"/>
                <a:cs typeface="+mn-cs"/>
              </a:rPr>
              <a:t>The user should be navigated to the home page if the username and the password are correct.</a:t>
            </a:r>
          </a:p>
          <a:p>
            <a:r>
              <a:rPr lang="en-US" sz="1200" b="1" i="0" kern="1200" dirty="0">
                <a:solidFill>
                  <a:schemeClr val="tx1"/>
                </a:solidFill>
                <a:effectLst/>
                <a:latin typeface="+mn-lt"/>
                <a:ea typeface="+mn-ea"/>
                <a:cs typeface="+mn-cs"/>
              </a:rPr>
              <a:t>Outline</a:t>
            </a:r>
            <a:r>
              <a:rPr lang="en-US" sz="1200" b="0" i="0" kern="1200" dirty="0">
                <a:solidFill>
                  <a:schemeClr val="tx1"/>
                </a:solidFill>
                <a:effectLst/>
                <a:latin typeface="+mn-lt"/>
                <a:ea typeface="+mn-ea"/>
                <a:cs typeface="+mn-cs"/>
              </a:rPr>
              <a:t> − Login functionality for a social networking site.</a:t>
            </a:r>
          </a:p>
          <a:p>
            <a:r>
              <a:rPr lang="en-US" sz="1200" b="0" i="0" kern="1200" dirty="0">
                <a:solidFill>
                  <a:schemeClr val="tx1"/>
                </a:solidFill>
                <a:effectLst/>
                <a:latin typeface="+mn-lt"/>
                <a:ea typeface="+mn-ea"/>
                <a:cs typeface="+mn-cs"/>
              </a:rPr>
              <a:t>The given user navigates to Facebook. When I enter Username as "&lt;username&gt;" and Password as "&lt;password&gt;". Then, login should be unsuccessful.</a:t>
            </a:r>
          </a:p>
          <a:p>
            <a:r>
              <a:rPr lang="en-US" dirty="0"/>
              <a:t>| username | password | | username1 | password1 | </a:t>
            </a:r>
            <a:r>
              <a:rPr lang="en-US" sz="1200" b="1" i="0" kern="1200" dirty="0">
                <a:solidFill>
                  <a:schemeClr val="tx1"/>
                </a:solidFill>
                <a:effectLst/>
                <a:latin typeface="+mn-lt"/>
                <a:ea typeface="+mn-ea"/>
                <a:cs typeface="+mn-cs"/>
              </a:rPr>
              <a:t>* AND</a:t>
            </a:r>
            <a:r>
              <a:rPr lang="en-US" sz="1200" b="0" i="0" kern="1200" dirty="0">
                <a:solidFill>
                  <a:schemeClr val="tx1"/>
                </a:solidFill>
                <a:effectLst/>
                <a:latin typeface="+mn-lt"/>
                <a:ea typeface="+mn-ea"/>
                <a:cs typeface="+mn-cs"/>
              </a:rPr>
              <a:t> keyword is used to show conjunction between two conditions.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can be used with any other keywords like </a:t>
            </a:r>
            <a:r>
              <a:rPr lang="en-US" sz="1200" b="1" i="0" kern="1200" dirty="0">
                <a:solidFill>
                  <a:schemeClr val="tx1"/>
                </a:solidFill>
                <a:effectLst/>
                <a:latin typeface="+mn-lt"/>
                <a:ea typeface="+mn-ea"/>
                <a:cs typeface="+mn-cs"/>
              </a:rPr>
              <a:t>GIVEN, WHEN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There are no logic details written in the feature file.</a:t>
            </a:r>
          </a:p>
          <a:p>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8</a:t>
            </a:fld>
            <a:endParaRPr lang="en-US"/>
          </a:p>
        </p:txBody>
      </p:sp>
    </p:spTree>
    <p:extLst>
      <p:ext uri="{BB962C8B-B14F-4D97-AF65-F5344CB8AC3E}">
        <p14:creationId xmlns:p14="http://schemas.microsoft.com/office/powerpoint/2010/main" val="320197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16</a:t>
            </a:fld>
            <a:endParaRPr lang="en-US"/>
          </a:p>
        </p:txBody>
      </p:sp>
    </p:spTree>
    <p:extLst>
      <p:ext uri="{BB962C8B-B14F-4D97-AF65-F5344CB8AC3E}">
        <p14:creationId xmlns:p14="http://schemas.microsoft.com/office/powerpoint/2010/main" val="24929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17</a:t>
            </a:fld>
            <a:endParaRPr lang="en-US"/>
          </a:p>
        </p:txBody>
      </p:sp>
    </p:spTree>
    <p:extLst>
      <p:ext uri="{BB962C8B-B14F-4D97-AF65-F5344CB8AC3E}">
        <p14:creationId xmlns:p14="http://schemas.microsoft.com/office/powerpoint/2010/main" val="407122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18</a:t>
            </a:fld>
            <a:endParaRPr lang="en-US"/>
          </a:p>
        </p:txBody>
      </p:sp>
    </p:spTree>
    <p:extLst>
      <p:ext uri="{BB962C8B-B14F-4D97-AF65-F5344CB8AC3E}">
        <p14:creationId xmlns:p14="http://schemas.microsoft.com/office/powerpoint/2010/main" val="250356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in the above example we have just set two different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One is for </a:t>
            </a:r>
            <a:r>
              <a:rPr lang="en-US" sz="1200" b="0" i="1" kern="1200" dirty="0">
                <a:solidFill>
                  <a:schemeClr val="tx1"/>
                </a:solidFill>
                <a:effectLst/>
                <a:latin typeface="+mn-lt"/>
                <a:ea typeface="+mn-ea"/>
                <a:cs typeface="+mn-cs"/>
              </a:rPr>
              <a:t>Feature File</a:t>
            </a:r>
            <a:r>
              <a:rPr lang="en-US" sz="1200" b="0" i="0" kern="1200" dirty="0">
                <a:solidFill>
                  <a:schemeClr val="tx1"/>
                </a:solidFill>
                <a:effectLst/>
                <a:latin typeface="+mn-lt"/>
                <a:ea typeface="+mn-ea"/>
                <a:cs typeface="+mn-cs"/>
              </a:rPr>
              <a:t> and other is for </a:t>
            </a:r>
            <a:r>
              <a:rPr lang="en-US" sz="1200" b="0" i="1" kern="1200" dirty="0">
                <a:solidFill>
                  <a:schemeClr val="tx1"/>
                </a:solidFill>
                <a:effectLst/>
                <a:latin typeface="+mn-lt"/>
                <a:ea typeface="+mn-ea"/>
                <a:cs typeface="+mn-cs"/>
              </a:rPr>
              <a:t>Step Definition</a:t>
            </a:r>
            <a:r>
              <a:rPr lang="en-US" sz="1200" b="0" i="0" kern="1200" dirty="0">
                <a:solidFill>
                  <a:schemeClr val="tx1"/>
                </a:solidFill>
                <a:effectLst/>
                <a:latin typeface="+mn-lt"/>
                <a:ea typeface="+mn-ea"/>
                <a:cs typeface="+mn-cs"/>
              </a:rPr>
              <a:t> file.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CucumberOptions</a:t>
            </a:r>
            <a:r>
              <a:rPr lang="en-US" sz="1200" b="0" i="0" kern="1200" dirty="0">
                <a:solidFill>
                  <a:schemeClr val="tx1"/>
                </a:solidFill>
                <a:effectLst/>
                <a:latin typeface="+mn-lt"/>
                <a:ea typeface="+mn-ea"/>
                <a:cs typeface="+mn-cs"/>
              </a:rPr>
              <a:t> are used to set some specific properties for the </a:t>
            </a:r>
            <a:r>
              <a:rPr lang="en-US" sz="1200" b="0" i="1" kern="1200" dirty="0">
                <a:solidFill>
                  <a:schemeClr val="tx1"/>
                </a:solidFill>
                <a:effectLst/>
                <a:latin typeface="+mn-lt"/>
                <a:ea typeface="+mn-ea"/>
                <a:cs typeface="+mn-cs"/>
              </a:rPr>
              <a:t>Cucumber</a:t>
            </a:r>
            <a:r>
              <a:rPr lang="en-US" sz="1200" b="0" i="0" kern="1200" dirty="0">
                <a:solidFill>
                  <a:schemeClr val="tx1"/>
                </a:solidFill>
                <a:effectLst/>
                <a:latin typeface="+mn-lt"/>
                <a:ea typeface="+mn-ea"/>
                <a:cs typeface="+mn-cs"/>
              </a:rPr>
              <a:t> test.</a:t>
            </a:r>
            <a:endParaRPr lang="en-US" dirty="0"/>
          </a:p>
        </p:txBody>
      </p:sp>
      <p:sp>
        <p:nvSpPr>
          <p:cNvPr id="4" name="Slide Number Placeholder 3"/>
          <p:cNvSpPr>
            <a:spLocks noGrp="1"/>
          </p:cNvSpPr>
          <p:nvPr>
            <p:ph type="sldNum" sz="quarter" idx="10"/>
          </p:nvPr>
        </p:nvSpPr>
        <p:spPr/>
        <p:txBody>
          <a:bodyPr/>
          <a:lstStyle/>
          <a:p>
            <a:fld id="{99F770DD-95E1-4DFF-A3CD-1282C4083331}" type="slidenum">
              <a:rPr lang="en-US" smtClean="0"/>
              <a:t>19</a:t>
            </a:fld>
            <a:endParaRPr lang="en-US"/>
          </a:p>
        </p:txBody>
      </p:sp>
    </p:spTree>
    <p:extLst>
      <p:ext uri="{BB962C8B-B14F-4D97-AF65-F5344CB8AC3E}">
        <p14:creationId xmlns:p14="http://schemas.microsoft.com/office/powerpoint/2010/main" val="1008207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72418448"/>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86624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23148-7DCB-4B88-9DA4-18E1B34F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52828DC-911E-4A0F-9328-1D37ED02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8E3F1C-3989-47E8-9D29-D4F6E6C4F300}"/>
              </a:ext>
            </a:extLst>
          </p:cNvPr>
          <p:cNvSpPr>
            <a:spLocks noGrp="1"/>
          </p:cNvSpPr>
          <p:nvPr>
            <p:ph type="dt" sz="half" idx="10"/>
          </p:nvPr>
        </p:nvSpPr>
        <p:spPr/>
        <p:txBody>
          <a:bodyPr/>
          <a:lstStyle/>
          <a:p>
            <a:fld id="{8616FDE2-730A-4FAD-8BD5-E9B010894FA3}" type="datetimeFigureOut">
              <a:rPr lang="en-US" smtClean="0"/>
              <a:t>11/22/2018</a:t>
            </a:fld>
            <a:endParaRPr lang="en-US"/>
          </a:p>
        </p:txBody>
      </p:sp>
      <p:sp>
        <p:nvSpPr>
          <p:cNvPr id="5" name="Footer Placeholder 4">
            <a:extLst>
              <a:ext uri="{FF2B5EF4-FFF2-40B4-BE49-F238E27FC236}">
                <a16:creationId xmlns:a16="http://schemas.microsoft.com/office/drawing/2014/main" xmlns="" id="{97902320-07B8-46F3-BE2C-13014549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63A646-E207-47C7-908F-582D3CBCA0DB}"/>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402311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0D796-E50B-463F-BAEC-ED3E9BC37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6800B38-8800-4A21-AF4E-EB6E35B475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41F9AF-9FB1-4237-8B80-734B49D5BEAC}"/>
              </a:ext>
            </a:extLst>
          </p:cNvPr>
          <p:cNvSpPr>
            <a:spLocks noGrp="1"/>
          </p:cNvSpPr>
          <p:nvPr>
            <p:ph type="dt" sz="half" idx="10"/>
          </p:nvPr>
        </p:nvSpPr>
        <p:spPr/>
        <p:txBody>
          <a:bodyPr/>
          <a:lstStyle/>
          <a:p>
            <a:fld id="{8616FDE2-730A-4FAD-8BD5-E9B010894FA3}" type="datetimeFigureOut">
              <a:rPr lang="en-US" smtClean="0"/>
              <a:t>11/22/2018</a:t>
            </a:fld>
            <a:endParaRPr lang="en-US"/>
          </a:p>
        </p:txBody>
      </p:sp>
      <p:sp>
        <p:nvSpPr>
          <p:cNvPr id="5" name="Footer Placeholder 4">
            <a:extLst>
              <a:ext uri="{FF2B5EF4-FFF2-40B4-BE49-F238E27FC236}">
                <a16:creationId xmlns:a16="http://schemas.microsoft.com/office/drawing/2014/main" xmlns="" id="{56236B27-06F2-451E-95A8-410041F54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F4F307-065D-4779-B826-D4D83619E195}"/>
              </a:ext>
            </a:extLst>
          </p:cNvPr>
          <p:cNvSpPr>
            <a:spLocks noGrp="1"/>
          </p:cNvSpPr>
          <p:nvPr>
            <p:ph type="sldNum" sz="quarter" idx="12"/>
          </p:nvPr>
        </p:nvSpPr>
        <p:spPr/>
        <p:txBody>
          <a:bodyPr/>
          <a:lstStyle/>
          <a:p>
            <a:fld id="{24B63D79-711B-4F37-B289-94A339293BFE}" type="slidenum">
              <a:rPr lang="en-US" smtClean="0"/>
              <a:t>‹#›</a:t>
            </a:fld>
            <a:endParaRPr lang="en-US"/>
          </a:p>
        </p:txBody>
      </p:sp>
    </p:spTree>
    <p:extLst>
      <p:ext uri="{BB962C8B-B14F-4D97-AF65-F5344CB8AC3E}">
        <p14:creationId xmlns:p14="http://schemas.microsoft.com/office/powerpoint/2010/main" val="2258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379804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8064163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52143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6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099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05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672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5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0049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2387848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A3203DC-4AA2-443A-B663-C40C126B97F4}"/>
              </a:ext>
            </a:extLst>
          </p:cNvPr>
          <p:cNvSpPr>
            <a:spLocks noGrp="1"/>
          </p:cNvSpPr>
          <p:nvPr>
            <p:ph type="ctrTitle"/>
          </p:nvPr>
        </p:nvSpPr>
        <p:spPr/>
        <p:txBody>
          <a:bodyPr/>
          <a:lstStyle/>
          <a:p>
            <a:r>
              <a:rPr lang="en-US" sz="2000" dirty="0"/>
              <a:t>BDD</a:t>
            </a:r>
          </a:p>
        </p:txBody>
      </p:sp>
      <p:sp>
        <p:nvSpPr>
          <p:cNvPr id="5" name="Subtitle 4">
            <a:extLst>
              <a:ext uri="{FF2B5EF4-FFF2-40B4-BE49-F238E27FC236}">
                <a16:creationId xmlns:a16="http://schemas.microsoft.com/office/drawing/2014/main" xmlns="" id="{5B491E1B-EF43-4FE7-AC2E-FF12F5DDBC1E}"/>
              </a:ext>
            </a:extLst>
          </p:cNvPr>
          <p:cNvSpPr>
            <a:spLocks noGrp="1"/>
          </p:cNvSpPr>
          <p:nvPr>
            <p:ph type="subTitle" idx="1"/>
          </p:nvPr>
        </p:nvSpPr>
        <p:spPr/>
        <p:txBody>
          <a:bodyPr>
            <a:normAutofit/>
          </a:bodyPr>
          <a:lstStyle/>
          <a:p>
            <a:r>
              <a:rPr lang="en-US" sz="1800" dirty="0"/>
              <a:t>Lesson – 4 : Cucumber – Introduction</a:t>
            </a:r>
          </a:p>
        </p:txBody>
      </p:sp>
    </p:spTree>
    <p:extLst>
      <p:ext uri="{BB962C8B-B14F-4D97-AF65-F5344CB8AC3E}">
        <p14:creationId xmlns:p14="http://schemas.microsoft.com/office/powerpoint/2010/main" val="332011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2) In order for Cucumber to automatically detect the stories (or </a:t>
            </a:r>
            <a:r>
              <a:rPr lang="en-US" b="1" i="1" dirty="0"/>
              <a:t>features</a:t>
            </a:r>
            <a:r>
              <a:rPr lang="en-US" dirty="0"/>
              <a:t>, as they’re known in </a:t>
            </a:r>
            <a:r>
              <a:rPr lang="en-US" i="1" dirty="0"/>
              <a:t>Cucumber</a:t>
            </a:r>
            <a:r>
              <a:rPr lang="en-US" dirty="0"/>
              <a:t>), you need to make sure that they carry the ‘</a:t>
            </a:r>
            <a:r>
              <a:rPr lang="en-US" b="1" i="1" dirty="0"/>
              <a:t>.feature</a:t>
            </a:r>
            <a:r>
              <a:rPr lang="en-US" dirty="0"/>
              <a:t>‘ file extension. </a:t>
            </a:r>
          </a:p>
          <a:p>
            <a:r>
              <a:rPr lang="en-US" dirty="0"/>
              <a:t>For example, in this case, I’ve named my user story ‘</a:t>
            </a:r>
            <a:r>
              <a:rPr lang="en-US" b="1" i="1" dirty="0" err="1"/>
              <a:t>LogIn_Test.feature</a:t>
            </a:r>
            <a:r>
              <a:rPr lang="en-US" dirty="0"/>
              <a:t>‘. </a:t>
            </a:r>
          </a:p>
          <a:p>
            <a:r>
              <a:rPr lang="en-US" dirty="0"/>
              <a:t>Every ‘</a:t>
            </a:r>
            <a:r>
              <a:rPr lang="en-US" i="1" dirty="0"/>
              <a:t>.feature</a:t>
            </a:r>
            <a:r>
              <a:rPr lang="en-US" dirty="0"/>
              <a:t>‘ file conventionally consists of a single feature</a:t>
            </a:r>
          </a:p>
        </p:txBody>
      </p:sp>
      <p:pic>
        <p:nvPicPr>
          <p:cNvPr id="5122" name="Picture 2" descr="First_Cucumber_Test_7">
            <a:extLst>
              <a:ext uri="{FF2B5EF4-FFF2-40B4-BE49-F238E27FC236}">
                <a16:creationId xmlns:a16="http://schemas.microsoft.com/office/drawing/2014/main" xmlns="" id="{B0BE1ACE-160F-4D3D-9A27-1BF365C58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275" y="848220"/>
            <a:ext cx="514350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52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4838381" cy="3340147"/>
          </a:xfrm>
        </p:spPr>
        <p:txBody>
          <a:bodyPr/>
          <a:lstStyle/>
          <a:p>
            <a:r>
              <a:rPr lang="en-US" dirty="0"/>
              <a:t>3) Write the first cucumber script. In BDD terms the scenario would look like the following.</a:t>
            </a:r>
          </a:p>
          <a:p>
            <a:r>
              <a:rPr lang="en-US" b="1" i="1" dirty="0"/>
              <a:t>Cucumber Test Script</a:t>
            </a:r>
            <a:endParaRPr lang="en-US" dirty="0"/>
          </a:p>
        </p:txBody>
      </p:sp>
      <p:graphicFrame>
        <p:nvGraphicFramePr>
          <p:cNvPr id="5" name="Table 4">
            <a:extLst>
              <a:ext uri="{FF2B5EF4-FFF2-40B4-BE49-F238E27FC236}">
                <a16:creationId xmlns:a16="http://schemas.microsoft.com/office/drawing/2014/main" xmlns="" id="{014DEF00-8F24-4B61-89ED-DA6B43F1B9B3}"/>
              </a:ext>
            </a:extLst>
          </p:cNvPr>
          <p:cNvGraphicFramePr>
            <a:graphicFrameLocks noGrp="1"/>
          </p:cNvGraphicFramePr>
          <p:nvPr>
            <p:extLst>
              <p:ext uri="{D42A27DB-BD31-4B8C-83A1-F6EECF244321}">
                <p14:modId xmlns:p14="http://schemas.microsoft.com/office/powerpoint/2010/main" val="786606108"/>
              </p:ext>
            </p:extLst>
          </p:nvPr>
        </p:nvGraphicFramePr>
        <p:xfrm>
          <a:off x="862722" y="2711611"/>
          <a:ext cx="3939074" cy="3177540"/>
        </p:xfrm>
        <a:graphic>
          <a:graphicData uri="http://schemas.openxmlformats.org/drawingml/2006/table">
            <a:tbl>
              <a:tblPr/>
              <a:tblGrid>
                <a:gridCol w="683810">
                  <a:extLst>
                    <a:ext uri="{9D8B030D-6E8A-4147-A177-3AD203B41FA5}">
                      <a16:colId xmlns:a16="http://schemas.microsoft.com/office/drawing/2014/main" xmlns="" val="312733889"/>
                    </a:ext>
                  </a:extLst>
                </a:gridCol>
                <a:gridCol w="3255264">
                  <a:extLst>
                    <a:ext uri="{9D8B030D-6E8A-4147-A177-3AD203B41FA5}">
                      <a16:colId xmlns:a16="http://schemas.microsoft.com/office/drawing/2014/main" xmlns="" val="3677902633"/>
                    </a:ext>
                  </a:extLst>
                </a:gridCol>
              </a:tblGrid>
              <a:tr h="0">
                <a:tc>
                  <a:txBody>
                    <a:bodyPr/>
                    <a:lstStyle/>
                    <a:p>
                      <a:pPr algn="ctr" fontAlgn="t"/>
                      <a:r>
                        <a:rPr lang="en-US">
                          <a:solidFill>
                            <a:srgbClr val="000000"/>
                          </a:solidFill>
                          <a:effectLst/>
                          <a:latin typeface="inherit"/>
                        </a:rPr>
                        <a:t>1</a:t>
                      </a:r>
                    </a:p>
                    <a:p>
                      <a:pPr algn="ctr" fontAlgn="t"/>
                      <a:r>
                        <a:rPr lang="en-US">
                          <a:solidFill>
                            <a:srgbClr val="000000"/>
                          </a:solidFill>
                          <a:effectLst/>
                          <a:latin typeface="inherit"/>
                        </a:rPr>
                        <a:t>2</a:t>
                      </a:r>
                    </a:p>
                    <a:p>
                      <a:pPr algn="ctr" fontAlgn="t"/>
                      <a:r>
                        <a:rPr lang="en-US">
                          <a:solidFill>
                            <a:srgbClr val="000000"/>
                          </a:solidFill>
                          <a:effectLst/>
                          <a:latin typeface="inherit"/>
                        </a:rPr>
                        <a:t>3</a:t>
                      </a:r>
                    </a:p>
                    <a:p>
                      <a:pPr algn="ctr" fontAlgn="t"/>
                      <a:r>
                        <a:rPr lang="en-US">
                          <a:solidFill>
                            <a:srgbClr val="000000"/>
                          </a:solidFill>
                          <a:effectLst/>
                          <a:latin typeface="inherit"/>
                        </a:rPr>
                        <a:t>4</a:t>
                      </a:r>
                    </a:p>
                    <a:p>
                      <a:pPr algn="ctr" fontAlgn="t"/>
                      <a:r>
                        <a:rPr lang="en-US">
                          <a:solidFill>
                            <a:srgbClr val="000000"/>
                          </a:solidFill>
                          <a:effectLst/>
                          <a:latin typeface="inherit"/>
                        </a:rPr>
                        <a:t>5</a:t>
                      </a:r>
                    </a:p>
                    <a:p>
                      <a:pPr algn="ctr" fontAlgn="t"/>
                      <a:r>
                        <a:rPr lang="en-US">
                          <a:solidFill>
                            <a:srgbClr val="000000"/>
                          </a:solidFill>
                          <a:effectLst/>
                          <a:latin typeface="inherit"/>
                        </a:rPr>
                        <a:t>6</a:t>
                      </a:r>
                    </a:p>
                    <a:p>
                      <a:pPr algn="ctr" fontAlgn="t"/>
                      <a:r>
                        <a:rPr lang="en-US">
                          <a:solidFill>
                            <a:srgbClr val="000000"/>
                          </a:solidFill>
                          <a:effectLst/>
                          <a:latin typeface="inherit"/>
                        </a:rPr>
                        <a:t>7</a:t>
                      </a:r>
                    </a:p>
                    <a:p>
                      <a:pPr algn="ctr" fontAlgn="t"/>
                      <a:r>
                        <a:rPr lang="en-US">
                          <a:solidFill>
                            <a:srgbClr val="000000"/>
                          </a:solidFill>
                          <a:effectLst/>
                          <a:latin typeface="inherit"/>
                        </a:rPr>
                        <a:t>8</a:t>
                      </a:r>
                    </a:p>
                    <a:p>
                      <a:pPr algn="ctr" fontAlgn="t"/>
                      <a:r>
                        <a:rPr lang="en-US">
                          <a:solidFill>
                            <a:srgbClr val="000000"/>
                          </a:solidFill>
                          <a:effectLst/>
                          <a:latin typeface="inherit"/>
                        </a:rPr>
                        <a:t>9</a:t>
                      </a:r>
                    </a:p>
                    <a:p>
                      <a:pPr algn="ctr" fontAlgn="t"/>
                      <a:r>
                        <a:rPr lang="en-US">
                          <a:solidFill>
                            <a:srgbClr val="000000"/>
                          </a:solidFill>
                          <a:effectLst/>
                          <a:latin typeface="inherit"/>
                        </a:rPr>
                        <a:t>10</a:t>
                      </a:r>
                    </a:p>
                    <a:p>
                      <a:pPr algn="ctr" fontAlgn="t"/>
                      <a:r>
                        <a:rPr lang="en-US">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 </a:t>
                      </a:r>
                      <a:r>
                        <a:rPr lang="en-US" dirty="0" err="1">
                          <a:solidFill>
                            <a:srgbClr val="000000"/>
                          </a:solidFill>
                          <a:effectLst/>
                          <a:latin typeface="inherit"/>
                        </a:rPr>
                        <a:t>UserName</a:t>
                      </a:r>
                      <a:r>
                        <a:rPr lang="en-US" dirty="0">
                          <a:solidFill>
                            <a:srgbClr val="00000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Password</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a:t>
                      </a:r>
                      <a:r>
                        <a:rPr lang="en-US" dirty="0">
                          <a:solidFill>
                            <a:srgbClr val="006FE0"/>
                          </a:solidFill>
                          <a:effectLst/>
                          <a:latin typeface="inherit"/>
                        </a:rPr>
                        <a:t> </a:t>
                      </a:r>
                      <a:r>
                        <a:rPr lang="en-US" dirty="0">
                          <a:solidFill>
                            <a:srgbClr val="000000"/>
                          </a:solidFill>
                          <a:effectLst/>
                          <a:latin typeface="inherit"/>
                        </a:rPr>
                        <a:t>Successful </a:t>
                      </a:r>
                      <a:r>
                        <a:rPr lang="en-US" dirty="0" err="1">
                          <a:solidFill>
                            <a:srgbClr val="000000"/>
                          </a:solidFill>
                          <a:effectLst/>
                          <a:latin typeface="inherit"/>
                        </a:rPr>
                        <a:t>LogOut</a:t>
                      </a:r>
                      <a:endParaRPr lang="en-US" dirty="0">
                        <a:solidFill>
                          <a:srgbClr val="000000"/>
                        </a:solidFill>
                        <a:effectLst/>
                        <a:latin typeface="inherit"/>
                      </a:endParaRPr>
                    </a:p>
                    <a:p>
                      <a:pPr algn="l" fontAlgn="t"/>
                      <a:r>
                        <a:rPr lang="en-US" dirty="0">
                          <a:solidFill>
                            <a:srgbClr val="000000"/>
                          </a:solidFill>
                          <a:effectLst/>
                          <a:latin typeface="inherit"/>
                        </a:rPr>
                        <a:t>When User </a:t>
                      </a:r>
                      <a:r>
                        <a:rPr lang="en-US" dirty="0" err="1">
                          <a:solidFill>
                            <a:srgbClr val="000000"/>
                          </a:solidFill>
                          <a:effectLst/>
                          <a:latin typeface="inherit"/>
                        </a:rPr>
                        <a:t>LogOut</a:t>
                      </a:r>
                      <a:r>
                        <a:rPr lang="en-US" dirty="0">
                          <a:solidFill>
                            <a:srgbClr val="000000"/>
                          </a:solidFill>
                          <a:effectLst/>
                          <a:latin typeface="inherit"/>
                        </a:rPr>
                        <a:t> from the Application</a:t>
                      </a: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a:t>
                      </a:r>
                      <a:r>
                        <a:rPr lang="en-US" dirty="0" err="1">
                          <a:solidFill>
                            <a:srgbClr val="000000"/>
                          </a:solidFill>
                          <a:effectLst/>
                          <a:latin typeface="inherit"/>
                        </a:rPr>
                        <a:t>LogOut</a:t>
                      </a:r>
                      <a:r>
                        <a:rPr lang="en-US" dirty="0">
                          <a:solidFill>
                            <a:srgbClr val="000000"/>
                          </a:solidFill>
                          <a:effectLst/>
                          <a:latin typeface="inherit"/>
                        </a:rPr>
                        <a:t> Successfully</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518135396"/>
                  </a:ext>
                </a:extLst>
              </a:tr>
            </a:tbl>
          </a:graphicData>
        </a:graphic>
      </p:graphicFrame>
    </p:spTree>
    <p:extLst>
      <p:ext uri="{BB962C8B-B14F-4D97-AF65-F5344CB8AC3E}">
        <p14:creationId xmlns:p14="http://schemas.microsoft.com/office/powerpoint/2010/main" val="367837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marL="285750" indent="-285750">
              <a:lnSpc>
                <a:spcPct val="100000"/>
              </a:lnSpc>
              <a:buFont typeface="Arial" panose="020B0604020202020204" pitchFamily="34" charset="0"/>
              <a:buChar char="•"/>
            </a:pPr>
            <a:r>
              <a:rPr lang="en-US" dirty="0"/>
              <a:t>Steps definition file stores the mapping between each step of the scenario defined in the feature file with a code of function to be executed.</a:t>
            </a:r>
          </a:p>
          <a:p>
            <a:pPr marL="285750" indent="-285750">
              <a:lnSpc>
                <a:spcPct val="100000"/>
              </a:lnSpc>
              <a:buFont typeface="Arial" panose="020B0604020202020204" pitchFamily="34" charset="0"/>
              <a:buChar char="•"/>
            </a:pPr>
            <a:r>
              <a:rPr lang="en-US" dirty="0"/>
              <a:t>When Cucumber executes a step of the scenario mentioned in the feature file, it scans the step definition file and figures out which function is to be called.</a:t>
            </a:r>
          </a:p>
          <a:p>
            <a:pPr marL="285750" indent="-285750">
              <a:lnSpc>
                <a:spcPct val="100000"/>
              </a:lnSpc>
              <a:buFont typeface="Arial" panose="020B0604020202020204" pitchFamily="34" charset="0"/>
              <a:buChar char="•"/>
            </a:pPr>
            <a:r>
              <a:rPr lang="en-US" dirty="0"/>
              <a:t>So with each function, whatever code you want to execute with each test step (i.e. GIVEN/THEN/WHEN), you can write it within Step Definition file. </a:t>
            </a:r>
          </a:p>
          <a:p>
            <a:pPr marL="285750" indent="-285750">
              <a:lnSpc>
                <a:spcPct val="100000"/>
              </a:lnSpc>
              <a:buFont typeface="Arial" panose="020B0604020202020204" pitchFamily="34" charset="0"/>
              <a:buChar char="•"/>
            </a:pPr>
            <a:r>
              <a:rPr lang="en-US" dirty="0"/>
              <a:t>Make sure that code/function has been defined for each of the steps. </a:t>
            </a:r>
          </a:p>
          <a:p>
            <a:pPr marL="285750" indent="-285750">
              <a:lnSpc>
                <a:spcPct val="100000"/>
              </a:lnSpc>
              <a:buFont typeface="Arial" panose="020B0604020202020204" pitchFamily="34" charset="0"/>
              <a:buChar char="•"/>
            </a:pPr>
            <a:r>
              <a:rPr lang="en-US" dirty="0"/>
              <a:t>This function can be Java functions, where we can use both Java and Selenium commands in order to automate our test steps.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18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457044"/>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1142786"/>
            <a:ext cx="11370945" cy="4351337"/>
          </a:xfrm>
        </p:spPr>
        <p:txBody>
          <a:bodyPr/>
          <a:lstStyle/>
          <a:p>
            <a:pPr>
              <a:lnSpc>
                <a:spcPct val="150000"/>
              </a:lnSpc>
            </a:pPr>
            <a:r>
              <a:rPr lang="en-US" dirty="0"/>
              <a:t>1) Create a new </a:t>
            </a:r>
            <a:r>
              <a:rPr lang="en-US" b="1" i="1" dirty="0"/>
              <a:t>Class</a:t>
            </a:r>
            <a:r>
              <a:rPr lang="en-US" dirty="0"/>
              <a:t> file in the ‘</a:t>
            </a:r>
            <a:r>
              <a:rPr lang="en-US" b="1" i="1" dirty="0" err="1"/>
              <a:t>stepDefinition</a:t>
            </a:r>
            <a:r>
              <a:rPr lang="en-US" dirty="0"/>
              <a:t>‘ package and name it as ‘</a:t>
            </a:r>
            <a:r>
              <a:rPr lang="en-US" b="1" i="1" dirty="0" err="1"/>
              <a:t>Test_Steps</a:t>
            </a:r>
            <a:r>
              <a:rPr lang="en-US" dirty="0"/>
              <a:t>‘, by right click on the </a:t>
            </a:r>
            <a:r>
              <a:rPr lang="en-US" i="1" dirty="0"/>
              <a:t>Package</a:t>
            </a:r>
            <a:r>
              <a:rPr lang="en-US" dirty="0"/>
              <a:t> and select </a:t>
            </a:r>
            <a:r>
              <a:rPr lang="en-US" i="1" dirty="0"/>
              <a:t>New &gt; Class</a:t>
            </a:r>
            <a:r>
              <a:rPr lang="en-US" dirty="0"/>
              <a:t>. Do not check the option for ‘</a:t>
            </a:r>
            <a:r>
              <a:rPr lang="en-US" b="1" i="1" dirty="0"/>
              <a:t>public static void main</a:t>
            </a:r>
            <a:r>
              <a:rPr lang="en-US" dirty="0"/>
              <a:t>‘ and click on </a:t>
            </a:r>
            <a:r>
              <a:rPr lang="en-US" b="1" i="1" dirty="0"/>
              <a:t>Finish</a:t>
            </a:r>
            <a:r>
              <a:rPr lang="en-US" i="1" dirty="0"/>
              <a:t> </a:t>
            </a:r>
            <a:r>
              <a:rPr lang="en-US" dirty="0"/>
              <a:t>button.</a:t>
            </a:r>
          </a:p>
          <a:p>
            <a:pPr>
              <a:lnSpc>
                <a:spcPct val="150000"/>
              </a:lnSpc>
            </a:pPr>
            <a:r>
              <a:rPr lang="en-US" dirty="0"/>
              <a:t>2) Take a look at the message in the console window. This message was displayed, when we ran the </a:t>
            </a:r>
            <a:r>
              <a:rPr lang="en-US" b="1" i="1" dirty="0" err="1"/>
              <a:t>Test_Runner</a:t>
            </a:r>
            <a:r>
              <a:rPr lang="en-US" dirty="0"/>
              <a:t> class.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6961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3F811-AD2A-4D11-9D37-0C8B2291888D}"/>
              </a:ext>
            </a:extLst>
          </p:cNvPr>
          <p:cNvSpPr>
            <a:spLocks noGrp="1"/>
          </p:cNvSpPr>
          <p:nvPr>
            <p:ph type="title"/>
          </p:nvPr>
        </p:nvSpPr>
        <p:spPr/>
        <p:txBody>
          <a:bodyPr/>
          <a:lstStyle/>
          <a:p>
            <a:r>
              <a:rPr lang="en-US" dirty="0"/>
              <a:t>Steps Definitions</a:t>
            </a:r>
          </a:p>
        </p:txBody>
      </p:sp>
      <p:sp>
        <p:nvSpPr>
          <p:cNvPr id="3" name="Content Placeholder 2">
            <a:extLst>
              <a:ext uri="{FF2B5EF4-FFF2-40B4-BE49-F238E27FC236}">
                <a16:creationId xmlns:a16="http://schemas.microsoft.com/office/drawing/2014/main" xmlns="" id="{EA4C0F18-5DED-404A-A9BD-EFB976DB0987}"/>
              </a:ext>
            </a:extLst>
          </p:cNvPr>
          <p:cNvSpPr>
            <a:spLocks noGrp="1"/>
          </p:cNvSpPr>
          <p:nvPr>
            <p:ph idx="1"/>
          </p:nvPr>
        </p:nvSpPr>
        <p:spPr/>
        <p:txBody>
          <a:bodyPr/>
          <a:lstStyle/>
          <a:p>
            <a:endParaRPr lang="en-US"/>
          </a:p>
        </p:txBody>
      </p:sp>
      <p:pic>
        <p:nvPicPr>
          <p:cNvPr id="7170" name="Picture 2" descr="Step Definition">
            <a:extLst>
              <a:ext uri="{FF2B5EF4-FFF2-40B4-BE49-F238E27FC236}">
                <a16:creationId xmlns:a16="http://schemas.microsoft.com/office/drawing/2014/main" xmlns="" id="{8DA7CF6A-BCC8-4C05-83BD-A792E7AE2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736600"/>
            <a:ext cx="9499600" cy="612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55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7008D-7551-486A-939F-60C5B16B2412}"/>
              </a:ext>
            </a:extLst>
          </p:cNvPr>
          <p:cNvSpPr>
            <a:spLocks noGrp="1"/>
          </p:cNvSpPr>
          <p:nvPr>
            <p:ph type="title"/>
          </p:nvPr>
        </p:nvSpPr>
        <p:spPr>
          <a:xfrm>
            <a:off x="407986" y="173568"/>
            <a:ext cx="11083532" cy="859536"/>
          </a:xfrm>
        </p:spPr>
        <p:txBody>
          <a:bodyPr/>
          <a:lstStyle/>
          <a:p>
            <a:r>
              <a:rPr lang="en-US" dirty="0"/>
              <a:t>Steps Definitions</a:t>
            </a:r>
          </a:p>
        </p:txBody>
      </p:sp>
      <p:sp>
        <p:nvSpPr>
          <p:cNvPr id="3" name="Content Placeholder 2">
            <a:extLst>
              <a:ext uri="{FF2B5EF4-FFF2-40B4-BE49-F238E27FC236}">
                <a16:creationId xmlns:a16="http://schemas.microsoft.com/office/drawing/2014/main" xmlns="" id="{BDFD6765-5E3A-4099-BE80-B82A677764A9}"/>
              </a:ext>
            </a:extLst>
          </p:cNvPr>
          <p:cNvSpPr>
            <a:spLocks noGrp="1"/>
          </p:cNvSpPr>
          <p:nvPr>
            <p:ph idx="1"/>
          </p:nvPr>
        </p:nvSpPr>
        <p:spPr>
          <a:xfrm>
            <a:off x="407986" y="603336"/>
            <a:ext cx="11370945" cy="4351337"/>
          </a:xfrm>
        </p:spPr>
        <p:txBody>
          <a:bodyPr/>
          <a:lstStyle/>
          <a:p>
            <a:pPr>
              <a:lnSpc>
                <a:spcPct val="100000"/>
              </a:lnSpc>
            </a:pPr>
            <a:r>
              <a:rPr lang="en-US" dirty="0"/>
              <a:t>2) Notice, the eclipse console window says ‘</a:t>
            </a:r>
            <a:r>
              <a:rPr lang="en-US" b="1" i="1" dirty="0"/>
              <a:t>You can implement missing steps with the snippets below:</a:t>
            </a:r>
            <a:r>
              <a:rPr lang="en-US" dirty="0"/>
              <a:t>‘. It is very easy to implement all the steps, all you need to do is to copy the complete text marked in a blue box and paste it in to the above created </a:t>
            </a:r>
            <a:r>
              <a:rPr lang="en-US" b="1" i="1" dirty="0" err="1"/>
              <a:t>Test_Steps</a:t>
            </a:r>
            <a:r>
              <a:rPr lang="en-US" dirty="0"/>
              <a:t> class.</a:t>
            </a:r>
          </a:p>
          <a:p>
            <a:pPr>
              <a:lnSpc>
                <a:spcPct val="100000"/>
              </a:lnSpc>
            </a:pPr>
            <a:r>
              <a:rPr lang="en-US" dirty="0"/>
              <a:t>3) As of now the test will show many errors on ‘</a:t>
            </a:r>
            <a:r>
              <a:rPr lang="en-US" b="1" i="1" dirty="0"/>
              <a:t>@</a:t>
            </a:r>
            <a:r>
              <a:rPr lang="en-US" dirty="0"/>
              <a:t>‘ </a:t>
            </a:r>
            <a:r>
              <a:rPr lang="en-US" b="1" i="1" dirty="0"/>
              <a:t>annotations</a:t>
            </a:r>
            <a:r>
              <a:rPr lang="en-US" dirty="0"/>
              <a:t>. Mouse hover at the annotations and import the ‘</a:t>
            </a:r>
            <a:r>
              <a:rPr lang="en-US" b="1" i="1" dirty="0" err="1"/>
              <a:t>cucumber.api.java.en</a:t>
            </a:r>
            <a:r>
              <a:rPr lang="en-US" dirty="0"/>
              <a:t>‘ for all the annotations.</a:t>
            </a:r>
          </a:p>
          <a:p>
            <a:pPr marL="285750" indent="-285750">
              <a:buFont typeface="Arial" panose="020B0604020202020204" pitchFamily="34" charset="0"/>
              <a:buChar char="•"/>
            </a:pPr>
            <a:endParaRPr lang="en-US" dirty="0"/>
          </a:p>
        </p:txBody>
      </p:sp>
      <p:pic>
        <p:nvPicPr>
          <p:cNvPr id="8194" name="Picture 2" descr="Step_Definition_2">
            <a:extLst>
              <a:ext uri="{FF2B5EF4-FFF2-40B4-BE49-F238E27FC236}">
                <a16:creationId xmlns:a16="http://schemas.microsoft.com/office/drawing/2014/main" xmlns="" id="{B276B8F0-BFC7-46F4-A9E0-8DA70216D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6" y="2061632"/>
            <a:ext cx="9637714" cy="462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01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2379606"/>
          </a:xfrm>
        </p:spPr>
        <p:txBody>
          <a:bodyPr/>
          <a:lstStyle/>
          <a:p>
            <a:pPr marL="285750" indent="-285750">
              <a:lnSpc>
                <a:spcPct val="100000"/>
              </a:lnSpc>
              <a:buFont typeface="Arial" panose="020B0604020202020204" pitchFamily="34" charset="0"/>
              <a:buChar char="•"/>
            </a:pPr>
            <a:r>
              <a:rPr lang="en-US" b="1" i="1" dirty="0"/>
              <a:t>@</a:t>
            </a:r>
            <a:r>
              <a:rPr lang="en-US" b="1" i="1" dirty="0" err="1"/>
              <a:t>CucumberOptions</a:t>
            </a:r>
            <a:r>
              <a:rPr lang="en-US" dirty="0"/>
              <a:t> are like property file or settings for your test. </a:t>
            </a:r>
          </a:p>
          <a:p>
            <a:pPr marL="285750" indent="-285750">
              <a:lnSpc>
                <a:spcPct val="100000"/>
              </a:lnSpc>
              <a:buFont typeface="Arial" panose="020B0604020202020204" pitchFamily="34" charset="0"/>
              <a:buChar char="•"/>
            </a:pPr>
            <a:r>
              <a:rPr lang="en-US" dirty="0"/>
              <a:t>Basically </a:t>
            </a:r>
          </a:p>
          <a:p>
            <a:pPr marL="285750" indent="-285750">
              <a:lnSpc>
                <a:spcPct val="100000"/>
              </a:lnSpc>
              <a:buFont typeface="Arial" panose="020B0604020202020204" pitchFamily="34" charset="0"/>
              <a:buChar char="•"/>
            </a:pPr>
            <a:r>
              <a:rPr lang="en-US" i="1" dirty="0"/>
              <a:t>@</a:t>
            </a:r>
            <a:r>
              <a:rPr lang="en-US" i="1" dirty="0" err="1"/>
              <a:t>CucumberOptions</a:t>
            </a:r>
            <a:r>
              <a:rPr lang="en-US" dirty="0"/>
              <a:t> enables us to do all the things that we could have done if we have used cucumber command line. </a:t>
            </a:r>
          </a:p>
          <a:p>
            <a:pPr marL="285750" indent="-285750">
              <a:lnSpc>
                <a:spcPct val="100000"/>
              </a:lnSpc>
              <a:buFont typeface="Arial" panose="020B0604020202020204" pitchFamily="34" charset="0"/>
              <a:buChar char="•"/>
            </a:pPr>
            <a:r>
              <a:rPr lang="en-US" dirty="0"/>
              <a:t>This is very helpful and of utmost importance if we are using IDE such eclipse only to execute our project. </a:t>
            </a:r>
          </a:p>
          <a:p>
            <a:pPr marL="285750" indent="-285750">
              <a:lnSpc>
                <a:spcPct val="100000"/>
              </a:lnSpc>
              <a:buFont typeface="Arial" panose="020B0604020202020204" pitchFamily="34" charset="0"/>
              <a:buChar char="•"/>
            </a:pPr>
            <a:r>
              <a:rPr lang="en-US" b="1" i="1" u="sng" dirty="0" err="1"/>
              <a:t>TestRunner</a:t>
            </a:r>
            <a:r>
              <a:rPr lang="en-US" b="1" i="1" u="sng" dirty="0"/>
              <a:t> Class</a:t>
            </a:r>
            <a:endParaRPr lang="en-US" dirty="0"/>
          </a:p>
        </p:txBody>
      </p:sp>
      <p:sp>
        <p:nvSpPr>
          <p:cNvPr id="5" name="TextBox 4">
            <a:extLst>
              <a:ext uri="{FF2B5EF4-FFF2-40B4-BE49-F238E27FC236}">
                <a16:creationId xmlns:a16="http://schemas.microsoft.com/office/drawing/2014/main" xmlns="" id="{59DC2695-74E0-4FD6-8224-665B0119357A}"/>
              </a:ext>
            </a:extLst>
          </p:cNvPr>
          <p:cNvSpPr txBox="1"/>
          <p:nvPr/>
        </p:nvSpPr>
        <p:spPr>
          <a:xfrm>
            <a:off x="647700" y="2971268"/>
            <a:ext cx="59563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t>package</a:t>
            </a:r>
            <a:r>
              <a:rPr lang="en-US" sz="1600" dirty="0"/>
              <a:t> </a:t>
            </a:r>
            <a:r>
              <a:rPr lang="en-US" sz="1600" dirty="0" err="1"/>
              <a:t>cucumberTest</a:t>
            </a:r>
            <a:r>
              <a:rPr lang="en-US" sz="1600" dirty="0"/>
              <a:t>;</a:t>
            </a:r>
          </a:p>
          <a:p>
            <a:r>
              <a:rPr lang="en-US" sz="1600" dirty="0"/>
              <a:t> </a:t>
            </a:r>
          </a:p>
          <a:p>
            <a:r>
              <a:rPr lang="en-US" sz="1600" dirty="0"/>
              <a:t>import </a:t>
            </a:r>
            <a:r>
              <a:rPr lang="en-US" sz="1600" dirty="0" err="1"/>
              <a:t>org.junit.runner.RunWith</a:t>
            </a:r>
            <a:r>
              <a:rPr lang="en-US" sz="1600" dirty="0"/>
              <a:t>;</a:t>
            </a:r>
          </a:p>
          <a:p>
            <a:r>
              <a:rPr lang="en-US" sz="1600" dirty="0"/>
              <a:t>import </a:t>
            </a:r>
            <a:r>
              <a:rPr lang="en-US" sz="1600" dirty="0" err="1"/>
              <a:t>cucumber.api.CucumberOptions</a:t>
            </a:r>
            <a:r>
              <a:rPr lang="en-US" sz="1600" dirty="0"/>
              <a:t>;</a:t>
            </a:r>
          </a:p>
          <a:p>
            <a:r>
              <a:rPr lang="en-US" sz="1600" dirty="0"/>
              <a:t>import </a:t>
            </a:r>
            <a:r>
              <a:rPr lang="en-US" sz="1600" dirty="0" err="1"/>
              <a:t>cucumber.api.junit.Cucumber</a:t>
            </a:r>
            <a:r>
              <a:rPr lang="en-US" sz="1600" dirty="0"/>
              <a:t>;</a:t>
            </a:r>
          </a:p>
          <a:p>
            <a:r>
              <a:rPr lang="en-US" sz="1600" dirty="0"/>
              <a:t> </a:t>
            </a:r>
          </a:p>
          <a:p>
            <a:r>
              <a:rPr lang="en-US" sz="1600" dirty="0"/>
              <a:t>@</a:t>
            </a:r>
            <a:r>
              <a:rPr lang="en-US" sz="1600" dirty="0" err="1"/>
              <a:t>RunWith</a:t>
            </a:r>
            <a:r>
              <a:rPr lang="en-US" sz="1600" dirty="0"/>
              <a:t>(</a:t>
            </a:r>
            <a:r>
              <a:rPr lang="en-US" sz="1600" dirty="0" err="1"/>
              <a:t>Cucumber.</a:t>
            </a:r>
            <a:r>
              <a:rPr lang="en-US" sz="1600" b="1" dirty="0" err="1"/>
              <a:t>class</a:t>
            </a:r>
            <a:r>
              <a:rPr lang="en-US" sz="1600" dirty="0"/>
              <a:t>)</a:t>
            </a:r>
          </a:p>
          <a:p>
            <a:r>
              <a:rPr lang="en-US" sz="1600" dirty="0"/>
              <a:t>@</a:t>
            </a:r>
            <a:r>
              <a:rPr lang="en-US" sz="1600" dirty="0" err="1"/>
              <a:t>CucumberOptions</a:t>
            </a:r>
            <a:r>
              <a:rPr lang="en-US" sz="1600" dirty="0"/>
              <a:t>(</a:t>
            </a:r>
          </a:p>
          <a:p>
            <a:r>
              <a:rPr lang="en-US" sz="1600" dirty="0"/>
              <a:t>features = "Feature"</a:t>
            </a:r>
          </a:p>
          <a:p>
            <a:r>
              <a:rPr lang="en-US" sz="1600" dirty="0"/>
              <a:t>,glue={"</a:t>
            </a:r>
            <a:r>
              <a:rPr lang="en-US" sz="1600" dirty="0" err="1"/>
              <a:t>stepDefinition</a:t>
            </a:r>
            <a:r>
              <a:rPr lang="en-US" sz="1600" dirty="0"/>
              <a:t>"}</a:t>
            </a:r>
          </a:p>
          <a:p>
            <a:r>
              <a:rPr lang="en-US" sz="1600" dirty="0"/>
              <a:t>)</a:t>
            </a:r>
          </a:p>
          <a:p>
            <a:r>
              <a:rPr lang="en-US" sz="1600" dirty="0"/>
              <a:t> </a:t>
            </a:r>
          </a:p>
          <a:p>
            <a:r>
              <a:rPr lang="en-US" sz="1600" b="1" dirty="0"/>
              <a:t>public</a:t>
            </a:r>
            <a:r>
              <a:rPr lang="en-US" sz="1600" dirty="0"/>
              <a:t> </a:t>
            </a:r>
            <a:r>
              <a:rPr lang="en-US" sz="1600" b="1" dirty="0"/>
              <a:t>class</a:t>
            </a:r>
            <a:r>
              <a:rPr lang="en-US" sz="1600" dirty="0"/>
              <a:t> </a:t>
            </a:r>
            <a:r>
              <a:rPr lang="en-US" sz="1600" dirty="0" err="1"/>
              <a:t>TestRunner</a:t>
            </a:r>
            <a:r>
              <a:rPr lang="en-US" sz="1600" dirty="0"/>
              <a:t> {</a:t>
            </a:r>
          </a:p>
          <a:p>
            <a:r>
              <a:rPr lang="en-US" sz="1600" dirty="0"/>
              <a:t>}</a:t>
            </a:r>
          </a:p>
        </p:txBody>
      </p:sp>
    </p:spTree>
    <p:extLst>
      <p:ext uri="{BB962C8B-B14F-4D97-AF65-F5344CB8AC3E}">
        <p14:creationId xmlns:p14="http://schemas.microsoft.com/office/powerpoint/2010/main" val="416915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5"/>
            <a:ext cx="11370945" cy="1124353"/>
          </a:xfrm>
        </p:spPr>
        <p:txBody>
          <a:bodyPr/>
          <a:lstStyle/>
          <a:p>
            <a:pPr marL="285750" indent="-285750">
              <a:lnSpc>
                <a:spcPct val="100000"/>
              </a:lnSpc>
              <a:buFont typeface="Arial" panose="020B0604020202020204" pitchFamily="34" charset="0"/>
              <a:buChar char="•"/>
            </a:pPr>
            <a:r>
              <a:rPr lang="en-US" dirty="0"/>
              <a:t>Following Main Options are available in Cucumber:</a:t>
            </a:r>
          </a:p>
        </p:txBody>
      </p:sp>
      <p:pic>
        <p:nvPicPr>
          <p:cNvPr id="9218" name="Picture 2" descr="Cucumber Options">
            <a:extLst>
              <a:ext uri="{FF2B5EF4-FFF2-40B4-BE49-F238E27FC236}">
                <a16:creationId xmlns:a16="http://schemas.microsoft.com/office/drawing/2014/main" xmlns="" id="{D595E6E4-D234-4F9F-9C7C-AC9FC46FF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16" y="1281370"/>
            <a:ext cx="8787119" cy="336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07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Dry Run</a:t>
            </a:r>
            <a:endParaRPr lang="en-US" dirty="0"/>
          </a:p>
          <a:p>
            <a:pPr marL="285750" indent="-285750">
              <a:lnSpc>
                <a:spcPct val="100000"/>
              </a:lnSpc>
              <a:buFont typeface="Arial" panose="020B0604020202020204" pitchFamily="34" charset="0"/>
              <a:buChar char="•"/>
            </a:pPr>
            <a:r>
              <a:rPr lang="en-US" b="1" i="1" dirty="0" err="1"/>
              <a:t>dryRun</a:t>
            </a:r>
            <a:r>
              <a:rPr lang="en-US" dirty="0"/>
              <a:t>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a:t>
            </a:r>
          </a:p>
          <a:p>
            <a:pPr marL="285750" indent="-285750">
              <a:lnSpc>
                <a:spcPct val="100000"/>
              </a:lnSpc>
              <a:buFont typeface="Arial" panose="020B0604020202020204" pitchFamily="34" charset="0"/>
              <a:buChar char="•"/>
            </a:pPr>
            <a:r>
              <a:rPr lang="en-US" i="1" dirty="0"/>
              <a:t>Cucumber</a:t>
            </a:r>
            <a:r>
              <a:rPr lang="en-US" dirty="0"/>
              <a:t> will only checks that every </a:t>
            </a:r>
            <a:r>
              <a:rPr lang="en-US" i="1" dirty="0" err="1"/>
              <a:t>Step</a:t>
            </a:r>
            <a:r>
              <a:rPr lang="en-US" dirty="0" err="1"/>
              <a:t>mentioned</a:t>
            </a:r>
            <a:r>
              <a:rPr lang="en-US" dirty="0"/>
              <a:t> in the </a:t>
            </a:r>
            <a:r>
              <a:rPr lang="en-US" i="1" dirty="0"/>
              <a:t>Feature File</a:t>
            </a:r>
            <a:r>
              <a:rPr lang="en-US" dirty="0"/>
              <a:t> have corresponding code written in </a:t>
            </a:r>
            <a:r>
              <a:rPr lang="en-US" i="1" dirty="0"/>
              <a:t>Step Definition</a:t>
            </a:r>
            <a:r>
              <a:rPr lang="en-US" dirty="0"/>
              <a:t> file or not. </a:t>
            </a:r>
          </a:p>
          <a:p>
            <a:pPr marL="285750" indent="-285750">
              <a:lnSpc>
                <a:spcPct val="100000"/>
              </a:lnSpc>
              <a:buFont typeface="Arial" panose="020B0604020202020204" pitchFamily="34" charset="0"/>
              <a:buChar char="•"/>
            </a:pPr>
            <a:r>
              <a:rPr lang="en-US" dirty="0"/>
              <a:t>So in case any of the function is missed in the </a:t>
            </a:r>
            <a:r>
              <a:rPr lang="en-US" i="1" dirty="0"/>
              <a:t>Step Definition</a:t>
            </a:r>
            <a:r>
              <a:rPr lang="en-US" dirty="0"/>
              <a:t> for any </a:t>
            </a:r>
            <a:r>
              <a:rPr lang="en-US" i="1" dirty="0"/>
              <a:t>Step </a:t>
            </a:r>
            <a:r>
              <a:rPr lang="en-US" dirty="0"/>
              <a:t>in</a:t>
            </a:r>
            <a:r>
              <a:rPr lang="en-US" i="1" dirty="0"/>
              <a:t> Feature File</a:t>
            </a:r>
            <a:r>
              <a:rPr lang="en-US" dirty="0"/>
              <a:t>, it will give us the message.</a:t>
            </a:r>
          </a:p>
          <a:p>
            <a:pPr>
              <a:lnSpc>
                <a:spcPct val="100000"/>
              </a:lnSpc>
            </a:pPr>
            <a:endParaRPr lang="en-US" b="1" i="1" dirty="0"/>
          </a:p>
          <a:p>
            <a:pPr>
              <a:lnSpc>
                <a:spcPct val="100000"/>
              </a:lnSpc>
            </a:pPr>
            <a:r>
              <a:rPr lang="en-US" b="1" i="1" dirty="0"/>
              <a:t>Monochrome</a:t>
            </a:r>
            <a:endParaRPr lang="en-US" dirty="0"/>
          </a:p>
          <a:p>
            <a:pPr marL="285750" indent="-285750">
              <a:lnSpc>
                <a:spcPct val="100000"/>
              </a:lnSpc>
              <a:buFont typeface="Arial" panose="020B0604020202020204" pitchFamily="34" charset="0"/>
              <a:buChar char="•"/>
            </a:pPr>
            <a:r>
              <a:rPr lang="en-US" dirty="0"/>
              <a:t>This option can either set as </a:t>
            </a:r>
            <a:r>
              <a:rPr lang="en-US" b="1" i="1" dirty="0"/>
              <a:t>true</a:t>
            </a:r>
            <a:r>
              <a:rPr lang="en-US" i="1" dirty="0"/>
              <a:t> </a:t>
            </a:r>
            <a:r>
              <a:rPr lang="en-US" dirty="0"/>
              <a:t>or </a:t>
            </a:r>
            <a:r>
              <a:rPr lang="en-US" b="1" i="1" dirty="0"/>
              <a:t>false</a:t>
            </a:r>
            <a:r>
              <a:rPr lang="en-US" dirty="0"/>
              <a:t>. </a:t>
            </a:r>
          </a:p>
          <a:p>
            <a:pPr marL="285750" indent="-285750">
              <a:lnSpc>
                <a:spcPct val="100000"/>
              </a:lnSpc>
              <a:buFont typeface="Arial" panose="020B0604020202020204" pitchFamily="34" charset="0"/>
              <a:buChar char="•"/>
            </a:pPr>
            <a:r>
              <a:rPr lang="en-US" dirty="0"/>
              <a:t>If it is set as </a:t>
            </a:r>
            <a:r>
              <a:rPr lang="en-US" i="1" dirty="0"/>
              <a:t>true</a:t>
            </a:r>
            <a:r>
              <a:rPr lang="en-US" dirty="0"/>
              <a:t>, it means that the </a:t>
            </a:r>
            <a:r>
              <a:rPr lang="en-US" i="1" dirty="0"/>
              <a:t>console output</a:t>
            </a:r>
            <a:r>
              <a:rPr lang="en-US" dirty="0"/>
              <a:t> for the </a:t>
            </a:r>
            <a:r>
              <a:rPr lang="en-US" i="1" dirty="0"/>
              <a:t>Cucumber test </a:t>
            </a:r>
            <a:r>
              <a:rPr lang="en-US" dirty="0"/>
              <a:t>are much more readable. </a:t>
            </a:r>
          </a:p>
          <a:p>
            <a:pPr marL="285750" indent="-285750">
              <a:lnSpc>
                <a:spcPct val="100000"/>
              </a:lnSpc>
              <a:buFont typeface="Arial" panose="020B0604020202020204" pitchFamily="34" charset="0"/>
              <a:buChar char="•"/>
            </a:pPr>
            <a:r>
              <a:rPr lang="en-US" dirty="0"/>
              <a:t>And if it is set as </a:t>
            </a:r>
            <a:r>
              <a:rPr lang="en-US" i="1" dirty="0"/>
              <a:t>false</a:t>
            </a:r>
            <a:r>
              <a:rPr lang="en-US" dirty="0"/>
              <a:t>, then the </a:t>
            </a:r>
            <a:r>
              <a:rPr lang="en-US" i="1" dirty="0"/>
              <a:t>console </a:t>
            </a:r>
            <a:r>
              <a:rPr lang="en-US" i="1" dirty="0" err="1"/>
              <a:t>output</a:t>
            </a:r>
            <a:r>
              <a:rPr lang="en-US" dirty="0" err="1"/>
              <a:t>is</a:t>
            </a:r>
            <a:r>
              <a:rPr lang="en-US" dirty="0"/>
              <a:t> not as readable as it should be.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6771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719194"/>
            <a:ext cx="11370945" cy="5979603"/>
          </a:xfrm>
        </p:spPr>
        <p:txBody>
          <a:bodyPr>
            <a:normAutofit/>
          </a:bodyPr>
          <a:lstStyle/>
          <a:p>
            <a:pPr>
              <a:lnSpc>
                <a:spcPct val="100000"/>
              </a:lnSpc>
            </a:pPr>
            <a:r>
              <a:rPr lang="en-US" b="1" i="1" dirty="0"/>
              <a:t>Features</a:t>
            </a:r>
            <a:endParaRPr lang="en-US" dirty="0"/>
          </a:p>
          <a:p>
            <a:pPr marL="285750" indent="-285750">
              <a:lnSpc>
                <a:spcPct val="100000"/>
              </a:lnSpc>
              <a:buFont typeface="Arial" panose="020B0604020202020204" pitchFamily="34" charset="0"/>
              <a:buChar char="•"/>
            </a:pPr>
            <a:r>
              <a:rPr lang="en-US" b="1" i="1" dirty="0"/>
              <a:t>Features Options </a:t>
            </a:r>
            <a:r>
              <a:rPr lang="en-US" dirty="0"/>
              <a:t>helps </a:t>
            </a:r>
            <a:r>
              <a:rPr lang="en-US" i="1" dirty="0"/>
              <a:t>Cucumber</a:t>
            </a:r>
            <a:r>
              <a:rPr lang="en-US" dirty="0"/>
              <a:t> to locate the </a:t>
            </a:r>
            <a:r>
              <a:rPr lang="en-US" i="1" dirty="0"/>
              <a:t>Feature file</a:t>
            </a:r>
            <a:r>
              <a:rPr lang="en-US" dirty="0"/>
              <a:t> in the project folder structure. </a:t>
            </a:r>
          </a:p>
          <a:p>
            <a:pPr marL="285750" indent="-285750">
              <a:lnSpc>
                <a:spcPct val="100000"/>
              </a:lnSpc>
              <a:buFont typeface="Arial" panose="020B0604020202020204" pitchFamily="34" charset="0"/>
              <a:buChar char="•"/>
            </a:pPr>
            <a:r>
              <a:rPr lang="en-US" dirty="0"/>
              <a:t>All we need to do is to specify the folder path and </a:t>
            </a:r>
            <a:r>
              <a:rPr lang="en-US" i="1" dirty="0"/>
              <a:t>Cucumber</a:t>
            </a:r>
            <a:r>
              <a:rPr lang="en-US" dirty="0"/>
              <a:t> will automatically find all the ‘</a:t>
            </a:r>
            <a:r>
              <a:rPr lang="en-US" b="1" i="1" dirty="0"/>
              <a:t>.features</a:t>
            </a:r>
            <a:r>
              <a:rPr lang="en-US" dirty="0"/>
              <a:t>‘ extension files in the folder. </a:t>
            </a:r>
          </a:p>
          <a:p>
            <a:pPr marL="285750" indent="-285750">
              <a:lnSpc>
                <a:spcPct val="100000"/>
              </a:lnSpc>
              <a:buFont typeface="Arial" panose="020B0604020202020204" pitchFamily="34" charset="0"/>
              <a:buChar char="•"/>
            </a:pPr>
            <a:r>
              <a:rPr lang="en-US" dirty="0"/>
              <a:t>It can be specified like:</a:t>
            </a:r>
          </a:p>
          <a:p>
            <a:pPr>
              <a:lnSpc>
                <a:spcPct val="100000"/>
              </a:lnSpc>
            </a:pPr>
            <a:r>
              <a:rPr lang="en-US" b="1" i="1" dirty="0"/>
              <a:t>	features = “Feature“</a:t>
            </a:r>
            <a:endParaRPr lang="en-US" dirty="0"/>
          </a:p>
          <a:p>
            <a:pPr marL="285750" indent="-285750">
              <a:lnSpc>
                <a:spcPct val="100000"/>
              </a:lnSpc>
              <a:buFont typeface="Arial" panose="020B0604020202020204" pitchFamily="34" charset="0"/>
              <a:buChar char="•"/>
            </a:pPr>
            <a:r>
              <a:rPr lang="en-US" i="1" dirty="0"/>
              <a:t>Or if the Feature file is in the deep folder structure </a:t>
            </a:r>
            <a:endParaRPr lang="en-US" dirty="0"/>
          </a:p>
          <a:p>
            <a:pPr>
              <a:lnSpc>
                <a:spcPct val="100000"/>
              </a:lnSpc>
            </a:pPr>
            <a:r>
              <a:rPr lang="en-US" b="1" i="1" dirty="0"/>
              <a:t>	features = “</a:t>
            </a:r>
            <a:r>
              <a:rPr lang="en-US" b="1" i="1" dirty="0" err="1"/>
              <a:t>src</a:t>
            </a:r>
            <a:r>
              <a:rPr lang="en-US" b="1" i="1" dirty="0"/>
              <a:t>/test/features“</a:t>
            </a:r>
            <a:endParaRPr lang="en-US" dirty="0"/>
          </a:p>
          <a:p>
            <a:pPr>
              <a:lnSpc>
                <a:spcPct val="100000"/>
              </a:lnSpc>
            </a:pPr>
            <a:r>
              <a:rPr lang="en-US" b="1" i="1" dirty="0"/>
              <a:t>Glue</a:t>
            </a:r>
            <a:endParaRPr lang="en-US" dirty="0"/>
          </a:p>
          <a:p>
            <a:pPr marL="285750" indent="-285750">
              <a:lnSpc>
                <a:spcPct val="100000"/>
              </a:lnSpc>
              <a:buFont typeface="Arial" panose="020B0604020202020204" pitchFamily="34" charset="0"/>
              <a:buChar char="•"/>
            </a:pPr>
            <a:r>
              <a:rPr lang="en-US" dirty="0"/>
              <a:t>It is almost the same think as </a:t>
            </a:r>
            <a:r>
              <a:rPr lang="en-US" i="1" dirty="0"/>
              <a:t>Features Option</a:t>
            </a:r>
            <a:r>
              <a:rPr lang="en-US" dirty="0"/>
              <a:t> but the only difference is that it helps </a:t>
            </a:r>
            <a:r>
              <a:rPr lang="en-US" i="1" dirty="0"/>
              <a:t>Cucumber</a:t>
            </a:r>
            <a:r>
              <a:rPr lang="en-US" dirty="0"/>
              <a:t> to locate the </a:t>
            </a:r>
            <a:r>
              <a:rPr lang="en-US" b="1" i="1" dirty="0"/>
              <a:t>Step Definition file.</a:t>
            </a:r>
            <a:r>
              <a:rPr lang="en-US" dirty="0"/>
              <a:t> </a:t>
            </a:r>
          </a:p>
          <a:p>
            <a:pPr marL="285750" indent="-285750">
              <a:lnSpc>
                <a:spcPct val="100000"/>
              </a:lnSpc>
              <a:buFont typeface="Arial" panose="020B0604020202020204" pitchFamily="34" charset="0"/>
              <a:buChar char="•"/>
            </a:pPr>
            <a:r>
              <a:rPr lang="en-US" dirty="0"/>
              <a:t>Whenever </a:t>
            </a:r>
            <a:r>
              <a:rPr lang="en-US" i="1" dirty="0"/>
              <a:t>Cucumber</a:t>
            </a:r>
            <a:r>
              <a:rPr lang="en-US" dirty="0"/>
              <a:t> encounters a </a:t>
            </a:r>
            <a:r>
              <a:rPr lang="en-US" i="1" dirty="0"/>
              <a:t>Step</a:t>
            </a:r>
            <a:r>
              <a:rPr lang="en-US" dirty="0"/>
              <a:t>, </a:t>
            </a:r>
          </a:p>
          <a:p>
            <a:pPr marL="285750" indent="-285750">
              <a:lnSpc>
                <a:spcPct val="100000"/>
              </a:lnSpc>
              <a:buFont typeface="Arial" panose="020B0604020202020204" pitchFamily="34" charset="0"/>
              <a:buChar char="•"/>
            </a:pPr>
            <a:r>
              <a:rPr lang="en-US" dirty="0"/>
              <a:t>it looks for a </a:t>
            </a:r>
            <a:r>
              <a:rPr lang="en-US" i="1" dirty="0"/>
              <a:t>Step Definition</a:t>
            </a:r>
            <a:r>
              <a:rPr lang="en-US" dirty="0"/>
              <a:t> inside all the files present in the folder mentioned in </a:t>
            </a:r>
            <a:r>
              <a:rPr lang="en-US" b="1" i="1" dirty="0"/>
              <a:t>Glue Option</a:t>
            </a:r>
            <a:r>
              <a:rPr lang="en-US" dirty="0"/>
              <a:t>. It can be specified like:</a:t>
            </a:r>
          </a:p>
          <a:p>
            <a:pPr>
              <a:lnSpc>
                <a:spcPct val="100000"/>
              </a:lnSpc>
            </a:pPr>
            <a:r>
              <a:rPr lang="en-US" b="1" i="1" dirty="0"/>
              <a:t>	glue = “</a:t>
            </a:r>
            <a:r>
              <a:rPr lang="en-US" b="1" i="1" dirty="0" err="1"/>
              <a:t>stepDefinition</a:t>
            </a:r>
            <a:r>
              <a:rPr lang="en-US" b="1" i="1" dirty="0"/>
              <a:t>“</a:t>
            </a:r>
            <a:endParaRPr lang="en-US" dirty="0"/>
          </a:p>
          <a:p>
            <a:pPr marL="285750" indent="-285750">
              <a:lnSpc>
                <a:spcPct val="100000"/>
              </a:lnSpc>
              <a:buFont typeface="Arial" panose="020B0604020202020204" pitchFamily="34" charset="0"/>
              <a:buChar char="•"/>
            </a:pPr>
            <a:r>
              <a:rPr lang="en-US" i="1" dirty="0"/>
              <a:t>Or if the Step Definition file is in the deep folder structure </a:t>
            </a:r>
            <a:endParaRPr lang="en-US" dirty="0"/>
          </a:p>
          <a:p>
            <a:pPr>
              <a:lnSpc>
                <a:spcPct val="100000"/>
              </a:lnSpc>
            </a:pPr>
            <a:r>
              <a:rPr lang="en-US" b="1" i="1" dirty="0"/>
              <a:t>	glue = “</a:t>
            </a:r>
            <a:r>
              <a:rPr lang="en-US" b="1" i="1" dirty="0" err="1"/>
              <a:t>src</a:t>
            </a:r>
            <a:r>
              <a:rPr lang="en-US" b="1" i="1" dirty="0"/>
              <a:t>/test/</a:t>
            </a:r>
            <a:r>
              <a:rPr lang="en-US" b="1" i="1" dirty="0" err="1"/>
              <a:t>stepDeinition</a:t>
            </a:r>
            <a:r>
              <a:rPr lang="en-US" b="1" i="1" dirty="0"/>
              <a:t>“</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50111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0F82B-F6F4-4EF1-827B-DCAB425532F7}"/>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xmlns="" id="{690EA65C-5E85-4B45-A4FD-738ECA9464E8}"/>
              </a:ext>
            </a:extLst>
          </p:cNvPr>
          <p:cNvSpPr>
            <a:spLocks noGrp="1"/>
          </p:cNvSpPr>
          <p:nvPr>
            <p:ph idx="1"/>
          </p:nvPr>
        </p:nvSpPr>
        <p:spPr/>
        <p:txBody>
          <a:bodyPr/>
          <a:lstStyle/>
          <a:p>
            <a:r>
              <a:rPr lang="en-US" sz="1600" dirty="0"/>
              <a:t>In this lesson, you will learn:</a:t>
            </a:r>
          </a:p>
          <a:p>
            <a:pPr marL="285750" indent="-285750">
              <a:buFont typeface="Arial" panose="020B0604020202020204" pitchFamily="34" charset="0"/>
              <a:buChar char="•"/>
            </a:pPr>
            <a:r>
              <a:rPr lang="en-US" sz="1600" dirty="0"/>
              <a:t>Cucumber Framework</a:t>
            </a:r>
          </a:p>
          <a:p>
            <a:pPr marL="285750" indent="-285750">
              <a:buFont typeface="Arial" panose="020B0604020202020204" pitchFamily="34" charset="0"/>
              <a:buChar char="•"/>
            </a:pPr>
            <a:r>
              <a:rPr lang="en-US" sz="1600" dirty="0"/>
              <a:t>How it Works</a:t>
            </a:r>
          </a:p>
          <a:p>
            <a:pPr marL="285750" indent="-285750">
              <a:buFont typeface="Arial" panose="020B0604020202020204" pitchFamily="34" charset="0"/>
              <a:buChar char="•"/>
            </a:pPr>
            <a:r>
              <a:rPr lang="en-US" sz="1600" dirty="0"/>
              <a:t>Advantages of Cucumber</a:t>
            </a:r>
          </a:p>
          <a:p>
            <a:pPr marL="285750" indent="-285750">
              <a:buFont typeface="Arial" panose="020B0604020202020204" pitchFamily="34" charset="0"/>
              <a:buChar char="•"/>
            </a:pPr>
            <a:r>
              <a:rPr lang="en-US" sz="1600" dirty="0"/>
              <a:t>Feature File</a:t>
            </a:r>
          </a:p>
          <a:p>
            <a:pPr marL="285750" indent="-285750">
              <a:buFont typeface="Arial" panose="020B0604020202020204" pitchFamily="34" charset="0"/>
              <a:buChar char="•"/>
            </a:pPr>
            <a:r>
              <a:rPr lang="en-US" sz="1600" dirty="0"/>
              <a:t>Steps Definitions</a:t>
            </a:r>
          </a:p>
          <a:p>
            <a:pPr marL="285750" indent="-285750">
              <a:buFont typeface="Arial" panose="020B0604020202020204" pitchFamily="34" charset="0"/>
              <a:buChar char="•"/>
            </a:pPr>
            <a:r>
              <a:rPr lang="en-US" sz="1600" dirty="0"/>
              <a:t>Cucumber Options</a:t>
            </a:r>
          </a:p>
          <a:p>
            <a:pPr marL="285750" indent="-285750">
              <a:buFont typeface="Arial" panose="020B0604020202020204" pitchFamily="34" charset="0"/>
              <a:buChar char="•"/>
            </a:pPr>
            <a:r>
              <a:rPr lang="en-US" sz="1600" i="1" dirty="0"/>
              <a:t>Scenario Outline</a:t>
            </a:r>
          </a:p>
          <a:p>
            <a:pPr marL="285750" indent="-285750">
              <a:buFont typeface="Arial" panose="020B0604020202020204" pitchFamily="34" charset="0"/>
              <a:buChar char="•"/>
            </a:pPr>
            <a:r>
              <a:rPr lang="en-US" sz="1600" i="1" dirty="0"/>
              <a:t>Data Tables in Cucumber</a:t>
            </a:r>
            <a:r>
              <a:rPr lang="en-US" sz="1600" dirty="0"/>
              <a:t> </a:t>
            </a:r>
            <a:endParaRPr lang="en-US" sz="1600" i="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dirty="0"/>
          </a:p>
        </p:txBody>
      </p:sp>
    </p:spTree>
    <p:extLst>
      <p:ext uri="{BB962C8B-B14F-4D97-AF65-F5344CB8AC3E}">
        <p14:creationId xmlns:p14="http://schemas.microsoft.com/office/powerpoint/2010/main" val="5639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dirty="0"/>
              <a:t>Cucumber Options</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a:lnSpc>
                <a:spcPct val="100000"/>
              </a:lnSpc>
            </a:pPr>
            <a:r>
              <a:rPr lang="en-US" b="1" i="1" dirty="0"/>
              <a:t>Format</a:t>
            </a:r>
            <a:endParaRPr lang="en-US" dirty="0"/>
          </a:p>
          <a:p>
            <a:pPr marL="285750" indent="-285750">
              <a:lnSpc>
                <a:spcPct val="100000"/>
              </a:lnSpc>
              <a:buFont typeface="Arial" panose="020B0604020202020204" pitchFamily="34" charset="0"/>
              <a:buChar char="•"/>
            </a:pPr>
            <a:r>
              <a:rPr lang="en-US" b="1" i="1" dirty="0"/>
              <a:t>Format Option</a:t>
            </a:r>
            <a:r>
              <a:rPr lang="en-US" dirty="0"/>
              <a:t> is used to specify different formatting options for the output reports. </a:t>
            </a:r>
          </a:p>
          <a:p>
            <a:pPr marL="285750" indent="-285750">
              <a:lnSpc>
                <a:spcPct val="100000"/>
              </a:lnSpc>
              <a:buFont typeface="Arial" panose="020B0604020202020204" pitchFamily="34" charset="0"/>
              <a:buChar char="•"/>
            </a:pPr>
            <a:r>
              <a:rPr lang="en-US" dirty="0"/>
              <a:t>Various options that can be used as for-matters are:</a:t>
            </a:r>
          </a:p>
          <a:p>
            <a:pPr>
              <a:lnSpc>
                <a:spcPct val="100000"/>
              </a:lnSpc>
            </a:pPr>
            <a:endParaRPr lang="en-US" dirty="0"/>
          </a:p>
          <a:p>
            <a:pPr marL="460772" lvl="1" indent="-285750">
              <a:lnSpc>
                <a:spcPct val="100000"/>
              </a:lnSpc>
              <a:buFont typeface="Arial" panose="020B0604020202020204" pitchFamily="34" charset="0"/>
              <a:buChar char="•"/>
            </a:pPr>
            <a:r>
              <a:rPr lang="en-US" b="1" i="1" dirty="0"/>
              <a:t>Pretty: </a:t>
            </a:r>
            <a:r>
              <a:rPr lang="en-US" dirty="0"/>
              <a:t>Prints the </a:t>
            </a:r>
            <a:r>
              <a:rPr lang="en-US" i="1" dirty="0"/>
              <a:t>Gherkin</a:t>
            </a:r>
            <a:r>
              <a:rPr lang="en-US" dirty="0"/>
              <a:t> source with additional </a:t>
            </a:r>
            <a:r>
              <a:rPr lang="en-US" dirty="0" err="1"/>
              <a:t>colours</a:t>
            </a:r>
            <a:r>
              <a:rPr lang="en-US" dirty="0"/>
              <a:t> and stack traces for errors. Use below code:</a:t>
            </a:r>
          </a:p>
          <a:p>
            <a:pPr lvl="1">
              <a:lnSpc>
                <a:spcPct val="100000"/>
              </a:lnSpc>
            </a:pPr>
            <a:r>
              <a:rPr lang="en-US" b="1" i="1" dirty="0"/>
              <a:t>	format = {“pretty“}</a:t>
            </a:r>
            <a:endParaRPr lang="en-US" dirty="0"/>
          </a:p>
          <a:p>
            <a:pPr marL="460772" lvl="1" indent="-285750">
              <a:lnSpc>
                <a:spcPct val="100000"/>
              </a:lnSpc>
              <a:buFont typeface="Arial" panose="020B0604020202020204" pitchFamily="34" charset="0"/>
              <a:buChar char="•"/>
            </a:pPr>
            <a:r>
              <a:rPr lang="en-US" b="1" i="1" dirty="0"/>
              <a:t>HTML: </a:t>
            </a:r>
            <a:r>
              <a:rPr lang="en-US" dirty="0"/>
              <a:t>This will generate a HTML report at the location mentioned in the for-matter itself. Use below code:</a:t>
            </a:r>
          </a:p>
          <a:p>
            <a:pPr lvl="1">
              <a:lnSpc>
                <a:spcPct val="100000"/>
              </a:lnSpc>
            </a:pPr>
            <a:r>
              <a:rPr lang="en-US" b="1" i="1" dirty="0"/>
              <a:t>	format = {“</a:t>
            </a:r>
            <a:r>
              <a:rPr lang="en-US" b="1" i="1" dirty="0" err="1"/>
              <a:t>html:Folder_Name</a:t>
            </a:r>
            <a:r>
              <a:rPr lang="en-US" b="1" i="1" dirty="0"/>
              <a:t>“}</a:t>
            </a:r>
            <a:endParaRPr lang="en-US" dirty="0"/>
          </a:p>
          <a:p>
            <a:pPr marL="460772" lvl="1" indent="-285750">
              <a:lnSpc>
                <a:spcPct val="100000"/>
              </a:lnSpc>
              <a:buFont typeface="Arial" panose="020B0604020202020204" pitchFamily="34" charset="0"/>
              <a:buChar char="•"/>
            </a:pPr>
            <a:r>
              <a:rPr lang="en-US" dirty="0"/>
              <a:t> </a:t>
            </a:r>
          </a:p>
          <a:p>
            <a:pPr marL="460772" lvl="1" indent="-285750">
              <a:lnSpc>
                <a:spcPct val="100000"/>
              </a:lnSpc>
              <a:buFont typeface="Arial" panose="020B0604020202020204" pitchFamily="34" charset="0"/>
              <a:buChar char="•"/>
            </a:pPr>
            <a:r>
              <a:rPr lang="en-US" b="1" i="1" dirty="0"/>
              <a:t>JSON: </a:t>
            </a:r>
            <a:r>
              <a:rPr lang="en-US" dirty="0"/>
              <a:t>This report contains all the information from the gherkin source in JSON Format. This report is meant to be post-processed into another visual format by 3rd party tools such as Cucumber Jenkins. Use the below code:</a:t>
            </a:r>
          </a:p>
          <a:p>
            <a:pPr lvl="1">
              <a:lnSpc>
                <a:spcPct val="100000"/>
              </a:lnSpc>
            </a:pPr>
            <a:r>
              <a:rPr lang="en-US" b="1" i="1" dirty="0"/>
              <a:t>	format = {“</a:t>
            </a:r>
            <a:r>
              <a:rPr lang="en-US" b="1" i="1" dirty="0" err="1"/>
              <a:t>json:Folder_Name</a:t>
            </a:r>
            <a:r>
              <a:rPr lang="en-US" b="1" i="1" dirty="0"/>
              <a:t>/</a:t>
            </a:r>
            <a:r>
              <a:rPr lang="en-US" b="1" i="1" dirty="0" err="1"/>
              <a:t>cucumber.json</a:t>
            </a:r>
            <a:r>
              <a:rPr lang="en-US" b="1" i="1" dirty="0"/>
              <a:t>“}</a:t>
            </a:r>
            <a:endParaRPr lang="en-US" dirty="0"/>
          </a:p>
          <a:p>
            <a:pPr marL="460772" lvl="1" indent="-285750">
              <a:lnSpc>
                <a:spcPct val="100000"/>
              </a:lnSpc>
              <a:buFont typeface="Arial" panose="020B0604020202020204" pitchFamily="34" charset="0"/>
              <a:buChar char="•"/>
            </a:pPr>
            <a:endParaRPr lang="en-US" dirty="0"/>
          </a:p>
          <a:p>
            <a:pPr marL="460772" lvl="1" indent="-285750">
              <a:lnSpc>
                <a:spcPct val="100000"/>
              </a:lnSpc>
              <a:buFont typeface="Arial" panose="020B0604020202020204" pitchFamily="34" charset="0"/>
              <a:buChar char="•"/>
            </a:pPr>
            <a:r>
              <a:rPr lang="en-US" b="1" i="1" dirty="0"/>
              <a:t>JUnit:</a:t>
            </a:r>
            <a:r>
              <a:rPr lang="en-US" dirty="0"/>
              <a:t> This report generates XML files just like Apache Ant’s JUnit report task. This XML format is understood by most Continuous Integration servers, who will use it to generate visual reports. use the below code:</a:t>
            </a:r>
          </a:p>
          <a:p>
            <a:pPr lvl="1">
              <a:lnSpc>
                <a:spcPct val="100000"/>
              </a:lnSpc>
            </a:pPr>
            <a:r>
              <a:rPr lang="en-US" b="1" i="1" dirty="0"/>
              <a:t>	format = { “</a:t>
            </a:r>
            <a:r>
              <a:rPr lang="en-US" b="1" i="1" dirty="0" err="1"/>
              <a:t>junit:Folder_Name</a:t>
            </a:r>
            <a:r>
              <a:rPr lang="en-US" b="1" i="1" dirty="0"/>
              <a:t>/cucumber.xml“}</a:t>
            </a:r>
            <a:endParaRPr lang="en-US" dirty="0"/>
          </a:p>
        </p:txBody>
      </p:sp>
    </p:spTree>
    <p:extLst>
      <p:ext uri="{BB962C8B-B14F-4D97-AF65-F5344CB8AC3E}">
        <p14:creationId xmlns:p14="http://schemas.microsoft.com/office/powerpoint/2010/main" val="2780273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i="1" dirty="0"/>
              <a:t>This is used to run the same scenario for 2 or more different set of test data. </a:t>
            </a:r>
          </a:p>
          <a:p>
            <a:pPr marL="285750" indent="-285750">
              <a:lnSpc>
                <a:spcPct val="100000"/>
              </a:lnSpc>
              <a:buFont typeface="Arial" panose="020B0604020202020204" pitchFamily="34" charset="0"/>
              <a:buChar char="•"/>
            </a:pPr>
            <a:r>
              <a:rPr lang="en-US" i="1" dirty="0"/>
              <a:t>E.g. In our scenario, if you want to register another user you can data drive the same scenario twice.</a:t>
            </a:r>
          </a:p>
          <a:p>
            <a:pPr marL="285750" indent="-285750">
              <a:lnSpc>
                <a:spcPct val="100000"/>
              </a:lnSpc>
              <a:buFont typeface="Arial" panose="020B0604020202020204" pitchFamily="34" charset="0"/>
              <a:buChar char="•"/>
            </a:pPr>
            <a:r>
              <a:rPr lang="en-US" i="1" dirty="0"/>
              <a:t>All scenario outlines have to be followed with the Examples section. </a:t>
            </a:r>
          </a:p>
          <a:p>
            <a:pPr marL="285750" indent="-285750">
              <a:lnSpc>
                <a:spcPct val="100000"/>
              </a:lnSpc>
              <a:buFont typeface="Arial" panose="020B0604020202020204" pitchFamily="34" charset="0"/>
              <a:buChar char="•"/>
            </a:pPr>
            <a:r>
              <a:rPr lang="en-US" i="1" dirty="0"/>
              <a:t>This contains the data that has to be passed on to the scenario.</a:t>
            </a:r>
          </a:p>
          <a:p>
            <a:pPr marL="285750" indent="-285750">
              <a:lnSpc>
                <a:spcPct val="100000"/>
              </a:lnSpc>
              <a:buFont typeface="Arial" panose="020B0604020202020204" pitchFamily="34" charset="0"/>
              <a:buChar char="•"/>
            </a:pPr>
            <a:endParaRPr lang="en-US" i="1" dirty="0"/>
          </a:p>
          <a:p>
            <a:pPr marL="285750" indent="-285750">
              <a:lnSpc>
                <a:spcPct val="100000"/>
              </a:lnSpc>
              <a:buFont typeface="Arial" panose="020B0604020202020204" pitchFamily="34" charset="0"/>
              <a:buChar char="•"/>
            </a:pPr>
            <a:r>
              <a:rPr lang="en-US" dirty="0"/>
              <a:t>1) Enter the</a:t>
            </a:r>
            <a:r>
              <a:rPr lang="en-US" b="1" i="1" dirty="0"/>
              <a:t> Example Data</a:t>
            </a:r>
            <a:r>
              <a:rPr lang="en-US" dirty="0"/>
              <a:t> just below the </a:t>
            </a:r>
            <a:r>
              <a:rPr lang="en-US" i="1" dirty="0" err="1"/>
              <a:t>LogIn</a:t>
            </a:r>
            <a:r>
              <a:rPr lang="en-US" dirty="0"/>
              <a:t> Scenario of the </a:t>
            </a:r>
            <a:r>
              <a:rPr lang="en-US" i="1" dirty="0"/>
              <a:t>Feature</a:t>
            </a:r>
            <a:r>
              <a:rPr lang="en-US" dirty="0"/>
              <a:t> File.</a:t>
            </a:r>
          </a:p>
          <a:p>
            <a:pPr marL="285750" indent="-285750">
              <a:lnSpc>
                <a:spcPct val="100000"/>
              </a:lnSpc>
              <a:buFont typeface="Arial" panose="020B0604020202020204" pitchFamily="34" charset="0"/>
              <a:buChar char="•"/>
            </a:pPr>
            <a:endParaRPr lang="en-US" dirty="0"/>
          </a:p>
          <a:p>
            <a:r>
              <a:rPr lang="en-US" b="1" i="1" dirty="0"/>
              <a:t>Examples:</a:t>
            </a:r>
            <a:r>
              <a:rPr lang="en-US" dirty="0"/>
              <a:t/>
            </a:r>
            <a:br>
              <a:rPr lang="en-US" dirty="0"/>
            </a:br>
            <a:r>
              <a:rPr lang="en-US" b="1" i="1" dirty="0"/>
              <a:t>          | username  | password  |</a:t>
            </a:r>
            <a:r>
              <a:rPr lang="en-US" dirty="0"/>
              <a:t/>
            </a:r>
            <a:br>
              <a:rPr lang="en-US" dirty="0"/>
            </a:br>
            <a:r>
              <a:rPr lang="en-US" b="1" i="1" dirty="0"/>
              <a:t>          | testuser_1 | Test@153 |</a:t>
            </a:r>
            <a:r>
              <a:rPr lang="en-US" dirty="0"/>
              <a:t/>
            </a:r>
            <a:br>
              <a:rPr lang="en-US" dirty="0"/>
            </a:br>
            <a:r>
              <a:rPr lang="en-US" b="1" i="1" dirty="0"/>
              <a:t>          | testuser_2 | Test@153 |</a:t>
            </a:r>
            <a:endParaRPr lang="en-US" dirty="0"/>
          </a:p>
          <a:p>
            <a:r>
              <a:rPr lang="en-US" dirty="0"/>
              <a:t> </a:t>
            </a:r>
          </a:p>
          <a:p>
            <a:r>
              <a:rPr lang="en-US" b="1" i="1" dirty="0"/>
              <a:t>Note</a:t>
            </a:r>
            <a:r>
              <a:rPr lang="en-US" i="1" dirty="0"/>
              <a:t>: The table must have a header row corresponding to the variables in the Scenario Outline steps.</a:t>
            </a:r>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11645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2) Need to update the Statement in the </a:t>
            </a:r>
            <a:r>
              <a:rPr lang="en-US" i="1" dirty="0"/>
              <a:t>feature</a:t>
            </a:r>
            <a:r>
              <a:rPr lang="en-US" dirty="0"/>
              <a:t> file, which tells </a:t>
            </a:r>
            <a:r>
              <a:rPr lang="en-US" i="1" dirty="0"/>
              <a:t>Cucumber</a:t>
            </a:r>
            <a:r>
              <a:rPr lang="en-US" dirty="0"/>
              <a:t> to enter </a:t>
            </a:r>
            <a:r>
              <a:rPr lang="en-US" i="1" dirty="0"/>
              <a:t>username &amp; Password</a:t>
            </a:r>
            <a:r>
              <a:rPr lang="en-US" dirty="0"/>
              <a:t>.</a:t>
            </a:r>
          </a:p>
          <a:p>
            <a:r>
              <a:rPr lang="en-US" b="1" i="1" dirty="0"/>
              <a:t>And User enters &lt;username&gt; and &lt;password&gt;</a:t>
            </a:r>
            <a:endParaRPr lang="en-US" dirty="0"/>
          </a:p>
          <a:p>
            <a:r>
              <a:rPr lang="en-US" i="1" dirty="0"/>
              <a:t>Cucumber</a:t>
            </a:r>
            <a:r>
              <a:rPr lang="en-US" dirty="0"/>
              <a:t> understands the above statement syntax and look for the </a:t>
            </a:r>
            <a:r>
              <a:rPr lang="en-US" b="1" i="1" dirty="0"/>
              <a:t>Examples</a:t>
            </a:r>
            <a:r>
              <a:rPr lang="en-US" i="1" dirty="0"/>
              <a:t> </a:t>
            </a:r>
            <a:r>
              <a:rPr lang="en-US" dirty="0"/>
              <a:t>Keyword in the test to read the </a:t>
            </a:r>
            <a:r>
              <a:rPr lang="en-US" i="1" dirty="0"/>
              <a:t>Test Data</a:t>
            </a:r>
            <a:r>
              <a:rPr lang="en-US" dirty="0"/>
              <a:t>.</a:t>
            </a:r>
          </a:p>
          <a:p>
            <a:r>
              <a:rPr lang="en-US" b="1" i="1" dirty="0"/>
              <a:t>The complete code will look like this</a:t>
            </a:r>
            <a:r>
              <a:rPr lang="en-US" dirty="0"/>
              <a:t>:</a:t>
            </a:r>
          </a:p>
          <a:p>
            <a:pPr marL="285750" indent="-285750">
              <a:lnSpc>
                <a:spcPct val="100000"/>
              </a:lnSpc>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D4BBA09D-25C3-4C54-8C6C-20E0CF80031E}"/>
              </a:ext>
            </a:extLst>
          </p:cNvPr>
          <p:cNvGraphicFramePr>
            <a:graphicFrameLocks noGrp="1"/>
          </p:cNvGraphicFramePr>
          <p:nvPr>
            <p:extLst>
              <p:ext uri="{D42A27DB-BD31-4B8C-83A1-F6EECF244321}">
                <p14:modId xmlns:p14="http://schemas.microsoft.com/office/powerpoint/2010/main" val="3060901929"/>
              </p:ext>
            </p:extLst>
          </p:nvPr>
        </p:nvGraphicFramePr>
        <p:xfrm>
          <a:off x="677720" y="2475737"/>
          <a:ext cx="7478137" cy="3674340"/>
        </p:xfrm>
        <a:graphic>
          <a:graphicData uri="http://schemas.openxmlformats.org/drawingml/2006/table">
            <a:tbl>
              <a:tblPr/>
              <a:tblGrid>
                <a:gridCol w="1298179">
                  <a:extLst>
                    <a:ext uri="{9D8B030D-6E8A-4147-A177-3AD203B41FA5}">
                      <a16:colId xmlns:a16="http://schemas.microsoft.com/office/drawing/2014/main" xmlns="" val="1499960172"/>
                    </a:ext>
                  </a:extLst>
                </a:gridCol>
                <a:gridCol w="6179958">
                  <a:extLst>
                    <a:ext uri="{9D8B030D-6E8A-4147-A177-3AD203B41FA5}">
                      <a16:colId xmlns:a16="http://schemas.microsoft.com/office/drawing/2014/main" xmlns="" val="1555488502"/>
                    </a:ext>
                  </a:extLst>
                </a:gridCol>
              </a:tblGrid>
              <a:tr h="3674340">
                <a:tc>
                  <a:txBody>
                    <a:bodyPr/>
                    <a:lstStyle/>
                    <a:p>
                      <a:pPr algn="ctr" fontAlgn="t"/>
                      <a:r>
                        <a:rPr lang="en-US" dirty="0">
                          <a:solidFill>
                            <a:srgbClr val="000000"/>
                          </a:solidFill>
                          <a:effectLst/>
                          <a:latin typeface="inherit"/>
                        </a:rPr>
                        <a:t>1</a:t>
                      </a:r>
                    </a:p>
                    <a:p>
                      <a:pPr algn="ctr" fontAlgn="t"/>
                      <a:r>
                        <a:rPr lang="en-US" dirty="0">
                          <a:solidFill>
                            <a:srgbClr val="000000"/>
                          </a:solidFill>
                          <a:effectLst/>
                          <a:latin typeface="inherit"/>
                        </a:rPr>
                        <a:t>2</a:t>
                      </a:r>
                    </a:p>
                    <a:p>
                      <a:pPr algn="ctr" fontAlgn="t"/>
                      <a:r>
                        <a:rPr lang="en-US" dirty="0">
                          <a:solidFill>
                            <a:srgbClr val="000000"/>
                          </a:solidFill>
                          <a:effectLst/>
                          <a:latin typeface="inherit"/>
                        </a:rPr>
                        <a:t>3</a:t>
                      </a:r>
                    </a:p>
                    <a:p>
                      <a:pPr algn="ctr" fontAlgn="t"/>
                      <a:r>
                        <a:rPr lang="en-US" dirty="0">
                          <a:solidFill>
                            <a:srgbClr val="000000"/>
                          </a:solidFill>
                          <a:effectLst/>
                          <a:latin typeface="inherit"/>
                        </a:rPr>
                        <a:t>4</a:t>
                      </a:r>
                    </a:p>
                    <a:p>
                      <a:pPr algn="ctr" fontAlgn="t"/>
                      <a:r>
                        <a:rPr lang="en-US" dirty="0">
                          <a:solidFill>
                            <a:srgbClr val="000000"/>
                          </a:solidFill>
                          <a:effectLst/>
                          <a:latin typeface="inherit"/>
                        </a:rPr>
                        <a:t>5</a:t>
                      </a:r>
                    </a:p>
                    <a:p>
                      <a:pPr algn="ctr" fontAlgn="t"/>
                      <a:r>
                        <a:rPr lang="en-US" dirty="0">
                          <a:solidFill>
                            <a:srgbClr val="000000"/>
                          </a:solidFill>
                          <a:effectLst/>
                          <a:latin typeface="inherit"/>
                        </a:rPr>
                        <a:t>6</a:t>
                      </a:r>
                    </a:p>
                    <a:p>
                      <a:pPr algn="ctr" fontAlgn="t"/>
                      <a:r>
                        <a:rPr lang="en-US" dirty="0">
                          <a:solidFill>
                            <a:srgbClr val="000000"/>
                          </a:solidFill>
                          <a:effectLst/>
                          <a:latin typeface="inherit"/>
                        </a:rPr>
                        <a:t>7</a:t>
                      </a:r>
                    </a:p>
                    <a:p>
                      <a:pPr algn="ctr" fontAlgn="t"/>
                      <a:r>
                        <a:rPr lang="en-US" dirty="0">
                          <a:solidFill>
                            <a:srgbClr val="000000"/>
                          </a:solidFill>
                          <a:effectLst/>
                          <a:latin typeface="inherit"/>
                        </a:rPr>
                        <a:t>8</a:t>
                      </a:r>
                    </a:p>
                    <a:p>
                      <a:pPr algn="ctr" fontAlgn="t"/>
                      <a:r>
                        <a:rPr lang="en-US" dirty="0">
                          <a:solidFill>
                            <a:srgbClr val="000000"/>
                          </a:solidFill>
                          <a:effectLst/>
                          <a:latin typeface="inherit"/>
                        </a:rPr>
                        <a:t>9</a:t>
                      </a:r>
                    </a:p>
                    <a:p>
                      <a:pPr algn="ctr" fontAlgn="t"/>
                      <a:r>
                        <a:rPr lang="en-US" dirty="0">
                          <a:solidFill>
                            <a:srgbClr val="000000"/>
                          </a:solidFill>
                          <a:effectLst/>
                          <a:latin typeface="inherit"/>
                        </a:rPr>
                        <a:t>10</a:t>
                      </a:r>
                    </a:p>
                    <a:p>
                      <a:pPr algn="ctr" fontAlgn="t"/>
                      <a:r>
                        <a:rPr lang="en-US" dirty="0">
                          <a:solidFill>
                            <a:srgbClr val="000000"/>
                          </a:solidFill>
                          <a:effectLst/>
                          <a:latin typeface="inherit"/>
                        </a:rPr>
                        <a:t>11</a:t>
                      </a:r>
                    </a:p>
                  </a:txBody>
                  <a:tcPr>
                    <a:lnL>
                      <a:noFill/>
                    </a:lnL>
                    <a:lnR w="7620" cap="flat" cmpd="sng" algn="ctr">
                      <a:solidFill>
                        <a:srgbClr val="008000"/>
                      </a:solidFill>
                      <a:prstDash val="solid"/>
                      <a:round/>
                      <a:headEnd type="none" w="med" len="med"/>
                      <a:tailEnd type="none" w="med" len="med"/>
                    </a:lnR>
                    <a:lnT>
                      <a:noFill/>
                    </a:lnT>
                    <a:lnB>
                      <a:noFill/>
                    </a:lnB>
                    <a:solidFill>
                      <a:srgbClr val="EEEEEE"/>
                    </a:solidFill>
                  </a:tcPr>
                </a:tc>
                <a:tc>
                  <a:txBody>
                    <a:bodyPr/>
                    <a:lstStyle/>
                    <a:p>
                      <a:pPr algn="l" fontAlgn="t"/>
                      <a:r>
                        <a:rPr lang="en-US" dirty="0">
                          <a:solidFill>
                            <a:srgbClr val="000000"/>
                          </a:solidFill>
                          <a:effectLst/>
                          <a:latin typeface="inherit"/>
                        </a:rPr>
                        <a:t>Feature:</a:t>
                      </a:r>
                      <a:r>
                        <a:rPr lang="en-US" dirty="0">
                          <a:solidFill>
                            <a:srgbClr val="006FE0"/>
                          </a:solidFill>
                          <a:effectLst/>
                          <a:latin typeface="inherit"/>
                        </a:rPr>
                        <a:t> </a:t>
                      </a:r>
                      <a:r>
                        <a:rPr lang="en-US" dirty="0">
                          <a:solidFill>
                            <a:srgbClr val="000000"/>
                          </a:solidFill>
                          <a:effectLst/>
                          <a:latin typeface="inherit"/>
                        </a:rPr>
                        <a:t>Login Action</a:t>
                      </a:r>
                    </a:p>
                    <a:p>
                      <a:pPr algn="l" fontAlgn="t"/>
                      <a:r>
                        <a:rPr lang="en-US" dirty="0">
                          <a:solidFill>
                            <a:srgbClr val="000000"/>
                          </a:solidFill>
                          <a:effectLst/>
                          <a:latin typeface="inherit"/>
                        </a:rPr>
                        <a:t> </a:t>
                      </a:r>
                    </a:p>
                    <a:p>
                      <a:pPr algn="l" fontAlgn="t"/>
                      <a:r>
                        <a:rPr lang="en-US" dirty="0">
                          <a:solidFill>
                            <a:srgbClr val="000000"/>
                          </a:solidFill>
                          <a:effectLst/>
                          <a:latin typeface="inherit"/>
                        </a:rPr>
                        <a:t>Scenario Outline:</a:t>
                      </a:r>
                      <a:r>
                        <a:rPr lang="en-US" dirty="0">
                          <a:solidFill>
                            <a:srgbClr val="006FE0"/>
                          </a:solidFill>
                          <a:effectLst/>
                          <a:latin typeface="inherit"/>
                        </a:rPr>
                        <a:t> </a:t>
                      </a:r>
                      <a:r>
                        <a:rPr lang="en-US" dirty="0">
                          <a:solidFill>
                            <a:srgbClr val="000000"/>
                          </a:solidFill>
                          <a:effectLst/>
                          <a:latin typeface="inherit"/>
                        </a:rPr>
                        <a:t>Successful Login with Valid Credentials</a:t>
                      </a:r>
                    </a:p>
                    <a:p>
                      <a:pPr algn="l" fontAlgn="t"/>
                      <a:r>
                        <a:rPr lang="en-US" dirty="0">
                          <a:solidFill>
                            <a:srgbClr val="000000"/>
                          </a:solidFill>
                          <a:effectLst/>
                          <a:latin typeface="inherit"/>
                        </a:rPr>
                        <a:t>Given User </a:t>
                      </a:r>
                      <a:r>
                        <a:rPr lang="en-US" b="1" dirty="0">
                          <a:solidFill>
                            <a:srgbClr val="800080"/>
                          </a:solidFill>
                          <a:effectLst/>
                          <a:latin typeface="inherit"/>
                        </a:rPr>
                        <a:t>is</a:t>
                      </a:r>
                      <a:r>
                        <a:rPr lang="en-US" dirty="0">
                          <a:solidFill>
                            <a:srgbClr val="006FE0"/>
                          </a:solidFill>
                          <a:effectLst/>
                          <a:latin typeface="inherit"/>
                        </a:rPr>
                        <a:t> </a:t>
                      </a:r>
                      <a:r>
                        <a:rPr lang="en-US" dirty="0">
                          <a:solidFill>
                            <a:srgbClr val="000000"/>
                          </a:solidFill>
                          <a:effectLst/>
                          <a:latin typeface="inherit"/>
                        </a:rPr>
                        <a:t>on Home Page</a:t>
                      </a:r>
                    </a:p>
                    <a:p>
                      <a:pPr algn="l" fontAlgn="t"/>
                      <a:r>
                        <a:rPr lang="en-US" dirty="0">
                          <a:solidFill>
                            <a:srgbClr val="000000"/>
                          </a:solidFill>
                          <a:effectLst/>
                          <a:latin typeface="inherit"/>
                        </a:rPr>
                        <a:t>When User Navigate </a:t>
                      </a:r>
                      <a:r>
                        <a:rPr lang="en-US" b="1" dirty="0">
                          <a:solidFill>
                            <a:srgbClr val="800080"/>
                          </a:solidFill>
                          <a:effectLst/>
                          <a:latin typeface="inherit"/>
                        </a:rPr>
                        <a:t>to</a:t>
                      </a:r>
                      <a:r>
                        <a:rPr lang="en-US" dirty="0">
                          <a:solidFill>
                            <a:srgbClr val="006FE0"/>
                          </a:solidFill>
                          <a:effectLst/>
                          <a:latin typeface="inherit"/>
                        </a:rPr>
                        <a:t> </a:t>
                      </a:r>
                      <a:r>
                        <a:rPr lang="en-US" dirty="0" err="1">
                          <a:solidFill>
                            <a:srgbClr val="000000"/>
                          </a:solidFill>
                          <a:effectLst/>
                          <a:latin typeface="inherit"/>
                        </a:rPr>
                        <a:t>LogIn</a:t>
                      </a:r>
                      <a:r>
                        <a:rPr lang="en-US" dirty="0">
                          <a:solidFill>
                            <a:srgbClr val="000000"/>
                          </a:solidFill>
                          <a:effectLst/>
                          <a:latin typeface="inherit"/>
                        </a:rPr>
                        <a:t> Page</a:t>
                      </a:r>
                    </a:p>
                    <a:p>
                      <a:pPr algn="l" fontAlgn="t"/>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00000"/>
                          </a:solidFill>
                          <a:effectLst/>
                          <a:latin typeface="inherit"/>
                        </a:rPr>
                        <a:t>User enters</a:t>
                      </a:r>
                      <a:r>
                        <a:rPr lang="en-US" dirty="0">
                          <a:solidFill>
                            <a:srgbClr val="006FE0"/>
                          </a:solidFill>
                          <a:effectLst/>
                          <a:latin typeface="inherit"/>
                        </a:rPr>
                        <a:t> </a:t>
                      </a:r>
                      <a:r>
                        <a:rPr lang="en-US" dirty="0">
                          <a:solidFill>
                            <a:srgbClr val="0828FB"/>
                          </a:solidFill>
                          <a:effectLst/>
                          <a:latin typeface="inherit"/>
                        </a:rPr>
                        <a:t>"&lt;username&gt;"</a:t>
                      </a:r>
                      <a:r>
                        <a:rPr lang="en-US" dirty="0">
                          <a:solidFill>
                            <a:srgbClr val="006FE0"/>
                          </a:solidFill>
                          <a:effectLst/>
                          <a:latin typeface="inherit"/>
                        </a:rPr>
                        <a:t> </a:t>
                      </a:r>
                      <a:r>
                        <a:rPr lang="en-US" b="1" dirty="0">
                          <a:solidFill>
                            <a:srgbClr val="800080"/>
                          </a:solidFill>
                          <a:effectLst/>
                          <a:latin typeface="inherit"/>
                        </a:rPr>
                        <a:t>and</a:t>
                      </a:r>
                      <a:r>
                        <a:rPr lang="en-US" dirty="0">
                          <a:solidFill>
                            <a:srgbClr val="006FE0"/>
                          </a:solidFill>
                          <a:effectLst/>
                          <a:latin typeface="inherit"/>
                        </a:rPr>
                        <a:t> </a:t>
                      </a:r>
                      <a:r>
                        <a:rPr lang="en-US" dirty="0">
                          <a:solidFill>
                            <a:srgbClr val="0828FB"/>
                          </a:solidFill>
                          <a:effectLst/>
                          <a:latin typeface="inherit"/>
                        </a:rPr>
                        <a:t>"&lt;password&gt;"</a:t>
                      </a:r>
                      <a:endParaRPr lang="en-US" dirty="0">
                        <a:solidFill>
                          <a:srgbClr val="000000"/>
                        </a:solidFill>
                        <a:effectLst/>
                        <a:latin typeface="inherit"/>
                      </a:endParaRPr>
                    </a:p>
                    <a:p>
                      <a:pPr algn="l" fontAlgn="t"/>
                      <a:r>
                        <a:rPr lang="en-US" b="1" dirty="0">
                          <a:solidFill>
                            <a:srgbClr val="800080"/>
                          </a:solidFill>
                          <a:effectLst/>
                          <a:latin typeface="inherit"/>
                        </a:rPr>
                        <a:t>Then</a:t>
                      </a:r>
                      <a:r>
                        <a:rPr lang="en-US" dirty="0">
                          <a:solidFill>
                            <a:srgbClr val="006FE0"/>
                          </a:solidFill>
                          <a:effectLst/>
                          <a:latin typeface="inherit"/>
                        </a:rPr>
                        <a:t> </a:t>
                      </a:r>
                      <a:r>
                        <a:rPr lang="en-US" dirty="0">
                          <a:solidFill>
                            <a:srgbClr val="000000"/>
                          </a:solidFill>
                          <a:effectLst/>
                          <a:latin typeface="inherit"/>
                        </a:rPr>
                        <a:t>Message displayed Login Successfully</a:t>
                      </a:r>
                    </a:p>
                    <a:p>
                      <a:pPr algn="l" fontAlgn="t"/>
                      <a:r>
                        <a:rPr lang="en-US" dirty="0">
                          <a:solidFill>
                            <a:srgbClr val="000000"/>
                          </a:solidFill>
                          <a:effectLst/>
                          <a:latin typeface="inherit"/>
                        </a:rPr>
                        <a:t>Examples:</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username</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password</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testuser_1</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p>
                      <a:pPr algn="l" fontAlgn="t"/>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testuser_2</a:t>
                      </a:r>
                      <a:r>
                        <a:rPr lang="en-US" dirty="0">
                          <a:solidFill>
                            <a:srgbClr val="006FE0"/>
                          </a:solidFill>
                          <a:effectLst/>
                          <a:latin typeface="inherit"/>
                        </a:rPr>
                        <a:t> </a:t>
                      </a:r>
                      <a:r>
                        <a:rPr lang="en-US" dirty="0">
                          <a:solidFill>
                            <a:srgbClr val="000000"/>
                          </a:solidFill>
                          <a:effectLst/>
                          <a:latin typeface="inherit"/>
                        </a:rPr>
                        <a:t>|</a:t>
                      </a:r>
                      <a:r>
                        <a:rPr lang="en-US" dirty="0">
                          <a:solidFill>
                            <a:srgbClr val="006FE0"/>
                          </a:solidFill>
                          <a:effectLst/>
                          <a:latin typeface="inherit"/>
                        </a:rPr>
                        <a:t> </a:t>
                      </a:r>
                      <a:r>
                        <a:rPr lang="en-US" dirty="0">
                          <a:solidFill>
                            <a:srgbClr val="000000"/>
                          </a:solidFill>
                          <a:effectLst/>
                          <a:latin typeface="inherit"/>
                        </a:rPr>
                        <a:t>Test@</a:t>
                      </a:r>
                      <a:r>
                        <a:rPr lang="en-US" dirty="0">
                          <a:solidFill>
                            <a:srgbClr val="0828FB"/>
                          </a:solidFill>
                          <a:effectLst/>
                          <a:latin typeface="inherit"/>
                        </a:rPr>
                        <a:t>153</a:t>
                      </a:r>
                      <a:r>
                        <a:rPr lang="en-US" dirty="0">
                          <a:solidFill>
                            <a:srgbClr val="006FE0"/>
                          </a:solidFill>
                          <a:effectLst/>
                          <a:latin typeface="inherit"/>
                        </a:rPr>
                        <a:t> </a:t>
                      </a:r>
                      <a:r>
                        <a:rPr lang="en-US" dirty="0">
                          <a:solidFill>
                            <a:srgbClr val="000000"/>
                          </a:solidFill>
                          <a:effectLst/>
                          <a:latin typeface="inherit"/>
                        </a:rPr>
                        <a:t>|</a:t>
                      </a:r>
                    </a:p>
                  </a:txBody>
                  <a:tcPr>
                    <a:lnL w="7620" cap="flat" cmpd="sng" algn="ctr">
                      <a:solidFill>
                        <a:srgbClr val="008000"/>
                      </a:solidFill>
                      <a:prstDash val="solid"/>
                      <a:round/>
                      <a:headEnd type="none" w="med" len="med"/>
                      <a:tailEnd type="none" w="med" len="med"/>
                    </a:lnL>
                    <a:lnR>
                      <a:noFill/>
                    </a:lnR>
                    <a:lnT>
                      <a:noFill/>
                    </a:lnT>
                    <a:lnB>
                      <a:noFill/>
                    </a:lnB>
                    <a:solidFill>
                      <a:srgbClr val="FDFDFD"/>
                    </a:solidFill>
                  </a:tcPr>
                </a:tc>
                <a:extLst>
                  <a:ext uri="{0D108BD9-81ED-4DB2-BD59-A6C34878D82A}">
                    <a16:rowId xmlns:a16="http://schemas.microsoft.com/office/drawing/2014/main" xmlns="" val="2068250342"/>
                  </a:ext>
                </a:extLst>
              </a:tr>
            </a:tbl>
          </a:graphicData>
        </a:graphic>
      </p:graphicFrame>
    </p:spTree>
    <p:extLst>
      <p:ext uri="{BB962C8B-B14F-4D97-AF65-F5344CB8AC3E}">
        <p14:creationId xmlns:p14="http://schemas.microsoft.com/office/powerpoint/2010/main" val="149468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Scenario Outline</a:t>
            </a:r>
            <a:endParaRPr lang="en-US" dirty="0"/>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r>
              <a:rPr lang="en-US" dirty="0"/>
              <a:t>3) There are no changes in </a:t>
            </a:r>
            <a:r>
              <a:rPr lang="en-US" b="1" i="1" dirty="0" err="1"/>
              <a:t>TestRunner</a:t>
            </a:r>
            <a:r>
              <a:rPr lang="en-US" i="1" dirty="0"/>
              <a:t> </a:t>
            </a:r>
            <a:r>
              <a:rPr lang="en-US" dirty="0"/>
              <a:t>class.</a:t>
            </a:r>
          </a:p>
        </p:txBody>
      </p:sp>
      <p:sp>
        <p:nvSpPr>
          <p:cNvPr id="5" name="TextBox 4">
            <a:extLst>
              <a:ext uri="{FF2B5EF4-FFF2-40B4-BE49-F238E27FC236}">
                <a16:creationId xmlns:a16="http://schemas.microsoft.com/office/drawing/2014/main" xmlns="" id="{23EE8595-4EBE-4959-9920-4C4480AB051F}"/>
              </a:ext>
            </a:extLst>
          </p:cNvPr>
          <p:cNvSpPr txBox="1"/>
          <p:nvPr/>
        </p:nvSpPr>
        <p:spPr>
          <a:xfrm>
            <a:off x="752168" y="1166842"/>
            <a:ext cx="6518787"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package</a:t>
            </a:r>
            <a:r>
              <a:rPr lang="en-US" dirty="0"/>
              <a:t> </a:t>
            </a:r>
            <a:r>
              <a:rPr lang="en-US" dirty="0" err="1"/>
              <a:t>cucumberTest</a:t>
            </a:r>
            <a:r>
              <a:rPr lang="en-US" dirty="0"/>
              <a:t>;</a:t>
            </a:r>
          </a:p>
          <a:p>
            <a:r>
              <a:rPr lang="en-US" dirty="0"/>
              <a:t> </a:t>
            </a:r>
          </a:p>
          <a:p>
            <a:r>
              <a:rPr lang="en-US" b="1" dirty="0"/>
              <a:t>import</a:t>
            </a:r>
            <a:r>
              <a:rPr lang="en-US" dirty="0"/>
              <a:t> </a:t>
            </a:r>
            <a:r>
              <a:rPr lang="en-US" dirty="0" err="1"/>
              <a:t>org.junit.runner.RunWith</a:t>
            </a:r>
            <a:r>
              <a:rPr lang="en-US" dirty="0"/>
              <a:t>;</a:t>
            </a:r>
          </a:p>
          <a:p>
            <a:r>
              <a:rPr lang="en-US" b="1" dirty="0"/>
              <a:t>import</a:t>
            </a:r>
            <a:r>
              <a:rPr lang="en-US" dirty="0"/>
              <a:t> </a:t>
            </a:r>
            <a:r>
              <a:rPr lang="en-US" dirty="0" err="1"/>
              <a:t>cucumber.api.CucumberOptions</a:t>
            </a:r>
            <a:r>
              <a:rPr lang="en-US" dirty="0"/>
              <a:t>;</a:t>
            </a:r>
          </a:p>
          <a:p>
            <a:r>
              <a:rPr lang="en-US" b="1" dirty="0"/>
              <a:t>import</a:t>
            </a:r>
            <a:r>
              <a:rPr lang="en-US" dirty="0"/>
              <a:t> </a:t>
            </a:r>
            <a:r>
              <a:rPr lang="en-US" dirty="0" err="1"/>
              <a:t>cucumber.api.junit.Cucumber</a:t>
            </a:r>
            <a:r>
              <a:rPr lang="en-US" dirty="0"/>
              <a:t>;</a:t>
            </a:r>
          </a:p>
          <a:p>
            <a:r>
              <a:rPr lang="en-US" dirty="0"/>
              <a:t> </a:t>
            </a:r>
          </a:p>
          <a:p>
            <a:r>
              <a:rPr lang="en-US" i="1" dirty="0"/>
              <a:t>@</a:t>
            </a:r>
            <a:r>
              <a:rPr lang="en-US" i="1" dirty="0" err="1"/>
              <a:t>RunWith</a:t>
            </a:r>
            <a:r>
              <a:rPr lang="en-US" dirty="0"/>
              <a:t>(</a:t>
            </a:r>
            <a:r>
              <a:rPr lang="en-US" dirty="0" err="1"/>
              <a:t>Cucumber.</a:t>
            </a:r>
            <a:r>
              <a:rPr lang="en-US" b="1" dirty="0" err="1"/>
              <a:t>class</a:t>
            </a:r>
            <a:r>
              <a:rPr lang="en-US" dirty="0"/>
              <a:t>)</a:t>
            </a:r>
          </a:p>
          <a:p>
            <a:r>
              <a:rPr lang="en-US" i="1" dirty="0"/>
              <a:t>@</a:t>
            </a:r>
            <a:r>
              <a:rPr lang="en-US" i="1" dirty="0" err="1"/>
              <a:t>CucumberOptions</a:t>
            </a:r>
            <a:r>
              <a:rPr lang="en-US" dirty="0"/>
              <a:t>(</a:t>
            </a:r>
          </a:p>
          <a:p>
            <a:r>
              <a:rPr lang="en-US" dirty="0"/>
              <a:t>features = "Feature"</a:t>
            </a:r>
          </a:p>
          <a:p>
            <a:r>
              <a:rPr lang="en-US" dirty="0"/>
              <a:t>,glue={"</a:t>
            </a:r>
            <a:r>
              <a:rPr lang="en-US" dirty="0" err="1"/>
              <a:t>stepDefinition</a:t>
            </a:r>
            <a:r>
              <a:rPr lang="en-US" dirty="0"/>
              <a:t>"}</a:t>
            </a:r>
          </a:p>
          <a:p>
            <a:r>
              <a:rPr lang="en-US" dirty="0"/>
              <a:t>)</a:t>
            </a:r>
          </a:p>
          <a:p>
            <a:r>
              <a:rPr lang="en-US" dirty="0"/>
              <a:t> </a:t>
            </a:r>
          </a:p>
          <a:p>
            <a:r>
              <a:rPr lang="en-US" b="1" dirty="0"/>
              <a:t>public</a:t>
            </a:r>
            <a:r>
              <a:rPr lang="en-US" dirty="0"/>
              <a:t> </a:t>
            </a:r>
            <a:r>
              <a:rPr lang="en-US" b="1" dirty="0"/>
              <a:t>class</a:t>
            </a:r>
            <a:r>
              <a:rPr lang="en-US" dirty="0"/>
              <a:t> </a:t>
            </a:r>
            <a:r>
              <a:rPr lang="en-US" dirty="0" err="1"/>
              <a:t>TestRunner</a:t>
            </a:r>
            <a:r>
              <a:rPr lang="en-US" dirty="0"/>
              <a:t> {</a:t>
            </a:r>
          </a:p>
          <a:p>
            <a:r>
              <a:rPr lang="en-US" dirty="0"/>
              <a:t> </a:t>
            </a:r>
          </a:p>
          <a:p>
            <a:r>
              <a:rPr lang="en-US" dirty="0"/>
              <a:t>}</a:t>
            </a:r>
          </a:p>
          <a:p>
            <a:endParaRPr lang="en-US" dirty="0"/>
          </a:p>
        </p:txBody>
      </p:sp>
      <p:sp>
        <p:nvSpPr>
          <p:cNvPr id="6" name="TextBox 5">
            <a:extLst>
              <a:ext uri="{FF2B5EF4-FFF2-40B4-BE49-F238E27FC236}">
                <a16:creationId xmlns:a16="http://schemas.microsoft.com/office/drawing/2014/main" xmlns="" id="{8A618416-2B4C-4576-A6C6-19761699C329}"/>
              </a:ext>
            </a:extLst>
          </p:cNvPr>
          <p:cNvSpPr txBox="1"/>
          <p:nvPr/>
        </p:nvSpPr>
        <p:spPr>
          <a:xfrm>
            <a:off x="371660" y="6052466"/>
            <a:ext cx="11588814" cy="646331"/>
          </a:xfrm>
          <a:prstGeom prst="rect">
            <a:avLst/>
          </a:prstGeom>
          <a:noFill/>
        </p:spPr>
        <p:txBody>
          <a:bodyPr wrap="none" rtlCol="0">
            <a:spAutoFit/>
          </a:bodyPr>
          <a:lstStyle/>
          <a:p>
            <a:r>
              <a:rPr lang="en-US" dirty="0"/>
              <a:t>4) There are no changes in </a:t>
            </a:r>
            <a:r>
              <a:rPr lang="en-US" b="1" i="1" dirty="0" err="1"/>
              <a:t>Test_Steps</a:t>
            </a:r>
            <a:r>
              <a:rPr lang="en-US" dirty="0"/>
              <a:t> file</a:t>
            </a:r>
          </a:p>
          <a:p>
            <a:r>
              <a:rPr lang="en-US" dirty="0"/>
              <a:t>5) Run the test by </a:t>
            </a:r>
            <a:r>
              <a:rPr lang="en-US" i="1" dirty="0"/>
              <a:t>Right Click</a:t>
            </a:r>
            <a:r>
              <a:rPr lang="en-US" dirty="0"/>
              <a:t> on </a:t>
            </a:r>
            <a:r>
              <a:rPr lang="en-US" b="1" i="1" dirty="0" err="1"/>
              <a:t>TestRunner</a:t>
            </a:r>
            <a:r>
              <a:rPr lang="en-US" b="1" i="1" dirty="0"/>
              <a:t> class</a:t>
            </a:r>
            <a:r>
              <a:rPr lang="en-US" dirty="0"/>
              <a:t> and Click </a:t>
            </a:r>
            <a:r>
              <a:rPr lang="en-US" b="1" i="1" dirty="0"/>
              <a:t>Run As  &gt; JUnit Test</a:t>
            </a:r>
            <a:r>
              <a:rPr lang="en-US" dirty="0"/>
              <a:t> Application.</a:t>
            </a:r>
          </a:p>
        </p:txBody>
      </p:sp>
    </p:spTree>
    <p:extLst>
      <p:ext uri="{BB962C8B-B14F-4D97-AF65-F5344CB8AC3E}">
        <p14:creationId xmlns:p14="http://schemas.microsoft.com/office/powerpoint/2010/main" val="14293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6109826"/>
          </a:xfrm>
        </p:spPr>
        <p:txBody>
          <a:bodyPr>
            <a:normAutofit/>
          </a:bodyPr>
          <a:lstStyle/>
          <a:p>
            <a:pPr marL="285750" indent="-285750">
              <a:lnSpc>
                <a:spcPct val="100000"/>
              </a:lnSpc>
              <a:buFont typeface="Arial" panose="020B0604020202020204" pitchFamily="34" charset="0"/>
              <a:buChar char="•"/>
            </a:pPr>
            <a:r>
              <a:rPr lang="en-US" b="1" i="1" dirty="0"/>
              <a:t>Data Tables in Cucumber</a:t>
            </a:r>
            <a:r>
              <a:rPr lang="en-US" dirty="0"/>
              <a:t> are quite interesting and can be used in many ways. </a:t>
            </a:r>
          </a:p>
          <a:p>
            <a:pPr marL="285750" indent="-285750">
              <a:lnSpc>
                <a:spcPct val="100000"/>
              </a:lnSpc>
              <a:buFont typeface="Arial" panose="020B0604020202020204" pitchFamily="34" charset="0"/>
              <a:buChar char="•"/>
            </a:pPr>
            <a:r>
              <a:rPr lang="en-US" i="1" dirty="0" err="1"/>
              <a:t>DataTables</a:t>
            </a:r>
            <a:r>
              <a:rPr lang="en-US" dirty="0"/>
              <a:t> are also used to handle large amount of data. </a:t>
            </a:r>
          </a:p>
          <a:p>
            <a:pPr marL="285750" indent="-285750">
              <a:lnSpc>
                <a:spcPct val="100000"/>
              </a:lnSpc>
              <a:buFont typeface="Arial" panose="020B0604020202020204" pitchFamily="34" charset="0"/>
              <a:buChar char="•"/>
            </a:pPr>
            <a:r>
              <a:rPr lang="en-US" dirty="0"/>
              <a:t>They are quite powerful but not the most intuitive as you either need to deal with a </a:t>
            </a:r>
            <a:r>
              <a:rPr lang="en-US" b="1" i="1" dirty="0"/>
              <a:t>list of maps</a:t>
            </a:r>
            <a:r>
              <a:rPr lang="en-US" dirty="0"/>
              <a:t> or a </a:t>
            </a:r>
            <a:r>
              <a:rPr lang="en-US" b="1" i="1" dirty="0"/>
              <a:t>map of lists</a:t>
            </a:r>
            <a:r>
              <a:rPr lang="en-US" dirty="0"/>
              <a:t>. </a:t>
            </a:r>
          </a:p>
          <a:p>
            <a:pPr marL="285750" indent="-285750">
              <a:lnSpc>
                <a:spcPct val="100000"/>
              </a:lnSpc>
              <a:buFont typeface="Arial" panose="020B0604020202020204" pitchFamily="34" charset="0"/>
              <a:buChar char="•"/>
            </a:pPr>
            <a:r>
              <a:rPr lang="en-US" dirty="0"/>
              <a:t>Most of the people gets confused with Data tables &amp; Scenario outline, but these two works completely differently.</a:t>
            </a:r>
          </a:p>
          <a:p>
            <a:pPr marL="285750" indent="-285750">
              <a:buFont typeface="Arial" panose="020B0604020202020204" pitchFamily="34" charset="0"/>
              <a:buChar char="•"/>
            </a:pPr>
            <a:endParaRPr lang="en-US" dirty="0"/>
          </a:p>
          <a:p>
            <a:pPr>
              <a:lnSpc>
                <a:spcPct val="100000"/>
              </a:lnSpc>
            </a:pPr>
            <a:r>
              <a:rPr lang="en-US" b="1" dirty="0"/>
              <a:t>Difference between Scenario Outline &amp; Data Table</a:t>
            </a:r>
          </a:p>
          <a:p>
            <a:pPr marL="3572" lvl="1" indent="0">
              <a:lnSpc>
                <a:spcPct val="100000"/>
              </a:lnSpc>
              <a:buNone/>
            </a:pPr>
            <a:r>
              <a:rPr lang="en-US" b="1" i="1" dirty="0"/>
              <a:t>Scenario Outline:</a:t>
            </a:r>
            <a:endParaRPr lang="en-US" dirty="0"/>
          </a:p>
          <a:p>
            <a:pPr lvl="1">
              <a:lnSpc>
                <a:spcPct val="100000"/>
              </a:lnSpc>
            </a:pPr>
            <a:r>
              <a:rPr lang="en-US" i="1" dirty="0"/>
              <a:t>This uses Example keyword to define the test data for the Scenario</a:t>
            </a:r>
            <a:endParaRPr lang="en-US" dirty="0"/>
          </a:p>
          <a:p>
            <a:pPr lvl="1">
              <a:lnSpc>
                <a:spcPct val="100000"/>
              </a:lnSpc>
            </a:pPr>
            <a:r>
              <a:rPr lang="en-US" i="1" dirty="0"/>
              <a:t>This works for the whole test</a:t>
            </a:r>
            <a:endParaRPr lang="en-US" dirty="0"/>
          </a:p>
          <a:p>
            <a:pPr lvl="1">
              <a:lnSpc>
                <a:spcPct val="100000"/>
              </a:lnSpc>
            </a:pPr>
            <a:r>
              <a:rPr lang="en-US" i="1" dirty="0"/>
              <a:t>Cucumber automatically run the complete test the number of times equal to the number of data in the Test Set</a:t>
            </a:r>
            <a:endParaRPr lang="en-US" dirty="0"/>
          </a:p>
          <a:p>
            <a:pPr marL="3572" lvl="1" indent="0">
              <a:lnSpc>
                <a:spcPct val="100000"/>
              </a:lnSpc>
              <a:buNone/>
            </a:pPr>
            <a:r>
              <a:rPr lang="en-US" b="1" i="1" dirty="0"/>
              <a:t>Test Data:</a:t>
            </a:r>
            <a:endParaRPr lang="en-US" dirty="0"/>
          </a:p>
          <a:p>
            <a:pPr lvl="1">
              <a:lnSpc>
                <a:spcPct val="100000"/>
              </a:lnSpc>
            </a:pPr>
            <a:r>
              <a:rPr lang="en-US" i="1" dirty="0"/>
              <a:t>No keyword is used to define the test data</a:t>
            </a:r>
            <a:endParaRPr lang="en-US" dirty="0"/>
          </a:p>
          <a:p>
            <a:pPr lvl="1">
              <a:lnSpc>
                <a:spcPct val="100000"/>
              </a:lnSpc>
            </a:pPr>
            <a:r>
              <a:rPr lang="en-US" i="1" dirty="0"/>
              <a:t>This works only for the single step, below which it is defined</a:t>
            </a:r>
            <a:endParaRPr lang="en-US" dirty="0"/>
          </a:p>
          <a:p>
            <a:pPr lvl="1">
              <a:lnSpc>
                <a:spcPct val="100000"/>
              </a:lnSpc>
            </a:pPr>
            <a:r>
              <a:rPr lang="en-US" i="1" dirty="0"/>
              <a:t>A separate code is need to understand the test data and then it can be run single or multiple times but again just for the single step, not for the complete test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930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371660" y="159203"/>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dirty="0"/>
              <a:t>In this example, we will pass the test data using </a:t>
            </a:r>
            <a:r>
              <a:rPr lang="en-US" i="1" dirty="0"/>
              <a:t>data table</a:t>
            </a:r>
            <a:r>
              <a:rPr lang="en-US" dirty="0"/>
              <a:t> and handle it with using</a:t>
            </a:r>
            <a:r>
              <a:rPr lang="en-US" b="1" i="1" dirty="0"/>
              <a:t> Raw()</a:t>
            </a:r>
            <a:r>
              <a:rPr lang="en-US" i="1" dirty="0"/>
              <a:t> </a:t>
            </a:r>
            <a:r>
              <a:rPr lang="en-US" dirty="0"/>
              <a:t>method.</a:t>
            </a:r>
          </a:p>
        </p:txBody>
      </p:sp>
      <p:sp>
        <p:nvSpPr>
          <p:cNvPr id="8" name="TextBox 7">
            <a:extLst>
              <a:ext uri="{FF2B5EF4-FFF2-40B4-BE49-F238E27FC236}">
                <a16:creationId xmlns:a16="http://schemas.microsoft.com/office/drawing/2014/main" xmlns="" id="{7D7DDCED-3574-4C3D-BE1E-6926AF20EE14}"/>
              </a:ext>
            </a:extLst>
          </p:cNvPr>
          <p:cNvSpPr txBox="1"/>
          <p:nvPr/>
        </p:nvSpPr>
        <p:spPr>
          <a:xfrm>
            <a:off x="943897" y="1659925"/>
            <a:ext cx="5883277" cy="175432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atinLnBrk="1"/>
            <a:r>
              <a:rPr lang="en-US" dirty="0"/>
              <a:t>Scenario: Successful Login with Valid Credentials</a:t>
            </a:r>
          </a:p>
          <a:p>
            <a:pPr latinLnBrk="1"/>
            <a:r>
              <a:rPr lang="en-US" dirty="0"/>
              <a:t>Given User </a:t>
            </a:r>
            <a:r>
              <a:rPr lang="en-US" b="1" dirty="0"/>
              <a:t>is</a:t>
            </a:r>
            <a:r>
              <a:rPr lang="en-US" dirty="0"/>
              <a:t> on Home Page</a:t>
            </a:r>
          </a:p>
          <a:p>
            <a:pPr latinLnBrk="1"/>
            <a:r>
              <a:rPr lang="en-US" dirty="0"/>
              <a:t>When User Navigate </a:t>
            </a:r>
            <a:r>
              <a:rPr lang="en-US" b="1" dirty="0"/>
              <a:t>to</a:t>
            </a:r>
            <a:r>
              <a:rPr lang="en-US" dirty="0"/>
              <a:t> </a:t>
            </a:r>
            <a:r>
              <a:rPr lang="en-US" dirty="0" err="1"/>
              <a:t>LogIn</a:t>
            </a:r>
            <a:r>
              <a:rPr lang="en-US" dirty="0"/>
              <a:t> Page</a:t>
            </a:r>
          </a:p>
          <a:p>
            <a:pPr latinLnBrk="1"/>
            <a:r>
              <a:rPr lang="en-US" b="1" dirty="0"/>
              <a:t>And</a:t>
            </a:r>
            <a:r>
              <a:rPr lang="en-US" dirty="0"/>
              <a:t> User enters Credentials </a:t>
            </a:r>
            <a:r>
              <a:rPr lang="en-US" b="1" dirty="0"/>
              <a:t>to</a:t>
            </a:r>
            <a:r>
              <a:rPr lang="en-US" dirty="0"/>
              <a:t> </a:t>
            </a:r>
            <a:r>
              <a:rPr lang="en-US" dirty="0" err="1"/>
              <a:t>LogIn</a:t>
            </a:r>
            <a:endParaRPr lang="en-US" dirty="0"/>
          </a:p>
          <a:p>
            <a:pPr latinLnBrk="1"/>
            <a:r>
              <a:rPr lang="en-US" dirty="0"/>
              <a:t>    | testuser_1 | Test@153 |</a:t>
            </a:r>
          </a:p>
          <a:p>
            <a:pPr latinLnBrk="1"/>
            <a:r>
              <a:rPr lang="en-US" b="1" dirty="0"/>
              <a:t>Then</a:t>
            </a:r>
            <a:r>
              <a:rPr lang="en-US" dirty="0"/>
              <a:t> Message displayed Login Successfully</a:t>
            </a:r>
          </a:p>
        </p:txBody>
      </p:sp>
      <p:sp>
        <p:nvSpPr>
          <p:cNvPr id="9" name="TextBox 8">
            <a:extLst>
              <a:ext uri="{FF2B5EF4-FFF2-40B4-BE49-F238E27FC236}">
                <a16:creationId xmlns:a16="http://schemas.microsoft.com/office/drawing/2014/main" xmlns="" id="{F2391837-25E3-40CC-A174-F39A36BC3400}"/>
              </a:ext>
            </a:extLst>
          </p:cNvPr>
          <p:cNvSpPr txBox="1"/>
          <p:nvPr/>
        </p:nvSpPr>
        <p:spPr>
          <a:xfrm>
            <a:off x="408733" y="4055437"/>
            <a:ext cx="11567847" cy="86728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We are not passing parameters in the step line and even we are not using Examples test data. </a:t>
            </a:r>
          </a:p>
          <a:p>
            <a:pPr marL="285750" indent="-285750">
              <a:lnSpc>
                <a:spcPct val="150000"/>
              </a:lnSpc>
              <a:buFont typeface="Arial" panose="020B0604020202020204" pitchFamily="34" charset="0"/>
              <a:buChar char="•"/>
            </a:pPr>
            <a:r>
              <a:rPr lang="en-US" dirty="0"/>
              <a:t>We declared the data under the step only. So we are using Tables as arguments to Steps.</a:t>
            </a:r>
          </a:p>
        </p:txBody>
      </p:sp>
    </p:spTree>
    <p:extLst>
      <p:ext uri="{BB962C8B-B14F-4D97-AF65-F5344CB8AC3E}">
        <p14:creationId xmlns:p14="http://schemas.microsoft.com/office/powerpoint/2010/main" val="408321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965A9-BD0A-4B22-8E89-FBC0F2B408F1}"/>
              </a:ext>
            </a:extLst>
          </p:cNvPr>
          <p:cNvSpPr>
            <a:spLocks noGrp="1"/>
          </p:cNvSpPr>
          <p:nvPr>
            <p:ph type="title"/>
          </p:nvPr>
        </p:nvSpPr>
        <p:spPr>
          <a:xfrm>
            <a:off x="221348" y="291456"/>
            <a:ext cx="11083532" cy="859536"/>
          </a:xfrm>
        </p:spPr>
        <p:txBody>
          <a:bodyPr/>
          <a:lstStyle/>
          <a:p>
            <a:r>
              <a:rPr lang="en-US" b="1" i="1" dirty="0"/>
              <a:t>Data Tables in Cucumber</a:t>
            </a:r>
            <a:r>
              <a:rPr lang="en-US" dirty="0"/>
              <a:t> </a:t>
            </a:r>
          </a:p>
        </p:txBody>
      </p:sp>
      <p:sp>
        <p:nvSpPr>
          <p:cNvPr id="3" name="Content Placeholder 2">
            <a:extLst>
              <a:ext uri="{FF2B5EF4-FFF2-40B4-BE49-F238E27FC236}">
                <a16:creationId xmlns:a16="http://schemas.microsoft.com/office/drawing/2014/main" xmlns="" id="{98660396-CAD1-4459-BDC2-6D11D8B9D261}"/>
              </a:ext>
            </a:extLst>
          </p:cNvPr>
          <p:cNvSpPr>
            <a:spLocks noGrp="1"/>
          </p:cNvSpPr>
          <p:nvPr>
            <p:ph idx="1"/>
          </p:nvPr>
        </p:nvSpPr>
        <p:spPr>
          <a:xfrm>
            <a:off x="371660" y="588971"/>
            <a:ext cx="11370945" cy="1092345"/>
          </a:xfrm>
        </p:spPr>
        <p:txBody>
          <a:bodyPr>
            <a:normAutofit/>
          </a:bodyPr>
          <a:lstStyle/>
          <a:p>
            <a:pPr marL="285750" indent="-285750">
              <a:lnSpc>
                <a:spcPct val="100000"/>
              </a:lnSpc>
              <a:buFont typeface="Arial" panose="020B0604020202020204" pitchFamily="34" charset="0"/>
              <a:buChar char="•"/>
            </a:pPr>
            <a:r>
              <a:rPr lang="en-US" b="1" i="1" dirty="0"/>
              <a:t>The implementation of the above step will be like this:</a:t>
            </a:r>
            <a:endParaRPr lang="en-US" dirty="0"/>
          </a:p>
        </p:txBody>
      </p:sp>
      <p:sp>
        <p:nvSpPr>
          <p:cNvPr id="8" name="TextBox 7">
            <a:extLst>
              <a:ext uri="{FF2B5EF4-FFF2-40B4-BE49-F238E27FC236}">
                <a16:creationId xmlns:a16="http://schemas.microsoft.com/office/drawing/2014/main" xmlns="" id="{7D7DDCED-3574-4C3D-BE1E-6926AF20EE14}"/>
              </a:ext>
            </a:extLst>
          </p:cNvPr>
          <p:cNvSpPr txBox="1"/>
          <p:nvPr/>
        </p:nvSpPr>
        <p:spPr>
          <a:xfrm>
            <a:off x="638689" y="1150992"/>
            <a:ext cx="11348171" cy="424731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 implementation of the above step will belike </a:t>
            </a:r>
            <a:r>
              <a:rPr lang="en-US" b="1" dirty="0"/>
              <a:t>this</a:t>
            </a:r>
            <a:r>
              <a:rPr lang="en-US" dirty="0"/>
              <a:t>:</a:t>
            </a:r>
          </a:p>
          <a:p>
            <a:r>
              <a:rPr lang="en-US" i="1" dirty="0"/>
              <a:t>@When</a:t>
            </a:r>
            <a:r>
              <a:rPr lang="en-US" dirty="0"/>
              <a:t>("^User enters Credentials to </a:t>
            </a:r>
            <a:r>
              <a:rPr lang="en-US" dirty="0" err="1"/>
              <a:t>LogIn</a:t>
            </a:r>
            <a:r>
              <a:rPr lang="en-US" dirty="0"/>
              <a:t>$")</a:t>
            </a:r>
          </a:p>
          <a:p>
            <a:r>
              <a:rPr lang="en-US" b="1" dirty="0"/>
              <a:t>public</a:t>
            </a:r>
            <a:r>
              <a:rPr lang="en-US" dirty="0"/>
              <a:t> </a:t>
            </a:r>
            <a:r>
              <a:rPr lang="en-US" b="1" dirty="0"/>
              <a:t>void</a:t>
            </a:r>
            <a:r>
              <a:rPr lang="en-US" dirty="0"/>
              <a:t> user_enters_</a:t>
            </a:r>
            <a:r>
              <a:rPr lang="en-US" dirty="0" err="1"/>
              <a:t>testuser</a:t>
            </a:r>
            <a:r>
              <a:rPr lang="en-US" dirty="0"/>
              <a:t>__</a:t>
            </a:r>
            <a:r>
              <a:rPr lang="en-US" dirty="0" err="1"/>
              <a:t>and_Test</a:t>
            </a:r>
            <a:r>
              <a:rPr lang="en-US" dirty="0"/>
              <a:t>(</a:t>
            </a:r>
            <a:r>
              <a:rPr lang="en-US" b="1" dirty="0" err="1"/>
              <a:t>DataTable</a:t>
            </a:r>
            <a:r>
              <a:rPr lang="en-US" dirty="0"/>
              <a:t> </a:t>
            </a:r>
            <a:r>
              <a:rPr lang="en-US" dirty="0" err="1"/>
              <a:t>usercredentials</a:t>
            </a:r>
            <a:r>
              <a:rPr lang="en-US" dirty="0"/>
              <a:t>) </a:t>
            </a:r>
            <a:r>
              <a:rPr lang="en-US" b="1" dirty="0"/>
              <a:t>throws</a:t>
            </a:r>
            <a:r>
              <a:rPr lang="en-US" dirty="0"/>
              <a:t> Throwable {</a:t>
            </a:r>
          </a:p>
          <a:p>
            <a:r>
              <a:rPr lang="en-US" dirty="0"/>
              <a:t> </a:t>
            </a:r>
          </a:p>
          <a:p>
            <a:r>
              <a:rPr lang="en-US" dirty="0"/>
              <a:t>//Write the code to handle Data Table</a:t>
            </a:r>
          </a:p>
          <a:p>
            <a:r>
              <a:rPr lang="en-US" dirty="0"/>
              <a:t>List&lt;List&lt;String&gt;&gt; data = </a:t>
            </a:r>
            <a:r>
              <a:rPr lang="en-US" dirty="0" err="1"/>
              <a:t>usercredentials.raw</a:t>
            </a:r>
            <a:r>
              <a:rPr lang="en-US" dirty="0"/>
              <a:t>();</a:t>
            </a:r>
          </a:p>
          <a:p>
            <a:r>
              <a:rPr lang="en-US" dirty="0"/>
              <a:t> </a:t>
            </a:r>
          </a:p>
          <a:p>
            <a:r>
              <a:rPr lang="en-US" dirty="0"/>
              <a:t>//This is to get the first data of the set (First Row + First Column)</a:t>
            </a:r>
          </a:p>
          <a:p>
            <a:r>
              <a:rPr lang="en-US" dirty="0" err="1"/>
              <a:t>driver.findElement</a:t>
            </a:r>
            <a:r>
              <a:rPr lang="en-US" dirty="0"/>
              <a:t>(By.id("log")).</a:t>
            </a:r>
            <a:r>
              <a:rPr lang="en-US" dirty="0" err="1"/>
              <a:t>sendKeys</a:t>
            </a:r>
            <a:r>
              <a:rPr lang="en-US" dirty="0"/>
              <a:t>(</a:t>
            </a:r>
            <a:r>
              <a:rPr lang="en-US" dirty="0" err="1"/>
              <a:t>data.get</a:t>
            </a:r>
            <a:r>
              <a:rPr lang="en-US" dirty="0"/>
              <a:t>(0).get(0)); </a:t>
            </a:r>
          </a:p>
          <a:p>
            <a:r>
              <a:rPr lang="en-US" dirty="0"/>
              <a:t> </a:t>
            </a:r>
          </a:p>
          <a:p>
            <a:r>
              <a:rPr lang="en-US" dirty="0"/>
              <a:t>//This is to get the first data of the set (First Row + Second Column)</a:t>
            </a:r>
          </a:p>
          <a:p>
            <a:r>
              <a:rPr lang="en-US" dirty="0"/>
              <a:t>    </a:t>
            </a:r>
            <a:r>
              <a:rPr lang="en-US" dirty="0" err="1"/>
              <a:t>driver.findElement</a:t>
            </a:r>
            <a:r>
              <a:rPr lang="en-US" dirty="0"/>
              <a:t>(By.id("</a:t>
            </a:r>
            <a:r>
              <a:rPr lang="en-US" dirty="0" err="1"/>
              <a:t>pwd</a:t>
            </a:r>
            <a:r>
              <a:rPr lang="en-US" dirty="0"/>
              <a:t>")).</a:t>
            </a:r>
            <a:r>
              <a:rPr lang="en-US" dirty="0" err="1"/>
              <a:t>sendKeys</a:t>
            </a:r>
            <a:r>
              <a:rPr lang="en-US" dirty="0"/>
              <a:t>(</a:t>
            </a:r>
            <a:r>
              <a:rPr lang="en-US" dirty="0" err="1"/>
              <a:t>data.get</a:t>
            </a:r>
            <a:r>
              <a:rPr lang="en-US" dirty="0"/>
              <a:t>(0).get(1));</a:t>
            </a:r>
          </a:p>
          <a:p>
            <a:r>
              <a:rPr lang="en-US" dirty="0"/>
              <a:t> </a:t>
            </a:r>
          </a:p>
          <a:p>
            <a:r>
              <a:rPr lang="en-US" dirty="0"/>
              <a:t>    </a:t>
            </a:r>
            <a:r>
              <a:rPr lang="en-US" dirty="0" err="1"/>
              <a:t>driver.findElement</a:t>
            </a:r>
            <a:r>
              <a:rPr lang="en-US" dirty="0"/>
              <a:t>(By.id("login")).click();</a:t>
            </a:r>
          </a:p>
          <a:p>
            <a:r>
              <a:rPr lang="en-US" dirty="0"/>
              <a:t>}</a:t>
            </a:r>
          </a:p>
        </p:txBody>
      </p:sp>
      <p:sp>
        <p:nvSpPr>
          <p:cNvPr id="4" name="Oval 3">
            <a:extLst>
              <a:ext uri="{FF2B5EF4-FFF2-40B4-BE49-F238E27FC236}">
                <a16:creationId xmlns:a16="http://schemas.microsoft.com/office/drawing/2014/main" xmlns="" id="{82F0CBE5-C823-4210-AA7E-CDA3E8FB08D3}"/>
              </a:ext>
            </a:extLst>
          </p:cNvPr>
          <p:cNvSpPr/>
          <p:nvPr/>
        </p:nvSpPr>
        <p:spPr>
          <a:xfrm>
            <a:off x="5913426" y="1580760"/>
            <a:ext cx="1532909" cy="562021"/>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59235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nSpc>
                <a:spcPct val="150000"/>
              </a:lnSpc>
            </a:pPr>
            <a:r>
              <a:rPr lang="en-US" dirty="0"/>
              <a:t>In this lesson, you have learnt :</a:t>
            </a:r>
          </a:p>
          <a:p>
            <a:pPr marL="285750" indent="-285750">
              <a:buFont typeface="Arial" panose="020B0604020202020204" pitchFamily="34" charset="0"/>
              <a:buChar char="•"/>
            </a:pPr>
            <a:r>
              <a:rPr lang="en-US" dirty="0"/>
              <a:t>Cucumber Framework</a:t>
            </a:r>
          </a:p>
          <a:p>
            <a:pPr marL="285750" indent="-285750">
              <a:buFont typeface="Arial" panose="020B0604020202020204" pitchFamily="34" charset="0"/>
              <a:buChar char="•"/>
            </a:pPr>
            <a:r>
              <a:rPr lang="en-US" dirty="0"/>
              <a:t>How it Works</a:t>
            </a:r>
          </a:p>
          <a:p>
            <a:pPr marL="285750" indent="-285750">
              <a:buFont typeface="Arial" panose="020B0604020202020204" pitchFamily="34" charset="0"/>
              <a:buChar char="•"/>
            </a:pPr>
            <a:r>
              <a:rPr lang="en-US" dirty="0"/>
              <a:t>Advantages of Cucumber</a:t>
            </a:r>
          </a:p>
          <a:p>
            <a:pPr marL="285750" indent="-285750">
              <a:buFont typeface="Arial" panose="020B0604020202020204" pitchFamily="34" charset="0"/>
              <a:buChar char="•"/>
            </a:pPr>
            <a:r>
              <a:rPr lang="en-US" dirty="0"/>
              <a:t>Feature File</a:t>
            </a:r>
          </a:p>
          <a:p>
            <a:pPr marL="285750" indent="-285750">
              <a:buFont typeface="Arial" panose="020B0604020202020204" pitchFamily="34" charset="0"/>
              <a:buChar char="•"/>
            </a:pPr>
            <a:r>
              <a:rPr lang="en-US" dirty="0"/>
              <a:t>Steps Definitions</a:t>
            </a:r>
          </a:p>
          <a:p>
            <a:pPr marL="285750" indent="-285750">
              <a:buFont typeface="Arial" panose="020B0604020202020204" pitchFamily="34" charset="0"/>
              <a:buChar char="•"/>
            </a:pPr>
            <a:r>
              <a:rPr lang="en-US" dirty="0"/>
              <a:t>Cucumber Options</a:t>
            </a:r>
          </a:p>
          <a:p>
            <a:pPr marL="285750" indent="-285750">
              <a:buFont typeface="Arial" panose="020B0604020202020204" pitchFamily="34" charset="0"/>
              <a:buChar char="•"/>
            </a:pPr>
            <a:r>
              <a:rPr lang="en-US" i="1" dirty="0"/>
              <a:t>Scenario Outline</a:t>
            </a:r>
          </a:p>
          <a:p>
            <a:pPr marL="285750" indent="-285750">
              <a:buFont typeface="Arial" panose="020B0604020202020204" pitchFamily="34" charset="0"/>
              <a:buChar char="•"/>
            </a:pPr>
            <a:r>
              <a:rPr lang="en-US" i="1" dirty="0"/>
              <a:t>Data Tables in Cucumber</a:t>
            </a:r>
            <a:r>
              <a:rPr lang="en-US"/>
              <a:t> </a:t>
            </a:r>
            <a:endParaRPr lang="en-US" dirty="0"/>
          </a:p>
          <a:p>
            <a:endParaRPr lang="en-US" dirty="0"/>
          </a:p>
        </p:txBody>
      </p:sp>
    </p:spTree>
    <p:extLst>
      <p:ext uri="{BB962C8B-B14F-4D97-AF65-F5344CB8AC3E}">
        <p14:creationId xmlns:p14="http://schemas.microsoft.com/office/powerpoint/2010/main" val="402139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407988" y="1447800"/>
            <a:ext cx="8710612" cy="4643438"/>
          </a:xfrm>
        </p:spPr>
        <p:txBody>
          <a:bodyPr/>
          <a:lstStyle/>
          <a:p>
            <a:pPr marL="165100" indent="-165100" defTabSz="912813" fontAlgn="base">
              <a:spcBef>
                <a:spcPct val="0"/>
              </a:spcBef>
              <a:buClr>
                <a:srgbClr val="0098CC"/>
              </a:buClr>
            </a:pPr>
            <a:r>
              <a:rPr lang="en-US" dirty="0">
                <a:solidFill>
                  <a:srgbClr val="484848"/>
                </a:solidFill>
              </a:rPr>
              <a:t>Question 1:</a:t>
            </a:r>
          </a:p>
        </p:txBody>
      </p:sp>
    </p:spTree>
    <p:extLst>
      <p:ext uri="{BB962C8B-B14F-4D97-AF65-F5344CB8AC3E}">
        <p14:creationId xmlns:p14="http://schemas.microsoft.com/office/powerpoint/2010/main" val="227184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CCEEA5-9655-416C-B79E-6B51BF883495}"/>
              </a:ext>
            </a:extLst>
          </p:cNvPr>
          <p:cNvSpPr>
            <a:spLocks noGrp="1"/>
          </p:cNvSpPr>
          <p:nvPr>
            <p:ph type="title"/>
          </p:nvPr>
        </p:nvSpPr>
        <p:spPr/>
        <p:txBody>
          <a:bodyPr/>
          <a:lstStyle/>
          <a:p>
            <a:r>
              <a:rPr lang="en-US" dirty="0"/>
              <a:t>Cucumber Framework</a:t>
            </a:r>
          </a:p>
        </p:txBody>
      </p:sp>
      <p:sp>
        <p:nvSpPr>
          <p:cNvPr id="3" name="Content Placeholder 2">
            <a:extLst>
              <a:ext uri="{FF2B5EF4-FFF2-40B4-BE49-F238E27FC236}">
                <a16:creationId xmlns:a16="http://schemas.microsoft.com/office/drawing/2014/main" xmlns="" id="{49A8A399-0EE2-45FD-B538-B6B05B018C69}"/>
              </a:ext>
            </a:extLst>
          </p:cNvPr>
          <p:cNvSpPr>
            <a:spLocks noGrp="1"/>
          </p:cNvSpPr>
          <p:nvPr>
            <p:ph idx="1"/>
          </p:nvPr>
        </p:nvSpPr>
        <p:spPr/>
        <p:txBody>
          <a:bodyPr/>
          <a:lstStyle/>
          <a:p>
            <a:pPr marL="285750" indent="-285750">
              <a:buFont typeface="Arial" panose="020B0604020202020204" pitchFamily="34" charset="0"/>
              <a:buChar char="•"/>
            </a:pPr>
            <a:r>
              <a:rPr lang="en-US" dirty="0"/>
              <a:t>Cucumber is one such open source tool, which supports behavior driven development</a:t>
            </a:r>
          </a:p>
          <a:p>
            <a:pPr marL="285750" indent="-285750">
              <a:buFont typeface="Arial" panose="020B0604020202020204" pitchFamily="34" charset="0"/>
              <a:buChar char="•"/>
            </a:pPr>
            <a:r>
              <a:rPr lang="en-US" dirty="0"/>
              <a:t>Cucumber is a software requirements and testing tool that enables a style of development that builds on the principles of test-driven development</a:t>
            </a:r>
          </a:p>
          <a:p>
            <a:pPr marL="285750" indent="-285750">
              <a:buFont typeface="Arial" panose="020B0604020202020204" pitchFamily="34" charset="0"/>
              <a:buChar char="•"/>
            </a:pPr>
            <a:r>
              <a:rPr lang="en-US" dirty="0"/>
              <a:t>Cucumber reads the code written in plain English text (Language Gherkin) in the feature file </a:t>
            </a:r>
          </a:p>
          <a:p>
            <a:pPr marL="285750" indent="-285750">
              <a:buFont typeface="Arial" panose="020B0604020202020204" pitchFamily="34" charset="0"/>
              <a:buChar char="•"/>
            </a:pPr>
            <a:r>
              <a:rPr lang="en-US" dirty="0"/>
              <a:t>It finds the exact match of each step in the step definition </a:t>
            </a:r>
          </a:p>
          <a:p>
            <a:pPr marL="285750" indent="-285750">
              <a:buFont typeface="Arial" panose="020B0604020202020204" pitchFamily="34" charset="0"/>
              <a:buChar char="•"/>
            </a:pPr>
            <a:r>
              <a:rPr lang="en-US" dirty="0"/>
              <a:t>Cucumber supports over a dozen different software platforms like −</a:t>
            </a:r>
          </a:p>
          <a:p>
            <a:pPr marL="460772" lvl="1" indent="-285750">
              <a:buFont typeface="Arial" panose="020B0604020202020204" pitchFamily="34" charset="0"/>
              <a:buChar char="•"/>
            </a:pPr>
            <a:r>
              <a:rPr lang="en-US" dirty="0"/>
              <a:t>Ruby on Rails</a:t>
            </a:r>
          </a:p>
          <a:p>
            <a:pPr marL="460772" lvl="1" indent="-285750">
              <a:buFont typeface="Arial" panose="020B0604020202020204" pitchFamily="34" charset="0"/>
              <a:buChar char="•"/>
            </a:pPr>
            <a:r>
              <a:rPr lang="en-US" dirty="0"/>
              <a:t>Selenium</a:t>
            </a:r>
          </a:p>
          <a:p>
            <a:pPr marL="460772" lvl="1" indent="-285750">
              <a:buFont typeface="Arial" panose="020B0604020202020204" pitchFamily="34" charset="0"/>
              <a:buChar char="•"/>
            </a:pPr>
            <a:r>
              <a:rPr lang="en-US" dirty="0" err="1"/>
              <a:t>PicoContainer</a:t>
            </a:r>
            <a:endParaRPr lang="en-US" dirty="0"/>
          </a:p>
          <a:p>
            <a:pPr marL="460772" lvl="1" indent="-285750">
              <a:buFont typeface="Arial" panose="020B0604020202020204" pitchFamily="34" charset="0"/>
              <a:buChar char="•"/>
            </a:pPr>
            <a:r>
              <a:rPr lang="en-US" dirty="0"/>
              <a:t>Spring Framework</a:t>
            </a:r>
          </a:p>
          <a:p>
            <a:pPr marL="460772" lvl="1" indent="-285750">
              <a:buFont typeface="Arial" panose="020B0604020202020204" pitchFamily="34" charset="0"/>
              <a:buChar char="•"/>
            </a:pPr>
            <a:r>
              <a:rPr lang="en-US" dirty="0" err="1"/>
              <a:t>Watir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6870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FAC17-2BF2-45BD-8DEE-7F434009FAC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xmlns="" id="{90DF0B7D-B163-47DB-9A8D-ADBA52E5D505}"/>
              </a:ext>
            </a:extLst>
          </p:cNvPr>
          <p:cNvSpPr>
            <a:spLocks noGrp="1"/>
          </p:cNvSpPr>
          <p:nvPr>
            <p:ph idx="1"/>
          </p:nvPr>
        </p:nvSpPr>
        <p:spPr/>
        <p:txBody>
          <a:bodyPr/>
          <a:lstStyle/>
          <a:p>
            <a:endParaRPr lang="en-US"/>
          </a:p>
        </p:txBody>
      </p:sp>
      <p:pic>
        <p:nvPicPr>
          <p:cNvPr id="3074" name="Picture 2" descr="BDD">
            <a:extLst>
              <a:ext uri="{FF2B5EF4-FFF2-40B4-BE49-F238E27FC236}">
                <a16:creationId xmlns:a16="http://schemas.microsoft.com/office/drawing/2014/main" xmlns="" id="{2AE7991C-239F-401D-970D-E5FB9E656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700" y="1412877"/>
            <a:ext cx="6819900"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85DAB-F5B3-4C4C-BD98-A2B8C3DA971A}"/>
              </a:ext>
            </a:extLst>
          </p:cNvPr>
          <p:cNvSpPr>
            <a:spLocks noGrp="1"/>
          </p:cNvSpPr>
          <p:nvPr>
            <p:ph type="title"/>
          </p:nvPr>
        </p:nvSpPr>
        <p:spPr/>
        <p:txBody>
          <a:bodyPr/>
          <a:lstStyle/>
          <a:p>
            <a:r>
              <a:rPr lang="en-US" dirty="0"/>
              <a:t>Advantages of Cucumber</a:t>
            </a:r>
            <a:br>
              <a:rPr lang="en-US" dirty="0"/>
            </a:br>
            <a:endParaRPr lang="en-US" dirty="0"/>
          </a:p>
        </p:txBody>
      </p:sp>
      <p:sp>
        <p:nvSpPr>
          <p:cNvPr id="3" name="Content Placeholder 2">
            <a:extLst>
              <a:ext uri="{FF2B5EF4-FFF2-40B4-BE49-F238E27FC236}">
                <a16:creationId xmlns:a16="http://schemas.microsoft.com/office/drawing/2014/main" xmlns="" id="{89565078-9A82-45E8-85F3-BBCD2EDFD080}"/>
              </a:ext>
            </a:extLst>
          </p:cNvPr>
          <p:cNvSpPr>
            <a:spLocks noGrp="1"/>
          </p:cNvSpPr>
          <p:nvPr>
            <p:ph idx="1"/>
          </p:nvPr>
        </p:nvSpPr>
        <p:spPr/>
        <p:txBody>
          <a:bodyPr/>
          <a:lstStyle/>
          <a:p>
            <a:pPr marL="285750" indent="-285750">
              <a:buFont typeface="Arial" panose="020B0604020202020204" pitchFamily="34" charset="0"/>
              <a:buChar char="•"/>
            </a:pPr>
            <a:r>
              <a:rPr lang="en-US" dirty="0"/>
              <a:t>Cucumber supports different languages like Java.net and Ruby.</a:t>
            </a:r>
          </a:p>
          <a:p>
            <a:pPr marL="285750" indent="-285750">
              <a:buFont typeface="Arial" panose="020B0604020202020204" pitchFamily="34" charset="0"/>
              <a:buChar char="•"/>
            </a:pPr>
            <a:r>
              <a:rPr lang="en-US" dirty="0"/>
              <a:t>It acts as a bridge between the business and technical language. We can accomplish this by creating a test case in plain English text.</a:t>
            </a:r>
          </a:p>
          <a:p>
            <a:pPr marL="285750" indent="-285750">
              <a:buFont typeface="Arial" panose="020B0604020202020204" pitchFamily="34" charset="0"/>
              <a:buChar char="•"/>
            </a:pPr>
            <a:r>
              <a:rPr lang="en-US" dirty="0"/>
              <a:t>It allows the test script to be written without knowledge of any code, it allows the involvement of non-programmers as well.</a:t>
            </a:r>
          </a:p>
          <a:p>
            <a:pPr marL="285750" indent="-285750">
              <a:buFont typeface="Arial" panose="020B0604020202020204" pitchFamily="34" charset="0"/>
              <a:buChar char="•"/>
            </a:pPr>
            <a:r>
              <a:rPr lang="en-US" dirty="0"/>
              <a:t>It serves the purpose of end-to-end test framework unlike other tools.</a:t>
            </a:r>
          </a:p>
          <a:p>
            <a:pPr marL="285750" indent="-285750">
              <a:buFont typeface="Arial" panose="020B0604020202020204" pitchFamily="34" charset="0"/>
              <a:buChar char="•"/>
            </a:pPr>
            <a:r>
              <a:rPr lang="en-US" dirty="0"/>
              <a:t>Due to simple test script architecture, Cucumber provides code reusability.</a:t>
            </a:r>
          </a:p>
          <a:p>
            <a:endParaRPr lang="en-US" dirty="0"/>
          </a:p>
        </p:txBody>
      </p:sp>
    </p:spTree>
    <p:extLst>
      <p:ext uri="{BB962C8B-B14F-4D97-AF65-F5344CB8AC3E}">
        <p14:creationId xmlns:p14="http://schemas.microsoft.com/office/powerpoint/2010/main" val="1213456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E1E06-5058-420F-BCD2-30BC7ACD96EA}"/>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E447FC02-5DCD-41F6-AF39-41974E3D8410}"/>
              </a:ext>
            </a:extLst>
          </p:cNvPr>
          <p:cNvSpPr>
            <a:spLocks noGrp="1"/>
          </p:cNvSpPr>
          <p:nvPr>
            <p:ph idx="1"/>
          </p:nvPr>
        </p:nvSpPr>
        <p:spPr/>
        <p:txBody>
          <a:bodyPr/>
          <a:lstStyle/>
          <a:p>
            <a:pPr marL="285750" indent="-285750">
              <a:buFont typeface="Arial" panose="020B0604020202020204" pitchFamily="34" charset="0"/>
              <a:buChar char="•"/>
            </a:pPr>
            <a:r>
              <a:rPr lang="en-US" dirty="0"/>
              <a:t>A </a:t>
            </a:r>
            <a:r>
              <a:rPr lang="en-US" b="1" dirty="0"/>
              <a:t>Feature</a:t>
            </a:r>
            <a:r>
              <a:rPr lang="en-US" dirty="0"/>
              <a:t> can be defined as a standalone unit or functionality of a project.</a:t>
            </a:r>
          </a:p>
          <a:p>
            <a:pPr marL="285750" indent="-285750">
              <a:buFont typeface="Arial" panose="020B0604020202020204" pitchFamily="34" charset="0"/>
              <a:buChar char="•"/>
            </a:pPr>
            <a:r>
              <a:rPr lang="en-US" dirty="0"/>
              <a:t>Cucumber tests are written in </a:t>
            </a:r>
            <a:r>
              <a:rPr lang="en-US" b="1" dirty="0"/>
              <a:t>feature files</a:t>
            </a:r>
            <a:r>
              <a:rPr lang="en-US" dirty="0"/>
              <a:t>.</a:t>
            </a:r>
          </a:p>
          <a:p>
            <a:pPr marL="285750" indent="-285750">
              <a:buFont typeface="Arial" panose="020B0604020202020204" pitchFamily="34" charset="0"/>
              <a:buChar char="•"/>
            </a:pPr>
            <a:r>
              <a:rPr lang="en-US" dirty="0"/>
              <a:t>A </a:t>
            </a:r>
            <a:r>
              <a:rPr lang="en-US" b="1" dirty="0"/>
              <a:t>feature</a:t>
            </a:r>
            <a:r>
              <a:rPr lang="en-US" dirty="0"/>
              <a:t> usually contains a list of scenarios to be tested for that feature</a:t>
            </a:r>
          </a:p>
          <a:p>
            <a:pPr marL="285750" indent="-285750">
              <a:buFont typeface="Arial" panose="020B0604020202020204" pitchFamily="34" charset="0"/>
              <a:buChar char="•"/>
            </a:pPr>
            <a:r>
              <a:rPr lang="en-US" dirty="0"/>
              <a:t>It is advisable that there should be a separate feature file, for each feature under test. </a:t>
            </a:r>
          </a:p>
          <a:p>
            <a:pPr marL="285750" indent="-285750">
              <a:buFont typeface="Arial" panose="020B0604020202020204" pitchFamily="34" charset="0"/>
              <a:buChar char="•"/>
            </a:pPr>
            <a:r>
              <a:rPr lang="en-US" dirty="0"/>
              <a:t>There are no logic details written in the feature file.</a:t>
            </a:r>
          </a:p>
          <a:p>
            <a:pPr marL="285750" indent="-285750">
              <a:buFont typeface="Arial" panose="020B0604020202020204" pitchFamily="34" charset="0"/>
              <a:buChar char="•"/>
            </a:pPr>
            <a:r>
              <a:rPr lang="en-US" dirty="0"/>
              <a:t>The extension of the feature file needs to be “.feature”.</a:t>
            </a:r>
          </a:p>
          <a:p>
            <a:pPr marL="285750" indent="-285750">
              <a:buFont typeface="Arial" panose="020B0604020202020204" pitchFamily="34" charset="0"/>
              <a:buChar char="•"/>
            </a:pPr>
            <a:r>
              <a:rPr lang="en-US" altLang="en-US" dirty="0">
                <a:solidFill>
                  <a:srgbClr val="000000"/>
                </a:solidFill>
                <a:latin typeface="Verdana" panose="020B0604030504040204" pitchFamily="34" charset="0"/>
              </a:rPr>
              <a:t>For Example:</a:t>
            </a:r>
            <a:endParaRPr lang="en-US" dirty="0"/>
          </a:p>
          <a:p>
            <a:pPr marL="285750" indent="-285750">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xmlns="" id="{FCAF6071-90CC-4129-8FC5-F0DCA2A753D1}"/>
              </a:ext>
            </a:extLst>
          </p:cNvPr>
          <p:cNvGraphicFramePr>
            <a:graphicFrameLocks noGrp="1"/>
          </p:cNvGraphicFramePr>
          <p:nvPr>
            <p:extLst>
              <p:ext uri="{D42A27DB-BD31-4B8C-83A1-F6EECF244321}">
                <p14:modId xmlns:p14="http://schemas.microsoft.com/office/powerpoint/2010/main" val="3150676360"/>
              </p:ext>
            </p:extLst>
          </p:nvPr>
        </p:nvGraphicFramePr>
        <p:xfrm>
          <a:off x="1337305" y="3429000"/>
          <a:ext cx="5662585" cy="2749220"/>
        </p:xfrm>
        <a:graphic>
          <a:graphicData uri="http://schemas.openxmlformats.org/drawingml/2006/table">
            <a:tbl>
              <a:tblPr/>
              <a:tblGrid>
                <a:gridCol w="1248240">
                  <a:extLst>
                    <a:ext uri="{9D8B030D-6E8A-4147-A177-3AD203B41FA5}">
                      <a16:colId xmlns:a16="http://schemas.microsoft.com/office/drawing/2014/main" xmlns="" val="3587970361"/>
                    </a:ext>
                  </a:extLst>
                </a:gridCol>
                <a:gridCol w="2002221">
                  <a:extLst>
                    <a:ext uri="{9D8B030D-6E8A-4147-A177-3AD203B41FA5}">
                      <a16:colId xmlns:a16="http://schemas.microsoft.com/office/drawing/2014/main" xmlns="" val="1445695919"/>
                    </a:ext>
                  </a:extLst>
                </a:gridCol>
                <a:gridCol w="2412124">
                  <a:extLst>
                    <a:ext uri="{9D8B030D-6E8A-4147-A177-3AD203B41FA5}">
                      <a16:colId xmlns:a16="http://schemas.microsoft.com/office/drawing/2014/main" xmlns="" val="4187007583"/>
                    </a:ext>
                  </a:extLst>
                </a:gridCol>
              </a:tblGrid>
              <a:tr h="549844">
                <a:tc>
                  <a:txBody>
                    <a:bodyPr/>
                    <a:lstStyle/>
                    <a:p>
                      <a:pPr algn="ctr" fontAlgn="t"/>
                      <a:r>
                        <a:rPr lang="en-US" b="1" dirty="0" err="1">
                          <a:effectLst/>
                        </a:rPr>
                        <a:t>Sr.No</a:t>
                      </a:r>
                      <a:endParaRPr lang="en-US" b="1"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t"/>
                      <a:r>
                        <a:rPr lang="en-US" b="1" dirty="0">
                          <a:effectLst/>
                        </a:rPr>
                        <a:t>Feature File name</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xmlns="" val="2085270302"/>
                  </a:ext>
                </a:extLst>
              </a:tr>
              <a:tr h="549844">
                <a:tc>
                  <a:txBody>
                    <a:bodyPr/>
                    <a:lstStyle/>
                    <a:p>
                      <a:pPr fontAlgn="t"/>
                      <a:r>
                        <a:rPr lang="en-US">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User Login</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userLogin.feature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876703"/>
                  </a:ext>
                </a:extLst>
              </a:tr>
              <a:tr h="549844">
                <a:tc>
                  <a:txBody>
                    <a:bodyPr/>
                    <a:lstStyle/>
                    <a:p>
                      <a:pPr fontAlgn="t"/>
                      <a:r>
                        <a:rPr lang="en-US">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Share the Post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sharePost.feature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77462321"/>
                  </a:ext>
                </a:extLst>
              </a:tr>
              <a:tr h="549844">
                <a:tc>
                  <a:txBody>
                    <a:bodyPr/>
                    <a:lstStyle/>
                    <a:p>
                      <a:pPr fontAlgn="t"/>
                      <a:r>
                        <a:rPr lang="en-US">
                          <a:effectLst/>
                        </a:rPr>
                        <a:t>3</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a:effectLst/>
                        </a:rPr>
                        <a:t>Create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createAccount.feature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91833209"/>
                  </a:ext>
                </a:extLst>
              </a:tr>
              <a:tr h="549844">
                <a:tc>
                  <a:txBody>
                    <a:bodyPr/>
                    <a:lstStyle/>
                    <a:p>
                      <a:pPr fontAlgn="t"/>
                      <a:r>
                        <a:rPr lang="en-US">
                          <a:effectLst/>
                        </a:rPr>
                        <a:t>4</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a:effectLst/>
                        </a:rPr>
                        <a:t>Delete Account</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dirty="0" err="1">
                          <a:effectLst/>
                        </a:rPr>
                        <a:t>deleteAccount.feature</a:t>
                      </a:r>
                      <a:endParaRPr lang="en-US" dirty="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90095331"/>
                  </a:ext>
                </a:extLst>
              </a:tr>
            </a:tbl>
          </a:graphicData>
        </a:graphic>
      </p:graphicFrame>
    </p:spTree>
    <p:extLst>
      <p:ext uri="{BB962C8B-B14F-4D97-AF65-F5344CB8AC3E}">
        <p14:creationId xmlns:p14="http://schemas.microsoft.com/office/powerpoint/2010/main" val="31558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73874-E634-49A6-8582-BC8A9E1EAB28}"/>
              </a:ext>
            </a:extLst>
          </p:cNvPr>
          <p:cNvSpPr>
            <a:spLocks noGrp="1"/>
          </p:cNvSpPr>
          <p:nvPr>
            <p:ph type="title"/>
          </p:nvPr>
        </p:nvSpPr>
        <p:spPr/>
        <p:txBody>
          <a:bodyPr/>
          <a:lstStyle/>
          <a:p>
            <a:r>
              <a:rPr lang="en-US" dirty="0"/>
              <a:t>Feature Files</a:t>
            </a:r>
            <a:br>
              <a:rPr lang="en-US" dirty="0"/>
            </a:br>
            <a:endParaRPr lang="en-US" dirty="0"/>
          </a:p>
        </p:txBody>
      </p:sp>
      <p:sp>
        <p:nvSpPr>
          <p:cNvPr id="3" name="Content Placeholder 2">
            <a:extLst>
              <a:ext uri="{FF2B5EF4-FFF2-40B4-BE49-F238E27FC236}">
                <a16:creationId xmlns:a16="http://schemas.microsoft.com/office/drawing/2014/main" xmlns="" id="{6D966621-63DE-49D6-BD7E-C7370E10FB68}"/>
              </a:ext>
            </a:extLst>
          </p:cNvPr>
          <p:cNvSpPr>
            <a:spLocks noGrp="1"/>
          </p:cNvSpPr>
          <p:nvPr>
            <p:ph idx="1"/>
          </p:nvPr>
        </p:nvSpPr>
        <p:spPr/>
        <p:txBody>
          <a:bodyPr/>
          <a:lstStyle/>
          <a:p>
            <a:r>
              <a:rPr lang="en-US" b="1" dirty="0"/>
              <a:t>Example</a:t>
            </a:r>
            <a:r>
              <a:rPr lang="en-US" dirty="0"/>
              <a:t> </a:t>
            </a:r>
          </a:p>
          <a:p>
            <a:endParaRPr lang="en-US" dirty="0"/>
          </a:p>
          <a:p>
            <a:r>
              <a:rPr lang="en-US" dirty="0"/>
              <a:t>Feature: Login functionality for a social networking site. The user should be able to login into the social networking site if the username and the password are correct. The user should be shown the error message if the username and the password are incorrect. The user should be navigated to home page, if the username and password are correct.</a:t>
            </a:r>
          </a:p>
          <a:p>
            <a:endParaRPr lang="en-US" dirty="0"/>
          </a:p>
          <a:p>
            <a:r>
              <a:rPr lang="en-US" dirty="0"/>
              <a:t>In Feature file it will be written with Gherkin keywords as below:</a:t>
            </a:r>
          </a:p>
          <a:p>
            <a:endParaRPr lang="en-US" dirty="0"/>
          </a:p>
          <a:p>
            <a:r>
              <a:rPr lang="en-US" b="1" dirty="0"/>
              <a:t>Feature</a:t>
            </a:r>
            <a:r>
              <a:rPr lang="en-US" dirty="0"/>
              <a:t>: Login functionality for a social networking site. </a:t>
            </a:r>
            <a:r>
              <a:rPr lang="en-US" b="1" dirty="0"/>
              <a:t>Given</a:t>
            </a:r>
            <a:r>
              <a:rPr lang="en-US" dirty="0"/>
              <a:t> I am a social networking site user. </a:t>
            </a:r>
            <a:r>
              <a:rPr lang="en-US" b="1" dirty="0"/>
              <a:t>When</a:t>
            </a:r>
            <a:r>
              <a:rPr lang="en-US" dirty="0"/>
              <a:t> I enter username as username1. </a:t>
            </a:r>
            <a:r>
              <a:rPr lang="en-US" b="1" dirty="0"/>
              <a:t>And</a:t>
            </a:r>
            <a:r>
              <a:rPr lang="en-US" dirty="0"/>
              <a:t> I enter password as password1. </a:t>
            </a:r>
            <a:r>
              <a:rPr lang="en-US" b="1" dirty="0"/>
              <a:t>Then</a:t>
            </a:r>
            <a:r>
              <a:rPr lang="en-US" dirty="0"/>
              <a:t> I should be redirected to the home page of the site. </a:t>
            </a:r>
          </a:p>
          <a:p>
            <a:endParaRPr lang="en-US" dirty="0"/>
          </a:p>
          <a:p>
            <a:r>
              <a:rPr lang="en-US" dirty="0"/>
              <a:t>The above-mentioned scenario is of a feature called user login. </a:t>
            </a:r>
          </a:p>
          <a:p>
            <a:endParaRPr lang="en-US" dirty="0"/>
          </a:p>
          <a:p>
            <a:r>
              <a:rPr lang="en-US" dirty="0"/>
              <a:t>All the words highlighted in bold are Gherkin keywords. </a:t>
            </a:r>
          </a:p>
        </p:txBody>
      </p:sp>
    </p:spTree>
    <p:extLst>
      <p:ext uri="{BB962C8B-B14F-4D97-AF65-F5344CB8AC3E}">
        <p14:creationId xmlns:p14="http://schemas.microsoft.com/office/powerpoint/2010/main" val="434172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A8C43-C3F0-44D6-88B8-41638C528D65}"/>
              </a:ext>
            </a:extLst>
          </p:cNvPr>
          <p:cNvSpPr>
            <a:spLocks noGrp="1"/>
          </p:cNvSpPr>
          <p:nvPr>
            <p:ph type="title"/>
          </p:nvPr>
        </p:nvSpPr>
        <p:spPr/>
        <p:txBody>
          <a:bodyPr/>
          <a:lstStyle/>
          <a:p>
            <a:r>
              <a:rPr lang="en-US" dirty="0"/>
              <a:t>Feature Files</a:t>
            </a:r>
          </a:p>
        </p:txBody>
      </p:sp>
      <p:sp>
        <p:nvSpPr>
          <p:cNvPr id="3" name="Content Placeholder 2">
            <a:extLst>
              <a:ext uri="{FF2B5EF4-FFF2-40B4-BE49-F238E27FC236}">
                <a16:creationId xmlns:a16="http://schemas.microsoft.com/office/drawing/2014/main" xmlns="" id="{A93454FE-D5BC-4C0B-AB86-816BFC11B73C}"/>
              </a:ext>
            </a:extLst>
          </p:cNvPr>
          <p:cNvSpPr>
            <a:spLocks noGrp="1"/>
          </p:cNvSpPr>
          <p:nvPr>
            <p:ph idx="1"/>
          </p:nvPr>
        </p:nvSpPr>
        <p:spPr/>
        <p:txBody>
          <a:bodyPr/>
          <a:lstStyle/>
          <a:p>
            <a:r>
              <a:rPr lang="en-US" dirty="0"/>
              <a:t>A simple feature file consists of the following keywords/parts −</a:t>
            </a:r>
          </a:p>
          <a:p>
            <a:pPr marL="285750" indent="-285750">
              <a:buFont typeface="Arial" panose="020B0604020202020204" pitchFamily="34" charset="0"/>
              <a:buChar char="•"/>
            </a:pPr>
            <a:r>
              <a:rPr lang="en-US" b="1" dirty="0"/>
              <a:t>Feature</a:t>
            </a:r>
            <a:r>
              <a:rPr lang="en-US" dirty="0"/>
              <a:t> − Name of the feature under test.</a:t>
            </a:r>
          </a:p>
          <a:p>
            <a:pPr marL="285750" indent="-285750">
              <a:buFont typeface="Arial" panose="020B0604020202020204" pitchFamily="34" charset="0"/>
              <a:buChar char="•"/>
            </a:pPr>
            <a:r>
              <a:rPr lang="en-US" b="1" dirty="0"/>
              <a:t>Description</a:t>
            </a:r>
            <a:r>
              <a:rPr lang="en-US" dirty="0"/>
              <a:t> (optional) − Describe about feature under test.</a:t>
            </a:r>
          </a:p>
          <a:p>
            <a:pPr marL="285750" indent="-285750">
              <a:buFont typeface="Arial" panose="020B0604020202020204" pitchFamily="34" charset="0"/>
              <a:buChar char="•"/>
            </a:pPr>
            <a:r>
              <a:rPr lang="en-US" b="1" dirty="0"/>
              <a:t>Scenario</a:t>
            </a:r>
            <a:r>
              <a:rPr lang="en-US" dirty="0"/>
              <a:t> − What is the test scenario.</a:t>
            </a:r>
          </a:p>
          <a:p>
            <a:pPr marL="285750" indent="-285750">
              <a:buFont typeface="Arial" panose="020B0604020202020204" pitchFamily="34" charset="0"/>
              <a:buChar char="•"/>
            </a:pPr>
            <a:r>
              <a:rPr lang="en-US" b="1" dirty="0"/>
              <a:t>Given</a:t>
            </a:r>
            <a:r>
              <a:rPr lang="en-US" dirty="0"/>
              <a:t> − Prerequisite before the test steps get executed.</a:t>
            </a:r>
          </a:p>
          <a:p>
            <a:pPr marL="285750" indent="-285750">
              <a:buFont typeface="Arial" panose="020B0604020202020204" pitchFamily="34" charset="0"/>
              <a:buChar char="•"/>
            </a:pPr>
            <a:r>
              <a:rPr lang="en-US" b="1" dirty="0"/>
              <a:t>When</a:t>
            </a:r>
            <a:r>
              <a:rPr lang="en-US" dirty="0"/>
              <a:t> − Specific condition which should match in order to execute the next step.</a:t>
            </a:r>
          </a:p>
          <a:p>
            <a:pPr marL="285750" indent="-285750">
              <a:buFont typeface="Arial" panose="020B0604020202020204" pitchFamily="34" charset="0"/>
              <a:buChar char="•"/>
            </a:pPr>
            <a:r>
              <a:rPr lang="en-US" b="1" dirty="0"/>
              <a:t>Then</a:t>
            </a:r>
            <a:r>
              <a:rPr lang="en-US" dirty="0"/>
              <a:t> − What should happen if the condition mentioned in WHEN is satisfied.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163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B56EC-DDFC-4C2B-8E75-BD4B095EFABF}"/>
              </a:ext>
            </a:extLst>
          </p:cNvPr>
          <p:cNvSpPr>
            <a:spLocks noGrp="1"/>
          </p:cNvSpPr>
          <p:nvPr>
            <p:ph type="title"/>
          </p:nvPr>
        </p:nvSpPr>
        <p:spPr/>
        <p:txBody>
          <a:bodyPr/>
          <a:lstStyle/>
          <a:p>
            <a:r>
              <a:rPr lang="en-US" dirty="0"/>
              <a:t>Feature File</a:t>
            </a:r>
          </a:p>
        </p:txBody>
      </p:sp>
      <p:sp>
        <p:nvSpPr>
          <p:cNvPr id="3" name="Content Placeholder 2">
            <a:extLst>
              <a:ext uri="{FF2B5EF4-FFF2-40B4-BE49-F238E27FC236}">
                <a16:creationId xmlns:a16="http://schemas.microsoft.com/office/drawing/2014/main" xmlns="" id="{27AB8F6A-5211-4658-81E8-030C6B7550B1}"/>
              </a:ext>
            </a:extLst>
          </p:cNvPr>
          <p:cNvSpPr>
            <a:spLocks noGrp="1"/>
          </p:cNvSpPr>
          <p:nvPr>
            <p:ph idx="1"/>
          </p:nvPr>
        </p:nvSpPr>
        <p:spPr>
          <a:xfrm>
            <a:off x="413069" y="1277988"/>
            <a:ext cx="11370945" cy="3340147"/>
          </a:xfrm>
        </p:spPr>
        <p:txBody>
          <a:bodyPr/>
          <a:lstStyle/>
          <a:p>
            <a:r>
              <a:rPr lang="en-US" dirty="0"/>
              <a:t>1) On the </a:t>
            </a:r>
            <a:r>
              <a:rPr lang="en-US" b="1" i="1" dirty="0"/>
              <a:t>Feature</a:t>
            </a:r>
            <a:r>
              <a:rPr lang="en-US" dirty="0"/>
              <a:t> folder </a:t>
            </a:r>
            <a:r>
              <a:rPr lang="en-US" i="1" dirty="0"/>
              <a:t>Right click</a:t>
            </a:r>
            <a:r>
              <a:rPr lang="en-US" dirty="0"/>
              <a:t> and select </a:t>
            </a:r>
            <a:r>
              <a:rPr lang="en-US" b="1" i="1" dirty="0"/>
              <a:t>New &gt; File</a:t>
            </a:r>
            <a:endParaRPr lang="en-US" dirty="0"/>
          </a:p>
        </p:txBody>
      </p:sp>
      <p:pic>
        <p:nvPicPr>
          <p:cNvPr id="4098" name="Picture 2" descr="Cucumber Feature File">
            <a:extLst>
              <a:ext uri="{FF2B5EF4-FFF2-40B4-BE49-F238E27FC236}">
                <a16:creationId xmlns:a16="http://schemas.microsoft.com/office/drawing/2014/main" xmlns="" id="{8BD076C5-C51D-4291-AA45-1A6CA4E46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739900"/>
            <a:ext cx="9382125" cy="411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103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24389</TotalTime>
  <Words>1273</Words>
  <Application>Microsoft Office PowerPoint</Application>
  <PresentationFormat>Widescreen</PresentationFormat>
  <Paragraphs>355</Paragraphs>
  <Slides>28</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inherit</vt:lpstr>
      <vt:lpstr>Verdana</vt:lpstr>
      <vt:lpstr>Wingdings</vt:lpstr>
      <vt:lpstr>Section slides</vt:lpstr>
      <vt:lpstr>think-cell Slide</vt:lpstr>
      <vt:lpstr>BDD</vt:lpstr>
      <vt:lpstr>Lesson Objectives</vt:lpstr>
      <vt:lpstr>Cucumber Framework</vt:lpstr>
      <vt:lpstr>How it Works</vt:lpstr>
      <vt:lpstr>Advantages of Cucumber </vt:lpstr>
      <vt:lpstr>Feature Files</vt:lpstr>
      <vt:lpstr>Feature Files </vt:lpstr>
      <vt:lpstr>Feature Files</vt:lpstr>
      <vt:lpstr>Feature File</vt:lpstr>
      <vt:lpstr>Feature File</vt:lpstr>
      <vt:lpstr>Feature File</vt:lpstr>
      <vt:lpstr>Steps Definitions</vt:lpstr>
      <vt:lpstr>Steps Definitions</vt:lpstr>
      <vt:lpstr>Steps Definitions</vt:lpstr>
      <vt:lpstr>Steps Definitions</vt:lpstr>
      <vt:lpstr>Cucumber Options</vt:lpstr>
      <vt:lpstr>Cucumber Options</vt:lpstr>
      <vt:lpstr>Cucumber Options</vt:lpstr>
      <vt:lpstr>Cucumber Options</vt:lpstr>
      <vt:lpstr>Cucumber Options</vt:lpstr>
      <vt:lpstr>Scenario Outline</vt:lpstr>
      <vt:lpstr>Scenario Outline</vt:lpstr>
      <vt:lpstr>Scenario Outline</vt:lpstr>
      <vt:lpstr>Data Tables in Cucumber </vt:lpstr>
      <vt:lpstr>Data Tables in Cucumber </vt:lpstr>
      <vt:lpstr>Data Tables in Cucumber </vt:lpstr>
      <vt:lpstr>Summary</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dc:title>
  <dc:creator>Tembhare, Anjulata</dc:creator>
  <cp:lastModifiedBy>Sollarasan, Poonamrakshya</cp:lastModifiedBy>
  <cp:revision>25</cp:revision>
  <dcterms:created xsi:type="dcterms:W3CDTF">2018-05-04T05:39:20Z</dcterms:created>
  <dcterms:modified xsi:type="dcterms:W3CDTF">2018-11-22T12:25:17Z</dcterms:modified>
</cp:coreProperties>
</file>