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6959-5038-4AAF-9C94-ECFBDFFF0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37B43-06FA-49D2-B0AD-5782980B7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41BE4-3A50-4009-942D-FA610279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6C79B-853C-405B-9696-244A7797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6464E-9D0F-44F8-9C81-B5A76DBE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9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BDF1-670A-483E-A3CD-8279F78F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813EF-7CC2-4144-B568-7CB9ABD8A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2F372-A622-4E03-ABC1-2AAC3E72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D5C6A-CDB8-4445-9319-BF5D0EB9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4BF45-89CA-4DA9-906F-4EEB8411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6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154E9-4A06-44F2-8AA8-A6412C205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16C4A-AC9C-4817-AB2D-56B52E0F4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56B6A-3DC5-4660-8606-C3550132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D7BF4-4530-493A-ACE9-0D971AB9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9665A-856D-4948-8DFF-19321C93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2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AC21F-FF5E-412B-A6EA-15E5739B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7E250-F7A3-4020-AEE9-AB6F022CD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86C54-1A93-4AE0-B1A1-E020D978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AD490-63FC-496A-98C9-0C0617E0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715A2-11FE-48DC-9BBA-68AE2BDA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9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BC97-EAB6-49F7-B403-621D04AFF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48800-9DBE-4A13-9E25-5712AA943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9BEB1-7F60-40FE-ADDD-67CA5182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E810-9641-4CF0-9912-20185CE6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FEF4A-7DE8-4642-BFEC-7A9C5318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4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38D1-B716-4E32-A36E-4B31A625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BA6C1-3B4C-4716-BE0C-3585C223F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A8A3F-FFEA-43D4-8117-E06822002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2EB74-D3BC-4335-AA5D-3BED7465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1BA3B-B10B-4FD1-A5B4-8082E0EF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898EA-A26D-4435-BC8B-E023E4A1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519E-6C36-41F5-872D-A6FA171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72F31-2004-4403-B1B7-3FCB1F864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85904-C8FB-409A-A407-BE9073F32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76B5B-CFA4-4419-ABCC-6228E0B73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467BA-AFA2-4507-AA2F-47F057AF9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1BC26-F000-4806-B2C7-96F8836F6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B30AFB-F25B-44DA-8F1A-B86C9E7D0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F22AA2-56B8-4683-B65A-F535147D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3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B225-2E26-49B3-AEEE-2A0E31F3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F824F-DA57-4C7F-9A21-A67F0B01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B5ACA-054E-4F2A-978F-02CD339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04CC9-DC97-4E4A-A8BA-26EDF087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2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EED20-8A96-436E-89BB-70A4CA27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3FECA-B4EE-49D5-A0E9-821C1D32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7C109-7202-4F66-9824-E958D6D4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0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F37C-6FAE-4DCA-9AE5-8A261C89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1C71F-236B-4E6A-B6E9-8A1E3F50A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04DBF-6274-4714-904C-B2AA7BF6F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D5931-890B-4318-9D19-7F89468F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F0BFD-0096-4B4F-AF1A-A06B120A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3CB00-2CF6-4EF5-9097-F449130F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4D44-18B4-441A-9212-390B30D9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35DA0-3892-44F7-8A09-33E21008C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44580-4807-4EDC-B22F-953EA237B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5F1B2-8ABB-4073-B5D3-515D4213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294D1-2EE8-4C32-BA71-3FE9CF5A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1822F-F0BC-4D13-B0B1-933B6F30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5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94286B-A963-4EC5-884A-6F8C1C379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3B93E-2E99-434E-87B5-32BB11BBD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BC301-FB29-491D-B6B8-00980411B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7974A-2564-4B50-81B9-7BC2278DE87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79BAC-D96D-404A-A246-93F93274D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8C0E9-2F10-43B8-A820-102CC4960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2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B66ED89-C516-4F26-84C9-CB43A7B39DB1}"/>
              </a:ext>
            </a:extLst>
          </p:cNvPr>
          <p:cNvGrpSpPr/>
          <p:nvPr/>
        </p:nvGrpSpPr>
        <p:grpSpPr>
          <a:xfrm>
            <a:off x="26616" y="559572"/>
            <a:ext cx="1210785" cy="1050790"/>
            <a:chOff x="131685" y="2924175"/>
            <a:chExt cx="1210785" cy="105079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A10E17D-0A67-4173-BB0B-7C340757CF21}"/>
                </a:ext>
              </a:extLst>
            </p:cNvPr>
            <p:cNvGrpSpPr/>
            <p:nvPr/>
          </p:nvGrpSpPr>
          <p:grpSpPr>
            <a:xfrm>
              <a:off x="475528" y="2924175"/>
              <a:ext cx="526080" cy="527570"/>
              <a:chOff x="964212" y="2605826"/>
              <a:chExt cx="914400" cy="916988"/>
            </a:xfrm>
          </p:grpSpPr>
          <p:pic>
            <p:nvPicPr>
              <p:cNvPr id="7" name="Graphic 6" descr="Contract">
                <a:extLst>
                  <a:ext uri="{FF2B5EF4-FFF2-40B4-BE49-F238E27FC236}">
                    <a16:creationId xmlns:a16="http://schemas.microsoft.com/office/drawing/2014/main" id="{45193962-FA9D-45F1-9030-657E4D966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4212" y="2608415"/>
                <a:ext cx="914400" cy="914399"/>
              </a:xfrm>
              <a:prstGeom prst="rect">
                <a:avLst/>
              </a:prstGeom>
            </p:spPr>
          </p:pic>
          <p:pic>
            <p:nvPicPr>
              <p:cNvPr id="8" name="Graphic 7" descr="Paperclip">
                <a:extLst>
                  <a:ext uri="{FF2B5EF4-FFF2-40B4-BE49-F238E27FC236}">
                    <a16:creationId xmlns:a16="http://schemas.microsoft.com/office/drawing/2014/main" id="{B726B271-4551-44E8-B230-FB7171E646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8823" y="2605826"/>
                <a:ext cx="459789" cy="459789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7CF43B-C71C-4E49-BA66-4F586D1E53EA}"/>
                </a:ext>
              </a:extLst>
            </p:cNvPr>
            <p:cNvSpPr txBox="1"/>
            <p:nvPr/>
          </p:nvSpPr>
          <p:spPr>
            <a:xfrm>
              <a:off x="131685" y="3451745"/>
              <a:ext cx="1210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Magento Source </a:t>
              </a:r>
              <a:endParaRPr lang="en-US" sz="10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17D0470-8EE9-4755-BF06-A88087A562D9}"/>
              </a:ext>
            </a:extLst>
          </p:cNvPr>
          <p:cNvGrpSpPr/>
          <p:nvPr/>
        </p:nvGrpSpPr>
        <p:grpSpPr>
          <a:xfrm>
            <a:off x="35537" y="3002159"/>
            <a:ext cx="1210785" cy="1266234"/>
            <a:chOff x="131685" y="2924175"/>
            <a:chExt cx="1210785" cy="126623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55A490E-F7CA-411B-910F-13BC62A6A0BC}"/>
                </a:ext>
              </a:extLst>
            </p:cNvPr>
            <p:cNvGrpSpPr/>
            <p:nvPr/>
          </p:nvGrpSpPr>
          <p:grpSpPr>
            <a:xfrm>
              <a:off x="475528" y="2924175"/>
              <a:ext cx="526080" cy="527570"/>
              <a:chOff x="964212" y="2605826"/>
              <a:chExt cx="914400" cy="916988"/>
            </a:xfrm>
          </p:grpSpPr>
          <p:pic>
            <p:nvPicPr>
              <p:cNvPr id="12" name="Graphic 11" descr="Contract">
                <a:extLst>
                  <a:ext uri="{FF2B5EF4-FFF2-40B4-BE49-F238E27FC236}">
                    <a16:creationId xmlns:a16="http://schemas.microsoft.com/office/drawing/2014/main" id="{B9DCCB8B-4695-4BB8-B169-0884BD7719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4212" y="2608415"/>
                <a:ext cx="914400" cy="914399"/>
              </a:xfrm>
              <a:prstGeom prst="rect">
                <a:avLst/>
              </a:prstGeom>
            </p:spPr>
          </p:pic>
          <p:pic>
            <p:nvPicPr>
              <p:cNvPr id="13" name="Graphic 12" descr="Paperclip">
                <a:extLst>
                  <a:ext uri="{FF2B5EF4-FFF2-40B4-BE49-F238E27FC236}">
                    <a16:creationId xmlns:a16="http://schemas.microsoft.com/office/drawing/2014/main" id="{6B30BE3C-0F5B-4875-824E-A77D5E850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8823" y="2605826"/>
                <a:ext cx="459789" cy="459789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D44E87-BAAB-4123-889B-CD35E54B7CD8}"/>
                </a:ext>
              </a:extLst>
            </p:cNvPr>
            <p:cNvSpPr txBox="1"/>
            <p:nvPr/>
          </p:nvSpPr>
          <p:spPr>
            <a:xfrm>
              <a:off x="131685" y="3451745"/>
              <a:ext cx="121078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Shopify Source</a:t>
              </a:r>
            </a:p>
            <a:p>
              <a:pPr algn="ctr"/>
              <a:r>
                <a:rPr lang="en-US" sz="1400" dirty="0"/>
                <a:t>Hourly Pull</a:t>
              </a:r>
              <a:endParaRPr lang="en-US" sz="10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CA66550-D272-4F54-8CF0-C6D1CC653797}"/>
              </a:ext>
            </a:extLst>
          </p:cNvPr>
          <p:cNvGrpSpPr/>
          <p:nvPr/>
        </p:nvGrpSpPr>
        <p:grpSpPr>
          <a:xfrm>
            <a:off x="3833568" y="1596134"/>
            <a:ext cx="1210785" cy="1316510"/>
            <a:chOff x="3856015" y="1312914"/>
            <a:chExt cx="1210785" cy="1316510"/>
          </a:xfrm>
        </p:grpSpPr>
        <p:pic>
          <p:nvPicPr>
            <p:cNvPr id="17" name="Picture 16" descr="A stop sign&#10;&#10;Description generated with high confidence">
              <a:extLst>
                <a:ext uri="{FF2B5EF4-FFF2-40B4-BE49-F238E27FC236}">
                  <a16:creationId xmlns:a16="http://schemas.microsoft.com/office/drawing/2014/main" id="{55840299-CC03-4677-A8BA-FBD123431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1263" y="1312914"/>
              <a:ext cx="780290" cy="78029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82A25B-4290-4F26-B6A0-DE277E58056F}"/>
                </a:ext>
              </a:extLst>
            </p:cNvPr>
            <p:cNvSpPr txBox="1"/>
            <p:nvPr/>
          </p:nvSpPr>
          <p:spPr>
            <a:xfrm>
              <a:off x="3856015" y="2106204"/>
              <a:ext cx="1210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Data Lake Gen 2</a:t>
              </a:r>
              <a:endParaRPr lang="en-US" sz="10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A2D8B15-D81B-4F74-A31B-966F47F07FE0}"/>
              </a:ext>
            </a:extLst>
          </p:cNvPr>
          <p:cNvGrpSpPr/>
          <p:nvPr/>
        </p:nvGrpSpPr>
        <p:grpSpPr>
          <a:xfrm>
            <a:off x="2286161" y="1596134"/>
            <a:ext cx="1210785" cy="1362677"/>
            <a:chOff x="2286161" y="1312914"/>
            <a:chExt cx="1210785" cy="13626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3B0C049-1A82-4EBA-8A06-5694DEFB7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1409" y="1312914"/>
              <a:ext cx="780290" cy="78029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97523E-2B0E-491F-8BC1-84B9A489E2CE}"/>
                </a:ext>
              </a:extLst>
            </p:cNvPr>
            <p:cNvSpPr txBox="1"/>
            <p:nvPr/>
          </p:nvSpPr>
          <p:spPr>
            <a:xfrm>
              <a:off x="2286161" y="2152371"/>
              <a:ext cx="1210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Data Factory</a:t>
              </a:r>
              <a:endParaRPr lang="en-US" sz="10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AF17A7-E2E4-4223-84C7-5785E21350F8}"/>
              </a:ext>
            </a:extLst>
          </p:cNvPr>
          <p:cNvGrpSpPr/>
          <p:nvPr/>
        </p:nvGrpSpPr>
        <p:grpSpPr>
          <a:xfrm>
            <a:off x="6009538" y="1596134"/>
            <a:ext cx="1210785" cy="1611287"/>
            <a:chOff x="5421698" y="1312914"/>
            <a:chExt cx="1210785" cy="161128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B89CC9B-4D3E-4B2E-87D6-4CB51E5CC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117" y="1312914"/>
              <a:ext cx="707212" cy="78029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BD57A0-3939-4B4E-AE9C-C348249B6FB0}"/>
                </a:ext>
              </a:extLst>
            </p:cNvPr>
            <p:cNvSpPr txBox="1"/>
            <p:nvPr/>
          </p:nvSpPr>
          <p:spPr>
            <a:xfrm>
              <a:off x="5421698" y="2093204"/>
              <a:ext cx="12107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Databricks</a:t>
              </a:r>
              <a:endParaRPr lang="en-US" sz="1100" dirty="0"/>
            </a:p>
            <a:p>
              <a:pPr algn="ctr"/>
              <a:r>
                <a:rPr lang="en-US" sz="1000" dirty="0"/>
                <a:t>(</a:t>
              </a:r>
              <a:r>
                <a:rPr lang="en-US" sz="1000" dirty="0" err="1"/>
                <a:t>PySpark</a:t>
              </a:r>
              <a:r>
                <a:rPr lang="en-US" sz="1000" dirty="0"/>
                <a:t> or Spark SQL)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C5B94A0-D656-499F-BB00-041FE5F46354}"/>
              </a:ext>
            </a:extLst>
          </p:cNvPr>
          <p:cNvGrpSpPr/>
          <p:nvPr/>
        </p:nvGrpSpPr>
        <p:grpSpPr>
          <a:xfrm>
            <a:off x="9658004" y="691837"/>
            <a:ext cx="1311417" cy="1106531"/>
            <a:chOff x="9658004" y="1577670"/>
            <a:chExt cx="1311417" cy="1106531"/>
          </a:xfrm>
        </p:grpSpPr>
        <p:pic>
          <p:nvPicPr>
            <p:cNvPr id="38" name="Picture 37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9C693635-2A1E-443B-9323-D1AA30972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3253" y="1577670"/>
              <a:ext cx="780290" cy="78029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8B270F-9212-43CD-8EC8-548BF3CBE899}"/>
                </a:ext>
              </a:extLst>
            </p:cNvPr>
            <p:cNvSpPr txBox="1"/>
            <p:nvPr/>
          </p:nvSpPr>
          <p:spPr>
            <a:xfrm>
              <a:off x="9658004" y="2376424"/>
              <a:ext cx="1311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Visualize Data </a:t>
              </a:r>
              <a:endParaRPr lang="en-US" sz="1000" dirty="0"/>
            </a:p>
          </p:txBody>
        </p:sp>
      </p:grp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3608F0B2-755E-452D-B046-9F029265680E}"/>
              </a:ext>
            </a:extLst>
          </p:cNvPr>
          <p:cNvCxnSpPr>
            <a:stCxn id="7" idx="3"/>
            <a:endCxn id="15" idx="1"/>
          </p:cNvCxnSpPr>
          <p:nvPr/>
        </p:nvCxnSpPr>
        <p:spPr>
          <a:xfrm>
            <a:off x="896539" y="824102"/>
            <a:ext cx="1604870" cy="116217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615D7B35-A9F1-4983-B8CA-9D03DF1779AA}"/>
              </a:ext>
            </a:extLst>
          </p:cNvPr>
          <p:cNvCxnSpPr>
            <a:endCxn id="15" idx="1"/>
          </p:cNvCxnSpPr>
          <p:nvPr/>
        </p:nvCxnSpPr>
        <p:spPr>
          <a:xfrm flipV="1">
            <a:off x="896539" y="1986279"/>
            <a:ext cx="1604870" cy="139819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8245FCA-1C32-4544-BBAC-1953D513ECFF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3281699" y="1986279"/>
            <a:ext cx="7671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C5EBA6-7E65-4498-A996-E993DA679DC6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4829106" y="1986279"/>
            <a:ext cx="13998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F83BB4C-1A87-4748-A8C3-69FCB73D9F68}"/>
              </a:ext>
            </a:extLst>
          </p:cNvPr>
          <p:cNvCxnSpPr>
            <a:stCxn id="27" idx="2"/>
            <a:endCxn id="19" idx="1"/>
          </p:cNvCxnSpPr>
          <p:nvPr/>
        </p:nvCxnSpPr>
        <p:spPr>
          <a:xfrm rot="5400000" flipH="1" flipV="1">
            <a:off x="4073989" y="803843"/>
            <a:ext cx="972532" cy="3337403"/>
          </a:xfrm>
          <a:prstGeom prst="bentConnector4">
            <a:avLst>
              <a:gd name="adj1" fmla="val -54292"/>
              <a:gd name="adj2" fmla="val 9034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FBC3263-8A23-4E00-A9B7-FC42ED882FFF}"/>
              </a:ext>
            </a:extLst>
          </p:cNvPr>
          <p:cNvCxnSpPr>
            <a:cxnSpLocks/>
            <a:stCxn id="22" idx="2"/>
          </p:cNvCxnSpPr>
          <p:nvPr/>
        </p:nvCxnSpPr>
        <p:spPr>
          <a:xfrm rot="5400000">
            <a:off x="5369531" y="3023443"/>
            <a:ext cx="1061423" cy="1429378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2D73FEB-F080-450B-BEC3-4BDB344FB893}"/>
              </a:ext>
            </a:extLst>
          </p:cNvPr>
          <p:cNvSpPr txBox="1"/>
          <p:nvPr/>
        </p:nvSpPr>
        <p:spPr>
          <a:xfrm>
            <a:off x="5291543" y="3864368"/>
            <a:ext cx="152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Trigger Databricks Notebooks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B20EF20-2548-4FDA-B36E-1D87E88252DB}"/>
              </a:ext>
            </a:extLst>
          </p:cNvPr>
          <p:cNvCxnSpPr>
            <a:cxnSpLocks/>
            <a:stCxn id="30" idx="1"/>
            <a:endCxn id="19" idx="0"/>
          </p:cNvCxnSpPr>
          <p:nvPr/>
        </p:nvCxnSpPr>
        <p:spPr>
          <a:xfrm rot="10800000" flipV="1">
            <a:off x="6582563" y="1086208"/>
            <a:ext cx="1407408" cy="50992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E32C400-3862-4451-B383-DA516B5484C3}"/>
              </a:ext>
            </a:extLst>
          </p:cNvPr>
          <p:cNvSpPr txBox="1"/>
          <p:nvPr/>
        </p:nvSpPr>
        <p:spPr>
          <a:xfrm>
            <a:off x="2878170" y="3543412"/>
            <a:ext cx="21460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Copy data to Azure Data Lake Gen 2</a:t>
            </a:r>
            <a:br>
              <a:rPr lang="en-US" sz="1000" dirty="0"/>
            </a:br>
            <a:r>
              <a:rPr lang="en-US" sz="1000" dirty="0"/>
              <a:t>Execute Databricks Notebook for transformations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9CCB79-F678-4304-A982-D5D7B7291780}"/>
              </a:ext>
            </a:extLst>
          </p:cNvPr>
          <p:cNvSpPr txBox="1"/>
          <p:nvPr/>
        </p:nvSpPr>
        <p:spPr>
          <a:xfrm>
            <a:off x="773195" y="306207"/>
            <a:ext cx="1604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Azure Integration Runtime</a:t>
            </a:r>
            <a:br>
              <a:rPr lang="en-US" sz="1000" dirty="0"/>
            </a:br>
            <a:endParaRPr lang="en-US" sz="10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D5C17BB-0A9B-49E3-BD77-B002AE6936CE}"/>
              </a:ext>
            </a:extLst>
          </p:cNvPr>
          <p:cNvCxnSpPr>
            <a:cxnSpLocks/>
            <a:stCxn id="38" idx="1"/>
            <a:endCxn id="30" idx="3"/>
          </p:cNvCxnSpPr>
          <p:nvPr/>
        </p:nvCxnSpPr>
        <p:spPr>
          <a:xfrm flipH="1">
            <a:off x="8673083" y="1081982"/>
            <a:ext cx="1200170" cy="4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A8DBB8-AAF5-4FDC-AA41-8CF0770B61B0}"/>
              </a:ext>
            </a:extLst>
          </p:cNvPr>
          <p:cNvGrpSpPr/>
          <p:nvPr/>
        </p:nvGrpSpPr>
        <p:grpSpPr>
          <a:xfrm>
            <a:off x="7660176" y="744653"/>
            <a:ext cx="1352348" cy="1483659"/>
            <a:chOff x="7660176" y="744653"/>
            <a:chExt cx="1352348" cy="148365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608820-8161-4AE6-8602-923C28A2C42B}"/>
                </a:ext>
              </a:extLst>
            </p:cNvPr>
            <p:cNvSpPr txBox="1"/>
            <p:nvPr/>
          </p:nvSpPr>
          <p:spPr>
            <a:xfrm>
              <a:off x="7660176" y="1489648"/>
              <a:ext cx="13523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SQL Database / Snowflakes</a:t>
              </a:r>
              <a:endParaRPr lang="en-US" sz="1000" dirty="0"/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C82218FE-7DF5-4CDF-BB71-E48DDCAF4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989971" y="744653"/>
              <a:ext cx="683112" cy="683112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03E2CFB-B948-4360-946F-EFFD9877D96D}"/>
              </a:ext>
            </a:extLst>
          </p:cNvPr>
          <p:cNvGrpSpPr/>
          <p:nvPr/>
        </p:nvGrpSpPr>
        <p:grpSpPr>
          <a:xfrm>
            <a:off x="4527166" y="4237616"/>
            <a:ext cx="1210785" cy="1362677"/>
            <a:chOff x="2286161" y="1312914"/>
            <a:chExt cx="1210785" cy="1362677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EBB8AC3D-ECD0-4478-A150-AC2528E85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1409" y="1312914"/>
              <a:ext cx="780290" cy="780290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19278-4FA0-43FD-8A9F-6836BFC9E1F4}"/>
                </a:ext>
              </a:extLst>
            </p:cNvPr>
            <p:cNvSpPr txBox="1"/>
            <p:nvPr/>
          </p:nvSpPr>
          <p:spPr>
            <a:xfrm>
              <a:off x="2286161" y="2152371"/>
              <a:ext cx="1210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Data Factory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15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B66ED89-C516-4F26-84C9-CB43A7B39DB1}"/>
              </a:ext>
            </a:extLst>
          </p:cNvPr>
          <p:cNvGrpSpPr/>
          <p:nvPr/>
        </p:nvGrpSpPr>
        <p:grpSpPr>
          <a:xfrm>
            <a:off x="126629" y="1623991"/>
            <a:ext cx="1210785" cy="1050790"/>
            <a:chOff x="131685" y="2924175"/>
            <a:chExt cx="1210785" cy="105079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A10E17D-0A67-4173-BB0B-7C340757CF21}"/>
                </a:ext>
              </a:extLst>
            </p:cNvPr>
            <p:cNvGrpSpPr/>
            <p:nvPr/>
          </p:nvGrpSpPr>
          <p:grpSpPr>
            <a:xfrm>
              <a:off x="475528" y="2924175"/>
              <a:ext cx="526080" cy="527570"/>
              <a:chOff x="964212" y="2605826"/>
              <a:chExt cx="914400" cy="916988"/>
            </a:xfrm>
          </p:grpSpPr>
          <p:pic>
            <p:nvPicPr>
              <p:cNvPr id="7" name="Graphic 6" descr="Contract">
                <a:extLst>
                  <a:ext uri="{FF2B5EF4-FFF2-40B4-BE49-F238E27FC236}">
                    <a16:creationId xmlns:a16="http://schemas.microsoft.com/office/drawing/2014/main" id="{45193962-FA9D-45F1-9030-657E4D966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4212" y="2608415"/>
                <a:ext cx="914400" cy="914399"/>
              </a:xfrm>
              <a:prstGeom prst="rect">
                <a:avLst/>
              </a:prstGeom>
            </p:spPr>
          </p:pic>
          <p:pic>
            <p:nvPicPr>
              <p:cNvPr id="8" name="Graphic 7" descr="Paperclip">
                <a:extLst>
                  <a:ext uri="{FF2B5EF4-FFF2-40B4-BE49-F238E27FC236}">
                    <a16:creationId xmlns:a16="http://schemas.microsoft.com/office/drawing/2014/main" id="{B726B271-4551-44E8-B230-FB7171E646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8823" y="2605826"/>
                <a:ext cx="459789" cy="459789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7CF43B-C71C-4E49-BA66-4F586D1E53EA}"/>
                </a:ext>
              </a:extLst>
            </p:cNvPr>
            <p:cNvSpPr txBox="1"/>
            <p:nvPr/>
          </p:nvSpPr>
          <p:spPr>
            <a:xfrm>
              <a:off x="131685" y="3451745"/>
              <a:ext cx="1210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Magento Source </a:t>
              </a:r>
              <a:endParaRPr lang="en-US" sz="10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17D0470-8EE9-4755-BF06-A88087A562D9}"/>
              </a:ext>
            </a:extLst>
          </p:cNvPr>
          <p:cNvGrpSpPr/>
          <p:nvPr/>
        </p:nvGrpSpPr>
        <p:grpSpPr>
          <a:xfrm>
            <a:off x="135550" y="4066578"/>
            <a:ext cx="1210785" cy="1266234"/>
            <a:chOff x="131685" y="2924175"/>
            <a:chExt cx="1210785" cy="126623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55A490E-F7CA-411B-910F-13BC62A6A0BC}"/>
                </a:ext>
              </a:extLst>
            </p:cNvPr>
            <p:cNvGrpSpPr/>
            <p:nvPr/>
          </p:nvGrpSpPr>
          <p:grpSpPr>
            <a:xfrm>
              <a:off x="475528" y="2924175"/>
              <a:ext cx="526080" cy="527570"/>
              <a:chOff x="964212" y="2605826"/>
              <a:chExt cx="914400" cy="916988"/>
            </a:xfrm>
          </p:grpSpPr>
          <p:pic>
            <p:nvPicPr>
              <p:cNvPr id="12" name="Graphic 11" descr="Contract">
                <a:extLst>
                  <a:ext uri="{FF2B5EF4-FFF2-40B4-BE49-F238E27FC236}">
                    <a16:creationId xmlns:a16="http://schemas.microsoft.com/office/drawing/2014/main" id="{B9DCCB8B-4695-4BB8-B169-0884BD7719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4212" y="2608415"/>
                <a:ext cx="914400" cy="914399"/>
              </a:xfrm>
              <a:prstGeom prst="rect">
                <a:avLst/>
              </a:prstGeom>
            </p:spPr>
          </p:pic>
          <p:pic>
            <p:nvPicPr>
              <p:cNvPr id="13" name="Graphic 12" descr="Paperclip">
                <a:extLst>
                  <a:ext uri="{FF2B5EF4-FFF2-40B4-BE49-F238E27FC236}">
                    <a16:creationId xmlns:a16="http://schemas.microsoft.com/office/drawing/2014/main" id="{6B30BE3C-0F5B-4875-824E-A77D5E850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8823" y="2605826"/>
                <a:ext cx="459789" cy="459789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D44E87-BAAB-4123-889B-CD35E54B7CD8}"/>
                </a:ext>
              </a:extLst>
            </p:cNvPr>
            <p:cNvSpPr txBox="1"/>
            <p:nvPr/>
          </p:nvSpPr>
          <p:spPr>
            <a:xfrm>
              <a:off x="131685" y="3451745"/>
              <a:ext cx="121078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Shopify Source</a:t>
              </a:r>
            </a:p>
            <a:p>
              <a:pPr algn="ctr"/>
              <a:r>
                <a:rPr lang="en-US" sz="1400" dirty="0"/>
                <a:t>Hourly Pull</a:t>
              </a:r>
              <a:endParaRPr lang="en-US" sz="10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CA66550-D272-4F54-8CF0-C6D1CC653797}"/>
              </a:ext>
            </a:extLst>
          </p:cNvPr>
          <p:cNvGrpSpPr/>
          <p:nvPr/>
        </p:nvGrpSpPr>
        <p:grpSpPr>
          <a:xfrm>
            <a:off x="4636057" y="2660553"/>
            <a:ext cx="1210785" cy="1316510"/>
            <a:chOff x="3856015" y="1312914"/>
            <a:chExt cx="1210785" cy="1316510"/>
          </a:xfrm>
        </p:grpSpPr>
        <p:pic>
          <p:nvPicPr>
            <p:cNvPr id="17" name="Picture 16" descr="A stop sign&#10;&#10;Description generated with high confidence">
              <a:extLst>
                <a:ext uri="{FF2B5EF4-FFF2-40B4-BE49-F238E27FC236}">
                  <a16:creationId xmlns:a16="http://schemas.microsoft.com/office/drawing/2014/main" id="{55840299-CC03-4677-A8BA-FBD123431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1263" y="1312914"/>
              <a:ext cx="780290" cy="78029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82A25B-4290-4F26-B6A0-DE277E58056F}"/>
                </a:ext>
              </a:extLst>
            </p:cNvPr>
            <p:cNvSpPr txBox="1"/>
            <p:nvPr/>
          </p:nvSpPr>
          <p:spPr>
            <a:xfrm>
              <a:off x="3856015" y="2106204"/>
              <a:ext cx="1210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Data Lake Gen 2</a:t>
              </a:r>
              <a:endParaRPr lang="en-US" sz="10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A2D8B15-D81B-4F74-A31B-966F47F07FE0}"/>
              </a:ext>
            </a:extLst>
          </p:cNvPr>
          <p:cNvGrpSpPr/>
          <p:nvPr/>
        </p:nvGrpSpPr>
        <p:grpSpPr>
          <a:xfrm>
            <a:off x="2386174" y="2660553"/>
            <a:ext cx="1210785" cy="1362677"/>
            <a:chOff x="2286161" y="1312914"/>
            <a:chExt cx="1210785" cy="13626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3B0C049-1A82-4EBA-8A06-5694DEFB7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1409" y="1312914"/>
              <a:ext cx="780290" cy="78029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97523E-2B0E-491F-8BC1-84B9A489E2CE}"/>
                </a:ext>
              </a:extLst>
            </p:cNvPr>
            <p:cNvSpPr txBox="1"/>
            <p:nvPr/>
          </p:nvSpPr>
          <p:spPr>
            <a:xfrm>
              <a:off x="2286161" y="2152371"/>
              <a:ext cx="1210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Data Factory</a:t>
              </a:r>
              <a:endParaRPr lang="en-US" sz="1000" dirty="0"/>
            </a:p>
          </p:txBody>
        </p:sp>
      </p:grp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3608F0B2-755E-452D-B046-9F029265680E}"/>
              </a:ext>
            </a:extLst>
          </p:cNvPr>
          <p:cNvCxnSpPr>
            <a:stCxn id="7" idx="3"/>
            <a:endCxn id="15" idx="1"/>
          </p:cNvCxnSpPr>
          <p:nvPr/>
        </p:nvCxnSpPr>
        <p:spPr>
          <a:xfrm>
            <a:off x="996552" y="1888521"/>
            <a:ext cx="1604870" cy="116217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615D7B35-A9F1-4983-B8CA-9D03DF1779AA}"/>
              </a:ext>
            </a:extLst>
          </p:cNvPr>
          <p:cNvCxnSpPr>
            <a:endCxn id="15" idx="1"/>
          </p:cNvCxnSpPr>
          <p:nvPr/>
        </p:nvCxnSpPr>
        <p:spPr>
          <a:xfrm flipV="1">
            <a:off x="996552" y="3050698"/>
            <a:ext cx="1604870" cy="139819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8245FCA-1C32-4544-BBAC-1953D513ECFF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3381712" y="3050698"/>
            <a:ext cx="14695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39CCB79-F678-4304-A982-D5D7B7291780}"/>
              </a:ext>
            </a:extLst>
          </p:cNvPr>
          <p:cNvSpPr txBox="1"/>
          <p:nvPr/>
        </p:nvSpPr>
        <p:spPr>
          <a:xfrm>
            <a:off x="996552" y="1570681"/>
            <a:ext cx="1604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Azure Integration Runtime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4D76E1-4311-4747-8062-91EFCE2DABD7}"/>
              </a:ext>
            </a:extLst>
          </p:cNvPr>
          <p:cNvSpPr txBox="1"/>
          <p:nvPr/>
        </p:nvSpPr>
        <p:spPr>
          <a:xfrm>
            <a:off x="406094" y="458127"/>
            <a:ext cx="2362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Data Loading</a:t>
            </a:r>
          </a:p>
        </p:txBody>
      </p:sp>
      <p:pic>
        <p:nvPicPr>
          <p:cNvPr id="42" name="Graphic 41" descr="Daily Calendar">
            <a:extLst>
              <a:ext uri="{FF2B5EF4-FFF2-40B4-BE49-F238E27FC236}">
                <a16:creationId xmlns:a16="http://schemas.microsoft.com/office/drawing/2014/main" id="{DD02DEB7-769C-4707-9429-6F9985D024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48085" y="2357694"/>
            <a:ext cx="667806" cy="66780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7357161-E2F6-4266-8326-BCCFFFB653A2}"/>
              </a:ext>
            </a:extLst>
          </p:cNvPr>
          <p:cNvSpPr txBox="1"/>
          <p:nvPr/>
        </p:nvSpPr>
        <p:spPr>
          <a:xfrm>
            <a:off x="3532272" y="3115221"/>
            <a:ext cx="12329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Hourly copy activity</a:t>
            </a:r>
          </a:p>
        </p:txBody>
      </p:sp>
    </p:spTree>
    <p:extLst>
      <p:ext uri="{BB962C8B-B14F-4D97-AF65-F5344CB8AC3E}">
        <p14:creationId xmlns:p14="http://schemas.microsoft.com/office/powerpoint/2010/main" val="296939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B66ED89-C516-4F26-84C9-CB43A7B39DB1}"/>
              </a:ext>
            </a:extLst>
          </p:cNvPr>
          <p:cNvGrpSpPr/>
          <p:nvPr/>
        </p:nvGrpSpPr>
        <p:grpSpPr>
          <a:xfrm>
            <a:off x="155135" y="1530616"/>
            <a:ext cx="1210785" cy="989235"/>
            <a:chOff x="131685" y="2924175"/>
            <a:chExt cx="1210785" cy="98923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A10E17D-0A67-4173-BB0B-7C340757CF21}"/>
                </a:ext>
              </a:extLst>
            </p:cNvPr>
            <p:cNvGrpSpPr/>
            <p:nvPr/>
          </p:nvGrpSpPr>
          <p:grpSpPr>
            <a:xfrm>
              <a:off x="475528" y="2924175"/>
              <a:ext cx="526080" cy="527570"/>
              <a:chOff x="964212" y="2605826"/>
              <a:chExt cx="914400" cy="916988"/>
            </a:xfrm>
          </p:grpSpPr>
          <p:pic>
            <p:nvPicPr>
              <p:cNvPr id="7" name="Graphic 6" descr="Contract">
                <a:extLst>
                  <a:ext uri="{FF2B5EF4-FFF2-40B4-BE49-F238E27FC236}">
                    <a16:creationId xmlns:a16="http://schemas.microsoft.com/office/drawing/2014/main" id="{45193962-FA9D-45F1-9030-657E4D966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4212" y="2608415"/>
                <a:ext cx="914400" cy="914399"/>
              </a:xfrm>
              <a:prstGeom prst="rect">
                <a:avLst/>
              </a:prstGeom>
            </p:spPr>
          </p:pic>
          <p:pic>
            <p:nvPicPr>
              <p:cNvPr id="8" name="Graphic 7" descr="Paperclip">
                <a:extLst>
                  <a:ext uri="{FF2B5EF4-FFF2-40B4-BE49-F238E27FC236}">
                    <a16:creationId xmlns:a16="http://schemas.microsoft.com/office/drawing/2014/main" id="{B726B271-4551-44E8-B230-FB7171E646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8823" y="2605826"/>
                <a:ext cx="459789" cy="459789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7CF43B-C71C-4E49-BA66-4F586D1E53EA}"/>
                </a:ext>
              </a:extLst>
            </p:cNvPr>
            <p:cNvSpPr txBox="1"/>
            <p:nvPr/>
          </p:nvSpPr>
          <p:spPr>
            <a:xfrm>
              <a:off x="131685" y="3451745"/>
              <a:ext cx="1210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Magento</a:t>
              </a:r>
              <a:endParaRPr lang="en-US" sz="1100" dirty="0"/>
            </a:p>
            <a:p>
              <a:pPr algn="ctr"/>
              <a:r>
                <a:rPr lang="en-US" sz="1000" dirty="0"/>
                <a:t>(CSV Files)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17D0470-8EE9-4755-BF06-A88087A562D9}"/>
              </a:ext>
            </a:extLst>
          </p:cNvPr>
          <p:cNvGrpSpPr/>
          <p:nvPr/>
        </p:nvGrpSpPr>
        <p:grpSpPr>
          <a:xfrm>
            <a:off x="164056" y="3973203"/>
            <a:ext cx="1210785" cy="989235"/>
            <a:chOff x="131685" y="2924175"/>
            <a:chExt cx="1210785" cy="98923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55A490E-F7CA-411B-910F-13BC62A6A0BC}"/>
                </a:ext>
              </a:extLst>
            </p:cNvPr>
            <p:cNvGrpSpPr/>
            <p:nvPr/>
          </p:nvGrpSpPr>
          <p:grpSpPr>
            <a:xfrm>
              <a:off x="475528" y="2924175"/>
              <a:ext cx="526080" cy="527570"/>
              <a:chOff x="964212" y="2605826"/>
              <a:chExt cx="914400" cy="916988"/>
            </a:xfrm>
          </p:grpSpPr>
          <p:pic>
            <p:nvPicPr>
              <p:cNvPr id="12" name="Graphic 11" descr="Contract">
                <a:extLst>
                  <a:ext uri="{FF2B5EF4-FFF2-40B4-BE49-F238E27FC236}">
                    <a16:creationId xmlns:a16="http://schemas.microsoft.com/office/drawing/2014/main" id="{B9DCCB8B-4695-4BB8-B169-0884BD7719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4212" y="2608415"/>
                <a:ext cx="914400" cy="914399"/>
              </a:xfrm>
              <a:prstGeom prst="rect">
                <a:avLst/>
              </a:prstGeom>
            </p:spPr>
          </p:pic>
          <p:pic>
            <p:nvPicPr>
              <p:cNvPr id="13" name="Graphic 12" descr="Paperclip">
                <a:extLst>
                  <a:ext uri="{FF2B5EF4-FFF2-40B4-BE49-F238E27FC236}">
                    <a16:creationId xmlns:a16="http://schemas.microsoft.com/office/drawing/2014/main" id="{6B30BE3C-0F5B-4875-824E-A77D5E850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8823" y="2605826"/>
                <a:ext cx="459789" cy="459789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D44E87-BAAB-4123-889B-CD35E54B7CD8}"/>
                </a:ext>
              </a:extLst>
            </p:cNvPr>
            <p:cNvSpPr txBox="1"/>
            <p:nvPr/>
          </p:nvSpPr>
          <p:spPr>
            <a:xfrm>
              <a:off x="131685" y="3451745"/>
              <a:ext cx="1210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Shopify</a:t>
              </a:r>
              <a:endParaRPr lang="en-US" sz="1100" dirty="0"/>
            </a:p>
            <a:p>
              <a:pPr algn="ctr"/>
              <a:r>
                <a:rPr lang="en-US" sz="1000" dirty="0"/>
                <a:t>(CSV Files)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CA66550-D272-4F54-8CF0-C6D1CC653797}"/>
              </a:ext>
            </a:extLst>
          </p:cNvPr>
          <p:cNvGrpSpPr/>
          <p:nvPr/>
        </p:nvGrpSpPr>
        <p:grpSpPr>
          <a:xfrm>
            <a:off x="2465320" y="2555353"/>
            <a:ext cx="1210785" cy="1316510"/>
            <a:chOff x="3856015" y="1312914"/>
            <a:chExt cx="1210785" cy="1316510"/>
          </a:xfrm>
        </p:grpSpPr>
        <p:pic>
          <p:nvPicPr>
            <p:cNvPr id="17" name="Picture 16" descr="A stop sign&#10;&#10;Description generated with high confidence">
              <a:extLst>
                <a:ext uri="{FF2B5EF4-FFF2-40B4-BE49-F238E27FC236}">
                  <a16:creationId xmlns:a16="http://schemas.microsoft.com/office/drawing/2014/main" id="{55840299-CC03-4677-A8BA-FBD123431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1263" y="1312914"/>
              <a:ext cx="780290" cy="78029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82A25B-4290-4F26-B6A0-DE277E58056F}"/>
                </a:ext>
              </a:extLst>
            </p:cNvPr>
            <p:cNvSpPr txBox="1"/>
            <p:nvPr/>
          </p:nvSpPr>
          <p:spPr>
            <a:xfrm>
              <a:off x="3856015" y="2106204"/>
              <a:ext cx="1210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Data Lake Gen 2</a:t>
              </a:r>
              <a:endParaRPr lang="en-US" sz="1000" dirty="0"/>
            </a:p>
          </p:txBody>
        </p:sp>
      </p:grp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3608F0B2-755E-452D-B046-9F029265680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025058" y="1795146"/>
            <a:ext cx="1604870" cy="116217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615D7B35-A9F1-4983-B8CA-9D03DF1779AA}"/>
              </a:ext>
            </a:extLst>
          </p:cNvPr>
          <p:cNvCxnSpPr>
            <a:cxnSpLocks/>
          </p:cNvCxnSpPr>
          <p:nvPr/>
        </p:nvCxnSpPr>
        <p:spPr>
          <a:xfrm flipV="1">
            <a:off x="1025058" y="2957323"/>
            <a:ext cx="1604870" cy="139819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61045D-2BFB-47F3-959E-FD3A1D8353FA}"/>
              </a:ext>
            </a:extLst>
          </p:cNvPr>
          <p:cNvSpPr txBox="1"/>
          <p:nvPr/>
        </p:nvSpPr>
        <p:spPr>
          <a:xfrm>
            <a:off x="901714" y="371043"/>
            <a:ext cx="3013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Data Preparation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D257516-07AF-4C61-BA1A-99C64283628B}"/>
              </a:ext>
            </a:extLst>
          </p:cNvPr>
          <p:cNvGrpSpPr/>
          <p:nvPr/>
        </p:nvGrpSpPr>
        <p:grpSpPr>
          <a:xfrm>
            <a:off x="4070190" y="2556262"/>
            <a:ext cx="1210785" cy="1457398"/>
            <a:chOff x="5421698" y="1312914"/>
            <a:chExt cx="1210785" cy="1457398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3ADDF41-A2F4-44A5-AB0B-43378FBD7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117" y="1312914"/>
              <a:ext cx="707212" cy="78029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D84B40-08DC-4A62-AF7C-D30657F11569}"/>
                </a:ext>
              </a:extLst>
            </p:cNvPr>
            <p:cNvSpPr txBox="1"/>
            <p:nvPr/>
          </p:nvSpPr>
          <p:spPr>
            <a:xfrm>
              <a:off x="5421698" y="2093204"/>
              <a:ext cx="12107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Databricks</a:t>
              </a:r>
              <a:endParaRPr lang="en-US" sz="1100" dirty="0"/>
            </a:p>
            <a:p>
              <a:pPr algn="ctr"/>
              <a:r>
                <a:rPr lang="en-US" sz="1000" dirty="0"/>
                <a:t>(</a:t>
              </a:r>
              <a:r>
                <a:rPr lang="en-US" sz="1000" dirty="0" err="1"/>
                <a:t>PySpark</a:t>
              </a:r>
              <a:r>
                <a:rPr lang="en-US" sz="1000" dirty="0"/>
                <a:t> SQL)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A026AB-4E09-4B25-91D3-EE90D41ED150}"/>
              </a:ext>
            </a:extLst>
          </p:cNvPr>
          <p:cNvCxnSpPr>
            <a:stCxn id="17" idx="3"/>
            <a:endCxn id="30" idx="1"/>
          </p:cNvCxnSpPr>
          <p:nvPr/>
        </p:nvCxnSpPr>
        <p:spPr>
          <a:xfrm>
            <a:off x="3460858" y="2945498"/>
            <a:ext cx="828751" cy="9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41D7BB-7799-4BD8-8861-08917F5CA432}"/>
              </a:ext>
            </a:extLst>
          </p:cNvPr>
          <p:cNvSpPr txBox="1"/>
          <p:nvPr/>
        </p:nvSpPr>
        <p:spPr>
          <a:xfrm>
            <a:off x="4032807" y="2105298"/>
            <a:ext cx="19280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1) Explore &amp; prepare data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E86C776-4C65-4EF6-B175-01ED63239E71}"/>
              </a:ext>
            </a:extLst>
          </p:cNvPr>
          <p:cNvCxnSpPr>
            <a:stCxn id="31" idx="2"/>
            <a:endCxn id="26" idx="2"/>
          </p:cNvCxnSpPr>
          <p:nvPr/>
        </p:nvCxnSpPr>
        <p:spPr>
          <a:xfrm rot="5400000" flipH="1">
            <a:off x="3802249" y="3140327"/>
            <a:ext cx="141797" cy="1604870"/>
          </a:xfrm>
          <a:prstGeom prst="curvedConnector3">
            <a:avLst>
              <a:gd name="adj1" fmla="val -16121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7C6412B-0A16-47E7-89B2-978A00414FCB}"/>
              </a:ext>
            </a:extLst>
          </p:cNvPr>
          <p:cNvSpPr txBox="1"/>
          <p:nvPr/>
        </p:nvSpPr>
        <p:spPr>
          <a:xfrm>
            <a:off x="2838728" y="4700827"/>
            <a:ext cx="16747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2) Save prepared data</a:t>
            </a:r>
          </a:p>
          <a:p>
            <a:r>
              <a:rPr lang="en-US" sz="1300" i="1" dirty="0"/>
              <a:t>    back to storage</a:t>
            </a:r>
          </a:p>
        </p:txBody>
      </p:sp>
    </p:spTree>
    <p:extLst>
      <p:ext uri="{BB962C8B-B14F-4D97-AF65-F5344CB8AC3E}">
        <p14:creationId xmlns:p14="http://schemas.microsoft.com/office/powerpoint/2010/main" val="8270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3CA66550-D272-4F54-8CF0-C6D1CC653797}"/>
              </a:ext>
            </a:extLst>
          </p:cNvPr>
          <p:cNvGrpSpPr/>
          <p:nvPr/>
        </p:nvGrpSpPr>
        <p:grpSpPr>
          <a:xfrm>
            <a:off x="426127" y="2514892"/>
            <a:ext cx="1210785" cy="1316510"/>
            <a:chOff x="3856015" y="1312914"/>
            <a:chExt cx="1210785" cy="1316510"/>
          </a:xfrm>
        </p:grpSpPr>
        <p:pic>
          <p:nvPicPr>
            <p:cNvPr id="17" name="Picture 16" descr="A stop sign&#10;&#10;Description generated with high confidence">
              <a:extLst>
                <a:ext uri="{FF2B5EF4-FFF2-40B4-BE49-F238E27FC236}">
                  <a16:creationId xmlns:a16="http://schemas.microsoft.com/office/drawing/2014/main" id="{55840299-CC03-4677-A8BA-FBD123431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1263" y="1312914"/>
              <a:ext cx="780290" cy="78029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82A25B-4290-4F26-B6A0-DE277E58056F}"/>
                </a:ext>
              </a:extLst>
            </p:cNvPr>
            <p:cNvSpPr txBox="1"/>
            <p:nvPr/>
          </p:nvSpPr>
          <p:spPr>
            <a:xfrm>
              <a:off x="3856015" y="2106204"/>
              <a:ext cx="1210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Data Lake Gen 2</a:t>
              </a:r>
              <a:endParaRPr lang="en-US" sz="10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861045D-2BFB-47F3-959E-FD3A1D8353FA}"/>
              </a:ext>
            </a:extLst>
          </p:cNvPr>
          <p:cNvSpPr txBox="1"/>
          <p:nvPr/>
        </p:nvSpPr>
        <p:spPr>
          <a:xfrm>
            <a:off x="901714" y="371043"/>
            <a:ext cx="2288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Visualization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D257516-07AF-4C61-BA1A-99C64283628B}"/>
              </a:ext>
            </a:extLst>
          </p:cNvPr>
          <p:cNvGrpSpPr/>
          <p:nvPr/>
        </p:nvGrpSpPr>
        <p:grpSpPr>
          <a:xfrm>
            <a:off x="2605757" y="2514892"/>
            <a:ext cx="1210785" cy="1457398"/>
            <a:chOff x="5421698" y="1312914"/>
            <a:chExt cx="1210785" cy="1457398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3ADDF41-A2F4-44A5-AB0B-43378FBD7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117" y="1312914"/>
              <a:ext cx="707212" cy="78029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D84B40-08DC-4A62-AF7C-D30657F11569}"/>
                </a:ext>
              </a:extLst>
            </p:cNvPr>
            <p:cNvSpPr txBox="1"/>
            <p:nvPr/>
          </p:nvSpPr>
          <p:spPr>
            <a:xfrm>
              <a:off x="5421698" y="2093204"/>
              <a:ext cx="12107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Databricks</a:t>
              </a:r>
              <a:endParaRPr lang="en-US" sz="1100" dirty="0"/>
            </a:p>
            <a:p>
              <a:pPr algn="ctr"/>
              <a:r>
                <a:rPr lang="en-US" sz="1000" dirty="0"/>
                <a:t>(Spark SQL)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A026AB-4E09-4B25-91D3-EE90D41ED150}"/>
              </a:ext>
            </a:extLst>
          </p:cNvPr>
          <p:cNvCxnSpPr>
            <a:stCxn id="17" idx="3"/>
            <a:endCxn id="30" idx="1"/>
          </p:cNvCxnSpPr>
          <p:nvPr/>
        </p:nvCxnSpPr>
        <p:spPr>
          <a:xfrm>
            <a:off x="1421665" y="2905037"/>
            <a:ext cx="14035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41D7BB-7799-4BD8-8861-08917F5CA432}"/>
              </a:ext>
            </a:extLst>
          </p:cNvPr>
          <p:cNvSpPr txBox="1"/>
          <p:nvPr/>
        </p:nvSpPr>
        <p:spPr>
          <a:xfrm>
            <a:off x="1636912" y="4220318"/>
            <a:ext cx="26360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300" i="1" dirty="0"/>
              <a:t>Create notebooks to transform </a:t>
            </a:r>
          </a:p>
          <a:p>
            <a:r>
              <a:rPr lang="en-US" sz="1300" i="1" dirty="0"/>
              <a:t>The data into required schema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E539D0-E115-42C1-9D88-F5271D754985}"/>
              </a:ext>
            </a:extLst>
          </p:cNvPr>
          <p:cNvSpPr txBox="1"/>
          <p:nvPr/>
        </p:nvSpPr>
        <p:spPr>
          <a:xfrm>
            <a:off x="353584" y="1882461"/>
            <a:ext cx="21361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0) Storage contains prepared</a:t>
            </a:r>
            <a:br>
              <a:rPr lang="en-US" sz="1300" i="1" dirty="0"/>
            </a:br>
            <a:r>
              <a:rPr lang="en-US" sz="1300" i="1" dirty="0"/>
              <a:t>data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6AA926D-0AD8-4AD9-BCFB-D035011E3BA0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532388" y="2905037"/>
            <a:ext cx="1446771" cy="160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94593C-6D62-4660-B3B9-2461070B411B}"/>
              </a:ext>
            </a:extLst>
          </p:cNvPr>
          <p:cNvCxnSpPr>
            <a:cxnSpLocks/>
          </p:cNvCxnSpPr>
          <p:nvPr/>
        </p:nvCxnSpPr>
        <p:spPr>
          <a:xfrm>
            <a:off x="5579007" y="2921050"/>
            <a:ext cx="1536957" cy="34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EBCFAF2-64A3-4475-B62A-A789E0303D37}"/>
              </a:ext>
            </a:extLst>
          </p:cNvPr>
          <p:cNvGrpSpPr/>
          <p:nvPr/>
        </p:nvGrpSpPr>
        <p:grpSpPr>
          <a:xfrm>
            <a:off x="4615110" y="2467354"/>
            <a:ext cx="1352348" cy="1945324"/>
            <a:chOff x="7660176" y="744653"/>
            <a:chExt cx="1352348" cy="19453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55ADE75-0CD3-47C6-A2DC-BEA2DD57CA58}"/>
                </a:ext>
              </a:extLst>
            </p:cNvPr>
            <p:cNvSpPr txBox="1"/>
            <p:nvPr/>
          </p:nvSpPr>
          <p:spPr>
            <a:xfrm>
              <a:off x="7660176" y="1489648"/>
              <a:ext cx="13523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SQL Database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000" dirty="0"/>
                <a:t>Store into SQL DWH / Warehouse</a:t>
              </a:r>
            </a:p>
            <a:p>
              <a:pPr algn="ctr"/>
              <a:endParaRPr lang="en-US" sz="1000" dirty="0"/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03E16B29-64A5-4A16-93AB-EB28982E5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89971" y="744653"/>
              <a:ext cx="683112" cy="683112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8B229EF-8840-49B1-AE86-0A2A0175C3DF}"/>
              </a:ext>
            </a:extLst>
          </p:cNvPr>
          <p:cNvGrpSpPr/>
          <p:nvPr/>
        </p:nvGrpSpPr>
        <p:grpSpPr>
          <a:xfrm>
            <a:off x="6914422" y="2219711"/>
            <a:ext cx="1311417" cy="1106531"/>
            <a:chOff x="9658004" y="1577670"/>
            <a:chExt cx="1311417" cy="1106531"/>
          </a:xfrm>
        </p:grpSpPr>
        <p:pic>
          <p:nvPicPr>
            <p:cNvPr id="41" name="Picture 40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E57328A2-D586-4F8D-9C5D-4FC1F8EAB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3253" y="1577670"/>
              <a:ext cx="780290" cy="78029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F59B65A-05F9-4F86-9FFA-27C2EFC689D0}"/>
                </a:ext>
              </a:extLst>
            </p:cNvPr>
            <p:cNvSpPr txBox="1"/>
            <p:nvPr/>
          </p:nvSpPr>
          <p:spPr>
            <a:xfrm>
              <a:off x="9658004" y="2376424"/>
              <a:ext cx="1311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Visualize Data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065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150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Hulen</dc:creator>
  <cp:lastModifiedBy>Poonam Brijesh Sampat</cp:lastModifiedBy>
  <cp:revision>29</cp:revision>
  <dcterms:created xsi:type="dcterms:W3CDTF">2018-06-08T01:23:41Z</dcterms:created>
  <dcterms:modified xsi:type="dcterms:W3CDTF">2020-02-05T16:01:39Z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posampat@microsoft.com</vt:lpwstr>
  </property>
  <property fmtid="{D5CDD505-2E9C-101B-9397-08002B2CF9AE}" pid="5" name="MSIP_Label_f42aa342-8706-4288-bd11-ebb85995028c_SetDate">
    <vt:lpwstr>2020-02-05T15:01:59.4396174Z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864fced4-2ad1-43e2-8dd6-e63e64f16bdf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