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4F89-6C50-46E3-8382-FE2E91650D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418DEA-C152-4ED7-8A73-1F9CC8831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A36F55-501A-41E3-B1C8-34ECEFEF7131}"/>
              </a:ext>
            </a:extLst>
          </p:cNvPr>
          <p:cNvSpPr>
            <a:spLocks noGrp="1"/>
          </p:cNvSpPr>
          <p:nvPr>
            <p:ph type="dt" sz="half" idx="10"/>
          </p:nvPr>
        </p:nvSpPr>
        <p:spPr/>
        <p:txBody>
          <a:bodyPr/>
          <a:lstStyle/>
          <a:p>
            <a:fld id="{3B8FEE0A-B636-47CE-9D05-430864CD6A35}" type="datetimeFigureOut">
              <a:rPr lang="en-US" smtClean="0"/>
              <a:pPr/>
              <a:t>9/7/2021</a:t>
            </a:fld>
            <a:endParaRPr lang="en-US"/>
          </a:p>
        </p:txBody>
      </p:sp>
      <p:sp>
        <p:nvSpPr>
          <p:cNvPr id="5" name="Footer Placeholder 4">
            <a:extLst>
              <a:ext uri="{FF2B5EF4-FFF2-40B4-BE49-F238E27FC236}">
                <a16:creationId xmlns:a16="http://schemas.microsoft.com/office/drawing/2014/main" id="{9833067D-48F3-4054-A89C-1D3353879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D0A33-4AE1-4284-94D8-679A5AD14FE0}"/>
              </a:ext>
            </a:extLst>
          </p:cNvPr>
          <p:cNvSpPr>
            <a:spLocks noGrp="1"/>
          </p:cNvSpPr>
          <p:nvPr>
            <p:ph type="sldNum" sz="quarter" idx="12"/>
          </p:nvPr>
        </p:nvSpPr>
        <p:spPr/>
        <p:txBody>
          <a:bodyPr/>
          <a:lstStyle/>
          <a:p>
            <a:fld id="{3EE1A5F8-F9C7-4B3D-9E1C-C0A9E257921D}" type="slidenum">
              <a:rPr lang="en-US" smtClean="0"/>
              <a:pPr/>
              <a:t>‹#›</a:t>
            </a:fld>
            <a:endParaRPr lang="en-US"/>
          </a:p>
        </p:txBody>
      </p:sp>
    </p:spTree>
    <p:extLst>
      <p:ext uri="{BB962C8B-B14F-4D97-AF65-F5344CB8AC3E}">
        <p14:creationId xmlns:p14="http://schemas.microsoft.com/office/powerpoint/2010/main" val="340839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B1C6-E6E9-4E01-BF7E-A7EBC1CA78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70EC06-CDAF-4598-A642-C6E4B0F910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EE5B0-741F-46DA-AD55-EFBD4ED73A4F}"/>
              </a:ext>
            </a:extLst>
          </p:cNvPr>
          <p:cNvSpPr>
            <a:spLocks noGrp="1"/>
          </p:cNvSpPr>
          <p:nvPr>
            <p:ph type="dt" sz="half" idx="10"/>
          </p:nvPr>
        </p:nvSpPr>
        <p:spPr/>
        <p:txBody>
          <a:bodyPr/>
          <a:lstStyle/>
          <a:p>
            <a:fld id="{3B8FEE0A-B636-47CE-9D05-430864CD6A35}" type="datetimeFigureOut">
              <a:rPr lang="en-US" smtClean="0"/>
              <a:pPr/>
              <a:t>9/7/2021</a:t>
            </a:fld>
            <a:endParaRPr lang="en-US"/>
          </a:p>
        </p:txBody>
      </p:sp>
      <p:sp>
        <p:nvSpPr>
          <p:cNvPr id="5" name="Footer Placeholder 4">
            <a:extLst>
              <a:ext uri="{FF2B5EF4-FFF2-40B4-BE49-F238E27FC236}">
                <a16:creationId xmlns:a16="http://schemas.microsoft.com/office/drawing/2014/main" id="{428CF659-6212-4E83-B45A-8B9BB12588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D89EF-33C2-4743-820E-2DAF30AA58FD}"/>
              </a:ext>
            </a:extLst>
          </p:cNvPr>
          <p:cNvSpPr>
            <a:spLocks noGrp="1"/>
          </p:cNvSpPr>
          <p:nvPr>
            <p:ph type="sldNum" sz="quarter" idx="12"/>
          </p:nvPr>
        </p:nvSpPr>
        <p:spPr/>
        <p:txBody>
          <a:bodyPr/>
          <a:lstStyle/>
          <a:p>
            <a:fld id="{3EE1A5F8-F9C7-4B3D-9E1C-C0A9E257921D}" type="slidenum">
              <a:rPr lang="en-US" smtClean="0"/>
              <a:pPr/>
              <a:t>‹#›</a:t>
            </a:fld>
            <a:endParaRPr lang="en-US"/>
          </a:p>
        </p:txBody>
      </p:sp>
    </p:spTree>
    <p:extLst>
      <p:ext uri="{BB962C8B-B14F-4D97-AF65-F5344CB8AC3E}">
        <p14:creationId xmlns:p14="http://schemas.microsoft.com/office/powerpoint/2010/main" val="279520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A02B81-33CC-4306-9953-8B227D5480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FBD9E2-5EDA-4984-853D-11EFDF65E6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3B433-F040-4394-9A4B-7AAC8DE6F332}"/>
              </a:ext>
            </a:extLst>
          </p:cNvPr>
          <p:cNvSpPr>
            <a:spLocks noGrp="1"/>
          </p:cNvSpPr>
          <p:nvPr>
            <p:ph type="dt" sz="half" idx="10"/>
          </p:nvPr>
        </p:nvSpPr>
        <p:spPr/>
        <p:txBody>
          <a:bodyPr/>
          <a:lstStyle/>
          <a:p>
            <a:fld id="{3B8FEE0A-B636-47CE-9D05-430864CD6A35}" type="datetimeFigureOut">
              <a:rPr lang="en-US" smtClean="0"/>
              <a:pPr/>
              <a:t>9/7/2021</a:t>
            </a:fld>
            <a:endParaRPr lang="en-US"/>
          </a:p>
        </p:txBody>
      </p:sp>
      <p:sp>
        <p:nvSpPr>
          <p:cNvPr id="5" name="Footer Placeholder 4">
            <a:extLst>
              <a:ext uri="{FF2B5EF4-FFF2-40B4-BE49-F238E27FC236}">
                <a16:creationId xmlns:a16="http://schemas.microsoft.com/office/drawing/2014/main" id="{84E9AE43-7F10-49AC-BF83-A8F34ACE9F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80AB1-96FF-4583-A222-84C7D5FFC2E9}"/>
              </a:ext>
            </a:extLst>
          </p:cNvPr>
          <p:cNvSpPr>
            <a:spLocks noGrp="1"/>
          </p:cNvSpPr>
          <p:nvPr>
            <p:ph type="sldNum" sz="quarter" idx="12"/>
          </p:nvPr>
        </p:nvSpPr>
        <p:spPr/>
        <p:txBody>
          <a:bodyPr/>
          <a:lstStyle/>
          <a:p>
            <a:fld id="{3EE1A5F8-F9C7-4B3D-9E1C-C0A9E257921D}" type="slidenum">
              <a:rPr lang="en-US" smtClean="0"/>
              <a:pPr/>
              <a:t>‹#›</a:t>
            </a:fld>
            <a:endParaRPr lang="en-US"/>
          </a:p>
        </p:txBody>
      </p:sp>
    </p:spTree>
    <p:extLst>
      <p:ext uri="{BB962C8B-B14F-4D97-AF65-F5344CB8AC3E}">
        <p14:creationId xmlns:p14="http://schemas.microsoft.com/office/powerpoint/2010/main" val="15050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5F84-82DC-45C9-9A7D-DFE3F32D02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90E3B7-B5F4-4B8A-BBDF-931A3078D7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4321B-75EE-44CA-BF59-87465050C113}"/>
              </a:ext>
            </a:extLst>
          </p:cNvPr>
          <p:cNvSpPr>
            <a:spLocks noGrp="1"/>
          </p:cNvSpPr>
          <p:nvPr>
            <p:ph type="dt" sz="half" idx="10"/>
          </p:nvPr>
        </p:nvSpPr>
        <p:spPr/>
        <p:txBody>
          <a:bodyPr/>
          <a:lstStyle/>
          <a:p>
            <a:fld id="{3B8FEE0A-B636-47CE-9D05-430864CD6A35}" type="datetimeFigureOut">
              <a:rPr lang="en-US" smtClean="0"/>
              <a:pPr/>
              <a:t>9/7/2021</a:t>
            </a:fld>
            <a:endParaRPr lang="en-US"/>
          </a:p>
        </p:txBody>
      </p:sp>
      <p:sp>
        <p:nvSpPr>
          <p:cNvPr id="5" name="Footer Placeholder 4">
            <a:extLst>
              <a:ext uri="{FF2B5EF4-FFF2-40B4-BE49-F238E27FC236}">
                <a16:creationId xmlns:a16="http://schemas.microsoft.com/office/drawing/2014/main" id="{91793F1A-6617-49CA-BEA3-888581A9C0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3739D-F78F-4CD8-AB74-3B4E282952C8}"/>
              </a:ext>
            </a:extLst>
          </p:cNvPr>
          <p:cNvSpPr>
            <a:spLocks noGrp="1"/>
          </p:cNvSpPr>
          <p:nvPr>
            <p:ph type="sldNum" sz="quarter" idx="12"/>
          </p:nvPr>
        </p:nvSpPr>
        <p:spPr/>
        <p:txBody>
          <a:bodyPr/>
          <a:lstStyle/>
          <a:p>
            <a:fld id="{3EE1A5F8-F9C7-4B3D-9E1C-C0A9E257921D}" type="slidenum">
              <a:rPr lang="en-US" smtClean="0"/>
              <a:pPr/>
              <a:t>‹#›</a:t>
            </a:fld>
            <a:endParaRPr lang="en-US"/>
          </a:p>
        </p:txBody>
      </p:sp>
    </p:spTree>
    <p:extLst>
      <p:ext uri="{BB962C8B-B14F-4D97-AF65-F5344CB8AC3E}">
        <p14:creationId xmlns:p14="http://schemas.microsoft.com/office/powerpoint/2010/main" val="293096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A83B-68D4-4727-9BD9-35785BE8AB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4F017D-1322-46F2-BF55-8AE70580CD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9E4FCC-F1B4-478C-BB35-03C1180A1B79}"/>
              </a:ext>
            </a:extLst>
          </p:cNvPr>
          <p:cNvSpPr>
            <a:spLocks noGrp="1"/>
          </p:cNvSpPr>
          <p:nvPr>
            <p:ph type="dt" sz="half" idx="10"/>
          </p:nvPr>
        </p:nvSpPr>
        <p:spPr/>
        <p:txBody>
          <a:bodyPr/>
          <a:lstStyle/>
          <a:p>
            <a:fld id="{3B8FEE0A-B636-47CE-9D05-430864CD6A35}" type="datetimeFigureOut">
              <a:rPr lang="en-US" smtClean="0"/>
              <a:pPr/>
              <a:t>9/7/2021</a:t>
            </a:fld>
            <a:endParaRPr lang="en-US"/>
          </a:p>
        </p:txBody>
      </p:sp>
      <p:sp>
        <p:nvSpPr>
          <p:cNvPr id="5" name="Footer Placeholder 4">
            <a:extLst>
              <a:ext uri="{FF2B5EF4-FFF2-40B4-BE49-F238E27FC236}">
                <a16:creationId xmlns:a16="http://schemas.microsoft.com/office/drawing/2014/main" id="{6A0552D5-50EE-42D2-A6D5-785E53E3F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CF41E-3D7B-4EC1-BE93-8CE60AC09DAA}"/>
              </a:ext>
            </a:extLst>
          </p:cNvPr>
          <p:cNvSpPr>
            <a:spLocks noGrp="1"/>
          </p:cNvSpPr>
          <p:nvPr>
            <p:ph type="sldNum" sz="quarter" idx="12"/>
          </p:nvPr>
        </p:nvSpPr>
        <p:spPr/>
        <p:txBody>
          <a:bodyPr/>
          <a:lstStyle/>
          <a:p>
            <a:fld id="{3EE1A5F8-F9C7-4B3D-9E1C-C0A9E257921D}" type="slidenum">
              <a:rPr lang="en-US" smtClean="0"/>
              <a:pPr/>
              <a:t>‹#›</a:t>
            </a:fld>
            <a:endParaRPr lang="en-US"/>
          </a:p>
        </p:txBody>
      </p:sp>
    </p:spTree>
    <p:extLst>
      <p:ext uri="{BB962C8B-B14F-4D97-AF65-F5344CB8AC3E}">
        <p14:creationId xmlns:p14="http://schemas.microsoft.com/office/powerpoint/2010/main" val="182675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6B3E-9423-4850-BF15-1C1453B99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3945D-6FD6-4418-81A4-F4FA1B37BE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E1D404-A233-4C6A-B809-E721E478A7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BD1CB9-0A16-4520-864D-698536C56E21}"/>
              </a:ext>
            </a:extLst>
          </p:cNvPr>
          <p:cNvSpPr>
            <a:spLocks noGrp="1"/>
          </p:cNvSpPr>
          <p:nvPr>
            <p:ph type="dt" sz="half" idx="10"/>
          </p:nvPr>
        </p:nvSpPr>
        <p:spPr/>
        <p:txBody>
          <a:bodyPr/>
          <a:lstStyle/>
          <a:p>
            <a:fld id="{3B8FEE0A-B636-47CE-9D05-430864CD6A35}" type="datetimeFigureOut">
              <a:rPr lang="en-US" smtClean="0"/>
              <a:pPr/>
              <a:t>9/7/2021</a:t>
            </a:fld>
            <a:endParaRPr lang="en-US"/>
          </a:p>
        </p:txBody>
      </p:sp>
      <p:sp>
        <p:nvSpPr>
          <p:cNvPr id="6" name="Footer Placeholder 5">
            <a:extLst>
              <a:ext uri="{FF2B5EF4-FFF2-40B4-BE49-F238E27FC236}">
                <a16:creationId xmlns:a16="http://schemas.microsoft.com/office/drawing/2014/main" id="{03312723-DE19-4368-87F2-11EBD50B8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4ADA84-1C1B-40AE-9A9F-97CC3D22B9AC}"/>
              </a:ext>
            </a:extLst>
          </p:cNvPr>
          <p:cNvSpPr>
            <a:spLocks noGrp="1"/>
          </p:cNvSpPr>
          <p:nvPr>
            <p:ph type="sldNum" sz="quarter" idx="12"/>
          </p:nvPr>
        </p:nvSpPr>
        <p:spPr/>
        <p:txBody>
          <a:bodyPr/>
          <a:lstStyle/>
          <a:p>
            <a:fld id="{3EE1A5F8-F9C7-4B3D-9E1C-C0A9E257921D}" type="slidenum">
              <a:rPr lang="en-US" smtClean="0"/>
              <a:pPr/>
              <a:t>‹#›</a:t>
            </a:fld>
            <a:endParaRPr lang="en-US"/>
          </a:p>
        </p:txBody>
      </p:sp>
    </p:spTree>
    <p:extLst>
      <p:ext uri="{BB962C8B-B14F-4D97-AF65-F5344CB8AC3E}">
        <p14:creationId xmlns:p14="http://schemas.microsoft.com/office/powerpoint/2010/main" val="309472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194D-436C-44AC-8BC4-A627DE4D0B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6B4E30-03AF-4935-8A8D-019AA1B7D5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E359A-B26D-4C23-A6A9-36FABB4AC9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38F7D7-E41C-4892-8DEF-E0C95D8023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FC4FF-1E44-43F1-9BDE-AA0CB61B70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ECD1B2-D098-47AD-AF55-8F18BD0A506F}"/>
              </a:ext>
            </a:extLst>
          </p:cNvPr>
          <p:cNvSpPr>
            <a:spLocks noGrp="1"/>
          </p:cNvSpPr>
          <p:nvPr>
            <p:ph type="dt" sz="half" idx="10"/>
          </p:nvPr>
        </p:nvSpPr>
        <p:spPr/>
        <p:txBody>
          <a:bodyPr/>
          <a:lstStyle/>
          <a:p>
            <a:fld id="{3B8FEE0A-B636-47CE-9D05-430864CD6A35}" type="datetimeFigureOut">
              <a:rPr lang="en-US" smtClean="0"/>
              <a:pPr/>
              <a:t>9/7/2021</a:t>
            </a:fld>
            <a:endParaRPr lang="en-US"/>
          </a:p>
        </p:txBody>
      </p:sp>
      <p:sp>
        <p:nvSpPr>
          <p:cNvPr id="8" name="Footer Placeholder 7">
            <a:extLst>
              <a:ext uri="{FF2B5EF4-FFF2-40B4-BE49-F238E27FC236}">
                <a16:creationId xmlns:a16="http://schemas.microsoft.com/office/drawing/2014/main" id="{963E9AB5-FA6A-4880-A38D-FE9495DB44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A196F7-F2FF-4DCD-B3F9-5ADC37FD9253}"/>
              </a:ext>
            </a:extLst>
          </p:cNvPr>
          <p:cNvSpPr>
            <a:spLocks noGrp="1"/>
          </p:cNvSpPr>
          <p:nvPr>
            <p:ph type="sldNum" sz="quarter" idx="12"/>
          </p:nvPr>
        </p:nvSpPr>
        <p:spPr/>
        <p:txBody>
          <a:bodyPr/>
          <a:lstStyle/>
          <a:p>
            <a:fld id="{3EE1A5F8-F9C7-4B3D-9E1C-C0A9E257921D}" type="slidenum">
              <a:rPr lang="en-US" smtClean="0"/>
              <a:pPr/>
              <a:t>‹#›</a:t>
            </a:fld>
            <a:endParaRPr lang="en-US"/>
          </a:p>
        </p:txBody>
      </p:sp>
    </p:spTree>
    <p:extLst>
      <p:ext uri="{BB962C8B-B14F-4D97-AF65-F5344CB8AC3E}">
        <p14:creationId xmlns:p14="http://schemas.microsoft.com/office/powerpoint/2010/main" val="401448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83136-16E1-493F-B2F4-71AD3B7888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281A4D-2F3C-46DA-AD66-39921EFC8E4B}"/>
              </a:ext>
            </a:extLst>
          </p:cNvPr>
          <p:cNvSpPr>
            <a:spLocks noGrp="1"/>
          </p:cNvSpPr>
          <p:nvPr>
            <p:ph type="dt" sz="half" idx="10"/>
          </p:nvPr>
        </p:nvSpPr>
        <p:spPr/>
        <p:txBody>
          <a:bodyPr/>
          <a:lstStyle/>
          <a:p>
            <a:fld id="{3B8FEE0A-B636-47CE-9D05-430864CD6A35}" type="datetimeFigureOut">
              <a:rPr lang="en-US" smtClean="0"/>
              <a:pPr/>
              <a:t>9/7/2021</a:t>
            </a:fld>
            <a:endParaRPr lang="en-US"/>
          </a:p>
        </p:txBody>
      </p:sp>
      <p:sp>
        <p:nvSpPr>
          <p:cNvPr id="4" name="Footer Placeholder 3">
            <a:extLst>
              <a:ext uri="{FF2B5EF4-FFF2-40B4-BE49-F238E27FC236}">
                <a16:creationId xmlns:a16="http://schemas.microsoft.com/office/drawing/2014/main" id="{8683D7C4-1BF7-426D-8E02-5B59B245D5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48FA4D-0154-4727-A32F-4B576A4DEAF4}"/>
              </a:ext>
            </a:extLst>
          </p:cNvPr>
          <p:cNvSpPr>
            <a:spLocks noGrp="1"/>
          </p:cNvSpPr>
          <p:nvPr>
            <p:ph type="sldNum" sz="quarter" idx="12"/>
          </p:nvPr>
        </p:nvSpPr>
        <p:spPr/>
        <p:txBody>
          <a:bodyPr/>
          <a:lstStyle/>
          <a:p>
            <a:fld id="{3EE1A5F8-F9C7-4B3D-9E1C-C0A9E257921D}" type="slidenum">
              <a:rPr lang="en-US" smtClean="0"/>
              <a:pPr/>
              <a:t>‹#›</a:t>
            </a:fld>
            <a:endParaRPr lang="en-US"/>
          </a:p>
        </p:txBody>
      </p:sp>
    </p:spTree>
    <p:extLst>
      <p:ext uri="{BB962C8B-B14F-4D97-AF65-F5344CB8AC3E}">
        <p14:creationId xmlns:p14="http://schemas.microsoft.com/office/powerpoint/2010/main" val="134910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78E21D-8F23-48D1-82D7-F1F180796099}"/>
              </a:ext>
            </a:extLst>
          </p:cNvPr>
          <p:cNvSpPr>
            <a:spLocks noGrp="1"/>
          </p:cNvSpPr>
          <p:nvPr>
            <p:ph type="dt" sz="half" idx="10"/>
          </p:nvPr>
        </p:nvSpPr>
        <p:spPr/>
        <p:txBody>
          <a:bodyPr/>
          <a:lstStyle/>
          <a:p>
            <a:fld id="{3B8FEE0A-B636-47CE-9D05-430864CD6A35}" type="datetimeFigureOut">
              <a:rPr lang="en-US" smtClean="0"/>
              <a:pPr/>
              <a:t>9/7/2021</a:t>
            </a:fld>
            <a:endParaRPr lang="en-US"/>
          </a:p>
        </p:txBody>
      </p:sp>
      <p:sp>
        <p:nvSpPr>
          <p:cNvPr id="3" name="Footer Placeholder 2">
            <a:extLst>
              <a:ext uri="{FF2B5EF4-FFF2-40B4-BE49-F238E27FC236}">
                <a16:creationId xmlns:a16="http://schemas.microsoft.com/office/drawing/2014/main" id="{D1D39437-3676-4F6D-A650-6E981E6A51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429D2-4548-4064-B7B5-5C6D4E7B216E}"/>
              </a:ext>
            </a:extLst>
          </p:cNvPr>
          <p:cNvSpPr>
            <a:spLocks noGrp="1"/>
          </p:cNvSpPr>
          <p:nvPr>
            <p:ph type="sldNum" sz="quarter" idx="12"/>
          </p:nvPr>
        </p:nvSpPr>
        <p:spPr/>
        <p:txBody>
          <a:bodyPr/>
          <a:lstStyle/>
          <a:p>
            <a:fld id="{3EE1A5F8-F9C7-4B3D-9E1C-C0A9E257921D}" type="slidenum">
              <a:rPr lang="en-US" smtClean="0"/>
              <a:pPr/>
              <a:t>‹#›</a:t>
            </a:fld>
            <a:endParaRPr lang="en-US"/>
          </a:p>
        </p:txBody>
      </p:sp>
    </p:spTree>
    <p:extLst>
      <p:ext uri="{BB962C8B-B14F-4D97-AF65-F5344CB8AC3E}">
        <p14:creationId xmlns:p14="http://schemas.microsoft.com/office/powerpoint/2010/main" val="1811403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199C-24DA-4F15-973A-B6B0C8CCC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A10238-0B85-4C85-A6FF-91B84CA51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498024-240E-4216-B245-BEFFEFD63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26E07-DDDB-4BBD-A0F3-DDFDCCD88BD2}"/>
              </a:ext>
            </a:extLst>
          </p:cNvPr>
          <p:cNvSpPr>
            <a:spLocks noGrp="1"/>
          </p:cNvSpPr>
          <p:nvPr>
            <p:ph type="dt" sz="half" idx="10"/>
          </p:nvPr>
        </p:nvSpPr>
        <p:spPr/>
        <p:txBody>
          <a:bodyPr/>
          <a:lstStyle/>
          <a:p>
            <a:fld id="{3B8FEE0A-B636-47CE-9D05-430864CD6A35}" type="datetimeFigureOut">
              <a:rPr lang="en-US" smtClean="0"/>
              <a:pPr/>
              <a:t>9/7/2021</a:t>
            </a:fld>
            <a:endParaRPr lang="en-US"/>
          </a:p>
        </p:txBody>
      </p:sp>
      <p:sp>
        <p:nvSpPr>
          <p:cNvPr id="6" name="Footer Placeholder 5">
            <a:extLst>
              <a:ext uri="{FF2B5EF4-FFF2-40B4-BE49-F238E27FC236}">
                <a16:creationId xmlns:a16="http://schemas.microsoft.com/office/drawing/2014/main" id="{288714B4-A99E-4664-B2C7-6E7C1D3CBD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BC0ED-2D67-42A2-9C85-A8E4E5D51BB9}"/>
              </a:ext>
            </a:extLst>
          </p:cNvPr>
          <p:cNvSpPr>
            <a:spLocks noGrp="1"/>
          </p:cNvSpPr>
          <p:nvPr>
            <p:ph type="sldNum" sz="quarter" idx="12"/>
          </p:nvPr>
        </p:nvSpPr>
        <p:spPr/>
        <p:txBody>
          <a:bodyPr/>
          <a:lstStyle/>
          <a:p>
            <a:fld id="{3EE1A5F8-F9C7-4B3D-9E1C-C0A9E257921D}" type="slidenum">
              <a:rPr lang="en-US" smtClean="0"/>
              <a:pPr/>
              <a:t>‹#›</a:t>
            </a:fld>
            <a:endParaRPr lang="en-US"/>
          </a:p>
        </p:txBody>
      </p:sp>
    </p:spTree>
    <p:extLst>
      <p:ext uri="{BB962C8B-B14F-4D97-AF65-F5344CB8AC3E}">
        <p14:creationId xmlns:p14="http://schemas.microsoft.com/office/powerpoint/2010/main" val="2002925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2F76-ACDA-4A11-82A1-15420D7852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70B783-869A-4750-9800-E8B342654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CF34D5-820E-4159-9CC6-2CF67AB0C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FFAE2D-B3C7-4C16-8160-BA339BDCED94}"/>
              </a:ext>
            </a:extLst>
          </p:cNvPr>
          <p:cNvSpPr>
            <a:spLocks noGrp="1"/>
          </p:cNvSpPr>
          <p:nvPr>
            <p:ph type="dt" sz="half" idx="10"/>
          </p:nvPr>
        </p:nvSpPr>
        <p:spPr/>
        <p:txBody>
          <a:bodyPr/>
          <a:lstStyle/>
          <a:p>
            <a:fld id="{3B8FEE0A-B636-47CE-9D05-430864CD6A35}" type="datetimeFigureOut">
              <a:rPr lang="en-US" smtClean="0"/>
              <a:pPr/>
              <a:t>9/7/2021</a:t>
            </a:fld>
            <a:endParaRPr lang="en-US"/>
          </a:p>
        </p:txBody>
      </p:sp>
      <p:sp>
        <p:nvSpPr>
          <p:cNvPr id="6" name="Footer Placeholder 5">
            <a:extLst>
              <a:ext uri="{FF2B5EF4-FFF2-40B4-BE49-F238E27FC236}">
                <a16:creationId xmlns:a16="http://schemas.microsoft.com/office/drawing/2014/main" id="{D84A74C9-411B-47E9-A5C5-E317DEEA31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D347F4-253A-4484-8879-064BCD46C7EF}"/>
              </a:ext>
            </a:extLst>
          </p:cNvPr>
          <p:cNvSpPr>
            <a:spLocks noGrp="1"/>
          </p:cNvSpPr>
          <p:nvPr>
            <p:ph type="sldNum" sz="quarter" idx="12"/>
          </p:nvPr>
        </p:nvSpPr>
        <p:spPr/>
        <p:txBody>
          <a:bodyPr/>
          <a:lstStyle/>
          <a:p>
            <a:fld id="{3EE1A5F8-F9C7-4B3D-9E1C-C0A9E257921D}" type="slidenum">
              <a:rPr lang="en-US" smtClean="0"/>
              <a:pPr/>
              <a:t>‹#›</a:t>
            </a:fld>
            <a:endParaRPr lang="en-US"/>
          </a:p>
        </p:txBody>
      </p:sp>
    </p:spTree>
    <p:extLst>
      <p:ext uri="{BB962C8B-B14F-4D97-AF65-F5344CB8AC3E}">
        <p14:creationId xmlns:p14="http://schemas.microsoft.com/office/powerpoint/2010/main" val="2033115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74DA25-A3DD-4C75-82E7-C75EE0458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314669-8A94-4BFF-B1CC-66120D6EBE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6410E0-30B9-4EF4-8C00-754273DF9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FEE0A-B636-47CE-9D05-430864CD6A35}" type="datetimeFigureOut">
              <a:rPr lang="en-US" smtClean="0"/>
              <a:pPr/>
              <a:t>9/7/2021</a:t>
            </a:fld>
            <a:endParaRPr lang="en-US"/>
          </a:p>
        </p:txBody>
      </p:sp>
      <p:sp>
        <p:nvSpPr>
          <p:cNvPr id="5" name="Footer Placeholder 4">
            <a:extLst>
              <a:ext uri="{FF2B5EF4-FFF2-40B4-BE49-F238E27FC236}">
                <a16:creationId xmlns:a16="http://schemas.microsoft.com/office/drawing/2014/main" id="{9C72461B-5FCB-4B28-AB4A-7CF33794DE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FD84E6-BB27-4C7A-BFD7-C5ECF3786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1A5F8-F9C7-4B3D-9E1C-C0A9E257921D}" type="slidenum">
              <a:rPr lang="en-US" smtClean="0"/>
              <a:pPr/>
              <a:t>‹#›</a:t>
            </a:fld>
            <a:endParaRPr lang="en-US"/>
          </a:p>
        </p:txBody>
      </p:sp>
    </p:spTree>
    <p:extLst>
      <p:ext uri="{BB962C8B-B14F-4D97-AF65-F5344CB8AC3E}">
        <p14:creationId xmlns:p14="http://schemas.microsoft.com/office/powerpoint/2010/main" val="1080297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22F3-4164-42EF-A1F9-92E9D3E460ED}"/>
              </a:ext>
            </a:extLst>
          </p:cNvPr>
          <p:cNvSpPr>
            <a:spLocks noGrp="1"/>
          </p:cNvSpPr>
          <p:nvPr>
            <p:ph type="ctrTitle"/>
          </p:nvPr>
        </p:nvSpPr>
        <p:spPr/>
        <p:txBody>
          <a:bodyPr/>
          <a:lstStyle/>
          <a:p>
            <a:r>
              <a:rPr lang="en-US" dirty="0"/>
              <a:t>Production &amp; Planning Control</a:t>
            </a:r>
          </a:p>
        </p:txBody>
      </p:sp>
      <p:sp>
        <p:nvSpPr>
          <p:cNvPr id="3" name="Subtitle 2">
            <a:extLst>
              <a:ext uri="{FF2B5EF4-FFF2-40B4-BE49-F238E27FC236}">
                <a16:creationId xmlns:a16="http://schemas.microsoft.com/office/drawing/2014/main" id="{30BBA3F7-F09D-4C8C-8666-230E3619508A}"/>
              </a:ext>
            </a:extLst>
          </p:cNvPr>
          <p:cNvSpPr>
            <a:spLocks noGrp="1"/>
          </p:cNvSpPr>
          <p:nvPr>
            <p:ph type="subTitle" idx="1"/>
          </p:nvPr>
        </p:nvSpPr>
        <p:spPr/>
        <p:txBody>
          <a:bodyPr/>
          <a:lstStyle/>
          <a:p>
            <a:r>
              <a:rPr lang="en-US" dirty="0"/>
              <a:t>Organizational Requirements</a:t>
            </a:r>
          </a:p>
        </p:txBody>
      </p:sp>
    </p:spTree>
    <p:extLst>
      <p:ext uri="{BB962C8B-B14F-4D97-AF65-F5344CB8AC3E}">
        <p14:creationId xmlns:p14="http://schemas.microsoft.com/office/powerpoint/2010/main" val="2398167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a:t>1.6 Provision to enter start time of specific activity</a:t>
            </a:r>
          </a:p>
        </p:txBody>
      </p:sp>
      <p:sp>
        <p:nvSpPr>
          <p:cNvPr id="5" name="Content Placeholder 4">
            <a:extLst>
              <a:ext uri="{FF2B5EF4-FFF2-40B4-BE49-F238E27FC236}">
                <a16:creationId xmlns:a16="http://schemas.microsoft.com/office/drawing/2014/main" id="{A57805F9-43D8-4658-871A-CAD0C62879DC}"/>
              </a:ext>
            </a:extLst>
          </p:cNvPr>
          <p:cNvSpPr>
            <a:spLocks noGrp="1"/>
          </p:cNvSpPr>
          <p:nvPr>
            <p:ph idx="1"/>
          </p:nvPr>
        </p:nvSpPr>
        <p:spPr>
          <a:xfrm>
            <a:off x="838200" y="1825625"/>
            <a:ext cx="10515600" cy="3931708"/>
          </a:xfrm>
        </p:spPr>
        <p:txBody>
          <a:bodyPr>
            <a:normAutofit/>
          </a:bodyPr>
          <a:lstStyle/>
          <a:p>
            <a:r>
              <a:rPr lang="en-US" dirty="0"/>
              <a:t>Facility should be provided to enter start time of specific activity.</a:t>
            </a:r>
          </a:p>
          <a:p>
            <a:r>
              <a:rPr lang="en-US" dirty="0"/>
              <a:t>Once the project start date given to software, Job completion date should be generate automatically based on time defined for each activity and available resources.</a:t>
            </a:r>
          </a:p>
          <a:p>
            <a:r>
              <a:rPr lang="en-US" dirty="0"/>
              <a:t>If situation occurs to define start date of process manually, that facility should provided, which will helpful to track actual delayed activities. E.g. If purchased Item delivery is late and this delay can not be considered as organizational delay.</a:t>
            </a:r>
          </a:p>
        </p:txBody>
      </p:sp>
    </p:spTree>
    <p:extLst>
      <p:ext uri="{BB962C8B-B14F-4D97-AF65-F5344CB8AC3E}">
        <p14:creationId xmlns:p14="http://schemas.microsoft.com/office/powerpoint/2010/main" val="3328631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EFF4E8-B959-4A53-A411-FE5BB547D5E5}"/>
              </a:ext>
            </a:extLst>
          </p:cNvPr>
          <p:cNvSpPr>
            <a:spLocks noGrp="1"/>
          </p:cNvSpPr>
          <p:nvPr>
            <p:ph type="title"/>
          </p:nvPr>
        </p:nvSpPr>
        <p:spPr/>
        <p:txBody>
          <a:bodyPr/>
          <a:lstStyle/>
          <a:p>
            <a:r>
              <a:rPr lang="en-US" dirty="0"/>
              <a:t>2. Project </a:t>
            </a:r>
            <a:r>
              <a:rPr lang="en-US" dirty="0" smtClean="0"/>
              <a:t>windows</a:t>
            </a:r>
            <a:endParaRPr lang="en-US" dirty="0"/>
          </a:p>
        </p:txBody>
      </p:sp>
      <p:sp>
        <p:nvSpPr>
          <p:cNvPr id="5" name="Text Placeholder 4">
            <a:extLst>
              <a:ext uri="{FF2B5EF4-FFF2-40B4-BE49-F238E27FC236}">
                <a16:creationId xmlns:a16="http://schemas.microsoft.com/office/drawing/2014/main" id="{7AB5808C-C92C-424A-A412-617EBE0F077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184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a:t>2.1 First Window</a:t>
            </a:r>
          </a:p>
        </p:txBody>
      </p:sp>
      <p:sp>
        <p:nvSpPr>
          <p:cNvPr id="8" name="Rectangle: Rounded Corners 7">
            <a:extLst>
              <a:ext uri="{FF2B5EF4-FFF2-40B4-BE49-F238E27FC236}">
                <a16:creationId xmlns:a16="http://schemas.microsoft.com/office/drawing/2014/main" id="{9E2821ED-E5EB-46A4-A3D6-FFFE8555788A}"/>
              </a:ext>
            </a:extLst>
          </p:cNvPr>
          <p:cNvSpPr/>
          <p:nvPr/>
        </p:nvSpPr>
        <p:spPr>
          <a:xfrm>
            <a:off x="1117600" y="1690689"/>
            <a:ext cx="1411111" cy="928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Project</a:t>
            </a:r>
          </a:p>
        </p:txBody>
      </p:sp>
      <p:sp>
        <p:nvSpPr>
          <p:cNvPr id="9" name="Rectangle: Rounded Corners 8">
            <a:extLst>
              <a:ext uri="{FF2B5EF4-FFF2-40B4-BE49-F238E27FC236}">
                <a16:creationId xmlns:a16="http://schemas.microsoft.com/office/drawing/2014/main" id="{FB4221A0-5AB7-4296-B530-23AA519797C3}"/>
              </a:ext>
            </a:extLst>
          </p:cNvPr>
          <p:cNvSpPr/>
          <p:nvPr/>
        </p:nvSpPr>
        <p:spPr>
          <a:xfrm>
            <a:off x="1117598" y="2953766"/>
            <a:ext cx="1411111" cy="807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Edit Project</a:t>
            </a:r>
          </a:p>
        </p:txBody>
      </p:sp>
      <p:sp>
        <p:nvSpPr>
          <p:cNvPr id="10" name="Rectangle: Rounded Corners 9">
            <a:extLst>
              <a:ext uri="{FF2B5EF4-FFF2-40B4-BE49-F238E27FC236}">
                <a16:creationId xmlns:a16="http://schemas.microsoft.com/office/drawing/2014/main" id="{27BDCFEA-2FE2-4FCD-813E-4D8ED4404F1F}"/>
              </a:ext>
            </a:extLst>
          </p:cNvPr>
          <p:cNvSpPr/>
          <p:nvPr/>
        </p:nvSpPr>
        <p:spPr>
          <a:xfrm>
            <a:off x="1117598" y="4100027"/>
            <a:ext cx="1411111" cy="928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Results Project wise</a:t>
            </a:r>
          </a:p>
        </p:txBody>
      </p:sp>
      <p:sp>
        <p:nvSpPr>
          <p:cNvPr id="11" name="Rectangle: Rounded Corners 10">
            <a:extLst>
              <a:ext uri="{FF2B5EF4-FFF2-40B4-BE49-F238E27FC236}">
                <a16:creationId xmlns:a16="http://schemas.microsoft.com/office/drawing/2014/main" id="{B72BCB54-FE61-4A1F-A2EA-3D0EF09A1D8A}"/>
              </a:ext>
            </a:extLst>
          </p:cNvPr>
          <p:cNvSpPr/>
          <p:nvPr/>
        </p:nvSpPr>
        <p:spPr>
          <a:xfrm>
            <a:off x="1117598" y="5501216"/>
            <a:ext cx="1411111" cy="928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overall results</a:t>
            </a:r>
          </a:p>
        </p:txBody>
      </p:sp>
      <p:sp>
        <p:nvSpPr>
          <p:cNvPr id="17" name="Rectangle: Rounded Corners 16">
            <a:extLst>
              <a:ext uri="{FF2B5EF4-FFF2-40B4-BE49-F238E27FC236}">
                <a16:creationId xmlns:a16="http://schemas.microsoft.com/office/drawing/2014/main" id="{1E9F7F94-5C4D-4FD0-8EBC-247316DFD1C8}"/>
              </a:ext>
            </a:extLst>
          </p:cNvPr>
          <p:cNvSpPr/>
          <p:nvPr/>
        </p:nvSpPr>
        <p:spPr>
          <a:xfrm>
            <a:off x="2940756" y="1690688"/>
            <a:ext cx="1411111" cy="928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400" dirty="0"/>
              <a:t>Equi. Type</a:t>
            </a:r>
          </a:p>
          <a:p>
            <a:pPr marL="285750" indent="-285750">
              <a:buFont typeface="Arial" panose="020B0604020202020204" pitchFamily="34" charset="0"/>
              <a:buChar char="•"/>
            </a:pPr>
            <a:r>
              <a:rPr lang="en-US" sz="1400" dirty="0"/>
              <a:t>Tank</a:t>
            </a:r>
          </a:p>
          <a:p>
            <a:pPr marL="285750" indent="-285750">
              <a:buFont typeface="Arial" panose="020B0604020202020204" pitchFamily="34" charset="0"/>
              <a:buChar char="•"/>
            </a:pPr>
            <a:r>
              <a:rPr lang="en-US" sz="1400" dirty="0"/>
              <a:t>HE</a:t>
            </a:r>
          </a:p>
          <a:p>
            <a:pPr marL="285750" indent="-285750">
              <a:buFont typeface="Arial" panose="020B0604020202020204" pitchFamily="34" charset="0"/>
              <a:buChar char="•"/>
            </a:pPr>
            <a:r>
              <a:rPr lang="en-US" sz="1400" dirty="0"/>
              <a:t>Colum</a:t>
            </a:r>
          </a:p>
        </p:txBody>
      </p:sp>
      <p:sp>
        <p:nvSpPr>
          <p:cNvPr id="18" name="Rectangle: Rounded Corners 17">
            <a:extLst>
              <a:ext uri="{FF2B5EF4-FFF2-40B4-BE49-F238E27FC236}">
                <a16:creationId xmlns:a16="http://schemas.microsoft.com/office/drawing/2014/main" id="{A81F4509-0763-4C96-9667-DF70ACDE5B62}"/>
              </a:ext>
            </a:extLst>
          </p:cNvPr>
          <p:cNvSpPr/>
          <p:nvPr/>
        </p:nvSpPr>
        <p:spPr>
          <a:xfrm>
            <a:off x="2940754" y="2953765"/>
            <a:ext cx="1411111" cy="8075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List of Project</a:t>
            </a:r>
          </a:p>
        </p:txBody>
      </p:sp>
      <p:sp>
        <p:nvSpPr>
          <p:cNvPr id="19" name="Rectangle: Rounded Corners 18">
            <a:extLst>
              <a:ext uri="{FF2B5EF4-FFF2-40B4-BE49-F238E27FC236}">
                <a16:creationId xmlns:a16="http://schemas.microsoft.com/office/drawing/2014/main" id="{227A9530-F13A-4515-8ED5-81C9E1070B3B}"/>
              </a:ext>
            </a:extLst>
          </p:cNvPr>
          <p:cNvSpPr/>
          <p:nvPr/>
        </p:nvSpPr>
        <p:spPr>
          <a:xfrm>
            <a:off x="2940754" y="4100026"/>
            <a:ext cx="1411111" cy="928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List of Projects</a:t>
            </a:r>
          </a:p>
        </p:txBody>
      </p:sp>
      <p:sp>
        <p:nvSpPr>
          <p:cNvPr id="20" name="Rectangle: Rounded Corners 19">
            <a:extLst>
              <a:ext uri="{FF2B5EF4-FFF2-40B4-BE49-F238E27FC236}">
                <a16:creationId xmlns:a16="http://schemas.microsoft.com/office/drawing/2014/main" id="{2AF4A3E2-CC39-47BE-B499-922C4271700F}"/>
              </a:ext>
            </a:extLst>
          </p:cNvPr>
          <p:cNvSpPr/>
          <p:nvPr/>
        </p:nvSpPr>
        <p:spPr>
          <a:xfrm>
            <a:off x="2940754" y="5501215"/>
            <a:ext cx="1778002" cy="92833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Open Combine Project window</a:t>
            </a:r>
          </a:p>
        </p:txBody>
      </p:sp>
      <p:sp>
        <p:nvSpPr>
          <p:cNvPr id="21" name="Rectangle: Rounded Corners 20">
            <a:extLst>
              <a:ext uri="{FF2B5EF4-FFF2-40B4-BE49-F238E27FC236}">
                <a16:creationId xmlns:a16="http://schemas.microsoft.com/office/drawing/2014/main" id="{72EAA802-493A-4D16-BDD3-D0C23B4D876E}"/>
              </a:ext>
            </a:extLst>
          </p:cNvPr>
          <p:cNvSpPr/>
          <p:nvPr/>
        </p:nvSpPr>
        <p:spPr>
          <a:xfrm>
            <a:off x="5008027" y="1690688"/>
            <a:ext cx="1411111" cy="928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400" dirty="0"/>
              <a:t>Project Data Window, </a:t>
            </a:r>
            <a:r>
              <a:rPr lang="en-US" sz="1400" dirty="0" err="1"/>
              <a:t>Proj</a:t>
            </a:r>
            <a:r>
              <a:rPr lang="en-US" sz="1400" dirty="0"/>
              <a:t> Name, no, client, </a:t>
            </a:r>
            <a:r>
              <a:rPr lang="en-US" sz="1400" dirty="0" err="1"/>
              <a:t>spef</a:t>
            </a:r>
            <a:r>
              <a:rPr lang="en-US" sz="1400" dirty="0"/>
              <a:t> </a:t>
            </a:r>
            <a:r>
              <a:rPr lang="en-US" sz="1400" dirty="0" err="1"/>
              <a:t>etc</a:t>
            </a:r>
            <a:endParaRPr lang="en-US" sz="1400" dirty="0"/>
          </a:p>
        </p:txBody>
      </p:sp>
      <p:sp>
        <p:nvSpPr>
          <p:cNvPr id="22" name="Rectangle: Rounded Corners 21">
            <a:extLst>
              <a:ext uri="{FF2B5EF4-FFF2-40B4-BE49-F238E27FC236}">
                <a16:creationId xmlns:a16="http://schemas.microsoft.com/office/drawing/2014/main" id="{FB7F2F32-1960-4AE2-9DFC-810CC262F62E}"/>
              </a:ext>
            </a:extLst>
          </p:cNvPr>
          <p:cNvSpPr/>
          <p:nvPr/>
        </p:nvSpPr>
        <p:spPr>
          <a:xfrm>
            <a:off x="5008028" y="2953765"/>
            <a:ext cx="1411111" cy="8075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Open Project Window</a:t>
            </a:r>
          </a:p>
        </p:txBody>
      </p:sp>
      <p:sp>
        <p:nvSpPr>
          <p:cNvPr id="23" name="Rectangle: Rounded Corners 22">
            <a:extLst>
              <a:ext uri="{FF2B5EF4-FFF2-40B4-BE49-F238E27FC236}">
                <a16:creationId xmlns:a16="http://schemas.microsoft.com/office/drawing/2014/main" id="{E6AA9C1D-12B4-4003-8DB4-8564E3B27F8B}"/>
              </a:ext>
            </a:extLst>
          </p:cNvPr>
          <p:cNvSpPr/>
          <p:nvPr/>
        </p:nvSpPr>
        <p:spPr>
          <a:xfrm>
            <a:off x="5008028" y="4093943"/>
            <a:ext cx="1411111" cy="928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Open project window</a:t>
            </a:r>
          </a:p>
        </p:txBody>
      </p:sp>
      <p:sp>
        <p:nvSpPr>
          <p:cNvPr id="24" name="Rectangle: Rounded Corners 23">
            <a:extLst>
              <a:ext uri="{FF2B5EF4-FFF2-40B4-BE49-F238E27FC236}">
                <a16:creationId xmlns:a16="http://schemas.microsoft.com/office/drawing/2014/main" id="{8D363942-EF24-4801-8F0F-F30B624F25F8}"/>
              </a:ext>
            </a:extLst>
          </p:cNvPr>
          <p:cNvSpPr/>
          <p:nvPr/>
        </p:nvSpPr>
        <p:spPr>
          <a:xfrm>
            <a:off x="6905967" y="2953765"/>
            <a:ext cx="1411111" cy="8075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Enter/Edit Parameters</a:t>
            </a:r>
          </a:p>
        </p:txBody>
      </p:sp>
      <p:sp>
        <p:nvSpPr>
          <p:cNvPr id="25" name="Rectangle: Rounded Corners 24">
            <a:extLst>
              <a:ext uri="{FF2B5EF4-FFF2-40B4-BE49-F238E27FC236}">
                <a16:creationId xmlns:a16="http://schemas.microsoft.com/office/drawing/2014/main" id="{3BD1EBD9-EC45-4D6C-BFF0-760D919335A9}"/>
              </a:ext>
            </a:extLst>
          </p:cNvPr>
          <p:cNvSpPr/>
          <p:nvPr/>
        </p:nvSpPr>
        <p:spPr>
          <a:xfrm>
            <a:off x="6905967" y="4093943"/>
            <a:ext cx="1411111" cy="928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View required results</a:t>
            </a:r>
          </a:p>
        </p:txBody>
      </p:sp>
      <p:sp>
        <p:nvSpPr>
          <p:cNvPr id="26" name="Rectangle: Rounded Corners 25">
            <a:extLst>
              <a:ext uri="{FF2B5EF4-FFF2-40B4-BE49-F238E27FC236}">
                <a16:creationId xmlns:a16="http://schemas.microsoft.com/office/drawing/2014/main" id="{A4E175A2-525D-4DEB-8F3B-24E246A48C70}"/>
              </a:ext>
            </a:extLst>
          </p:cNvPr>
          <p:cNvSpPr/>
          <p:nvPr/>
        </p:nvSpPr>
        <p:spPr>
          <a:xfrm>
            <a:off x="6901031" y="1690688"/>
            <a:ext cx="1411111" cy="928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400" dirty="0"/>
              <a:t>Start Project</a:t>
            </a:r>
          </a:p>
        </p:txBody>
      </p:sp>
      <p:cxnSp>
        <p:nvCxnSpPr>
          <p:cNvPr id="28" name="Straight Arrow Connector 27">
            <a:extLst>
              <a:ext uri="{FF2B5EF4-FFF2-40B4-BE49-F238E27FC236}">
                <a16:creationId xmlns:a16="http://schemas.microsoft.com/office/drawing/2014/main" id="{D65C76A8-E888-4882-9CB2-17020E08C244}"/>
              </a:ext>
            </a:extLst>
          </p:cNvPr>
          <p:cNvCxnSpPr>
            <a:stCxn id="8" idx="3"/>
            <a:endCxn id="17" idx="1"/>
          </p:cNvCxnSpPr>
          <p:nvPr/>
        </p:nvCxnSpPr>
        <p:spPr>
          <a:xfrm flipV="1">
            <a:off x="2528711" y="2154855"/>
            <a:ext cx="4120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CDEE50E-D16F-4309-9DAB-F41087C00629}"/>
              </a:ext>
            </a:extLst>
          </p:cNvPr>
          <p:cNvCxnSpPr>
            <a:cxnSpLocks/>
            <a:stCxn id="17" idx="3"/>
            <a:endCxn id="21" idx="1"/>
          </p:cNvCxnSpPr>
          <p:nvPr/>
        </p:nvCxnSpPr>
        <p:spPr>
          <a:xfrm>
            <a:off x="4351867" y="2154855"/>
            <a:ext cx="656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0A85227-AD31-4662-8FEB-8A27FA3CF736}"/>
              </a:ext>
            </a:extLst>
          </p:cNvPr>
          <p:cNvCxnSpPr>
            <a:cxnSpLocks/>
            <a:stCxn id="21" idx="3"/>
            <a:endCxn id="26" idx="1"/>
          </p:cNvCxnSpPr>
          <p:nvPr/>
        </p:nvCxnSpPr>
        <p:spPr>
          <a:xfrm>
            <a:off x="6419138" y="2154855"/>
            <a:ext cx="4818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E21B70-026C-43F3-A5B7-7318A099788D}"/>
              </a:ext>
            </a:extLst>
          </p:cNvPr>
          <p:cNvCxnSpPr>
            <a:cxnSpLocks/>
            <a:stCxn id="9" idx="3"/>
            <a:endCxn id="18" idx="1"/>
          </p:cNvCxnSpPr>
          <p:nvPr/>
        </p:nvCxnSpPr>
        <p:spPr>
          <a:xfrm flipV="1">
            <a:off x="2528709" y="3357564"/>
            <a:ext cx="4120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4872CBA-AF06-4BEE-A7CD-657C9DE32413}"/>
              </a:ext>
            </a:extLst>
          </p:cNvPr>
          <p:cNvCxnSpPr>
            <a:cxnSpLocks/>
            <a:stCxn id="18" idx="3"/>
            <a:endCxn id="22" idx="1"/>
          </p:cNvCxnSpPr>
          <p:nvPr/>
        </p:nvCxnSpPr>
        <p:spPr>
          <a:xfrm>
            <a:off x="4351865" y="3357564"/>
            <a:ext cx="6561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3083879-53E7-4B69-9894-3F9647C766C3}"/>
              </a:ext>
            </a:extLst>
          </p:cNvPr>
          <p:cNvCxnSpPr>
            <a:cxnSpLocks/>
            <a:stCxn id="22" idx="3"/>
            <a:endCxn id="24" idx="1"/>
          </p:cNvCxnSpPr>
          <p:nvPr/>
        </p:nvCxnSpPr>
        <p:spPr>
          <a:xfrm>
            <a:off x="6419139" y="3357564"/>
            <a:ext cx="486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AE8ADF7-CD14-4D6B-9A54-DA1E9E280B1B}"/>
              </a:ext>
            </a:extLst>
          </p:cNvPr>
          <p:cNvCxnSpPr>
            <a:cxnSpLocks/>
            <a:stCxn id="10" idx="3"/>
            <a:endCxn id="19" idx="1"/>
          </p:cNvCxnSpPr>
          <p:nvPr/>
        </p:nvCxnSpPr>
        <p:spPr>
          <a:xfrm flipV="1">
            <a:off x="2528709" y="4564193"/>
            <a:ext cx="4120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391315-30F1-458E-A6CA-B3D42BA8E563}"/>
              </a:ext>
            </a:extLst>
          </p:cNvPr>
          <p:cNvCxnSpPr>
            <a:cxnSpLocks/>
            <a:stCxn id="19" idx="3"/>
            <a:endCxn id="23" idx="1"/>
          </p:cNvCxnSpPr>
          <p:nvPr/>
        </p:nvCxnSpPr>
        <p:spPr>
          <a:xfrm flipV="1">
            <a:off x="4351865" y="4558110"/>
            <a:ext cx="656163" cy="6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DE81249-862A-48EE-B325-09D20BA949B0}"/>
              </a:ext>
            </a:extLst>
          </p:cNvPr>
          <p:cNvCxnSpPr>
            <a:cxnSpLocks/>
            <a:stCxn id="23" idx="3"/>
            <a:endCxn id="25" idx="1"/>
          </p:cNvCxnSpPr>
          <p:nvPr/>
        </p:nvCxnSpPr>
        <p:spPr>
          <a:xfrm>
            <a:off x="6419139" y="4558110"/>
            <a:ext cx="486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CF990BB-3843-4B65-9F4D-D4FE4CC775CF}"/>
              </a:ext>
            </a:extLst>
          </p:cNvPr>
          <p:cNvCxnSpPr>
            <a:cxnSpLocks/>
            <a:stCxn id="11" idx="3"/>
            <a:endCxn id="20" idx="1"/>
          </p:cNvCxnSpPr>
          <p:nvPr/>
        </p:nvCxnSpPr>
        <p:spPr>
          <a:xfrm>
            <a:off x="2528709" y="5965383"/>
            <a:ext cx="41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E73545D-B8E3-4B4C-86D4-9CBBBE541A5D}"/>
              </a:ext>
            </a:extLst>
          </p:cNvPr>
          <p:cNvCxnSpPr>
            <a:stCxn id="8" idx="2"/>
            <a:endCxn id="9" idx="0"/>
          </p:cNvCxnSpPr>
          <p:nvPr/>
        </p:nvCxnSpPr>
        <p:spPr>
          <a:xfrm flipH="1">
            <a:off x="1823154" y="2619023"/>
            <a:ext cx="2" cy="33474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3B36C9F-23D9-4554-9977-53C7F97176AA}"/>
              </a:ext>
            </a:extLst>
          </p:cNvPr>
          <p:cNvCxnSpPr>
            <a:cxnSpLocks/>
            <a:stCxn id="9" idx="2"/>
            <a:endCxn id="10" idx="0"/>
          </p:cNvCxnSpPr>
          <p:nvPr/>
        </p:nvCxnSpPr>
        <p:spPr>
          <a:xfrm>
            <a:off x="1823154" y="3761363"/>
            <a:ext cx="0" cy="3386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EE76691-68DB-4CA2-8696-0F7E351CA64B}"/>
              </a:ext>
            </a:extLst>
          </p:cNvPr>
          <p:cNvCxnSpPr>
            <a:cxnSpLocks/>
            <a:stCxn id="10" idx="2"/>
            <a:endCxn id="11" idx="0"/>
          </p:cNvCxnSpPr>
          <p:nvPr/>
        </p:nvCxnSpPr>
        <p:spPr>
          <a:xfrm>
            <a:off x="1823154" y="5028361"/>
            <a:ext cx="0" cy="4728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2" name="Rectangle: Rounded Corners 71">
            <a:extLst>
              <a:ext uri="{FF2B5EF4-FFF2-40B4-BE49-F238E27FC236}">
                <a16:creationId xmlns:a16="http://schemas.microsoft.com/office/drawing/2014/main" id="{752C7619-EB6A-49E9-8AD6-2A5AAB249D30}"/>
              </a:ext>
            </a:extLst>
          </p:cNvPr>
          <p:cNvSpPr/>
          <p:nvPr/>
        </p:nvSpPr>
        <p:spPr>
          <a:xfrm>
            <a:off x="5253550" y="5501216"/>
            <a:ext cx="1411111" cy="928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View required results</a:t>
            </a:r>
          </a:p>
        </p:txBody>
      </p:sp>
      <p:cxnSp>
        <p:nvCxnSpPr>
          <p:cNvPr id="73" name="Straight Arrow Connector 72">
            <a:extLst>
              <a:ext uri="{FF2B5EF4-FFF2-40B4-BE49-F238E27FC236}">
                <a16:creationId xmlns:a16="http://schemas.microsoft.com/office/drawing/2014/main" id="{3B3E12B1-E679-4FCC-A49C-A3276FFEA6DB}"/>
              </a:ext>
            </a:extLst>
          </p:cNvPr>
          <p:cNvCxnSpPr>
            <a:cxnSpLocks/>
            <a:stCxn id="20" idx="3"/>
            <a:endCxn id="72" idx="1"/>
          </p:cNvCxnSpPr>
          <p:nvPr/>
        </p:nvCxnSpPr>
        <p:spPr>
          <a:xfrm>
            <a:off x="4718756" y="5965383"/>
            <a:ext cx="534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Rounded Corners 76">
            <a:extLst>
              <a:ext uri="{FF2B5EF4-FFF2-40B4-BE49-F238E27FC236}">
                <a16:creationId xmlns:a16="http://schemas.microsoft.com/office/drawing/2014/main" id="{D691D7E4-5F7D-438A-A56E-F7FBD3B9D020}"/>
              </a:ext>
            </a:extLst>
          </p:cNvPr>
          <p:cNvSpPr/>
          <p:nvPr/>
        </p:nvSpPr>
        <p:spPr>
          <a:xfrm>
            <a:off x="9697156" y="959556"/>
            <a:ext cx="1656644" cy="1072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a:t>
            </a:r>
          </a:p>
          <a:p>
            <a:pPr algn="ctr"/>
            <a:r>
              <a:rPr lang="en-US" dirty="0"/>
              <a:t>Organizational data</a:t>
            </a:r>
          </a:p>
        </p:txBody>
      </p:sp>
      <p:sp>
        <p:nvSpPr>
          <p:cNvPr id="78" name="Rectangle: Rounded Corners 77">
            <a:extLst>
              <a:ext uri="{FF2B5EF4-FFF2-40B4-BE49-F238E27FC236}">
                <a16:creationId xmlns:a16="http://schemas.microsoft.com/office/drawing/2014/main" id="{61777854-118C-4E84-848D-FB40A4DBF194}"/>
              </a:ext>
            </a:extLst>
          </p:cNvPr>
          <p:cNvSpPr/>
          <p:nvPr/>
        </p:nvSpPr>
        <p:spPr>
          <a:xfrm>
            <a:off x="10368844" y="2425847"/>
            <a:ext cx="1411111" cy="928334"/>
          </a:xfrm>
          <a:prstGeom prst="round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List of Employees</a:t>
            </a:r>
          </a:p>
        </p:txBody>
      </p:sp>
      <p:sp>
        <p:nvSpPr>
          <p:cNvPr id="80" name="Rectangle: Rounded Corners 79">
            <a:extLst>
              <a:ext uri="{FF2B5EF4-FFF2-40B4-BE49-F238E27FC236}">
                <a16:creationId xmlns:a16="http://schemas.microsoft.com/office/drawing/2014/main" id="{5878E2B9-F74B-444E-AFEC-01C7CB19FA5E}"/>
              </a:ext>
            </a:extLst>
          </p:cNvPr>
          <p:cNvSpPr/>
          <p:nvPr/>
        </p:nvSpPr>
        <p:spPr>
          <a:xfrm>
            <a:off x="10368844" y="3770985"/>
            <a:ext cx="1411111" cy="928334"/>
          </a:xfrm>
          <a:prstGeom prst="round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List of Skills</a:t>
            </a:r>
          </a:p>
        </p:txBody>
      </p:sp>
      <p:sp>
        <p:nvSpPr>
          <p:cNvPr id="81" name="Rectangle: Rounded Corners 80">
            <a:extLst>
              <a:ext uri="{FF2B5EF4-FFF2-40B4-BE49-F238E27FC236}">
                <a16:creationId xmlns:a16="http://schemas.microsoft.com/office/drawing/2014/main" id="{BC603797-C186-42DA-AAF9-02A7933FF2BF}"/>
              </a:ext>
            </a:extLst>
          </p:cNvPr>
          <p:cNvSpPr/>
          <p:nvPr/>
        </p:nvSpPr>
        <p:spPr>
          <a:xfrm>
            <a:off x="10368843" y="5097071"/>
            <a:ext cx="1411111" cy="928334"/>
          </a:xfrm>
          <a:prstGeom prst="roundRect">
            <a:avLst/>
          </a:prstGeom>
          <a:solidFill>
            <a:schemeClr val="accent5"/>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Slandered List of Activities</a:t>
            </a:r>
          </a:p>
        </p:txBody>
      </p:sp>
      <p:cxnSp>
        <p:nvCxnSpPr>
          <p:cNvPr id="83" name="Straight Connector 82">
            <a:extLst>
              <a:ext uri="{FF2B5EF4-FFF2-40B4-BE49-F238E27FC236}">
                <a16:creationId xmlns:a16="http://schemas.microsoft.com/office/drawing/2014/main" id="{DCC4882A-67BC-4002-8ACC-8FB03CA05D1A}"/>
              </a:ext>
            </a:extLst>
          </p:cNvPr>
          <p:cNvCxnSpPr/>
          <p:nvPr/>
        </p:nvCxnSpPr>
        <p:spPr>
          <a:xfrm>
            <a:off x="9945511" y="2032000"/>
            <a:ext cx="0" cy="35292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D0A243C-C3B3-4387-9624-BB97989E39F1}"/>
              </a:ext>
            </a:extLst>
          </p:cNvPr>
          <p:cNvCxnSpPr>
            <a:cxnSpLocks/>
            <a:endCxn id="78" idx="1"/>
          </p:cNvCxnSpPr>
          <p:nvPr/>
        </p:nvCxnSpPr>
        <p:spPr>
          <a:xfrm>
            <a:off x="9945509" y="2890014"/>
            <a:ext cx="42333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873814B-9AF9-4B51-BAE5-2BB3FE7253CD}"/>
              </a:ext>
            </a:extLst>
          </p:cNvPr>
          <p:cNvCxnSpPr>
            <a:cxnSpLocks/>
            <a:endCxn id="80" idx="1"/>
          </p:cNvCxnSpPr>
          <p:nvPr/>
        </p:nvCxnSpPr>
        <p:spPr>
          <a:xfrm>
            <a:off x="9945509" y="4235152"/>
            <a:ext cx="42333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33FBAC70-ABC3-4D9E-B8A7-D8B2F0599B4D}"/>
              </a:ext>
            </a:extLst>
          </p:cNvPr>
          <p:cNvCxnSpPr>
            <a:cxnSpLocks/>
            <a:endCxn id="81" idx="1"/>
          </p:cNvCxnSpPr>
          <p:nvPr/>
        </p:nvCxnSpPr>
        <p:spPr>
          <a:xfrm>
            <a:off x="9945509" y="5561238"/>
            <a:ext cx="42333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288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a:t>2.2 New Project Data Window</a:t>
            </a:r>
          </a:p>
        </p:txBody>
      </p:sp>
      <p:sp>
        <p:nvSpPr>
          <p:cNvPr id="7" name="Rectangle: Rounded Corners 6">
            <a:extLst>
              <a:ext uri="{FF2B5EF4-FFF2-40B4-BE49-F238E27FC236}">
                <a16:creationId xmlns:a16="http://schemas.microsoft.com/office/drawing/2014/main" id="{F18C1169-4ED8-49E9-9F71-38BC3D7E19B6}"/>
              </a:ext>
            </a:extLst>
          </p:cNvPr>
          <p:cNvSpPr/>
          <p:nvPr/>
        </p:nvSpPr>
        <p:spPr>
          <a:xfrm>
            <a:off x="1298221" y="1975559"/>
            <a:ext cx="5971822" cy="2359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Project No:</a:t>
            </a:r>
          </a:p>
          <a:p>
            <a:r>
              <a:rPr lang="en-US" dirty="0"/>
              <a:t>Type of Equipment:</a:t>
            </a:r>
          </a:p>
          <a:p>
            <a:r>
              <a:rPr lang="en-US" dirty="0"/>
              <a:t>PO Date:</a:t>
            </a:r>
          </a:p>
          <a:p>
            <a:r>
              <a:rPr lang="en-US" dirty="0"/>
              <a:t>Del. date:</a:t>
            </a:r>
          </a:p>
          <a:p>
            <a:r>
              <a:rPr lang="en-US" dirty="0"/>
              <a:t>Quantity:</a:t>
            </a:r>
          </a:p>
          <a:p>
            <a:r>
              <a:rPr lang="en-US" dirty="0"/>
              <a:t>TAG No:</a:t>
            </a:r>
          </a:p>
          <a:p>
            <a:r>
              <a:rPr lang="en-US" dirty="0"/>
              <a:t>Description</a:t>
            </a:r>
          </a:p>
        </p:txBody>
      </p:sp>
      <p:sp>
        <p:nvSpPr>
          <p:cNvPr id="13" name="Rectangle: Rounded Corners 12">
            <a:extLst>
              <a:ext uri="{FF2B5EF4-FFF2-40B4-BE49-F238E27FC236}">
                <a16:creationId xmlns:a16="http://schemas.microsoft.com/office/drawing/2014/main" id="{3D748246-FC03-41A6-922C-7A9AAB961F0D}"/>
              </a:ext>
            </a:extLst>
          </p:cNvPr>
          <p:cNvSpPr/>
          <p:nvPr/>
        </p:nvSpPr>
        <p:spPr>
          <a:xfrm>
            <a:off x="1298221" y="5167312"/>
            <a:ext cx="1636890" cy="533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Add Project</a:t>
            </a:r>
          </a:p>
        </p:txBody>
      </p:sp>
      <p:sp>
        <p:nvSpPr>
          <p:cNvPr id="14" name="Rectangle: Rounded Corners 13">
            <a:extLst>
              <a:ext uri="{FF2B5EF4-FFF2-40B4-BE49-F238E27FC236}">
                <a16:creationId xmlns:a16="http://schemas.microsoft.com/office/drawing/2014/main" id="{F7BB6389-8E1E-4705-A87C-29AF3CC2F93D}"/>
              </a:ext>
            </a:extLst>
          </p:cNvPr>
          <p:cNvSpPr/>
          <p:nvPr/>
        </p:nvSpPr>
        <p:spPr>
          <a:xfrm>
            <a:off x="3358443" y="5155143"/>
            <a:ext cx="1636890" cy="533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Reset Project</a:t>
            </a:r>
          </a:p>
        </p:txBody>
      </p:sp>
    </p:spTree>
    <p:extLst>
      <p:ext uri="{BB962C8B-B14F-4D97-AF65-F5344CB8AC3E}">
        <p14:creationId xmlns:p14="http://schemas.microsoft.com/office/powerpoint/2010/main" val="3699895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a:t>2.3 Project Window</a:t>
            </a:r>
          </a:p>
        </p:txBody>
      </p:sp>
      <p:sp>
        <p:nvSpPr>
          <p:cNvPr id="7" name="Rectangle: Rounded Corners 6">
            <a:extLst>
              <a:ext uri="{FF2B5EF4-FFF2-40B4-BE49-F238E27FC236}">
                <a16:creationId xmlns:a16="http://schemas.microsoft.com/office/drawing/2014/main" id="{F18C1169-4ED8-49E9-9F71-38BC3D7E19B6}"/>
              </a:ext>
            </a:extLst>
          </p:cNvPr>
          <p:cNvSpPr/>
          <p:nvPr/>
        </p:nvSpPr>
        <p:spPr>
          <a:xfrm>
            <a:off x="1298222" y="1569156"/>
            <a:ext cx="5971822" cy="18598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Project No:</a:t>
            </a:r>
          </a:p>
          <a:p>
            <a:r>
              <a:rPr lang="en-US" dirty="0"/>
              <a:t>PO Date:</a:t>
            </a:r>
          </a:p>
          <a:p>
            <a:r>
              <a:rPr lang="en-US" dirty="0"/>
              <a:t>Start date:</a:t>
            </a:r>
          </a:p>
          <a:p>
            <a:r>
              <a:rPr lang="en-US" dirty="0"/>
              <a:t>Target Completion date:</a:t>
            </a:r>
          </a:p>
          <a:p>
            <a:r>
              <a:rPr lang="en-US" dirty="0"/>
              <a:t>Percentage completion:</a:t>
            </a:r>
          </a:p>
          <a:p>
            <a:r>
              <a:rPr lang="en-US" dirty="0"/>
              <a:t>Current Early/Delay status:</a:t>
            </a:r>
          </a:p>
        </p:txBody>
      </p:sp>
      <p:sp>
        <p:nvSpPr>
          <p:cNvPr id="8" name="Rectangle: Rounded Corners 7">
            <a:extLst>
              <a:ext uri="{FF2B5EF4-FFF2-40B4-BE49-F238E27FC236}">
                <a16:creationId xmlns:a16="http://schemas.microsoft.com/office/drawing/2014/main" id="{F388B062-6F1D-46D6-8195-B7CBDD1C9934}"/>
              </a:ext>
            </a:extLst>
          </p:cNvPr>
          <p:cNvSpPr/>
          <p:nvPr/>
        </p:nvSpPr>
        <p:spPr>
          <a:xfrm>
            <a:off x="1298222" y="3956760"/>
            <a:ext cx="1478845" cy="615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Design</a:t>
            </a:r>
          </a:p>
        </p:txBody>
      </p:sp>
      <p:sp>
        <p:nvSpPr>
          <p:cNvPr id="9" name="Rectangle: Rounded Corners 8">
            <a:extLst>
              <a:ext uri="{FF2B5EF4-FFF2-40B4-BE49-F238E27FC236}">
                <a16:creationId xmlns:a16="http://schemas.microsoft.com/office/drawing/2014/main" id="{B6C9BA3C-5BAA-40CF-BCE1-3E155BF81F06}"/>
              </a:ext>
            </a:extLst>
          </p:cNvPr>
          <p:cNvSpPr/>
          <p:nvPr/>
        </p:nvSpPr>
        <p:spPr>
          <a:xfrm>
            <a:off x="6979527" y="3883685"/>
            <a:ext cx="1478845" cy="615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Production</a:t>
            </a:r>
          </a:p>
        </p:txBody>
      </p:sp>
      <p:sp>
        <p:nvSpPr>
          <p:cNvPr id="10" name="Rectangle: Rounded Corners 9">
            <a:extLst>
              <a:ext uri="{FF2B5EF4-FFF2-40B4-BE49-F238E27FC236}">
                <a16:creationId xmlns:a16="http://schemas.microsoft.com/office/drawing/2014/main" id="{F46163FE-C651-49C4-A14A-C743DD3D0619}"/>
              </a:ext>
            </a:extLst>
          </p:cNvPr>
          <p:cNvSpPr/>
          <p:nvPr/>
        </p:nvSpPr>
        <p:spPr>
          <a:xfrm>
            <a:off x="8899116" y="3827415"/>
            <a:ext cx="1478845" cy="615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Quality</a:t>
            </a:r>
          </a:p>
        </p:txBody>
      </p:sp>
      <p:sp>
        <p:nvSpPr>
          <p:cNvPr id="11" name="Rectangle: Rounded Corners 10">
            <a:extLst>
              <a:ext uri="{FF2B5EF4-FFF2-40B4-BE49-F238E27FC236}">
                <a16:creationId xmlns:a16="http://schemas.microsoft.com/office/drawing/2014/main" id="{79D19A65-3B06-450C-8335-7BFFB5C2B56A}"/>
              </a:ext>
            </a:extLst>
          </p:cNvPr>
          <p:cNvSpPr/>
          <p:nvPr/>
        </p:nvSpPr>
        <p:spPr>
          <a:xfrm>
            <a:off x="3132666" y="3982159"/>
            <a:ext cx="1718733" cy="615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Purchase Dept</a:t>
            </a:r>
          </a:p>
        </p:txBody>
      </p:sp>
      <p:sp>
        <p:nvSpPr>
          <p:cNvPr id="12" name="Rectangle: Rounded Corners 11">
            <a:extLst>
              <a:ext uri="{FF2B5EF4-FFF2-40B4-BE49-F238E27FC236}">
                <a16:creationId xmlns:a16="http://schemas.microsoft.com/office/drawing/2014/main" id="{D7E29EA4-B3DD-4482-B696-509851A4E45A}"/>
              </a:ext>
            </a:extLst>
          </p:cNvPr>
          <p:cNvSpPr/>
          <p:nvPr/>
        </p:nvSpPr>
        <p:spPr>
          <a:xfrm>
            <a:off x="5148686" y="3925888"/>
            <a:ext cx="1478845" cy="615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Planning</a:t>
            </a:r>
            <a:endParaRPr lang="en-US" dirty="0"/>
          </a:p>
        </p:txBody>
      </p:sp>
      <p:sp>
        <p:nvSpPr>
          <p:cNvPr id="13" name="Rectangle: Rounded Corners 12">
            <a:extLst>
              <a:ext uri="{FF2B5EF4-FFF2-40B4-BE49-F238E27FC236}">
                <a16:creationId xmlns:a16="http://schemas.microsoft.com/office/drawing/2014/main" id="{3D748246-FC03-41A6-922C-7A9AAB961F0D}"/>
              </a:ext>
            </a:extLst>
          </p:cNvPr>
          <p:cNvSpPr/>
          <p:nvPr/>
        </p:nvSpPr>
        <p:spPr>
          <a:xfrm>
            <a:off x="1298221" y="5167312"/>
            <a:ext cx="5971822"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View Results</a:t>
            </a:r>
          </a:p>
        </p:txBody>
      </p:sp>
    </p:spTree>
    <p:extLst>
      <p:ext uri="{BB962C8B-B14F-4D97-AF65-F5344CB8AC3E}">
        <p14:creationId xmlns:p14="http://schemas.microsoft.com/office/powerpoint/2010/main" val="422374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a:t>2.4 Design Department window</a:t>
            </a:r>
          </a:p>
        </p:txBody>
      </p:sp>
      <p:graphicFrame>
        <p:nvGraphicFramePr>
          <p:cNvPr id="3" name="Table 3">
            <a:extLst>
              <a:ext uri="{FF2B5EF4-FFF2-40B4-BE49-F238E27FC236}">
                <a16:creationId xmlns:a16="http://schemas.microsoft.com/office/drawing/2014/main" id="{32C2BF7B-0C8C-4CE6-9CF5-6FA7A39F3594}"/>
              </a:ext>
            </a:extLst>
          </p:cNvPr>
          <p:cNvGraphicFramePr>
            <a:graphicFrameLocks noGrp="1"/>
          </p:cNvGraphicFramePr>
          <p:nvPr>
            <p:ph idx="1"/>
            <p:extLst>
              <p:ext uri="{D42A27DB-BD31-4B8C-83A1-F6EECF244321}">
                <p14:modId xmlns:p14="http://schemas.microsoft.com/office/powerpoint/2010/main" val="906600364"/>
              </p:ext>
            </p:extLst>
          </p:nvPr>
        </p:nvGraphicFramePr>
        <p:xfrm>
          <a:off x="146756" y="1665465"/>
          <a:ext cx="11965526" cy="3209078"/>
        </p:xfrm>
        <a:graphic>
          <a:graphicData uri="http://schemas.openxmlformats.org/drawingml/2006/table">
            <a:tbl>
              <a:tblPr firstRow="1" bandRow="1">
                <a:tableStyleId>{5C22544A-7EE6-4342-B048-85BDC9FD1C3A}</a:tableStyleId>
              </a:tblPr>
              <a:tblGrid>
                <a:gridCol w="463710">
                  <a:extLst>
                    <a:ext uri="{9D8B030D-6E8A-4147-A177-3AD203B41FA5}">
                      <a16:colId xmlns:a16="http://schemas.microsoft.com/office/drawing/2014/main" val="3310017733"/>
                    </a:ext>
                  </a:extLst>
                </a:gridCol>
                <a:gridCol w="565143">
                  <a:extLst>
                    <a:ext uri="{9D8B030D-6E8A-4147-A177-3AD203B41FA5}">
                      <a16:colId xmlns:a16="http://schemas.microsoft.com/office/drawing/2014/main" val="200302502"/>
                    </a:ext>
                  </a:extLst>
                </a:gridCol>
                <a:gridCol w="467661">
                  <a:extLst>
                    <a:ext uri="{9D8B030D-6E8A-4147-A177-3AD203B41FA5}">
                      <a16:colId xmlns:a16="http://schemas.microsoft.com/office/drawing/2014/main" val="2707886498"/>
                    </a:ext>
                  </a:extLst>
                </a:gridCol>
                <a:gridCol w="472065">
                  <a:extLst>
                    <a:ext uri="{9D8B030D-6E8A-4147-A177-3AD203B41FA5}">
                      <a16:colId xmlns:a16="http://schemas.microsoft.com/office/drawing/2014/main" val="2831043395"/>
                    </a:ext>
                  </a:extLst>
                </a:gridCol>
                <a:gridCol w="773128">
                  <a:extLst>
                    <a:ext uri="{9D8B030D-6E8A-4147-A177-3AD203B41FA5}">
                      <a16:colId xmlns:a16="http://schemas.microsoft.com/office/drawing/2014/main" val="1475973452"/>
                    </a:ext>
                  </a:extLst>
                </a:gridCol>
                <a:gridCol w="494505">
                  <a:extLst>
                    <a:ext uri="{9D8B030D-6E8A-4147-A177-3AD203B41FA5}">
                      <a16:colId xmlns:a16="http://schemas.microsoft.com/office/drawing/2014/main" val="1323716298"/>
                    </a:ext>
                  </a:extLst>
                </a:gridCol>
                <a:gridCol w="535147">
                  <a:extLst>
                    <a:ext uri="{9D8B030D-6E8A-4147-A177-3AD203B41FA5}">
                      <a16:colId xmlns:a16="http://schemas.microsoft.com/office/drawing/2014/main" val="359155168"/>
                    </a:ext>
                  </a:extLst>
                </a:gridCol>
                <a:gridCol w="621268">
                  <a:extLst>
                    <a:ext uri="{9D8B030D-6E8A-4147-A177-3AD203B41FA5}">
                      <a16:colId xmlns:a16="http://schemas.microsoft.com/office/drawing/2014/main" val="2613071579"/>
                    </a:ext>
                  </a:extLst>
                </a:gridCol>
                <a:gridCol w="864769">
                  <a:extLst>
                    <a:ext uri="{9D8B030D-6E8A-4147-A177-3AD203B41FA5}">
                      <a16:colId xmlns:a16="http://schemas.microsoft.com/office/drawing/2014/main" val="2956649229"/>
                    </a:ext>
                  </a:extLst>
                </a:gridCol>
                <a:gridCol w="560135">
                  <a:extLst>
                    <a:ext uri="{9D8B030D-6E8A-4147-A177-3AD203B41FA5}">
                      <a16:colId xmlns:a16="http://schemas.microsoft.com/office/drawing/2014/main" val="1489101499"/>
                    </a:ext>
                  </a:extLst>
                </a:gridCol>
                <a:gridCol w="668230">
                  <a:extLst>
                    <a:ext uri="{9D8B030D-6E8A-4147-A177-3AD203B41FA5}">
                      <a16:colId xmlns:a16="http://schemas.microsoft.com/office/drawing/2014/main" val="2678230715"/>
                    </a:ext>
                  </a:extLst>
                </a:gridCol>
                <a:gridCol w="786153">
                  <a:extLst>
                    <a:ext uri="{9D8B030D-6E8A-4147-A177-3AD203B41FA5}">
                      <a16:colId xmlns:a16="http://schemas.microsoft.com/office/drawing/2014/main" val="2702205957"/>
                    </a:ext>
                  </a:extLst>
                </a:gridCol>
                <a:gridCol w="653462">
                  <a:extLst>
                    <a:ext uri="{9D8B030D-6E8A-4147-A177-3AD203B41FA5}">
                      <a16:colId xmlns:a16="http://schemas.microsoft.com/office/drawing/2014/main" val="1055408288"/>
                    </a:ext>
                  </a:extLst>
                </a:gridCol>
                <a:gridCol w="807452">
                  <a:extLst>
                    <a:ext uri="{9D8B030D-6E8A-4147-A177-3AD203B41FA5}">
                      <a16:colId xmlns:a16="http://schemas.microsoft.com/office/drawing/2014/main" val="1165095580"/>
                    </a:ext>
                  </a:extLst>
                </a:gridCol>
                <a:gridCol w="807452">
                  <a:extLst>
                    <a:ext uri="{9D8B030D-6E8A-4147-A177-3AD203B41FA5}">
                      <a16:colId xmlns:a16="http://schemas.microsoft.com/office/drawing/2014/main" val="20014"/>
                    </a:ext>
                  </a:extLst>
                </a:gridCol>
                <a:gridCol w="1212623">
                  <a:extLst>
                    <a:ext uri="{9D8B030D-6E8A-4147-A177-3AD203B41FA5}">
                      <a16:colId xmlns:a16="http://schemas.microsoft.com/office/drawing/2014/main" val="2971677472"/>
                    </a:ext>
                  </a:extLst>
                </a:gridCol>
                <a:gridCol w="1212623">
                  <a:extLst>
                    <a:ext uri="{9D8B030D-6E8A-4147-A177-3AD203B41FA5}">
                      <a16:colId xmlns:a16="http://schemas.microsoft.com/office/drawing/2014/main" val="20016"/>
                    </a:ext>
                  </a:extLst>
                </a:gridCol>
              </a:tblGrid>
              <a:tr h="452685">
                <a:tc>
                  <a:txBody>
                    <a:bodyPr/>
                    <a:lstStyle/>
                    <a:p>
                      <a:r>
                        <a:rPr lang="en-US" sz="1200" dirty="0"/>
                        <a:t>Act. No.</a:t>
                      </a:r>
                    </a:p>
                  </a:txBody>
                  <a:tcPr>
                    <a:solidFill>
                      <a:schemeClr val="accent4"/>
                    </a:solidFill>
                  </a:tcPr>
                </a:tc>
                <a:tc>
                  <a:txBody>
                    <a:bodyPr/>
                    <a:lstStyle/>
                    <a:p>
                      <a:r>
                        <a:rPr lang="en-US" sz="1200" dirty="0"/>
                        <a:t>Activity</a:t>
                      </a:r>
                    </a:p>
                  </a:txBody>
                  <a:tcPr>
                    <a:solidFill>
                      <a:schemeClr val="accent4"/>
                    </a:solidFill>
                  </a:tcPr>
                </a:tc>
                <a:tc>
                  <a:txBody>
                    <a:bodyPr/>
                    <a:lstStyle/>
                    <a:p>
                      <a:r>
                        <a:rPr lang="en-US" sz="1200" dirty="0"/>
                        <a:t>Skills I</a:t>
                      </a:r>
                    </a:p>
                  </a:txBody>
                  <a:tcPr>
                    <a:solidFill>
                      <a:schemeClr val="accent4"/>
                    </a:solidFill>
                  </a:tcPr>
                </a:tc>
                <a:tc>
                  <a:txBody>
                    <a:bodyPr/>
                    <a:lstStyle/>
                    <a:p>
                      <a:r>
                        <a:rPr lang="en-US" sz="1200" dirty="0" smtClean="0"/>
                        <a:t>Manpower</a:t>
                      </a:r>
                      <a:r>
                        <a:rPr lang="en-US" sz="1200" baseline="0" dirty="0" smtClean="0"/>
                        <a:t> Req.</a:t>
                      </a:r>
                      <a:endParaRPr lang="en-US" sz="1200" dirty="0"/>
                    </a:p>
                  </a:txBody>
                  <a:tcPr>
                    <a:solidFill>
                      <a:schemeClr val="accent4"/>
                    </a:solidFill>
                  </a:tcPr>
                </a:tc>
                <a:tc>
                  <a:txBody>
                    <a:bodyPr/>
                    <a:lstStyle/>
                    <a:p>
                      <a:r>
                        <a:rPr lang="en-US" sz="1200" dirty="0"/>
                        <a:t>Name of person</a:t>
                      </a:r>
                    </a:p>
                  </a:txBody>
                  <a:tcPr>
                    <a:solidFill>
                      <a:schemeClr val="accent6">
                        <a:lumMod val="75000"/>
                      </a:schemeClr>
                    </a:solidFill>
                  </a:tcPr>
                </a:tc>
                <a:tc>
                  <a:txBody>
                    <a:bodyPr/>
                    <a:lstStyle/>
                    <a:p>
                      <a:r>
                        <a:rPr lang="en-US" sz="1200" dirty="0"/>
                        <a:t>Skills II</a:t>
                      </a:r>
                    </a:p>
                  </a:txBody>
                  <a:tcPr>
                    <a:solidFill>
                      <a:schemeClr val="accent4"/>
                    </a:solidFill>
                  </a:tcPr>
                </a:tc>
                <a:tc>
                  <a:txBody>
                    <a:bodyPr/>
                    <a:lstStyle/>
                    <a:p>
                      <a:r>
                        <a:rPr lang="en-US" sz="1200" dirty="0" smtClean="0"/>
                        <a:t>Manpower</a:t>
                      </a:r>
                      <a:r>
                        <a:rPr lang="en-US" sz="1200" baseline="0" dirty="0" smtClean="0"/>
                        <a:t> Req.</a:t>
                      </a:r>
                      <a:endParaRPr lang="en-US" sz="1200" dirty="0"/>
                    </a:p>
                  </a:txBody>
                  <a:tcPr>
                    <a:solidFill>
                      <a:schemeClr val="accent4"/>
                    </a:solidFill>
                  </a:tcPr>
                </a:tc>
                <a:tc>
                  <a:txBody>
                    <a:bodyPr/>
                    <a:lstStyle/>
                    <a:p>
                      <a:r>
                        <a:rPr lang="en-US" sz="1200" dirty="0"/>
                        <a:t>Name of person</a:t>
                      </a:r>
                    </a:p>
                  </a:txBody>
                  <a:tcPr>
                    <a:solidFill>
                      <a:schemeClr val="accent6">
                        <a:lumMod val="75000"/>
                      </a:schemeClr>
                    </a:solidFill>
                  </a:tcPr>
                </a:tc>
                <a:tc>
                  <a:txBody>
                    <a:bodyPr/>
                    <a:lstStyle/>
                    <a:p>
                      <a:r>
                        <a:rPr lang="en-US" sz="1200" dirty="0"/>
                        <a:t>Time Required</a:t>
                      </a:r>
                    </a:p>
                  </a:txBody>
                  <a:tcPr>
                    <a:solidFill>
                      <a:schemeClr val="accent4"/>
                    </a:solidFill>
                  </a:tcPr>
                </a:tc>
                <a:tc>
                  <a:txBody>
                    <a:bodyPr/>
                    <a:lstStyle/>
                    <a:p>
                      <a:r>
                        <a:rPr lang="en-US" sz="1200" dirty="0"/>
                        <a:t>Start Date</a:t>
                      </a:r>
                    </a:p>
                  </a:txBody>
                  <a:tcPr>
                    <a:solidFill>
                      <a:schemeClr val="accent1">
                        <a:lumMod val="75000"/>
                      </a:schemeClr>
                    </a:solidFill>
                  </a:tcPr>
                </a:tc>
                <a:tc>
                  <a:txBody>
                    <a:bodyPr/>
                    <a:lstStyle/>
                    <a:p>
                      <a:r>
                        <a:rPr lang="en-US" sz="1200" dirty="0"/>
                        <a:t>Target Date</a:t>
                      </a:r>
                    </a:p>
                  </a:txBody>
                  <a:tcPr>
                    <a:solidFill>
                      <a:schemeClr val="accent1">
                        <a:lumMod val="75000"/>
                      </a:schemeClr>
                    </a:solidFill>
                  </a:tcPr>
                </a:tc>
                <a:tc>
                  <a:txBody>
                    <a:bodyPr/>
                    <a:lstStyle/>
                    <a:p>
                      <a:r>
                        <a:rPr lang="en-US" sz="1200" dirty="0"/>
                        <a:t>Completion Date</a:t>
                      </a:r>
                    </a:p>
                  </a:txBody>
                  <a:tcPr>
                    <a:solidFill>
                      <a:schemeClr val="accent2">
                        <a:lumMod val="75000"/>
                      </a:schemeClr>
                    </a:solidFill>
                  </a:tcPr>
                </a:tc>
                <a:tc>
                  <a:txBody>
                    <a:bodyPr/>
                    <a:lstStyle/>
                    <a:p>
                      <a:r>
                        <a:rPr lang="en-US" sz="1200" dirty="0" smtClean="0"/>
                        <a:t>Client Approval</a:t>
                      </a:r>
                      <a:endParaRPr lang="en-US" sz="1200" dirty="0"/>
                    </a:p>
                  </a:txBody>
                  <a:tcPr>
                    <a:solidFill>
                      <a:schemeClr val="accent2">
                        <a:lumMod val="75000"/>
                      </a:schemeClr>
                    </a:solidFill>
                  </a:tcPr>
                </a:tc>
                <a:tc>
                  <a:txBody>
                    <a:bodyPr/>
                    <a:lstStyle/>
                    <a:p>
                      <a:r>
                        <a:rPr lang="en-US" sz="1200" dirty="0"/>
                        <a:t>Release Date</a:t>
                      </a:r>
                    </a:p>
                  </a:txBody>
                  <a:tcPr>
                    <a:solidFill>
                      <a:schemeClr val="accent2">
                        <a:lumMod val="75000"/>
                      </a:schemeClr>
                    </a:solidFill>
                  </a:tcPr>
                </a:tc>
                <a:tc>
                  <a:txBody>
                    <a:bodyPr/>
                    <a:lstStyle/>
                    <a:p>
                      <a:r>
                        <a:rPr lang="en-US" sz="1200" dirty="0" smtClean="0"/>
                        <a:t>Revision No</a:t>
                      </a:r>
                      <a:endParaRPr lang="en-US" sz="1200" dirty="0"/>
                    </a:p>
                  </a:txBody>
                  <a:tcPr>
                    <a:solidFill>
                      <a:schemeClr val="accent6">
                        <a:lumMod val="75000"/>
                      </a:schemeClr>
                    </a:solidFill>
                  </a:tcPr>
                </a:tc>
                <a:tc>
                  <a:txBody>
                    <a:bodyPr/>
                    <a:lstStyle/>
                    <a:p>
                      <a:pPr marL="0" algn="l" defTabSz="914400" rtl="0" eaLnBrk="1" latinLnBrk="0" hangingPunct="1"/>
                      <a:r>
                        <a:rPr lang="en-US" sz="1200" kern="1200" dirty="0" smtClean="0">
                          <a:solidFill>
                            <a:schemeClr val="bg1"/>
                          </a:solidFill>
                          <a:latin typeface="+mn-lt"/>
                          <a:ea typeface="+mn-ea"/>
                          <a:cs typeface="+mn-cs"/>
                        </a:rPr>
                        <a:t>Delay</a:t>
                      </a:r>
                      <a:endParaRPr lang="en-US" sz="1200" kern="1200" dirty="0">
                        <a:solidFill>
                          <a:schemeClr val="bg1"/>
                        </a:solidFill>
                        <a:latin typeface="+mn-lt"/>
                        <a:ea typeface="+mn-ea"/>
                        <a:cs typeface="+mn-cs"/>
                      </a:endParaRPr>
                    </a:p>
                  </a:txBody>
                  <a:tcPr>
                    <a:solidFill>
                      <a:schemeClr val="accent1"/>
                    </a:solidFill>
                  </a:tcPr>
                </a:tc>
                <a:tc>
                  <a:txBody>
                    <a:bodyPr/>
                    <a:lstStyle/>
                    <a:p>
                      <a:r>
                        <a:rPr lang="en-US" sz="1200" dirty="0" smtClean="0"/>
                        <a:t>Reason</a:t>
                      </a:r>
                      <a:endParaRPr lang="en-US" sz="1200" dirty="0"/>
                    </a:p>
                  </a:txBody>
                  <a:tcPr>
                    <a:solidFill>
                      <a:schemeClr val="accent2">
                        <a:lumMod val="75000"/>
                      </a:schemeClr>
                    </a:solidFill>
                  </a:tcPr>
                </a:tc>
                <a:extLst>
                  <a:ext uri="{0D108BD9-81ED-4DB2-BD59-A6C34878D82A}">
                    <a16:rowId xmlns:a16="http://schemas.microsoft.com/office/drawing/2014/main" val="2885225343"/>
                  </a:ext>
                </a:extLst>
              </a:tr>
              <a:tr h="452685">
                <a:tc>
                  <a:txBody>
                    <a:bodyPr/>
                    <a:lstStyle/>
                    <a:p>
                      <a:r>
                        <a:rPr lang="en-US" dirty="0"/>
                        <a:t>D1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18094055"/>
                  </a:ext>
                </a:extLst>
              </a:tr>
              <a:tr h="452685">
                <a:tc>
                  <a:txBody>
                    <a:bodyPr/>
                    <a:lstStyle/>
                    <a:p>
                      <a:r>
                        <a:rPr lang="en-US" dirty="0"/>
                        <a:t>D2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79851822"/>
                  </a:ext>
                </a:extLst>
              </a:tr>
              <a:tr h="57537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22268784"/>
                  </a:ext>
                </a:extLst>
              </a:tr>
              <a:tr h="45268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31831017"/>
                  </a:ext>
                </a:extLst>
              </a:tr>
              <a:tr h="452685">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2178173"/>
                  </a:ext>
                </a:extLst>
              </a:tr>
            </a:tbl>
          </a:graphicData>
        </a:graphic>
      </p:graphicFrame>
      <p:graphicFrame>
        <p:nvGraphicFramePr>
          <p:cNvPr id="4" name="Table 5">
            <a:extLst>
              <a:ext uri="{FF2B5EF4-FFF2-40B4-BE49-F238E27FC236}">
                <a16:creationId xmlns:a16="http://schemas.microsoft.com/office/drawing/2014/main" id="{33B626DE-4222-49E8-9C74-D1B75EC3B0C3}"/>
              </a:ext>
            </a:extLst>
          </p:cNvPr>
          <p:cNvGraphicFramePr>
            <a:graphicFrameLocks noGrp="1"/>
          </p:cNvGraphicFramePr>
          <p:nvPr>
            <p:extLst>
              <p:ext uri="{D42A27DB-BD31-4B8C-83A1-F6EECF244321}">
                <p14:modId xmlns:p14="http://schemas.microsoft.com/office/powerpoint/2010/main" val="3678618976"/>
              </p:ext>
            </p:extLst>
          </p:nvPr>
        </p:nvGraphicFramePr>
        <p:xfrm>
          <a:off x="7645397" y="5192535"/>
          <a:ext cx="4106333" cy="1376680"/>
        </p:xfrm>
        <a:graphic>
          <a:graphicData uri="http://schemas.openxmlformats.org/drawingml/2006/table">
            <a:tbl>
              <a:tblPr firstRow="1" bandRow="1">
                <a:tableStyleId>{5C22544A-7EE6-4342-B048-85BDC9FD1C3A}</a:tableStyleId>
              </a:tblPr>
              <a:tblGrid>
                <a:gridCol w="4106333">
                  <a:extLst>
                    <a:ext uri="{9D8B030D-6E8A-4147-A177-3AD203B41FA5}">
                      <a16:colId xmlns:a16="http://schemas.microsoft.com/office/drawing/2014/main" val="1947951671"/>
                    </a:ext>
                  </a:extLst>
                </a:gridCol>
              </a:tblGrid>
              <a:tr h="291641">
                <a:tc>
                  <a:txBody>
                    <a:bodyPr/>
                    <a:lstStyle/>
                    <a:p>
                      <a:r>
                        <a:rPr lang="en-US" sz="1200" dirty="0"/>
                        <a:t>To be filled by Production planner One time /will come automatically</a:t>
                      </a:r>
                    </a:p>
                  </a:txBody>
                  <a:tcPr>
                    <a:solidFill>
                      <a:schemeClr val="accent4"/>
                    </a:solidFill>
                  </a:tcPr>
                </a:tc>
                <a:extLst>
                  <a:ext uri="{0D108BD9-81ED-4DB2-BD59-A6C34878D82A}">
                    <a16:rowId xmlns:a16="http://schemas.microsoft.com/office/drawing/2014/main" val="2513948461"/>
                  </a:ext>
                </a:extLst>
              </a:tr>
              <a:tr h="0">
                <a:tc>
                  <a:txBody>
                    <a:bodyPr/>
                    <a:lstStyle/>
                    <a:p>
                      <a:r>
                        <a:rPr lang="en-US" sz="1200" dirty="0">
                          <a:solidFill>
                            <a:schemeClr val="bg1"/>
                          </a:solidFill>
                        </a:rPr>
                        <a:t>To be filled by Supervisor</a:t>
                      </a:r>
                    </a:p>
                  </a:txBody>
                  <a:tcPr>
                    <a:solidFill>
                      <a:schemeClr val="accent2">
                        <a:lumMod val="75000"/>
                      </a:schemeClr>
                    </a:solidFill>
                  </a:tcPr>
                </a:tc>
                <a:extLst>
                  <a:ext uri="{0D108BD9-81ED-4DB2-BD59-A6C34878D82A}">
                    <a16:rowId xmlns:a16="http://schemas.microsoft.com/office/drawing/2014/main" val="3193309883"/>
                  </a:ext>
                </a:extLst>
              </a:tr>
              <a:tr h="0">
                <a:tc>
                  <a:txBody>
                    <a:bodyPr/>
                    <a:lstStyle/>
                    <a:p>
                      <a:r>
                        <a:rPr lang="en-US" sz="1200" dirty="0">
                          <a:solidFill>
                            <a:schemeClr val="bg1"/>
                          </a:solidFill>
                        </a:rPr>
                        <a:t>To be filed by departmental head</a:t>
                      </a:r>
                    </a:p>
                  </a:txBody>
                  <a:tcPr>
                    <a:solidFill>
                      <a:schemeClr val="accent6">
                        <a:lumMod val="75000"/>
                      </a:schemeClr>
                    </a:solidFill>
                  </a:tcPr>
                </a:tc>
                <a:extLst>
                  <a:ext uri="{0D108BD9-81ED-4DB2-BD59-A6C34878D82A}">
                    <a16:rowId xmlns:a16="http://schemas.microsoft.com/office/drawing/2014/main" val="389683846"/>
                  </a:ext>
                </a:extLst>
              </a:tr>
              <a:tr h="370840">
                <a:tc>
                  <a:txBody>
                    <a:bodyPr/>
                    <a:lstStyle/>
                    <a:p>
                      <a:r>
                        <a:rPr lang="en-US" sz="1200" dirty="0">
                          <a:solidFill>
                            <a:schemeClr val="bg1"/>
                          </a:solidFill>
                        </a:rPr>
                        <a:t>Automatically Calculated</a:t>
                      </a:r>
                    </a:p>
                  </a:txBody>
                  <a:tcPr>
                    <a:solidFill>
                      <a:schemeClr val="accent1">
                        <a:lumMod val="75000"/>
                      </a:schemeClr>
                    </a:solidFill>
                  </a:tcPr>
                </a:tc>
                <a:extLst>
                  <a:ext uri="{0D108BD9-81ED-4DB2-BD59-A6C34878D82A}">
                    <a16:rowId xmlns:a16="http://schemas.microsoft.com/office/drawing/2014/main" val="1581241203"/>
                  </a:ext>
                </a:extLst>
              </a:tr>
            </a:tbl>
          </a:graphicData>
        </a:graphic>
      </p:graphicFrame>
    </p:spTree>
    <p:extLst>
      <p:ext uri="{BB962C8B-B14F-4D97-AF65-F5344CB8AC3E}">
        <p14:creationId xmlns:p14="http://schemas.microsoft.com/office/powerpoint/2010/main" val="2096048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a:t>2.5 Purchase Department window</a:t>
            </a:r>
          </a:p>
        </p:txBody>
      </p:sp>
      <p:graphicFrame>
        <p:nvGraphicFramePr>
          <p:cNvPr id="3" name="Table 3">
            <a:extLst>
              <a:ext uri="{FF2B5EF4-FFF2-40B4-BE49-F238E27FC236}">
                <a16:creationId xmlns:a16="http://schemas.microsoft.com/office/drawing/2014/main" id="{32C2BF7B-0C8C-4CE6-9CF5-6FA7A39F3594}"/>
              </a:ext>
            </a:extLst>
          </p:cNvPr>
          <p:cNvGraphicFramePr>
            <a:graphicFrameLocks noGrp="1"/>
          </p:cNvGraphicFramePr>
          <p:nvPr>
            <p:ph idx="1"/>
            <p:extLst>
              <p:ext uri="{D42A27DB-BD31-4B8C-83A1-F6EECF244321}">
                <p14:modId xmlns:p14="http://schemas.microsoft.com/office/powerpoint/2010/main" val="1769100942"/>
              </p:ext>
            </p:extLst>
          </p:nvPr>
        </p:nvGraphicFramePr>
        <p:xfrm>
          <a:off x="338668" y="1778741"/>
          <a:ext cx="11142130" cy="2889038"/>
        </p:xfrm>
        <a:graphic>
          <a:graphicData uri="http://schemas.openxmlformats.org/drawingml/2006/table">
            <a:tbl>
              <a:tblPr firstRow="1" bandRow="1">
                <a:tableStyleId>{5C22544A-7EE6-4342-B048-85BDC9FD1C3A}</a:tableStyleId>
              </a:tblPr>
              <a:tblGrid>
                <a:gridCol w="651921">
                  <a:extLst>
                    <a:ext uri="{9D8B030D-6E8A-4147-A177-3AD203B41FA5}">
                      <a16:colId xmlns:a16="http://schemas.microsoft.com/office/drawing/2014/main" val="3310017733"/>
                    </a:ext>
                  </a:extLst>
                </a:gridCol>
                <a:gridCol w="794524">
                  <a:extLst>
                    <a:ext uri="{9D8B030D-6E8A-4147-A177-3AD203B41FA5}">
                      <a16:colId xmlns:a16="http://schemas.microsoft.com/office/drawing/2014/main" val="200302502"/>
                    </a:ext>
                  </a:extLst>
                </a:gridCol>
                <a:gridCol w="657476">
                  <a:extLst>
                    <a:ext uri="{9D8B030D-6E8A-4147-A177-3AD203B41FA5}">
                      <a16:colId xmlns:a16="http://schemas.microsoft.com/office/drawing/2014/main" val="2707886498"/>
                    </a:ext>
                  </a:extLst>
                </a:gridCol>
                <a:gridCol w="663667">
                  <a:extLst>
                    <a:ext uri="{9D8B030D-6E8A-4147-A177-3AD203B41FA5}">
                      <a16:colId xmlns:a16="http://schemas.microsoft.com/office/drawing/2014/main" val="2831043395"/>
                    </a:ext>
                  </a:extLst>
                </a:gridCol>
                <a:gridCol w="1086926">
                  <a:extLst>
                    <a:ext uri="{9D8B030D-6E8A-4147-A177-3AD203B41FA5}">
                      <a16:colId xmlns:a16="http://schemas.microsoft.com/office/drawing/2014/main" val="1475973452"/>
                    </a:ext>
                  </a:extLst>
                </a:gridCol>
                <a:gridCol w="695215">
                  <a:extLst>
                    <a:ext uri="{9D8B030D-6E8A-4147-A177-3AD203B41FA5}">
                      <a16:colId xmlns:a16="http://schemas.microsoft.com/office/drawing/2014/main" val="1323716298"/>
                    </a:ext>
                  </a:extLst>
                </a:gridCol>
                <a:gridCol w="603438">
                  <a:extLst>
                    <a:ext uri="{9D8B030D-6E8A-4147-A177-3AD203B41FA5}">
                      <a16:colId xmlns:a16="http://schemas.microsoft.com/office/drawing/2014/main" val="359155168"/>
                    </a:ext>
                  </a:extLst>
                </a:gridCol>
                <a:gridCol w="1022345">
                  <a:extLst>
                    <a:ext uri="{9D8B030D-6E8A-4147-A177-3AD203B41FA5}">
                      <a16:colId xmlns:a16="http://schemas.microsoft.com/office/drawing/2014/main" val="2613071579"/>
                    </a:ext>
                  </a:extLst>
                </a:gridCol>
                <a:gridCol w="1215760">
                  <a:extLst>
                    <a:ext uri="{9D8B030D-6E8A-4147-A177-3AD203B41FA5}">
                      <a16:colId xmlns:a16="http://schemas.microsoft.com/office/drawing/2014/main" val="2956649229"/>
                    </a:ext>
                  </a:extLst>
                </a:gridCol>
                <a:gridCol w="883482">
                  <a:extLst>
                    <a:ext uri="{9D8B030D-6E8A-4147-A177-3AD203B41FA5}">
                      <a16:colId xmlns:a16="http://schemas.microsoft.com/office/drawing/2014/main" val="1489101499"/>
                    </a:ext>
                  </a:extLst>
                </a:gridCol>
                <a:gridCol w="846667">
                  <a:extLst>
                    <a:ext uri="{9D8B030D-6E8A-4147-A177-3AD203B41FA5}">
                      <a16:colId xmlns:a16="http://schemas.microsoft.com/office/drawing/2014/main" val="2678230715"/>
                    </a:ext>
                  </a:extLst>
                </a:gridCol>
                <a:gridCol w="1102020">
                  <a:extLst>
                    <a:ext uri="{9D8B030D-6E8A-4147-A177-3AD203B41FA5}">
                      <a16:colId xmlns:a16="http://schemas.microsoft.com/office/drawing/2014/main" val="2702205957"/>
                    </a:ext>
                  </a:extLst>
                </a:gridCol>
                <a:gridCol w="918689">
                  <a:extLst>
                    <a:ext uri="{9D8B030D-6E8A-4147-A177-3AD203B41FA5}">
                      <a16:colId xmlns:a16="http://schemas.microsoft.com/office/drawing/2014/main" val="1055408288"/>
                    </a:ext>
                  </a:extLst>
                </a:gridCol>
              </a:tblGrid>
              <a:tr h="452685">
                <a:tc>
                  <a:txBody>
                    <a:bodyPr/>
                    <a:lstStyle/>
                    <a:p>
                      <a:pPr algn="ctr" fontAlgn="ctr"/>
                      <a:r>
                        <a:rPr lang="en-US" sz="1100" u="none" strike="noStrike" dirty="0">
                          <a:effectLst/>
                        </a:rPr>
                        <a:t>SR.NO</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Description</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US" sz="1100" u="none" strike="noStrike" dirty="0">
                          <a:effectLst/>
                        </a:rPr>
                        <a:t>Material Specification</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ctr" fontAlgn="ctr"/>
                      <a:r>
                        <a:rPr lang="en-US" sz="1100" u="none" strike="noStrike" dirty="0">
                          <a:effectLst/>
                        </a:rPr>
                        <a:t>Size</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Qty</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Available Stock</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To be Procured</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smtClean="0">
                          <a:effectLst/>
                        </a:rPr>
                        <a:t>Target Date</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PO Released Date</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Expected Del Date</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Actual Rec. date</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Material TC required</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TC Received</a:t>
                      </a:r>
                      <a:endParaRPr lang="en-US" sz="11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885225343"/>
                  </a:ext>
                </a:extLst>
              </a:tr>
              <a:tr h="45268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18094055"/>
                  </a:ext>
                </a:extLst>
              </a:tr>
              <a:tr h="45268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79851822"/>
                  </a:ext>
                </a:extLst>
              </a:tr>
              <a:tr h="57537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22268784"/>
                  </a:ext>
                </a:extLst>
              </a:tr>
              <a:tr h="45268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31831017"/>
                  </a:ext>
                </a:extLst>
              </a:tr>
              <a:tr h="452685">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2178173"/>
                  </a:ext>
                </a:extLst>
              </a:tr>
            </a:tbl>
          </a:graphicData>
        </a:graphic>
      </p:graphicFrame>
      <p:sp>
        <p:nvSpPr>
          <p:cNvPr id="5" name="TextBox 4">
            <a:extLst>
              <a:ext uri="{FF2B5EF4-FFF2-40B4-BE49-F238E27FC236}">
                <a16:creationId xmlns:a16="http://schemas.microsoft.com/office/drawing/2014/main" id="{1AED0392-4CC0-426C-812C-10D77C0B40DF}"/>
              </a:ext>
            </a:extLst>
          </p:cNvPr>
          <p:cNvSpPr txBox="1"/>
          <p:nvPr/>
        </p:nvSpPr>
        <p:spPr>
          <a:xfrm>
            <a:off x="2991556" y="5215467"/>
            <a:ext cx="5463822" cy="646331"/>
          </a:xfrm>
          <a:prstGeom prst="rect">
            <a:avLst/>
          </a:prstGeom>
          <a:noFill/>
        </p:spPr>
        <p:txBody>
          <a:bodyPr wrap="square" rtlCol="0">
            <a:spAutoFit/>
          </a:bodyPr>
          <a:lstStyle/>
          <a:p>
            <a:r>
              <a:rPr lang="en-US" dirty="0"/>
              <a:t>BOM should be updated by uploading excel file, copy paste excel sheet.</a:t>
            </a:r>
          </a:p>
        </p:txBody>
      </p:sp>
    </p:spTree>
    <p:extLst>
      <p:ext uri="{BB962C8B-B14F-4D97-AF65-F5344CB8AC3E}">
        <p14:creationId xmlns:p14="http://schemas.microsoft.com/office/powerpoint/2010/main" val="3523119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a:t>2.6 Production Department window</a:t>
            </a:r>
          </a:p>
        </p:txBody>
      </p:sp>
      <p:graphicFrame>
        <p:nvGraphicFramePr>
          <p:cNvPr id="3" name="Table 3">
            <a:extLst>
              <a:ext uri="{FF2B5EF4-FFF2-40B4-BE49-F238E27FC236}">
                <a16:creationId xmlns:a16="http://schemas.microsoft.com/office/drawing/2014/main" id="{32C2BF7B-0C8C-4CE6-9CF5-6FA7A39F3594}"/>
              </a:ext>
            </a:extLst>
          </p:cNvPr>
          <p:cNvGraphicFramePr>
            <a:graphicFrameLocks noGrp="1"/>
          </p:cNvGraphicFramePr>
          <p:nvPr>
            <p:ph idx="1"/>
            <p:extLst>
              <p:ext uri="{D42A27DB-BD31-4B8C-83A1-F6EECF244321}">
                <p14:modId xmlns:p14="http://schemas.microsoft.com/office/powerpoint/2010/main" val="3339011029"/>
              </p:ext>
            </p:extLst>
          </p:nvPr>
        </p:nvGraphicFramePr>
        <p:xfrm>
          <a:off x="146756" y="1665465"/>
          <a:ext cx="11514660" cy="3209078"/>
        </p:xfrm>
        <a:graphic>
          <a:graphicData uri="http://schemas.openxmlformats.org/drawingml/2006/table">
            <a:tbl>
              <a:tblPr firstRow="1" bandRow="1">
                <a:tableStyleId>{5C22544A-7EE6-4342-B048-85BDC9FD1C3A}</a:tableStyleId>
              </a:tblPr>
              <a:tblGrid>
                <a:gridCol w="487219">
                  <a:extLst>
                    <a:ext uri="{9D8B030D-6E8A-4147-A177-3AD203B41FA5}">
                      <a16:colId xmlns:a16="http://schemas.microsoft.com/office/drawing/2014/main" val="3310017733"/>
                    </a:ext>
                  </a:extLst>
                </a:gridCol>
                <a:gridCol w="593794">
                  <a:extLst>
                    <a:ext uri="{9D8B030D-6E8A-4147-A177-3AD203B41FA5}">
                      <a16:colId xmlns:a16="http://schemas.microsoft.com/office/drawing/2014/main" val="200302502"/>
                    </a:ext>
                  </a:extLst>
                </a:gridCol>
                <a:gridCol w="491370">
                  <a:extLst>
                    <a:ext uri="{9D8B030D-6E8A-4147-A177-3AD203B41FA5}">
                      <a16:colId xmlns:a16="http://schemas.microsoft.com/office/drawing/2014/main" val="2707886498"/>
                    </a:ext>
                  </a:extLst>
                </a:gridCol>
                <a:gridCol w="495997">
                  <a:extLst>
                    <a:ext uri="{9D8B030D-6E8A-4147-A177-3AD203B41FA5}">
                      <a16:colId xmlns:a16="http://schemas.microsoft.com/office/drawing/2014/main" val="2831043395"/>
                    </a:ext>
                  </a:extLst>
                </a:gridCol>
                <a:gridCol w="812323">
                  <a:extLst>
                    <a:ext uri="{9D8B030D-6E8A-4147-A177-3AD203B41FA5}">
                      <a16:colId xmlns:a16="http://schemas.microsoft.com/office/drawing/2014/main" val="1475973452"/>
                    </a:ext>
                  </a:extLst>
                </a:gridCol>
                <a:gridCol w="519574">
                  <a:extLst>
                    <a:ext uri="{9D8B030D-6E8A-4147-A177-3AD203B41FA5}">
                      <a16:colId xmlns:a16="http://schemas.microsoft.com/office/drawing/2014/main" val="1323716298"/>
                    </a:ext>
                  </a:extLst>
                </a:gridCol>
                <a:gridCol w="450984">
                  <a:extLst>
                    <a:ext uri="{9D8B030D-6E8A-4147-A177-3AD203B41FA5}">
                      <a16:colId xmlns:a16="http://schemas.microsoft.com/office/drawing/2014/main" val="359155168"/>
                    </a:ext>
                  </a:extLst>
                </a:gridCol>
                <a:gridCol w="764058">
                  <a:extLst>
                    <a:ext uri="{9D8B030D-6E8A-4147-A177-3AD203B41FA5}">
                      <a16:colId xmlns:a16="http://schemas.microsoft.com/office/drawing/2014/main" val="2613071579"/>
                    </a:ext>
                  </a:extLst>
                </a:gridCol>
                <a:gridCol w="853761">
                  <a:extLst>
                    <a:ext uri="{9D8B030D-6E8A-4147-A177-3AD203B41FA5}">
                      <a16:colId xmlns:a16="http://schemas.microsoft.com/office/drawing/2014/main" val="2700245890"/>
                    </a:ext>
                  </a:extLst>
                </a:gridCol>
                <a:gridCol w="616972">
                  <a:extLst>
                    <a:ext uri="{9D8B030D-6E8A-4147-A177-3AD203B41FA5}">
                      <a16:colId xmlns:a16="http://schemas.microsoft.com/office/drawing/2014/main" val="2956649229"/>
                    </a:ext>
                  </a:extLst>
                </a:gridCol>
                <a:gridCol w="668743">
                  <a:extLst>
                    <a:ext uri="{9D8B030D-6E8A-4147-A177-3AD203B41FA5}">
                      <a16:colId xmlns:a16="http://schemas.microsoft.com/office/drawing/2014/main" val="1489101499"/>
                    </a:ext>
                  </a:extLst>
                </a:gridCol>
                <a:gridCol w="702106">
                  <a:extLst>
                    <a:ext uri="{9D8B030D-6E8A-4147-A177-3AD203B41FA5}">
                      <a16:colId xmlns:a16="http://schemas.microsoft.com/office/drawing/2014/main" val="2678230715"/>
                    </a:ext>
                  </a:extLst>
                </a:gridCol>
                <a:gridCol w="826008">
                  <a:extLst>
                    <a:ext uri="{9D8B030D-6E8A-4147-A177-3AD203B41FA5}">
                      <a16:colId xmlns:a16="http://schemas.microsoft.com/office/drawing/2014/main" val="2702205957"/>
                    </a:ext>
                  </a:extLst>
                </a:gridCol>
                <a:gridCol w="686590">
                  <a:extLst>
                    <a:ext uri="{9D8B030D-6E8A-4147-A177-3AD203B41FA5}">
                      <a16:colId xmlns:a16="http://schemas.microsoft.com/office/drawing/2014/main" val="1055408288"/>
                    </a:ext>
                  </a:extLst>
                </a:gridCol>
                <a:gridCol w="848387">
                  <a:extLst>
                    <a:ext uri="{9D8B030D-6E8A-4147-A177-3AD203B41FA5}">
                      <a16:colId xmlns:a16="http://schemas.microsoft.com/office/drawing/2014/main" val="1165095580"/>
                    </a:ext>
                  </a:extLst>
                </a:gridCol>
                <a:gridCol w="848387">
                  <a:extLst>
                    <a:ext uri="{9D8B030D-6E8A-4147-A177-3AD203B41FA5}">
                      <a16:colId xmlns:a16="http://schemas.microsoft.com/office/drawing/2014/main" val="20015"/>
                    </a:ext>
                  </a:extLst>
                </a:gridCol>
                <a:gridCol w="848387">
                  <a:extLst>
                    <a:ext uri="{9D8B030D-6E8A-4147-A177-3AD203B41FA5}">
                      <a16:colId xmlns:a16="http://schemas.microsoft.com/office/drawing/2014/main" val="2971677472"/>
                    </a:ext>
                  </a:extLst>
                </a:gridCol>
              </a:tblGrid>
              <a:tr h="289771">
                <a:tc>
                  <a:txBody>
                    <a:bodyPr/>
                    <a:lstStyle/>
                    <a:p>
                      <a:r>
                        <a:rPr lang="en-US" sz="1200" dirty="0"/>
                        <a:t>Act. No.</a:t>
                      </a:r>
                    </a:p>
                  </a:txBody>
                  <a:tcPr>
                    <a:solidFill>
                      <a:schemeClr val="accent4"/>
                    </a:solidFill>
                  </a:tcPr>
                </a:tc>
                <a:tc>
                  <a:txBody>
                    <a:bodyPr/>
                    <a:lstStyle/>
                    <a:p>
                      <a:r>
                        <a:rPr lang="en-US" sz="1200" dirty="0"/>
                        <a:t>Activity</a:t>
                      </a:r>
                    </a:p>
                  </a:txBody>
                  <a:tcPr>
                    <a:solidFill>
                      <a:schemeClr val="accent4"/>
                    </a:solidFill>
                  </a:tcPr>
                </a:tc>
                <a:tc>
                  <a:txBody>
                    <a:bodyPr/>
                    <a:lstStyle/>
                    <a:p>
                      <a:r>
                        <a:rPr lang="en-US" sz="1200" dirty="0"/>
                        <a:t>Skills I</a:t>
                      </a:r>
                    </a:p>
                  </a:txBody>
                  <a:tcPr>
                    <a:solidFill>
                      <a:schemeClr val="accent4"/>
                    </a:solidFill>
                  </a:tcPr>
                </a:tc>
                <a:tc>
                  <a:txBody>
                    <a:bodyPr/>
                    <a:lstStyle/>
                    <a:p>
                      <a:r>
                        <a:rPr lang="en-US" sz="1200" dirty="0"/>
                        <a:t>Qty</a:t>
                      </a:r>
                    </a:p>
                  </a:txBody>
                  <a:tcPr>
                    <a:solidFill>
                      <a:schemeClr val="accent4"/>
                    </a:solidFill>
                  </a:tcPr>
                </a:tc>
                <a:tc>
                  <a:txBody>
                    <a:bodyPr/>
                    <a:lstStyle/>
                    <a:p>
                      <a:r>
                        <a:rPr lang="en-US" sz="1200" dirty="0"/>
                        <a:t>Name of person</a:t>
                      </a:r>
                    </a:p>
                  </a:txBody>
                  <a:tcPr>
                    <a:solidFill>
                      <a:schemeClr val="accent6">
                        <a:lumMod val="75000"/>
                      </a:schemeClr>
                    </a:solidFill>
                  </a:tcPr>
                </a:tc>
                <a:tc>
                  <a:txBody>
                    <a:bodyPr/>
                    <a:lstStyle/>
                    <a:p>
                      <a:r>
                        <a:rPr lang="en-US" sz="1200" dirty="0"/>
                        <a:t>Skills II</a:t>
                      </a:r>
                    </a:p>
                  </a:txBody>
                  <a:tcPr>
                    <a:solidFill>
                      <a:schemeClr val="accent4"/>
                    </a:solidFill>
                  </a:tcPr>
                </a:tc>
                <a:tc>
                  <a:txBody>
                    <a:bodyPr/>
                    <a:lstStyle/>
                    <a:p>
                      <a:r>
                        <a:rPr lang="en-US" sz="1200" dirty="0"/>
                        <a:t>Qty</a:t>
                      </a:r>
                    </a:p>
                  </a:txBody>
                  <a:tcPr>
                    <a:solidFill>
                      <a:schemeClr val="accent4"/>
                    </a:solidFill>
                  </a:tcPr>
                </a:tc>
                <a:tc>
                  <a:txBody>
                    <a:bodyPr/>
                    <a:lstStyle/>
                    <a:p>
                      <a:r>
                        <a:rPr lang="en-US" sz="1200" dirty="0"/>
                        <a:t>Name of person</a:t>
                      </a:r>
                    </a:p>
                  </a:txBody>
                  <a:tcPr>
                    <a:solidFill>
                      <a:schemeClr val="accent6">
                        <a:lumMod val="75000"/>
                      </a:schemeClr>
                    </a:solidFill>
                  </a:tcPr>
                </a:tc>
                <a:tc>
                  <a:txBody>
                    <a:bodyPr/>
                    <a:lstStyle/>
                    <a:p>
                      <a:pPr marL="0" algn="l" defTabSz="914400" rtl="0" eaLnBrk="1" latinLnBrk="0" hangingPunct="1"/>
                      <a:r>
                        <a:rPr lang="en-US" sz="1200" b="1" kern="1200" dirty="0">
                          <a:solidFill>
                            <a:schemeClr val="lt1"/>
                          </a:solidFill>
                          <a:latin typeface="+mn-lt"/>
                          <a:ea typeface="+mn-ea"/>
                          <a:cs typeface="+mn-cs"/>
                        </a:rPr>
                        <a:t>Material Required (from BOM)</a:t>
                      </a:r>
                    </a:p>
                  </a:txBody>
                  <a:tcPr>
                    <a:solidFill>
                      <a:schemeClr val="accent6">
                        <a:lumMod val="75000"/>
                      </a:schemeClr>
                    </a:solidFill>
                  </a:tcPr>
                </a:tc>
                <a:tc>
                  <a:txBody>
                    <a:bodyPr/>
                    <a:lstStyle/>
                    <a:p>
                      <a:r>
                        <a:rPr lang="en-US" sz="1200" dirty="0"/>
                        <a:t>Time Required</a:t>
                      </a:r>
                    </a:p>
                  </a:txBody>
                  <a:tcPr>
                    <a:solidFill>
                      <a:schemeClr val="accent4"/>
                    </a:solidFill>
                  </a:tcPr>
                </a:tc>
                <a:tc>
                  <a:txBody>
                    <a:bodyPr/>
                    <a:lstStyle/>
                    <a:p>
                      <a:r>
                        <a:rPr lang="en-US" sz="1200" dirty="0"/>
                        <a:t>Start Date</a:t>
                      </a:r>
                    </a:p>
                  </a:txBody>
                  <a:tcPr>
                    <a:solidFill>
                      <a:schemeClr val="accent1">
                        <a:lumMod val="75000"/>
                      </a:schemeClr>
                    </a:solidFill>
                  </a:tcPr>
                </a:tc>
                <a:tc>
                  <a:txBody>
                    <a:bodyPr/>
                    <a:lstStyle/>
                    <a:p>
                      <a:r>
                        <a:rPr lang="en-US" sz="1200" dirty="0"/>
                        <a:t>Target Date</a:t>
                      </a:r>
                    </a:p>
                  </a:txBody>
                  <a:tcPr>
                    <a:solidFill>
                      <a:schemeClr val="accent1">
                        <a:lumMod val="75000"/>
                      </a:schemeClr>
                    </a:solidFill>
                  </a:tcPr>
                </a:tc>
                <a:tc>
                  <a:txBody>
                    <a:bodyPr/>
                    <a:lstStyle/>
                    <a:p>
                      <a:r>
                        <a:rPr lang="en-US" sz="1200" dirty="0"/>
                        <a:t>Completion Date</a:t>
                      </a:r>
                    </a:p>
                  </a:txBody>
                  <a:tcPr>
                    <a:solidFill>
                      <a:schemeClr val="accent2">
                        <a:lumMod val="75000"/>
                      </a:schemeClr>
                    </a:solidFill>
                  </a:tcPr>
                </a:tc>
                <a:tc>
                  <a:txBody>
                    <a:bodyPr/>
                    <a:lstStyle/>
                    <a:p>
                      <a:r>
                        <a:rPr lang="en-US" sz="1200" dirty="0"/>
                        <a:t>Approval</a:t>
                      </a:r>
                    </a:p>
                  </a:txBody>
                  <a:tcPr>
                    <a:solidFill>
                      <a:schemeClr val="accent2">
                        <a:lumMod val="75000"/>
                      </a:schemeClr>
                    </a:solidFill>
                  </a:tcPr>
                </a:tc>
                <a:tc>
                  <a:txBody>
                    <a:bodyPr/>
                    <a:lstStyle/>
                    <a:p>
                      <a:r>
                        <a:rPr lang="en-US" sz="1200" dirty="0"/>
                        <a:t>Release Date</a:t>
                      </a:r>
                    </a:p>
                  </a:txBody>
                  <a:tcPr>
                    <a:solidFill>
                      <a:schemeClr val="accent2">
                        <a:lumMod val="75000"/>
                      </a:schemeClr>
                    </a:solidFill>
                  </a:tcPr>
                </a:tc>
                <a:tc>
                  <a:txBody>
                    <a:bodyPr/>
                    <a:lstStyle/>
                    <a:p>
                      <a:pPr marL="0" algn="l" defTabSz="914400" rtl="0" eaLnBrk="1" latinLnBrk="0" hangingPunct="1"/>
                      <a:r>
                        <a:rPr lang="en-US" sz="1200" kern="1200" dirty="0" smtClean="0">
                          <a:solidFill>
                            <a:schemeClr val="bg1"/>
                          </a:solidFill>
                          <a:latin typeface="+mn-lt"/>
                          <a:ea typeface="+mn-ea"/>
                          <a:cs typeface="+mn-cs"/>
                        </a:rPr>
                        <a:t>Delay Days</a:t>
                      </a:r>
                      <a:endParaRPr lang="en-US" sz="1200" kern="1200" dirty="0">
                        <a:solidFill>
                          <a:schemeClr val="bg1"/>
                        </a:solidFill>
                        <a:latin typeface="+mn-lt"/>
                        <a:ea typeface="+mn-ea"/>
                        <a:cs typeface="+mn-cs"/>
                      </a:endParaRPr>
                    </a:p>
                  </a:txBody>
                  <a:tcPr>
                    <a:solidFill>
                      <a:schemeClr val="accent1">
                        <a:lumMod val="75000"/>
                      </a:schemeClr>
                    </a:solidFill>
                  </a:tcPr>
                </a:tc>
                <a:tc>
                  <a:txBody>
                    <a:bodyPr/>
                    <a:lstStyle/>
                    <a:p>
                      <a:r>
                        <a:rPr lang="en-US" sz="1200" dirty="0" smtClean="0"/>
                        <a:t>Reason</a:t>
                      </a:r>
                      <a:endParaRPr lang="en-US" sz="1200" dirty="0"/>
                    </a:p>
                  </a:txBody>
                  <a:tcPr>
                    <a:solidFill>
                      <a:schemeClr val="accent2">
                        <a:lumMod val="75000"/>
                      </a:schemeClr>
                    </a:solidFill>
                  </a:tcPr>
                </a:tc>
                <a:extLst>
                  <a:ext uri="{0D108BD9-81ED-4DB2-BD59-A6C34878D82A}">
                    <a16:rowId xmlns:a16="http://schemas.microsoft.com/office/drawing/2014/main" val="2885225343"/>
                  </a:ext>
                </a:extLst>
              </a:tr>
              <a:tr h="452685">
                <a:tc>
                  <a:txBody>
                    <a:bodyPr/>
                    <a:lstStyle/>
                    <a:p>
                      <a:r>
                        <a:rPr lang="en-US" sz="1200" dirty="0"/>
                        <a:t>P01</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pPr marL="0" algn="l" defTabSz="914400" rtl="0" eaLnBrk="1" latinLnBrk="0" hangingPunct="1"/>
                      <a:endParaRPr lang="en-US" sz="1200" b="1" kern="1200" dirty="0">
                        <a:solidFill>
                          <a:schemeClr val="lt1"/>
                        </a:solidFill>
                        <a:latin typeface="+mn-lt"/>
                        <a:ea typeface="+mn-ea"/>
                        <a:cs typeface="+mn-cs"/>
                      </a:endParaRP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18094055"/>
                  </a:ext>
                </a:extLst>
              </a:tr>
              <a:tr h="452685">
                <a:tc>
                  <a:txBody>
                    <a:bodyPr/>
                    <a:lstStyle/>
                    <a:p>
                      <a:r>
                        <a:rPr lang="en-US" sz="1200" dirty="0"/>
                        <a:t>P02</a:t>
                      </a:r>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79851822"/>
                  </a:ext>
                </a:extLst>
              </a:tr>
              <a:tr h="575378">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22268784"/>
                  </a:ext>
                </a:extLst>
              </a:tr>
              <a:tr h="452685">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31831017"/>
                  </a:ext>
                </a:extLst>
              </a:tr>
              <a:tr h="452685">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2178173"/>
                  </a:ext>
                </a:extLst>
              </a:tr>
            </a:tbl>
          </a:graphicData>
        </a:graphic>
      </p:graphicFrame>
      <p:graphicFrame>
        <p:nvGraphicFramePr>
          <p:cNvPr id="4" name="Table 5">
            <a:extLst>
              <a:ext uri="{FF2B5EF4-FFF2-40B4-BE49-F238E27FC236}">
                <a16:creationId xmlns:a16="http://schemas.microsoft.com/office/drawing/2014/main" id="{33B626DE-4222-49E8-9C74-D1B75EC3B0C3}"/>
              </a:ext>
            </a:extLst>
          </p:cNvPr>
          <p:cNvGraphicFramePr>
            <a:graphicFrameLocks noGrp="1"/>
          </p:cNvGraphicFramePr>
          <p:nvPr/>
        </p:nvGraphicFramePr>
        <p:xfrm>
          <a:off x="7645397" y="5192535"/>
          <a:ext cx="4106333" cy="1376680"/>
        </p:xfrm>
        <a:graphic>
          <a:graphicData uri="http://schemas.openxmlformats.org/drawingml/2006/table">
            <a:tbl>
              <a:tblPr firstRow="1" bandRow="1">
                <a:tableStyleId>{5C22544A-7EE6-4342-B048-85BDC9FD1C3A}</a:tableStyleId>
              </a:tblPr>
              <a:tblGrid>
                <a:gridCol w="4106333">
                  <a:extLst>
                    <a:ext uri="{9D8B030D-6E8A-4147-A177-3AD203B41FA5}">
                      <a16:colId xmlns:a16="http://schemas.microsoft.com/office/drawing/2014/main" val="1947951671"/>
                    </a:ext>
                  </a:extLst>
                </a:gridCol>
              </a:tblGrid>
              <a:tr h="291641">
                <a:tc>
                  <a:txBody>
                    <a:bodyPr/>
                    <a:lstStyle/>
                    <a:p>
                      <a:r>
                        <a:rPr lang="en-US" sz="1200" dirty="0"/>
                        <a:t>To be filled by Production planner One time /will come automatically</a:t>
                      </a:r>
                    </a:p>
                  </a:txBody>
                  <a:tcPr>
                    <a:solidFill>
                      <a:schemeClr val="accent4"/>
                    </a:solidFill>
                  </a:tcPr>
                </a:tc>
                <a:extLst>
                  <a:ext uri="{0D108BD9-81ED-4DB2-BD59-A6C34878D82A}">
                    <a16:rowId xmlns:a16="http://schemas.microsoft.com/office/drawing/2014/main" val="2513948461"/>
                  </a:ext>
                </a:extLst>
              </a:tr>
              <a:tr h="0">
                <a:tc>
                  <a:txBody>
                    <a:bodyPr/>
                    <a:lstStyle/>
                    <a:p>
                      <a:r>
                        <a:rPr lang="en-US" sz="1200" dirty="0">
                          <a:solidFill>
                            <a:schemeClr val="bg1"/>
                          </a:solidFill>
                        </a:rPr>
                        <a:t>To be filled by Supervisor</a:t>
                      </a:r>
                    </a:p>
                  </a:txBody>
                  <a:tcPr>
                    <a:solidFill>
                      <a:schemeClr val="accent2">
                        <a:lumMod val="75000"/>
                      </a:schemeClr>
                    </a:solidFill>
                  </a:tcPr>
                </a:tc>
                <a:extLst>
                  <a:ext uri="{0D108BD9-81ED-4DB2-BD59-A6C34878D82A}">
                    <a16:rowId xmlns:a16="http://schemas.microsoft.com/office/drawing/2014/main" val="3193309883"/>
                  </a:ext>
                </a:extLst>
              </a:tr>
              <a:tr h="0">
                <a:tc>
                  <a:txBody>
                    <a:bodyPr/>
                    <a:lstStyle/>
                    <a:p>
                      <a:r>
                        <a:rPr lang="en-US" sz="1200" dirty="0">
                          <a:solidFill>
                            <a:schemeClr val="bg1"/>
                          </a:solidFill>
                        </a:rPr>
                        <a:t>To be filed by departmental head</a:t>
                      </a:r>
                    </a:p>
                  </a:txBody>
                  <a:tcPr>
                    <a:solidFill>
                      <a:schemeClr val="accent6">
                        <a:lumMod val="75000"/>
                      </a:schemeClr>
                    </a:solidFill>
                  </a:tcPr>
                </a:tc>
                <a:extLst>
                  <a:ext uri="{0D108BD9-81ED-4DB2-BD59-A6C34878D82A}">
                    <a16:rowId xmlns:a16="http://schemas.microsoft.com/office/drawing/2014/main" val="389683846"/>
                  </a:ext>
                </a:extLst>
              </a:tr>
              <a:tr h="370840">
                <a:tc>
                  <a:txBody>
                    <a:bodyPr/>
                    <a:lstStyle/>
                    <a:p>
                      <a:r>
                        <a:rPr lang="en-US" sz="1200" dirty="0">
                          <a:solidFill>
                            <a:schemeClr val="bg1"/>
                          </a:solidFill>
                        </a:rPr>
                        <a:t>Automatically Calculated</a:t>
                      </a:r>
                    </a:p>
                  </a:txBody>
                  <a:tcPr>
                    <a:solidFill>
                      <a:schemeClr val="accent1">
                        <a:lumMod val="75000"/>
                      </a:schemeClr>
                    </a:solidFill>
                  </a:tcPr>
                </a:tc>
                <a:extLst>
                  <a:ext uri="{0D108BD9-81ED-4DB2-BD59-A6C34878D82A}">
                    <a16:rowId xmlns:a16="http://schemas.microsoft.com/office/drawing/2014/main" val="1581241203"/>
                  </a:ext>
                </a:extLst>
              </a:tr>
            </a:tbl>
          </a:graphicData>
        </a:graphic>
      </p:graphicFrame>
    </p:spTree>
    <p:extLst>
      <p:ext uri="{BB962C8B-B14F-4D97-AF65-F5344CB8AC3E}">
        <p14:creationId xmlns:p14="http://schemas.microsoft.com/office/powerpoint/2010/main" val="2035816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a:t>2.7 Qulity Department window</a:t>
            </a:r>
          </a:p>
        </p:txBody>
      </p:sp>
      <p:graphicFrame>
        <p:nvGraphicFramePr>
          <p:cNvPr id="7" name="Table 6">
            <a:extLst>
              <a:ext uri="{FF2B5EF4-FFF2-40B4-BE49-F238E27FC236}">
                <a16:creationId xmlns:a16="http://schemas.microsoft.com/office/drawing/2014/main" id="{84157423-2249-4AE9-8D60-EF4AAB2BC50B}"/>
              </a:ext>
            </a:extLst>
          </p:cNvPr>
          <p:cNvGraphicFramePr>
            <a:graphicFrameLocks noGrp="1"/>
          </p:cNvGraphicFramePr>
          <p:nvPr>
            <p:extLst>
              <p:ext uri="{D42A27DB-BD31-4B8C-83A1-F6EECF244321}">
                <p14:modId xmlns:p14="http://schemas.microsoft.com/office/powerpoint/2010/main" val="158079236"/>
              </p:ext>
            </p:extLst>
          </p:nvPr>
        </p:nvGraphicFramePr>
        <p:xfrm>
          <a:off x="637822" y="1690688"/>
          <a:ext cx="10515601" cy="4518199"/>
        </p:xfrm>
        <a:graphic>
          <a:graphicData uri="http://schemas.openxmlformats.org/drawingml/2006/table">
            <a:tbl>
              <a:tblPr/>
              <a:tblGrid>
                <a:gridCol w="1145555">
                  <a:extLst>
                    <a:ext uri="{9D8B030D-6E8A-4147-A177-3AD203B41FA5}">
                      <a16:colId xmlns:a16="http://schemas.microsoft.com/office/drawing/2014/main" val="2361991491"/>
                    </a:ext>
                  </a:extLst>
                </a:gridCol>
                <a:gridCol w="3216364">
                  <a:extLst>
                    <a:ext uri="{9D8B030D-6E8A-4147-A177-3AD203B41FA5}">
                      <a16:colId xmlns:a16="http://schemas.microsoft.com/office/drawing/2014/main" val="1773950776"/>
                    </a:ext>
                  </a:extLst>
                </a:gridCol>
                <a:gridCol w="1806450">
                  <a:extLst>
                    <a:ext uri="{9D8B030D-6E8A-4147-A177-3AD203B41FA5}">
                      <a16:colId xmlns:a16="http://schemas.microsoft.com/office/drawing/2014/main" val="3884265396"/>
                    </a:ext>
                  </a:extLst>
                </a:gridCol>
                <a:gridCol w="1233674">
                  <a:extLst>
                    <a:ext uri="{9D8B030D-6E8A-4147-A177-3AD203B41FA5}">
                      <a16:colId xmlns:a16="http://schemas.microsoft.com/office/drawing/2014/main" val="2883141084"/>
                    </a:ext>
                  </a:extLst>
                </a:gridCol>
                <a:gridCol w="1688958">
                  <a:extLst>
                    <a:ext uri="{9D8B030D-6E8A-4147-A177-3AD203B41FA5}">
                      <a16:colId xmlns:a16="http://schemas.microsoft.com/office/drawing/2014/main" val="1302902350"/>
                    </a:ext>
                  </a:extLst>
                </a:gridCol>
                <a:gridCol w="1424600">
                  <a:extLst>
                    <a:ext uri="{9D8B030D-6E8A-4147-A177-3AD203B41FA5}">
                      <a16:colId xmlns:a16="http://schemas.microsoft.com/office/drawing/2014/main" val="3434546706"/>
                    </a:ext>
                  </a:extLst>
                </a:gridCol>
              </a:tblGrid>
              <a:tr h="289072">
                <a:tc rowSpan="2" gridSpan="4">
                  <a:txBody>
                    <a:bodyPr/>
                    <a:lstStyle/>
                    <a:p>
                      <a:pPr algn="ctr" fontAlgn="ctr"/>
                      <a:r>
                        <a:rPr lang="en-US" sz="2600" b="1" i="0" u="none" strike="noStrike" dirty="0">
                          <a:solidFill>
                            <a:srgbClr val="000000"/>
                          </a:solidFill>
                          <a:effectLst/>
                          <a:latin typeface="Calibri" panose="020F0502020204030204" pitchFamily="34" charset="0"/>
                        </a:rPr>
                        <a:t>RADIOGRAPHY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477572393"/>
                  </a:ext>
                </a:extLst>
              </a:tr>
              <a:tr h="326653">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061038283"/>
                  </a:ext>
                </a:extLst>
              </a:tr>
              <a:tr h="289072">
                <a:tc>
                  <a:txBody>
                    <a:bodyPr/>
                    <a:lstStyle/>
                    <a:p>
                      <a:pPr algn="ctr" fontAlgn="b"/>
                      <a:r>
                        <a:rPr lang="en-US" sz="1100" b="1" i="0" u="none" strike="noStrike">
                          <a:solidFill>
                            <a:srgbClr val="000000"/>
                          </a:solidFill>
                          <a:effectLst/>
                          <a:latin typeface="Calibri" panose="020F0502020204030204" pitchFamily="34" charset="0"/>
                        </a:rPr>
                        <a:t>JOB 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RT OFFER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RESULT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REMARk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215512671"/>
                  </a:ext>
                </a:extLst>
              </a:tr>
              <a:tr h="28907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338674418"/>
                  </a:ext>
                </a:extLst>
              </a:tr>
              <a:tr h="650413">
                <a:tc gridSpan="2">
                  <a:txBody>
                    <a:bodyPr/>
                    <a:lstStyle/>
                    <a:p>
                      <a:pPr algn="ctr" fontAlgn="ctr"/>
                      <a:r>
                        <a:rPr lang="en-US" sz="2600" b="1" i="0" u="none" strike="noStrike">
                          <a:solidFill>
                            <a:srgbClr val="000000"/>
                          </a:solidFill>
                          <a:effectLst/>
                          <a:latin typeface="Calibri" panose="020F0502020204030204" pitchFamily="34" charset="0"/>
                        </a:rPr>
                        <a:t>PRE-DISPATCH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2878252"/>
                  </a:ext>
                </a:extLst>
              </a:tr>
              <a:tr h="289072">
                <a:tc>
                  <a:txBody>
                    <a:bodyPr/>
                    <a:lstStyle/>
                    <a:p>
                      <a:pPr algn="ctr" fontAlgn="b"/>
                      <a:r>
                        <a:rPr lang="en-US" sz="1100" b="1" i="0" u="none" strike="noStrike">
                          <a:solidFill>
                            <a:srgbClr val="000000"/>
                          </a:solidFill>
                          <a:effectLst/>
                          <a:latin typeface="Calibri" panose="020F0502020204030204" pitchFamily="34" charset="0"/>
                        </a:rPr>
                        <a:t>JOB 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Actual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Inspection By production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Inspection by QC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Spare 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Transport saddle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6137265"/>
                  </a:ext>
                </a:extLst>
              </a:tr>
              <a:tr h="289072">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9847475"/>
                  </a:ext>
                </a:extLst>
              </a:tr>
              <a:tr h="289072">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909627"/>
                  </a:ext>
                </a:extLst>
              </a:tr>
              <a:tr h="289072">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9723597"/>
                  </a:ext>
                </a:extLst>
              </a:tr>
              <a:tr h="289072">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3175211"/>
                  </a:ext>
                </a:extLst>
              </a:tr>
              <a:tr h="28907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99025637"/>
                  </a:ext>
                </a:extLst>
              </a:tr>
              <a:tr h="650413">
                <a:tc gridSpan="2">
                  <a:txBody>
                    <a:bodyPr/>
                    <a:lstStyle/>
                    <a:p>
                      <a:pPr algn="ctr" fontAlgn="ctr"/>
                      <a:r>
                        <a:rPr lang="en-US" sz="2600" b="1" i="0" u="none" strike="noStrike">
                          <a:solidFill>
                            <a:srgbClr val="000000"/>
                          </a:solidFill>
                          <a:effectLst/>
                          <a:latin typeface="Calibri" panose="020F0502020204030204" pitchFamily="34" charset="0"/>
                        </a:rPr>
                        <a:t>DOSSIER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632788890"/>
                  </a:ext>
                </a:extLst>
              </a:tr>
              <a:tr h="289072">
                <a:tc>
                  <a:txBody>
                    <a:bodyPr/>
                    <a:lstStyle/>
                    <a:p>
                      <a:pPr algn="l" fontAlgn="b"/>
                      <a:r>
                        <a:rPr lang="en-US" sz="1100" b="1" i="0" u="none" strike="noStrike">
                          <a:solidFill>
                            <a:srgbClr val="000000"/>
                          </a:solidFill>
                          <a:effectLst/>
                          <a:latin typeface="Calibri" panose="020F0502020204030204" pitchFamily="34" charset="0"/>
                        </a:rPr>
                        <a:t>JOB 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Planned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Actual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229437327"/>
                  </a:ext>
                </a:extLst>
              </a:tr>
            </a:tbl>
          </a:graphicData>
        </a:graphic>
      </p:graphicFrame>
    </p:spTree>
    <p:extLst>
      <p:ext uri="{BB962C8B-B14F-4D97-AF65-F5344CB8AC3E}">
        <p14:creationId xmlns:p14="http://schemas.microsoft.com/office/powerpoint/2010/main" val="1754899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EFF4E8-B959-4A53-A411-FE5BB547D5E5}"/>
              </a:ext>
            </a:extLst>
          </p:cNvPr>
          <p:cNvSpPr>
            <a:spLocks noGrp="1"/>
          </p:cNvSpPr>
          <p:nvPr>
            <p:ph type="title"/>
          </p:nvPr>
        </p:nvSpPr>
        <p:spPr/>
        <p:txBody>
          <a:bodyPr/>
          <a:lstStyle/>
          <a:p>
            <a:r>
              <a:rPr lang="en-US" dirty="0"/>
              <a:t>3</a:t>
            </a:r>
            <a:r>
              <a:rPr lang="en-US" dirty="0" smtClean="0"/>
              <a:t>. </a:t>
            </a:r>
            <a:r>
              <a:rPr lang="en-US" dirty="0"/>
              <a:t>Project </a:t>
            </a:r>
            <a:r>
              <a:rPr lang="en-US" dirty="0" smtClean="0"/>
              <a:t>Reports</a:t>
            </a:r>
            <a:endParaRPr lang="en-US" dirty="0"/>
          </a:p>
        </p:txBody>
      </p:sp>
      <p:sp>
        <p:nvSpPr>
          <p:cNvPr id="5" name="Text Placeholder 4">
            <a:extLst>
              <a:ext uri="{FF2B5EF4-FFF2-40B4-BE49-F238E27FC236}">
                <a16:creationId xmlns:a16="http://schemas.microsoft.com/office/drawing/2014/main" id="{7AB5808C-C92C-424A-A412-617EBE0F077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18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EFF4E8-B959-4A53-A411-FE5BB547D5E5}"/>
              </a:ext>
            </a:extLst>
          </p:cNvPr>
          <p:cNvSpPr>
            <a:spLocks noGrp="1"/>
          </p:cNvSpPr>
          <p:nvPr>
            <p:ph type="title"/>
          </p:nvPr>
        </p:nvSpPr>
        <p:spPr/>
        <p:txBody>
          <a:bodyPr/>
          <a:lstStyle/>
          <a:p>
            <a:r>
              <a:rPr lang="en-US" dirty="0"/>
              <a:t>1. Input Provisions</a:t>
            </a:r>
          </a:p>
        </p:txBody>
      </p:sp>
      <p:sp>
        <p:nvSpPr>
          <p:cNvPr id="5" name="Text Placeholder 4">
            <a:extLst>
              <a:ext uri="{FF2B5EF4-FFF2-40B4-BE49-F238E27FC236}">
                <a16:creationId xmlns:a16="http://schemas.microsoft.com/office/drawing/2014/main" id="{7AB5808C-C92C-424A-A412-617EBE0F077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6717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smtClean="0"/>
              <a:t>3.1 Project status report</a:t>
            </a:r>
            <a:endParaRPr lang="en-US" dirty="0"/>
          </a:p>
        </p:txBody>
      </p:sp>
      <p:sp>
        <p:nvSpPr>
          <p:cNvPr id="4" name="Rounded Rectangle 3"/>
          <p:cNvSpPr/>
          <p:nvPr/>
        </p:nvSpPr>
        <p:spPr>
          <a:xfrm>
            <a:off x="1431985" y="1708031"/>
            <a:ext cx="8169215" cy="3140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IN" sz="2800" dirty="0" smtClean="0"/>
              <a:t>Timely weighed percentage completion of the report.</a:t>
            </a:r>
          </a:p>
          <a:p>
            <a:pPr marL="342900" indent="-342900">
              <a:buAutoNum type="arabicPeriod"/>
            </a:pPr>
            <a:r>
              <a:rPr lang="en-IN" sz="2800" dirty="0" smtClean="0"/>
              <a:t>Time required to completion of project considering current delay.</a:t>
            </a:r>
          </a:p>
          <a:p>
            <a:pPr marL="342900" indent="-342900">
              <a:buAutoNum type="arabicPeriod"/>
            </a:pPr>
            <a:r>
              <a:rPr lang="en-IN" sz="2800" dirty="0" smtClean="0"/>
              <a:t>Department wise percentage completion of Activities.</a:t>
            </a:r>
            <a:endParaRPr lang="en-US" sz="2800" dirty="0"/>
          </a:p>
        </p:txBody>
      </p:sp>
    </p:spTree>
    <p:extLst>
      <p:ext uri="{BB962C8B-B14F-4D97-AF65-F5344CB8AC3E}">
        <p14:creationId xmlns:p14="http://schemas.microsoft.com/office/powerpoint/2010/main" val="1754899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smtClean="0"/>
              <a:t>3.2 Project Health report</a:t>
            </a:r>
            <a:endParaRPr lang="en-US" dirty="0"/>
          </a:p>
        </p:txBody>
      </p:sp>
      <p:sp>
        <p:nvSpPr>
          <p:cNvPr id="3" name="Rounded Rectangle 2"/>
          <p:cNvSpPr/>
          <p:nvPr/>
        </p:nvSpPr>
        <p:spPr>
          <a:xfrm>
            <a:off x="1431985" y="1708031"/>
            <a:ext cx="8169215" cy="3140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endParaRPr lang="en-IN" sz="2800" dirty="0" smtClean="0"/>
          </a:p>
          <a:p>
            <a:pPr marL="342900" indent="-342900">
              <a:buAutoNum type="arabicPeriod"/>
            </a:pPr>
            <a:r>
              <a:rPr lang="en-IN" sz="2800" dirty="0" smtClean="0"/>
              <a:t>Are we able to deliver the project on targeted time? (comment). Are we stagnated?</a:t>
            </a:r>
          </a:p>
          <a:p>
            <a:pPr marL="342900" indent="-342900">
              <a:buAutoNum type="arabicPeriod"/>
            </a:pPr>
            <a:r>
              <a:rPr lang="en-IN" sz="2800" dirty="0" smtClean="0"/>
              <a:t>Total Delay.</a:t>
            </a:r>
          </a:p>
          <a:p>
            <a:pPr marL="342900" indent="-342900">
              <a:buAutoNum type="arabicPeriod"/>
            </a:pPr>
            <a:r>
              <a:rPr lang="en-IN" sz="2800" dirty="0" smtClean="0"/>
              <a:t>List of delayed activities.</a:t>
            </a:r>
            <a:endParaRPr lang="en-US" sz="2800" dirty="0"/>
          </a:p>
        </p:txBody>
      </p:sp>
    </p:spTree>
    <p:extLst>
      <p:ext uri="{BB962C8B-B14F-4D97-AF65-F5344CB8AC3E}">
        <p14:creationId xmlns:p14="http://schemas.microsoft.com/office/powerpoint/2010/main" val="1754899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smtClean="0"/>
              <a:t>3.3 Team Availability Report</a:t>
            </a:r>
            <a:endParaRPr lang="en-US" dirty="0"/>
          </a:p>
        </p:txBody>
      </p:sp>
      <p:sp>
        <p:nvSpPr>
          <p:cNvPr id="3" name="Rounded Rectangle 2"/>
          <p:cNvSpPr/>
          <p:nvPr/>
        </p:nvSpPr>
        <p:spPr>
          <a:xfrm>
            <a:off x="1431985" y="1708031"/>
            <a:ext cx="8169215" cy="3140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IN" sz="2800" dirty="0" smtClean="0"/>
              <a:t>Availability report of person with name, for at least next 1 Month.</a:t>
            </a:r>
          </a:p>
          <a:p>
            <a:pPr marL="342900" indent="-342900">
              <a:buAutoNum type="arabicPeriod"/>
            </a:pPr>
            <a:r>
              <a:rPr lang="en-IN" sz="2800" dirty="0" smtClean="0"/>
              <a:t>Skill wise Availability report of person</a:t>
            </a:r>
          </a:p>
          <a:p>
            <a:pPr marL="342900" indent="-342900">
              <a:buAutoNum type="arabicPeriod"/>
            </a:pPr>
            <a:r>
              <a:rPr lang="en-IN" sz="2800" dirty="0" smtClean="0"/>
              <a:t>Person wise work Load</a:t>
            </a:r>
          </a:p>
          <a:p>
            <a:pPr marL="342900" indent="-342900"/>
            <a:endParaRPr lang="en-IN" sz="2800" dirty="0" smtClean="0"/>
          </a:p>
        </p:txBody>
      </p:sp>
    </p:spTree>
    <p:extLst>
      <p:ext uri="{BB962C8B-B14F-4D97-AF65-F5344CB8AC3E}">
        <p14:creationId xmlns:p14="http://schemas.microsoft.com/office/powerpoint/2010/main" val="1754899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smtClean="0"/>
              <a:t>3.4 Risk Report</a:t>
            </a:r>
            <a:endParaRPr lang="en-US" dirty="0"/>
          </a:p>
        </p:txBody>
      </p:sp>
      <p:sp>
        <p:nvSpPr>
          <p:cNvPr id="3" name="Rounded Rectangle 2"/>
          <p:cNvSpPr/>
          <p:nvPr/>
        </p:nvSpPr>
        <p:spPr>
          <a:xfrm>
            <a:off x="1431985" y="1708031"/>
            <a:ext cx="8169215" cy="3140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IN" sz="2800" dirty="0" smtClean="0"/>
              <a:t>List of major obstacles for achieving targets, from past data of projects and their current status.</a:t>
            </a:r>
          </a:p>
          <a:p>
            <a:pPr marL="342900" indent="-342900">
              <a:buAutoNum type="arabicPeriod"/>
            </a:pPr>
            <a:r>
              <a:rPr lang="en-IN" sz="2800" dirty="0" smtClean="0"/>
              <a:t>List of obstacles which may manually entered.</a:t>
            </a:r>
          </a:p>
        </p:txBody>
      </p:sp>
    </p:spTree>
    <p:extLst>
      <p:ext uri="{BB962C8B-B14F-4D97-AF65-F5344CB8AC3E}">
        <p14:creationId xmlns:p14="http://schemas.microsoft.com/office/powerpoint/2010/main" val="1754899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smtClean="0"/>
              <a:t>3.5 Variance Report</a:t>
            </a:r>
            <a:endParaRPr lang="en-US" dirty="0"/>
          </a:p>
        </p:txBody>
      </p:sp>
      <p:sp>
        <p:nvSpPr>
          <p:cNvPr id="3" name="Rounded Rectangle 2"/>
          <p:cNvSpPr/>
          <p:nvPr/>
        </p:nvSpPr>
        <p:spPr>
          <a:xfrm>
            <a:off x="1431985" y="1708031"/>
            <a:ext cx="8169215" cy="3140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IN" sz="2800" dirty="0" smtClean="0"/>
              <a:t>Overall Variance observed in Time</a:t>
            </a:r>
          </a:p>
          <a:p>
            <a:pPr marL="342900" indent="-342900">
              <a:buFontTx/>
              <a:buAutoNum type="arabicPeriod"/>
            </a:pPr>
            <a:r>
              <a:rPr lang="en-IN" sz="2800" dirty="0" smtClean="0"/>
              <a:t>Activity wise Variance observed in Time</a:t>
            </a:r>
          </a:p>
          <a:p>
            <a:pPr marL="342900" indent="-342900"/>
            <a:endParaRPr lang="en-IN" sz="2800" dirty="0" smtClean="0"/>
          </a:p>
        </p:txBody>
      </p:sp>
    </p:spTree>
    <p:extLst>
      <p:ext uri="{BB962C8B-B14F-4D97-AF65-F5344CB8AC3E}">
        <p14:creationId xmlns:p14="http://schemas.microsoft.com/office/powerpoint/2010/main" val="1754899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smtClean="0"/>
              <a:t>3.6 Time Tracking Report</a:t>
            </a:r>
            <a:endParaRPr lang="en-US" dirty="0"/>
          </a:p>
        </p:txBody>
      </p:sp>
      <p:sp>
        <p:nvSpPr>
          <p:cNvPr id="4" name="Rounded Rectangle 3"/>
          <p:cNvSpPr/>
          <p:nvPr/>
        </p:nvSpPr>
        <p:spPr>
          <a:xfrm>
            <a:off x="1431985" y="1708031"/>
            <a:ext cx="8169215" cy="3140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IN" sz="2800" dirty="0" smtClean="0"/>
              <a:t>Person wise time tracking for completion of activity </a:t>
            </a:r>
          </a:p>
        </p:txBody>
      </p:sp>
    </p:spTree>
    <p:extLst>
      <p:ext uri="{BB962C8B-B14F-4D97-AF65-F5344CB8AC3E}">
        <p14:creationId xmlns:p14="http://schemas.microsoft.com/office/powerpoint/2010/main" val="175489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3A03-F0E2-471A-9321-2057951524BD}"/>
              </a:ext>
            </a:extLst>
          </p:cNvPr>
          <p:cNvSpPr>
            <a:spLocks noGrp="1"/>
          </p:cNvSpPr>
          <p:nvPr>
            <p:ph type="title"/>
          </p:nvPr>
        </p:nvSpPr>
        <p:spPr/>
        <p:txBody>
          <a:bodyPr/>
          <a:lstStyle/>
          <a:p>
            <a:r>
              <a:rPr lang="en-US" dirty="0"/>
              <a:t>1.1 List of Employees</a:t>
            </a:r>
          </a:p>
        </p:txBody>
      </p:sp>
      <p:graphicFrame>
        <p:nvGraphicFramePr>
          <p:cNvPr id="4" name="Table 4">
            <a:extLst>
              <a:ext uri="{FF2B5EF4-FFF2-40B4-BE49-F238E27FC236}">
                <a16:creationId xmlns:a16="http://schemas.microsoft.com/office/drawing/2014/main" id="{21ABF176-0889-45F0-B5BC-8CC7A271F21E}"/>
              </a:ext>
            </a:extLst>
          </p:cNvPr>
          <p:cNvGraphicFramePr>
            <a:graphicFrameLocks noGrp="1"/>
          </p:cNvGraphicFramePr>
          <p:nvPr>
            <p:ph idx="1"/>
            <p:extLst>
              <p:ext uri="{D42A27DB-BD31-4B8C-83A1-F6EECF244321}">
                <p14:modId xmlns:p14="http://schemas.microsoft.com/office/powerpoint/2010/main" val="1588269717"/>
              </p:ext>
            </p:extLst>
          </p:nvPr>
        </p:nvGraphicFramePr>
        <p:xfrm>
          <a:off x="795997" y="1858275"/>
          <a:ext cx="9355669" cy="4270375"/>
        </p:xfrm>
        <a:graphic>
          <a:graphicData uri="http://schemas.openxmlformats.org/drawingml/2006/table">
            <a:tbl>
              <a:tblPr firstRow="1" bandRow="1">
                <a:tableStyleId>{5C22544A-7EE6-4342-B048-85BDC9FD1C3A}</a:tableStyleId>
              </a:tblPr>
              <a:tblGrid>
                <a:gridCol w="891374">
                  <a:extLst>
                    <a:ext uri="{9D8B030D-6E8A-4147-A177-3AD203B41FA5}">
                      <a16:colId xmlns:a16="http://schemas.microsoft.com/office/drawing/2014/main" val="2178787376"/>
                    </a:ext>
                  </a:extLst>
                </a:gridCol>
                <a:gridCol w="2850893">
                  <a:extLst>
                    <a:ext uri="{9D8B030D-6E8A-4147-A177-3AD203B41FA5}">
                      <a16:colId xmlns:a16="http://schemas.microsoft.com/office/drawing/2014/main" val="3178170184"/>
                    </a:ext>
                  </a:extLst>
                </a:gridCol>
                <a:gridCol w="1871134">
                  <a:extLst>
                    <a:ext uri="{9D8B030D-6E8A-4147-A177-3AD203B41FA5}">
                      <a16:colId xmlns:a16="http://schemas.microsoft.com/office/drawing/2014/main" val="20002"/>
                    </a:ext>
                  </a:extLst>
                </a:gridCol>
                <a:gridCol w="1871134">
                  <a:extLst>
                    <a:ext uri="{9D8B030D-6E8A-4147-A177-3AD203B41FA5}">
                      <a16:colId xmlns:a16="http://schemas.microsoft.com/office/drawing/2014/main" val="4067299078"/>
                    </a:ext>
                  </a:extLst>
                </a:gridCol>
                <a:gridCol w="1871134">
                  <a:extLst>
                    <a:ext uri="{9D8B030D-6E8A-4147-A177-3AD203B41FA5}">
                      <a16:colId xmlns:a16="http://schemas.microsoft.com/office/drawing/2014/main" val="4080824277"/>
                    </a:ext>
                  </a:extLst>
                </a:gridCol>
              </a:tblGrid>
              <a:tr h="854075">
                <a:tc>
                  <a:txBody>
                    <a:bodyPr/>
                    <a:lstStyle/>
                    <a:p>
                      <a:r>
                        <a:rPr lang="en-US" dirty="0"/>
                        <a:t>SR. NO.</a:t>
                      </a:r>
                    </a:p>
                  </a:txBody>
                  <a:tcPr/>
                </a:tc>
                <a:tc>
                  <a:txBody>
                    <a:bodyPr/>
                    <a:lstStyle/>
                    <a:p>
                      <a:r>
                        <a:rPr lang="en-US" dirty="0"/>
                        <a:t>NAME</a:t>
                      </a:r>
                    </a:p>
                  </a:txBody>
                  <a:tcPr/>
                </a:tc>
                <a:tc>
                  <a:txBody>
                    <a:bodyPr/>
                    <a:lstStyle/>
                    <a:p>
                      <a:r>
                        <a:rPr lang="en-US" dirty="0" smtClean="0"/>
                        <a:t>DEPARTMENT</a:t>
                      </a:r>
                      <a:endParaRPr lang="en-US" dirty="0"/>
                    </a:p>
                  </a:txBody>
                  <a:tcPr/>
                </a:tc>
                <a:tc>
                  <a:txBody>
                    <a:bodyPr/>
                    <a:lstStyle/>
                    <a:p>
                      <a:r>
                        <a:rPr lang="en-US" dirty="0"/>
                        <a:t>EXPERTISE IN SKILLS</a:t>
                      </a:r>
                    </a:p>
                  </a:txBody>
                  <a:tcPr/>
                </a:tc>
                <a:tc>
                  <a:txBody>
                    <a:bodyPr/>
                    <a:lstStyle/>
                    <a:p>
                      <a:r>
                        <a:rPr lang="en-US" dirty="0"/>
                        <a:t>RESPONSIBILITIES</a:t>
                      </a:r>
                    </a:p>
                  </a:txBody>
                  <a:tcPr/>
                </a:tc>
                <a:extLst>
                  <a:ext uri="{0D108BD9-81ED-4DB2-BD59-A6C34878D82A}">
                    <a16:rowId xmlns:a16="http://schemas.microsoft.com/office/drawing/2014/main" val="559712441"/>
                  </a:ext>
                </a:extLst>
              </a:tr>
              <a:tr h="85407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3888585"/>
                  </a:ext>
                </a:extLst>
              </a:tr>
              <a:tr h="85407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09252306"/>
                  </a:ext>
                </a:extLst>
              </a:tr>
              <a:tr h="85407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92550693"/>
                  </a:ext>
                </a:extLst>
              </a:tr>
              <a:tr h="85407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14713839"/>
                  </a:ext>
                </a:extLst>
              </a:tr>
            </a:tbl>
          </a:graphicData>
        </a:graphic>
      </p:graphicFrame>
    </p:spTree>
    <p:extLst>
      <p:ext uri="{BB962C8B-B14F-4D97-AF65-F5344CB8AC3E}">
        <p14:creationId xmlns:p14="http://schemas.microsoft.com/office/powerpoint/2010/main" val="1948739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a:t>1.2 Department wise List of Skills</a:t>
            </a:r>
          </a:p>
        </p:txBody>
      </p:sp>
      <p:sp>
        <p:nvSpPr>
          <p:cNvPr id="3" name="Content Placeholder 2">
            <a:extLst>
              <a:ext uri="{FF2B5EF4-FFF2-40B4-BE49-F238E27FC236}">
                <a16:creationId xmlns:a16="http://schemas.microsoft.com/office/drawing/2014/main" id="{EE2249FF-020A-44B3-8687-A8FA887F8F1F}"/>
              </a:ext>
            </a:extLst>
          </p:cNvPr>
          <p:cNvSpPr>
            <a:spLocks noGrp="1"/>
          </p:cNvSpPr>
          <p:nvPr>
            <p:ph idx="1"/>
          </p:nvPr>
        </p:nvSpPr>
        <p:spPr/>
        <p:txBody>
          <a:bodyPr/>
          <a:lstStyle/>
          <a:p>
            <a:pPr marL="0" indent="0">
              <a:buNone/>
            </a:pPr>
            <a:r>
              <a:rPr lang="en-US" dirty="0"/>
              <a:t>1.2.1 Design Department</a:t>
            </a:r>
          </a:p>
          <a:p>
            <a:r>
              <a:rPr lang="en-US" dirty="0"/>
              <a:t>Design Calculations (CADEM)</a:t>
            </a:r>
          </a:p>
          <a:p>
            <a:r>
              <a:rPr lang="en-US" dirty="0"/>
              <a:t>AutoCAD Drafting</a:t>
            </a:r>
          </a:p>
          <a:p>
            <a:r>
              <a:rPr lang="en-US" dirty="0"/>
              <a:t>Solid Edge 3D Modelling</a:t>
            </a:r>
          </a:p>
          <a:p>
            <a:r>
              <a:rPr lang="en-US" dirty="0"/>
              <a:t>Solid Edge Drafting</a:t>
            </a:r>
          </a:p>
          <a:p>
            <a:r>
              <a:rPr lang="en-US" dirty="0"/>
              <a:t>Most 2D work</a:t>
            </a:r>
          </a:p>
        </p:txBody>
      </p:sp>
    </p:spTree>
    <p:extLst>
      <p:ext uri="{BB962C8B-B14F-4D97-AF65-F5344CB8AC3E}">
        <p14:creationId xmlns:p14="http://schemas.microsoft.com/office/powerpoint/2010/main" val="4058635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a:t>1.2 Department wise List of Skills</a:t>
            </a:r>
          </a:p>
        </p:txBody>
      </p:sp>
      <p:sp>
        <p:nvSpPr>
          <p:cNvPr id="3" name="Content Placeholder 2">
            <a:extLst>
              <a:ext uri="{FF2B5EF4-FFF2-40B4-BE49-F238E27FC236}">
                <a16:creationId xmlns:a16="http://schemas.microsoft.com/office/drawing/2014/main" id="{EE2249FF-020A-44B3-8687-A8FA887F8F1F}"/>
              </a:ext>
            </a:extLst>
          </p:cNvPr>
          <p:cNvSpPr>
            <a:spLocks noGrp="1"/>
          </p:cNvSpPr>
          <p:nvPr>
            <p:ph idx="1"/>
          </p:nvPr>
        </p:nvSpPr>
        <p:spPr/>
        <p:txBody>
          <a:bodyPr/>
          <a:lstStyle/>
          <a:p>
            <a:pPr marL="0" indent="0">
              <a:buNone/>
            </a:pPr>
            <a:r>
              <a:rPr lang="en-US" dirty="0"/>
              <a:t>1.2.2 Production Department</a:t>
            </a:r>
          </a:p>
          <a:p>
            <a:r>
              <a:rPr lang="en-US" dirty="0"/>
              <a:t>Welder</a:t>
            </a:r>
          </a:p>
          <a:p>
            <a:r>
              <a:rPr lang="en-US" dirty="0"/>
              <a:t>Fitter</a:t>
            </a:r>
          </a:p>
          <a:p>
            <a:r>
              <a:rPr lang="en-US" dirty="0"/>
              <a:t>Tacker</a:t>
            </a:r>
          </a:p>
          <a:p>
            <a:r>
              <a:rPr lang="en-US" dirty="0"/>
              <a:t>Machinist</a:t>
            </a:r>
          </a:p>
          <a:p>
            <a:r>
              <a:rPr lang="en-US" dirty="0"/>
              <a:t>Helper</a:t>
            </a:r>
          </a:p>
          <a:p>
            <a:pPr marL="0" indent="0">
              <a:buNone/>
            </a:pPr>
            <a:endParaRPr lang="en-US" dirty="0"/>
          </a:p>
        </p:txBody>
      </p:sp>
    </p:spTree>
    <p:extLst>
      <p:ext uri="{BB962C8B-B14F-4D97-AF65-F5344CB8AC3E}">
        <p14:creationId xmlns:p14="http://schemas.microsoft.com/office/powerpoint/2010/main" val="265045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a:t>1.2 Department wise List of Skills</a:t>
            </a:r>
          </a:p>
        </p:txBody>
      </p:sp>
      <p:sp>
        <p:nvSpPr>
          <p:cNvPr id="3" name="Content Placeholder 2">
            <a:extLst>
              <a:ext uri="{FF2B5EF4-FFF2-40B4-BE49-F238E27FC236}">
                <a16:creationId xmlns:a16="http://schemas.microsoft.com/office/drawing/2014/main" id="{EE2249FF-020A-44B3-8687-A8FA887F8F1F}"/>
              </a:ext>
            </a:extLst>
          </p:cNvPr>
          <p:cNvSpPr>
            <a:spLocks noGrp="1"/>
          </p:cNvSpPr>
          <p:nvPr>
            <p:ph idx="1"/>
          </p:nvPr>
        </p:nvSpPr>
        <p:spPr/>
        <p:txBody>
          <a:bodyPr/>
          <a:lstStyle/>
          <a:p>
            <a:pPr marL="0" indent="0">
              <a:buNone/>
            </a:pPr>
            <a:r>
              <a:rPr lang="en-US" dirty="0"/>
              <a:t>1.2.3 Quality Department</a:t>
            </a:r>
          </a:p>
          <a:p>
            <a:r>
              <a:rPr lang="en-US" dirty="0"/>
              <a:t>RT film interpretation</a:t>
            </a:r>
          </a:p>
          <a:p>
            <a:r>
              <a:rPr lang="en-US" dirty="0"/>
              <a:t>TC Validation</a:t>
            </a:r>
          </a:p>
          <a:p>
            <a:r>
              <a:rPr lang="en-US" dirty="0"/>
              <a:t>POS Validation</a:t>
            </a:r>
          </a:p>
          <a:p>
            <a:r>
              <a:rPr lang="en-US" dirty="0"/>
              <a:t>Inspection (Measurements)</a:t>
            </a:r>
          </a:p>
          <a:p>
            <a:r>
              <a:rPr lang="en-US" dirty="0"/>
              <a:t>Documentation</a:t>
            </a:r>
          </a:p>
          <a:p>
            <a:pPr marL="0" indent="0">
              <a:buNone/>
            </a:pPr>
            <a:endParaRPr lang="en-US" dirty="0"/>
          </a:p>
        </p:txBody>
      </p:sp>
    </p:spTree>
    <p:extLst>
      <p:ext uri="{BB962C8B-B14F-4D97-AF65-F5344CB8AC3E}">
        <p14:creationId xmlns:p14="http://schemas.microsoft.com/office/powerpoint/2010/main" val="2085421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a:t>1.2 Department wise List of Skills</a:t>
            </a:r>
          </a:p>
        </p:txBody>
      </p:sp>
      <p:sp>
        <p:nvSpPr>
          <p:cNvPr id="3" name="Content Placeholder 2">
            <a:extLst>
              <a:ext uri="{FF2B5EF4-FFF2-40B4-BE49-F238E27FC236}">
                <a16:creationId xmlns:a16="http://schemas.microsoft.com/office/drawing/2014/main" id="{EE2249FF-020A-44B3-8687-A8FA887F8F1F}"/>
              </a:ext>
            </a:extLst>
          </p:cNvPr>
          <p:cNvSpPr>
            <a:spLocks noGrp="1"/>
          </p:cNvSpPr>
          <p:nvPr>
            <p:ph idx="1"/>
          </p:nvPr>
        </p:nvSpPr>
        <p:spPr/>
        <p:txBody>
          <a:bodyPr/>
          <a:lstStyle/>
          <a:p>
            <a:pPr marL="0" indent="0">
              <a:buNone/>
            </a:pPr>
            <a:r>
              <a:rPr lang="en-US" dirty="0"/>
              <a:t>1.2.4 Other Skills</a:t>
            </a:r>
          </a:p>
          <a:p>
            <a:r>
              <a:rPr lang="en-US" dirty="0"/>
              <a:t>Shot Blaster</a:t>
            </a:r>
          </a:p>
          <a:p>
            <a:r>
              <a:rPr lang="en-US" dirty="0"/>
              <a:t>Painter</a:t>
            </a:r>
          </a:p>
          <a:p>
            <a:r>
              <a:rPr lang="en-US" dirty="0"/>
              <a:t>Packer</a:t>
            </a:r>
          </a:p>
          <a:p>
            <a:r>
              <a:rPr lang="en-US" dirty="0"/>
              <a:t>Job loader</a:t>
            </a:r>
          </a:p>
          <a:p>
            <a:r>
              <a:rPr lang="en-US" dirty="0"/>
              <a:t>Job Unloader</a:t>
            </a:r>
          </a:p>
        </p:txBody>
      </p:sp>
    </p:spTree>
    <p:extLst>
      <p:ext uri="{BB962C8B-B14F-4D97-AF65-F5344CB8AC3E}">
        <p14:creationId xmlns:p14="http://schemas.microsoft.com/office/powerpoint/2010/main" val="3397001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a:t>1.3 List of Activities with required skill person</a:t>
            </a:r>
          </a:p>
        </p:txBody>
      </p:sp>
      <p:graphicFrame>
        <p:nvGraphicFramePr>
          <p:cNvPr id="4" name="Table 4">
            <a:extLst>
              <a:ext uri="{FF2B5EF4-FFF2-40B4-BE49-F238E27FC236}">
                <a16:creationId xmlns:a16="http://schemas.microsoft.com/office/drawing/2014/main" id="{2C8CC2A5-CB8E-4965-9DAF-5B9BBF7558A8}"/>
              </a:ext>
            </a:extLst>
          </p:cNvPr>
          <p:cNvGraphicFramePr>
            <a:graphicFrameLocks noGrp="1"/>
          </p:cNvGraphicFramePr>
          <p:nvPr>
            <p:ph idx="1"/>
            <p:extLst>
              <p:ext uri="{D42A27DB-BD31-4B8C-83A1-F6EECF244321}">
                <p14:modId xmlns:p14="http://schemas.microsoft.com/office/powerpoint/2010/main" val="1462658318"/>
              </p:ext>
            </p:extLst>
          </p:nvPr>
        </p:nvGraphicFramePr>
        <p:xfrm>
          <a:off x="838199" y="1825625"/>
          <a:ext cx="10100727" cy="4145280"/>
        </p:xfrm>
        <a:graphic>
          <a:graphicData uri="http://schemas.openxmlformats.org/drawingml/2006/table">
            <a:tbl>
              <a:tblPr firstRow="1" bandRow="1">
                <a:tableStyleId>{5C22544A-7EE6-4342-B048-85BDC9FD1C3A}</a:tableStyleId>
              </a:tblPr>
              <a:tblGrid>
                <a:gridCol w="1442961">
                  <a:extLst>
                    <a:ext uri="{9D8B030D-6E8A-4147-A177-3AD203B41FA5}">
                      <a16:colId xmlns:a16="http://schemas.microsoft.com/office/drawing/2014/main" val="1291479626"/>
                    </a:ext>
                  </a:extLst>
                </a:gridCol>
                <a:gridCol w="1442961">
                  <a:extLst>
                    <a:ext uri="{9D8B030D-6E8A-4147-A177-3AD203B41FA5}">
                      <a16:colId xmlns:a16="http://schemas.microsoft.com/office/drawing/2014/main" val="2659329509"/>
                    </a:ext>
                  </a:extLst>
                </a:gridCol>
                <a:gridCol w="1442961">
                  <a:extLst>
                    <a:ext uri="{9D8B030D-6E8A-4147-A177-3AD203B41FA5}">
                      <a16:colId xmlns:a16="http://schemas.microsoft.com/office/drawing/2014/main" val="2274896363"/>
                    </a:ext>
                  </a:extLst>
                </a:gridCol>
                <a:gridCol w="1442961">
                  <a:extLst>
                    <a:ext uri="{9D8B030D-6E8A-4147-A177-3AD203B41FA5}">
                      <a16:colId xmlns:a16="http://schemas.microsoft.com/office/drawing/2014/main" val="3179276322"/>
                    </a:ext>
                  </a:extLst>
                </a:gridCol>
                <a:gridCol w="1442961">
                  <a:extLst>
                    <a:ext uri="{9D8B030D-6E8A-4147-A177-3AD203B41FA5}">
                      <a16:colId xmlns:a16="http://schemas.microsoft.com/office/drawing/2014/main" val="1010809706"/>
                    </a:ext>
                  </a:extLst>
                </a:gridCol>
                <a:gridCol w="1442961">
                  <a:extLst>
                    <a:ext uri="{9D8B030D-6E8A-4147-A177-3AD203B41FA5}">
                      <a16:colId xmlns:a16="http://schemas.microsoft.com/office/drawing/2014/main" val="4030851637"/>
                    </a:ext>
                  </a:extLst>
                </a:gridCol>
                <a:gridCol w="1442961">
                  <a:extLst>
                    <a:ext uri="{9D8B030D-6E8A-4147-A177-3AD203B41FA5}">
                      <a16:colId xmlns:a16="http://schemas.microsoft.com/office/drawing/2014/main" val="1777446776"/>
                    </a:ext>
                  </a:extLst>
                </a:gridCol>
              </a:tblGrid>
              <a:tr h="370840">
                <a:tc>
                  <a:txBody>
                    <a:bodyPr/>
                    <a:lstStyle/>
                    <a:p>
                      <a:r>
                        <a:rPr lang="en-US" dirty="0"/>
                        <a:t>Dept</a:t>
                      </a:r>
                    </a:p>
                  </a:txBody>
                  <a:tcPr/>
                </a:tc>
                <a:tc>
                  <a:txBody>
                    <a:bodyPr/>
                    <a:lstStyle/>
                    <a:p>
                      <a:r>
                        <a:rPr lang="en-US" dirty="0"/>
                        <a:t>Activity</a:t>
                      </a:r>
                    </a:p>
                  </a:txBody>
                  <a:tcPr/>
                </a:tc>
                <a:tc>
                  <a:txBody>
                    <a:bodyPr/>
                    <a:lstStyle/>
                    <a:p>
                      <a:r>
                        <a:rPr lang="en-US" dirty="0"/>
                        <a:t>Skill Required-I</a:t>
                      </a:r>
                    </a:p>
                  </a:txBody>
                  <a:tcPr/>
                </a:tc>
                <a:tc>
                  <a:txBody>
                    <a:bodyPr/>
                    <a:lstStyle/>
                    <a:p>
                      <a:r>
                        <a:rPr lang="en-US" dirty="0"/>
                        <a:t>Quantity</a:t>
                      </a:r>
                    </a:p>
                  </a:txBody>
                  <a:tcPr/>
                </a:tc>
                <a:tc>
                  <a:txBody>
                    <a:bodyPr/>
                    <a:lstStyle/>
                    <a:p>
                      <a:r>
                        <a:rPr lang="en-US" dirty="0"/>
                        <a:t>Skills Required-II</a:t>
                      </a:r>
                    </a:p>
                  </a:txBody>
                  <a:tcPr/>
                </a:tc>
                <a:tc>
                  <a:txBody>
                    <a:bodyPr/>
                    <a:lstStyle/>
                    <a:p>
                      <a:r>
                        <a:rPr lang="en-US" dirty="0"/>
                        <a:t>Quantity</a:t>
                      </a:r>
                    </a:p>
                  </a:txBody>
                  <a:tcPr/>
                </a:tc>
                <a:tc>
                  <a:txBody>
                    <a:bodyPr/>
                    <a:lstStyle/>
                    <a:p>
                      <a:r>
                        <a:rPr lang="en-US" dirty="0">
                          <a:solidFill>
                            <a:srgbClr val="FF0000"/>
                          </a:solidFill>
                        </a:rPr>
                        <a:t>Time required</a:t>
                      </a:r>
                    </a:p>
                  </a:txBody>
                  <a:tcPr/>
                </a:tc>
                <a:extLst>
                  <a:ext uri="{0D108BD9-81ED-4DB2-BD59-A6C34878D82A}">
                    <a16:rowId xmlns:a16="http://schemas.microsoft.com/office/drawing/2014/main" val="2913286344"/>
                  </a:ext>
                </a:extLst>
              </a:tr>
              <a:tr h="370840">
                <a:tc>
                  <a:txBody>
                    <a:bodyPr/>
                    <a:lstStyle/>
                    <a:p>
                      <a:r>
                        <a:rPr lang="en-US" dirty="0"/>
                        <a:t>Design</a:t>
                      </a:r>
                    </a:p>
                  </a:txBody>
                  <a:tcPr/>
                </a:tc>
                <a:tc>
                  <a:txBody>
                    <a:bodyPr/>
                    <a:lstStyle/>
                    <a:p>
                      <a:r>
                        <a:rPr lang="en-US" dirty="0"/>
                        <a:t>Fabrication drawing</a:t>
                      </a:r>
                    </a:p>
                  </a:txBody>
                  <a:tcPr/>
                </a:tc>
                <a:tc>
                  <a:txBody>
                    <a:bodyPr/>
                    <a:lstStyle/>
                    <a:p>
                      <a:r>
                        <a:rPr lang="en-US" dirty="0"/>
                        <a:t>AutoCAD Darting</a:t>
                      </a:r>
                    </a:p>
                  </a:txBody>
                  <a:tcPr/>
                </a:tc>
                <a:tc>
                  <a:txBody>
                    <a:bodyPr/>
                    <a:lstStyle/>
                    <a:p>
                      <a:r>
                        <a:rPr lang="en-US" dirty="0"/>
                        <a:t>2</a:t>
                      </a:r>
                    </a:p>
                  </a:txBody>
                  <a:tcPr/>
                </a:tc>
                <a:tc>
                  <a:txBody>
                    <a:bodyPr/>
                    <a:lstStyle/>
                    <a:p>
                      <a:r>
                        <a:rPr lang="en-US" dirty="0"/>
                        <a:t>NA</a:t>
                      </a:r>
                    </a:p>
                  </a:txBody>
                  <a:tcPr/>
                </a:tc>
                <a:tc>
                  <a:txBody>
                    <a:bodyPr/>
                    <a:lstStyle/>
                    <a:p>
                      <a:r>
                        <a:rPr lang="en-US" dirty="0"/>
                        <a:t>0</a:t>
                      </a:r>
                    </a:p>
                  </a:txBody>
                  <a:tcPr/>
                </a:tc>
                <a:tc>
                  <a:txBody>
                    <a:bodyPr/>
                    <a:lstStyle/>
                    <a:p>
                      <a:r>
                        <a:rPr lang="en-US" dirty="0"/>
                        <a:t>16 Hours</a:t>
                      </a:r>
                    </a:p>
                  </a:txBody>
                  <a:tcPr/>
                </a:tc>
                <a:extLst>
                  <a:ext uri="{0D108BD9-81ED-4DB2-BD59-A6C34878D82A}">
                    <a16:rowId xmlns:a16="http://schemas.microsoft.com/office/drawing/2014/main" val="1040085929"/>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26998920"/>
                  </a:ext>
                </a:extLst>
              </a:tr>
              <a:tr h="370840">
                <a:tc>
                  <a:txBody>
                    <a:bodyPr/>
                    <a:lstStyle/>
                    <a:p>
                      <a:r>
                        <a:rPr lang="en-US" dirty="0"/>
                        <a:t>Production</a:t>
                      </a:r>
                    </a:p>
                  </a:txBody>
                  <a:tcPr/>
                </a:tc>
                <a:tc>
                  <a:txBody>
                    <a:bodyPr/>
                    <a:lstStyle/>
                    <a:p>
                      <a:r>
                        <a:rPr lang="en-US" dirty="0"/>
                        <a:t>Seam welding</a:t>
                      </a:r>
                    </a:p>
                  </a:txBody>
                  <a:tcPr/>
                </a:tc>
                <a:tc>
                  <a:txBody>
                    <a:bodyPr/>
                    <a:lstStyle/>
                    <a:p>
                      <a:r>
                        <a:rPr lang="en-US" dirty="0"/>
                        <a:t>Welder</a:t>
                      </a:r>
                    </a:p>
                  </a:txBody>
                  <a:tcPr/>
                </a:tc>
                <a:tc>
                  <a:txBody>
                    <a:bodyPr/>
                    <a:lstStyle/>
                    <a:p>
                      <a:r>
                        <a:rPr lang="en-US" dirty="0"/>
                        <a:t>1</a:t>
                      </a:r>
                    </a:p>
                  </a:txBody>
                  <a:tcPr/>
                </a:tc>
                <a:tc>
                  <a:txBody>
                    <a:bodyPr/>
                    <a:lstStyle/>
                    <a:p>
                      <a:r>
                        <a:rPr lang="en-US" dirty="0"/>
                        <a:t>Helper</a:t>
                      </a:r>
                    </a:p>
                  </a:txBody>
                  <a:tcPr/>
                </a:tc>
                <a:tc>
                  <a:txBody>
                    <a:bodyPr/>
                    <a:lstStyle/>
                    <a:p>
                      <a:r>
                        <a:rPr lang="en-US" dirty="0"/>
                        <a:t>2</a:t>
                      </a:r>
                    </a:p>
                  </a:txBody>
                  <a:tcPr/>
                </a:tc>
                <a:tc>
                  <a:txBody>
                    <a:bodyPr/>
                    <a:lstStyle/>
                    <a:p>
                      <a:r>
                        <a:rPr lang="en-US" dirty="0"/>
                        <a:t>8 Hours</a:t>
                      </a:r>
                    </a:p>
                  </a:txBody>
                  <a:tcPr/>
                </a:tc>
                <a:extLst>
                  <a:ext uri="{0D108BD9-81ED-4DB2-BD59-A6C34878D82A}">
                    <a16:rowId xmlns:a16="http://schemas.microsoft.com/office/drawing/2014/main" val="2555857750"/>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3602054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295818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1918325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2030242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09531972"/>
                  </a:ext>
                </a:extLst>
              </a:tr>
            </a:tbl>
          </a:graphicData>
        </a:graphic>
      </p:graphicFrame>
    </p:spTree>
    <p:extLst>
      <p:ext uri="{BB962C8B-B14F-4D97-AF65-F5344CB8AC3E}">
        <p14:creationId xmlns:p14="http://schemas.microsoft.com/office/powerpoint/2010/main" val="163129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FBB-BF57-40DE-B316-F4D411954B3D}"/>
              </a:ext>
            </a:extLst>
          </p:cNvPr>
          <p:cNvSpPr>
            <a:spLocks noGrp="1"/>
          </p:cNvSpPr>
          <p:nvPr>
            <p:ph type="title"/>
          </p:nvPr>
        </p:nvSpPr>
        <p:spPr/>
        <p:txBody>
          <a:bodyPr/>
          <a:lstStyle/>
          <a:p>
            <a:r>
              <a:rPr lang="en-US" dirty="0"/>
              <a:t>1.4 In process Inspection Stages</a:t>
            </a:r>
          </a:p>
        </p:txBody>
      </p:sp>
      <p:sp>
        <p:nvSpPr>
          <p:cNvPr id="5" name="Content Placeholder 4">
            <a:extLst>
              <a:ext uri="{FF2B5EF4-FFF2-40B4-BE49-F238E27FC236}">
                <a16:creationId xmlns:a16="http://schemas.microsoft.com/office/drawing/2014/main" id="{A57805F9-43D8-4658-871A-CAD0C62879DC}"/>
              </a:ext>
            </a:extLst>
          </p:cNvPr>
          <p:cNvSpPr>
            <a:spLocks noGrp="1"/>
          </p:cNvSpPr>
          <p:nvPr>
            <p:ph idx="1"/>
          </p:nvPr>
        </p:nvSpPr>
        <p:spPr>
          <a:xfrm>
            <a:off x="838200" y="1825625"/>
            <a:ext cx="10515600" cy="962731"/>
          </a:xfrm>
        </p:spPr>
        <p:txBody>
          <a:bodyPr>
            <a:normAutofit/>
          </a:bodyPr>
          <a:lstStyle/>
          <a:p>
            <a:r>
              <a:rPr lang="en-US" dirty="0"/>
              <a:t>Facility should be provided to insert the in process  inspection stages before or after Production Stages.</a:t>
            </a:r>
          </a:p>
        </p:txBody>
      </p:sp>
      <p:sp>
        <p:nvSpPr>
          <p:cNvPr id="6" name="Title 1">
            <a:extLst>
              <a:ext uri="{FF2B5EF4-FFF2-40B4-BE49-F238E27FC236}">
                <a16:creationId xmlns:a16="http://schemas.microsoft.com/office/drawing/2014/main" id="{7856E8E3-F929-424C-B509-AB7F45E90AA5}"/>
              </a:ext>
            </a:extLst>
          </p:cNvPr>
          <p:cNvSpPr txBox="1">
            <a:spLocks/>
          </p:cNvSpPr>
          <p:nvPr/>
        </p:nvSpPr>
        <p:spPr>
          <a:xfrm>
            <a:off x="843843" y="30349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1.5 Defining interdependencies of processes</a:t>
            </a:r>
          </a:p>
        </p:txBody>
      </p:sp>
      <p:sp>
        <p:nvSpPr>
          <p:cNvPr id="7" name="Content Placeholder 4">
            <a:extLst>
              <a:ext uri="{FF2B5EF4-FFF2-40B4-BE49-F238E27FC236}">
                <a16:creationId xmlns:a16="http://schemas.microsoft.com/office/drawing/2014/main" id="{68373EBF-9BB2-4F32-A22F-ED3CE96BCEAD}"/>
              </a:ext>
            </a:extLst>
          </p:cNvPr>
          <p:cNvSpPr txBox="1">
            <a:spLocks/>
          </p:cNvSpPr>
          <p:nvPr/>
        </p:nvSpPr>
        <p:spPr>
          <a:xfrm>
            <a:off x="843843" y="4495449"/>
            <a:ext cx="10515600" cy="962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Provision to be there for defining Interdependencies of activities or group of activities.</a:t>
            </a:r>
          </a:p>
        </p:txBody>
      </p:sp>
    </p:spTree>
    <p:extLst>
      <p:ext uri="{BB962C8B-B14F-4D97-AF65-F5344CB8AC3E}">
        <p14:creationId xmlns:p14="http://schemas.microsoft.com/office/powerpoint/2010/main" val="2511034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767</Words>
  <Application>Microsoft Office PowerPoint</Application>
  <PresentationFormat>Widescreen</PresentationFormat>
  <Paragraphs>241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Production &amp; Planning Control</vt:lpstr>
      <vt:lpstr>1. Input Provisions</vt:lpstr>
      <vt:lpstr>1.1 List of Employees</vt:lpstr>
      <vt:lpstr>1.2 Department wise List of Skills</vt:lpstr>
      <vt:lpstr>1.2 Department wise List of Skills</vt:lpstr>
      <vt:lpstr>1.2 Department wise List of Skills</vt:lpstr>
      <vt:lpstr>1.2 Department wise List of Skills</vt:lpstr>
      <vt:lpstr>1.3 List of Activities with required skill person</vt:lpstr>
      <vt:lpstr>1.4 In process Inspection Stages</vt:lpstr>
      <vt:lpstr>1.6 Provision to enter start time of specific activity</vt:lpstr>
      <vt:lpstr>2. Project windows</vt:lpstr>
      <vt:lpstr>2.1 First Window</vt:lpstr>
      <vt:lpstr>2.2 New Project Data Window</vt:lpstr>
      <vt:lpstr>2.3 Project Window</vt:lpstr>
      <vt:lpstr>2.4 Design Department window</vt:lpstr>
      <vt:lpstr>2.5 Purchase Department window</vt:lpstr>
      <vt:lpstr>2.6 Production Department window</vt:lpstr>
      <vt:lpstr>2.7 Qulity Department window</vt:lpstr>
      <vt:lpstr>3. Project Reports</vt:lpstr>
      <vt:lpstr>3.1 Project status report</vt:lpstr>
      <vt:lpstr>3.2 Project Health report</vt:lpstr>
      <vt:lpstr>3.3 Team Availability Report</vt:lpstr>
      <vt:lpstr>3.4 Risk Report</vt:lpstr>
      <vt:lpstr>3.5 Variance Report</vt:lpstr>
      <vt:lpstr>3.6 Time Tracking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&amp; Planning Control</dc:title>
  <dc:creator>design7</dc:creator>
  <cp:lastModifiedBy>Windows User</cp:lastModifiedBy>
  <cp:revision>37</cp:revision>
  <dcterms:created xsi:type="dcterms:W3CDTF">2021-06-25T05:38:07Z</dcterms:created>
  <dcterms:modified xsi:type="dcterms:W3CDTF">2021-09-07T07:13:14Z</dcterms:modified>
</cp:coreProperties>
</file>