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2" d="100"/>
          <a:sy n="72" d="100"/>
        </p:scale>
        <p:origin x="418"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BC90-72CD-1747-8A1A-92182A9AF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FF8B39-C8FF-6C40-82BA-8ECFE4B10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48CF4-8EAC-2C4F-90B5-17A6931F69BE}"/>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B3E7C10B-6F83-C442-B856-5592DA5D0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82625-DB7B-864A-9DE6-AF63C336BCEC}"/>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92132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6481-2821-754F-8676-C84FB56173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55008-E900-A84C-9623-B7CFA742B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3E9D8-3ECF-864B-AE09-0E7F9B479E77}"/>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80B03B5D-B97B-F74D-AFA3-DB0D2641F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4505F-4947-EF4F-81A4-35598624EB75}"/>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25290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F17BA4-8F01-564D-9BE7-F37CADB6EB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4F4C63-512E-554E-A1BE-21DE03B26D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C88B3-020E-1D47-B238-7C2D3C0951D1}"/>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750F41A3-A0E4-DA43-92B1-56960C62C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91CF3-05AD-E240-A580-EEB70ED327C4}"/>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47761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4260-0549-BA42-8C42-4966C988C2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1B7C8-DCDC-AA49-A747-92FDAF02E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78B6F-4087-4A4E-8F3F-5060B076EEA0}"/>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DCE2371E-74BD-0A4F-8A67-99BBDCA21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30A3A-E608-874E-8BBA-B815AF224868}"/>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73182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772A-30E7-FA4A-8220-CE0366EB5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C99BCB-DFC8-A84F-A95A-142C2134D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6C03-BA97-6847-8E53-7B151BC16C63}"/>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5B88EC9C-A66C-254E-918A-44EB2938A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F6EA9-772F-4545-911C-817D1A7A2F5D}"/>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56757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2DE0-53E1-5943-A390-4849D309C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21716-6C51-5B47-9DA1-9AA91F0D7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31242-9484-654A-86F7-DF75A44A46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79D959-2955-1845-930F-D6C99CF69675}"/>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6" name="Footer Placeholder 5">
            <a:extLst>
              <a:ext uri="{FF2B5EF4-FFF2-40B4-BE49-F238E27FC236}">
                <a16:creationId xmlns:a16="http://schemas.microsoft.com/office/drawing/2014/main" id="{C653DEB7-1F26-824C-9E03-5FC560384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53480-D5B2-6E47-A45D-D6A74225E632}"/>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376723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3D9-C7C4-1742-BA6D-37A4B8DB69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2A7CC-7195-2D40-B33A-50053B80D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FEB24-85E8-A044-8C2D-AFC8BA963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AFBC-E91C-D745-9414-A576F69E5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3E88E5-49D6-1246-A8DB-9B0C28768D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BEA74B-8C01-3249-81CF-32B10D3D7905}"/>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8" name="Footer Placeholder 7">
            <a:extLst>
              <a:ext uri="{FF2B5EF4-FFF2-40B4-BE49-F238E27FC236}">
                <a16:creationId xmlns:a16="http://schemas.microsoft.com/office/drawing/2014/main" id="{89CCC95B-2893-1949-8622-B38F062447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762472-E2F7-BB4C-AED1-8261306BDC07}"/>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15873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E7D5-14D0-884C-AE3C-1F9C68E9E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7C141-57BF-8C43-86C0-39B837640B27}"/>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4" name="Footer Placeholder 3">
            <a:extLst>
              <a:ext uri="{FF2B5EF4-FFF2-40B4-BE49-F238E27FC236}">
                <a16:creationId xmlns:a16="http://schemas.microsoft.com/office/drawing/2014/main" id="{80E91D07-682B-624A-9116-0CEC506C96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880C58-6E63-C844-A18A-4EB1285CAC22}"/>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364954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FC0E0-6740-AF4B-824B-1F04764E8E69}"/>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3" name="Footer Placeholder 2">
            <a:extLst>
              <a:ext uri="{FF2B5EF4-FFF2-40B4-BE49-F238E27FC236}">
                <a16:creationId xmlns:a16="http://schemas.microsoft.com/office/drawing/2014/main" id="{88DD0659-A848-4F4A-960A-A6C4CD5436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48CE82-1E87-7745-8B76-D7A2F8FB01E7}"/>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8418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3C22-ABB8-5D44-9A1A-29D70C464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D7DADF-10B0-5A4E-8EF8-EFD6FEE55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2C917-3660-2E4E-86DA-68671D172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ACFFE-DC41-974E-921B-75800C237CE9}"/>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6" name="Footer Placeholder 5">
            <a:extLst>
              <a:ext uri="{FF2B5EF4-FFF2-40B4-BE49-F238E27FC236}">
                <a16:creationId xmlns:a16="http://schemas.microsoft.com/office/drawing/2014/main" id="{74A45BA5-36EC-6940-9FEF-5B475D13C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704AC-DA56-314D-8A97-1436502106E7}"/>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200214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270-8DD8-C649-98E1-8C9FB5A5A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EAD3AC-74AB-954E-8A2C-96104858C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5B90E3-5B4E-0E41-96A5-CA73398C7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F162C-B914-4B4A-A022-DF7AB0CDBE60}"/>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6" name="Footer Placeholder 5">
            <a:extLst>
              <a:ext uri="{FF2B5EF4-FFF2-40B4-BE49-F238E27FC236}">
                <a16:creationId xmlns:a16="http://schemas.microsoft.com/office/drawing/2014/main" id="{1319CB2C-7803-9443-9DCA-F15E1EF70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F98BA-B47B-A342-8092-A569698D1C90}"/>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225432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385BF-33E8-A84B-A048-483FA8E3F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D8461D-06C1-BA48-82BF-4BB60A0D4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CC17B-BE8B-9548-8052-A11CCB119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F85FBCB4-4AA4-3341-9DB5-EAB02E24F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409B20-A9EC-9D45-A882-A0ED9B7750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B3E13-C90B-FC4F-AABB-6E72B02249D3}" type="slidenum">
              <a:rPr lang="en-US" smtClean="0"/>
              <a:t>‹#›</a:t>
            </a:fld>
            <a:endParaRPr lang="en-US"/>
          </a:p>
        </p:txBody>
      </p:sp>
    </p:spTree>
    <p:extLst>
      <p:ext uri="{BB962C8B-B14F-4D97-AF65-F5344CB8AC3E}">
        <p14:creationId xmlns:p14="http://schemas.microsoft.com/office/powerpoint/2010/main" val="2699797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4EB8-674F-1046-A74F-ED4F86514FA5}"/>
              </a:ext>
            </a:extLst>
          </p:cNvPr>
          <p:cNvSpPr>
            <a:spLocks noGrp="1"/>
          </p:cNvSpPr>
          <p:nvPr>
            <p:ph type="ctrTitle"/>
          </p:nvPr>
        </p:nvSpPr>
        <p:spPr/>
        <p:txBody>
          <a:bodyPr/>
          <a:lstStyle/>
          <a:p>
            <a:r>
              <a:rPr lang="en-IN" dirty="0"/>
              <a:t>Chapter 5</a:t>
            </a:r>
            <a:br>
              <a:rPr lang="en-IN" dirty="0"/>
            </a:br>
            <a:r>
              <a:rPr lang="en-IN" dirty="0"/>
              <a:t> Surface Chemistry</a:t>
            </a:r>
            <a:endParaRPr lang="en-US" dirty="0"/>
          </a:p>
        </p:txBody>
      </p:sp>
      <p:sp>
        <p:nvSpPr>
          <p:cNvPr id="3" name="Subtitle 2">
            <a:extLst>
              <a:ext uri="{FF2B5EF4-FFF2-40B4-BE49-F238E27FC236}">
                <a16:creationId xmlns:a16="http://schemas.microsoft.com/office/drawing/2014/main" id="{0675C1BE-0641-6A42-AF7C-BA45C4A2661E}"/>
              </a:ext>
            </a:extLst>
          </p:cNvPr>
          <p:cNvSpPr>
            <a:spLocks noGrp="1"/>
          </p:cNvSpPr>
          <p:nvPr>
            <p:ph type="subTitle" idx="1"/>
          </p:nvPr>
        </p:nvSpPr>
        <p:spPr/>
        <p:txBody>
          <a:bodyPr>
            <a:normAutofit lnSpcReduction="10000"/>
          </a:bodyPr>
          <a:lstStyle/>
          <a:p>
            <a:r>
              <a:rPr lang="en-IN" dirty="0"/>
              <a:t>Important features of solid catalyst:</a:t>
            </a:r>
          </a:p>
          <a:p>
            <a:r>
              <a:rPr lang="en-IN" dirty="0"/>
              <a:t> solid catalyst maybe substances such as metals ,alloys of metal, metal oxide, metal sulphide etc.</a:t>
            </a:r>
          </a:p>
          <a:p>
            <a:r>
              <a:rPr lang="en-IN" dirty="0"/>
              <a:t>they may be pure substances or mixtures of substances.</a:t>
            </a:r>
            <a:endParaRPr lang="en-US" dirty="0"/>
          </a:p>
        </p:txBody>
      </p:sp>
    </p:spTree>
    <p:extLst>
      <p:ext uri="{BB962C8B-B14F-4D97-AF65-F5344CB8AC3E}">
        <p14:creationId xmlns:p14="http://schemas.microsoft.com/office/powerpoint/2010/main" val="259494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4B03-2CA8-D04D-8AF9-8A34F9A50D74}"/>
              </a:ext>
            </a:extLst>
          </p:cNvPr>
          <p:cNvSpPr>
            <a:spLocks noGrp="1"/>
          </p:cNvSpPr>
          <p:nvPr>
            <p:ph type="title"/>
          </p:nvPr>
        </p:nvSpPr>
        <p:spPr/>
        <p:txBody>
          <a:bodyPr/>
          <a:lstStyle/>
          <a:p>
            <a:r>
              <a:rPr lang="en-US" dirty="0"/>
              <a:t>I</a:t>
            </a:r>
            <a:r>
              <a:rPr lang="en-IN" dirty="0" err="1"/>
              <a:t>mportant</a:t>
            </a:r>
            <a:r>
              <a:rPr lang="en-IN" dirty="0"/>
              <a:t> Features</a:t>
            </a:r>
            <a:endParaRPr lang="en-US" dirty="0"/>
          </a:p>
        </p:txBody>
      </p:sp>
      <p:sp>
        <p:nvSpPr>
          <p:cNvPr id="3" name="Content Placeholder 2">
            <a:extLst>
              <a:ext uri="{FF2B5EF4-FFF2-40B4-BE49-F238E27FC236}">
                <a16:creationId xmlns:a16="http://schemas.microsoft.com/office/drawing/2014/main" id="{973C0C86-0861-CC4C-899F-76F1CC80EAF5}"/>
              </a:ext>
            </a:extLst>
          </p:cNvPr>
          <p:cNvSpPr>
            <a:spLocks noGrp="1"/>
          </p:cNvSpPr>
          <p:nvPr>
            <p:ph idx="1"/>
          </p:nvPr>
        </p:nvSpPr>
        <p:spPr/>
        <p:txBody>
          <a:bodyPr/>
          <a:lstStyle/>
          <a:p>
            <a:pPr marL="0" indent="0">
              <a:buNone/>
            </a:pPr>
            <a:r>
              <a:rPr lang="en-IN" dirty="0"/>
              <a:t>( a) activity:</a:t>
            </a:r>
          </a:p>
          <a:p>
            <a:pPr marL="0" indent="0">
              <a:buNone/>
            </a:pPr>
            <a:r>
              <a:rPr lang="en-IN" dirty="0"/>
              <a:t> the ability of a catalyst to accelerate the rate of chemical reaction is called activity. </a:t>
            </a:r>
          </a:p>
          <a:p>
            <a:pPr marL="0" indent="0">
              <a:buNone/>
            </a:pPr>
            <a:r>
              <a:rPr lang="en-IN" dirty="0"/>
              <a:t>Catalyst can accelerate the rate of reaction to a very large extent, in some cases increase the rate by the extent of 10 raise to power 10 times. </a:t>
            </a:r>
          </a:p>
          <a:p>
            <a:pPr marL="0" indent="0">
              <a:buNone/>
            </a:pPr>
            <a:r>
              <a:rPr lang="en-IN" dirty="0"/>
              <a:t>For example a mixture of pure hydrogen and pure oxygen doesn’t react  in the absence of catalyst however in the presence of that Platinum as catalyst the mixture reacts with explosive violence to form water.</a:t>
            </a:r>
            <a:endParaRPr lang="en-US" dirty="0"/>
          </a:p>
        </p:txBody>
      </p:sp>
    </p:spTree>
    <p:extLst>
      <p:ext uri="{BB962C8B-B14F-4D97-AF65-F5344CB8AC3E}">
        <p14:creationId xmlns:p14="http://schemas.microsoft.com/office/powerpoint/2010/main" val="236963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2827-FBC3-FA48-853A-BB8BCB835D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C800C2-08F9-A649-8160-F4049852FB0E}"/>
              </a:ext>
            </a:extLst>
          </p:cNvPr>
          <p:cNvSpPr>
            <a:spLocks noGrp="1"/>
          </p:cNvSpPr>
          <p:nvPr>
            <p:ph idx="1"/>
          </p:nvPr>
        </p:nvSpPr>
        <p:spPr/>
        <p:txBody>
          <a:bodyPr/>
          <a:lstStyle/>
          <a:p>
            <a:r>
              <a:rPr lang="en-US" dirty="0"/>
              <a:t> </a:t>
            </a:r>
            <a:r>
              <a:rPr lang="en-IN" dirty="0"/>
              <a:t>the activity of a catalyst depend upon the strength of chemisorption . But it adsorb the reactant fairly strong the but not so strongly that there are no space is left for the other reactant for adoption. </a:t>
            </a:r>
          </a:p>
          <a:p>
            <a:r>
              <a:rPr lang="en-IN" dirty="0"/>
              <a:t>It is observed that for hydrogenation reaction the catalytic activity of metal of group 7 to 9 is maximum.</a:t>
            </a:r>
          </a:p>
          <a:p>
            <a:r>
              <a:rPr lang="en-IN" dirty="0"/>
              <a:t> it may be noted that the granules  of solid catalyst have large surface area. They are more active than the bulk forms of it.</a:t>
            </a:r>
            <a:endParaRPr lang="en-US" dirty="0"/>
          </a:p>
        </p:txBody>
      </p:sp>
    </p:spTree>
    <p:extLst>
      <p:ext uri="{BB962C8B-B14F-4D97-AF65-F5344CB8AC3E}">
        <p14:creationId xmlns:p14="http://schemas.microsoft.com/office/powerpoint/2010/main" val="154456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07C-6266-244A-AAA2-FB9880E8AC73}"/>
              </a:ext>
            </a:extLst>
          </p:cNvPr>
          <p:cNvSpPr>
            <a:spLocks noGrp="1"/>
          </p:cNvSpPr>
          <p:nvPr>
            <p:ph type="title"/>
          </p:nvPr>
        </p:nvSpPr>
        <p:spPr/>
        <p:txBody>
          <a:bodyPr/>
          <a:lstStyle/>
          <a:p>
            <a:r>
              <a:rPr lang="en-IN" dirty="0"/>
              <a:t> (b) Selectivity</a:t>
            </a:r>
            <a:endParaRPr lang="en-US" dirty="0"/>
          </a:p>
        </p:txBody>
      </p:sp>
      <p:sp>
        <p:nvSpPr>
          <p:cNvPr id="3" name="Content Placeholder 2">
            <a:extLst>
              <a:ext uri="{FF2B5EF4-FFF2-40B4-BE49-F238E27FC236}">
                <a16:creationId xmlns:a16="http://schemas.microsoft.com/office/drawing/2014/main" id="{329E21E6-2FE2-6841-99C3-4A2C8801B8D0}"/>
              </a:ext>
            </a:extLst>
          </p:cNvPr>
          <p:cNvSpPr>
            <a:spLocks noGrp="1"/>
          </p:cNvSpPr>
          <p:nvPr>
            <p:ph idx="1"/>
          </p:nvPr>
        </p:nvSpPr>
        <p:spPr/>
        <p:txBody>
          <a:bodyPr/>
          <a:lstStyle/>
          <a:p>
            <a:r>
              <a:rPr lang="en-IN" dirty="0"/>
              <a:t> it is the ability of the catalyst to direct a reaction to yield a particular product, excluding the other possible products </a:t>
            </a:r>
          </a:p>
          <a:p>
            <a:r>
              <a:rPr lang="en-IN" dirty="0"/>
              <a:t>for example H2 and CO2 react in the presence of different catalyst to add different products.</a:t>
            </a:r>
            <a:endParaRPr lang="en-US" dirty="0"/>
          </a:p>
        </p:txBody>
      </p:sp>
    </p:spTree>
    <p:extLst>
      <p:ext uri="{BB962C8B-B14F-4D97-AF65-F5344CB8AC3E}">
        <p14:creationId xmlns:p14="http://schemas.microsoft.com/office/powerpoint/2010/main" val="226581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68F6-CEB1-6742-9A7B-385FE5A66098}"/>
              </a:ext>
            </a:extLst>
          </p:cNvPr>
          <p:cNvSpPr>
            <a:spLocks noGrp="1"/>
          </p:cNvSpPr>
          <p:nvPr>
            <p:ph type="title"/>
          </p:nvPr>
        </p:nvSpPr>
        <p:spPr/>
        <p:txBody>
          <a:bodyPr/>
          <a:lstStyle/>
          <a:p>
            <a:r>
              <a:rPr lang="en-US" dirty="0"/>
              <a:t> </a:t>
            </a:r>
            <a:r>
              <a:rPr lang="en-IN" dirty="0"/>
              <a:t>Specificity</a:t>
            </a:r>
            <a:endParaRPr lang="en-US" dirty="0"/>
          </a:p>
        </p:txBody>
      </p:sp>
      <p:sp>
        <p:nvSpPr>
          <p:cNvPr id="3" name="Content Placeholder 2">
            <a:extLst>
              <a:ext uri="{FF2B5EF4-FFF2-40B4-BE49-F238E27FC236}">
                <a16:creationId xmlns:a16="http://schemas.microsoft.com/office/drawing/2014/main" id="{3E99311C-C8C8-D649-AEA8-0DD707DF6A26}"/>
              </a:ext>
            </a:extLst>
          </p:cNvPr>
          <p:cNvSpPr>
            <a:spLocks noGrp="1"/>
          </p:cNvSpPr>
          <p:nvPr>
            <p:ph idx="1"/>
          </p:nvPr>
        </p:nvSpPr>
        <p:spPr/>
        <p:txBody>
          <a:bodyPr/>
          <a:lstStyle/>
          <a:p>
            <a:r>
              <a:rPr lang="en-IN" dirty="0"/>
              <a:t>Catalytic reaction is highly specific in nature. That a substance which can act as catalyst in one reaction may fail to catalyse other reaction to laptop for example we to A5 catalyse the oxidation of SO2 to so3 but it does not catalyse the oxidation of NH3.</a:t>
            </a:r>
            <a:endParaRPr lang="en-US" dirty="0"/>
          </a:p>
        </p:txBody>
      </p:sp>
    </p:spTree>
    <p:extLst>
      <p:ext uri="{BB962C8B-B14F-4D97-AF65-F5344CB8AC3E}">
        <p14:creationId xmlns:p14="http://schemas.microsoft.com/office/powerpoint/2010/main" val="429325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311</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Chapter 5  Surface Chemistry</vt:lpstr>
      <vt:lpstr>Important Features</vt:lpstr>
      <vt:lpstr>PowerPoint Presentation</vt:lpstr>
      <vt:lpstr> (b) Selectivity</vt:lpstr>
      <vt:lpstr> Specificity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5 surface chemistry</dc:title>
  <dc:creator>poonam.ps02@gmail.com</dc:creator>
  <cp:lastModifiedBy>poonam.ps02@gmail.com</cp:lastModifiedBy>
  <cp:revision>6</cp:revision>
  <dcterms:created xsi:type="dcterms:W3CDTF">2020-07-07T10:42:21Z</dcterms:created>
  <dcterms:modified xsi:type="dcterms:W3CDTF">2020-07-07T13:06:19Z</dcterms:modified>
</cp:coreProperties>
</file>