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13"/>
  </p:notesMasterIdLst>
  <p:sldIdLst>
    <p:sldId id="256" r:id="rId2"/>
    <p:sldId id="263" r:id="rId3"/>
    <p:sldId id="257" r:id="rId4"/>
    <p:sldId id="262" r:id="rId5"/>
    <p:sldId id="258" r:id="rId6"/>
    <p:sldId id="259" r:id="rId7"/>
    <p:sldId id="260"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B71A4-F98B-4796-B91C-26EA307540B5}"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E2169-8F0C-446D-81A6-DED1D7C6E809}" type="slidenum">
              <a:rPr lang="en-US" smtClean="0"/>
              <a:t>‹#›</a:t>
            </a:fld>
            <a:endParaRPr lang="en-US"/>
          </a:p>
        </p:txBody>
      </p:sp>
    </p:spTree>
    <p:extLst>
      <p:ext uri="{BB962C8B-B14F-4D97-AF65-F5344CB8AC3E}">
        <p14:creationId xmlns:p14="http://schemas.microsoft.com/office/powerpoint/2010/main" val="168270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E2169-8F0C-446D-81A6-DED1D7C6E809}" type="slidenum">
              <a:rPr lang="en-US" smtClean="0"/>
              <a:t>8</a:t>
            </a:fld>
            <a:endParaRPr lang="en-US"/>
          </a:p>
        </p:txBody>
      </p:sp>
    </p:spTree>
    <p:extLst>
      <p:ext uri="{BB962C8B-B14F-4D97-AF65-F5344CB8AC3E}">
        <p14:creationId xmlns:p14="http://schemas.microsoft.com/office/powerpoint/2010/main" val="2357877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A70188-650D-3440-A675-CC588EF34859}" type="datetimeFigureOut">
              <a:rPr lang="en-US" smtClean="0"/>
              <a:t>8/13/2020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326558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425877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382890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75B83F-C702-5743-9321-B3FDA917CFB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011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1898810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A70188-650D-3440-A675-CC588EF34859}"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107666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A70188-650D-3440-A675-CC588EF34859}"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240029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70188-650D-3440-A675-CC588EF34859}"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392977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A70188-650D-3440-A675-CC588EF34859}" type="datetimeFigureOut">
              <a:rPr lang="en-US" smtClean="0"/>
              <a:t>8/13/2020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120014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70188-650D-3440-A675-CC588EF34859}"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364720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A70188-650D-3440-A675-CC588EF34859}" type="datetimeFigureOut">
              <a:rPr lang="en-US" smtClean="0"/>
              <a:t>8/13/2020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19883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15076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70188-650D-3440-A675-CC588EF34859}"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341913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70188-650D-3440-A675-CC588EF34859}"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196070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70188-650D-3440-A675-CC588EF34859}"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342764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400828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70188-650D-3440-A675-CC588EF34859}"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B83F-C702-5743-9321-B3FDA917CFBE}" type="slidenum">
              <a:rPr lang="en-US" smtClean="0"/>
              <a:t>‹#›</a:t>
            </a:fld>
            <a:endParaRPr lang="en-US"/>
          </a:p>
        </p:txBody>
      </p:sp>
    </p:spTree>
    <p:extLst>
      <p:ext uri="{BB962C8B-B14F-4D97-AF65-F5344CB8AC3E}">
        <p14:creationId xmlns:p14="http://schemas.microsoft.com/office/powerpoint/2010/main" val="252199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A70188-650D-3440-A675-CC588EF34859}" type="datetimeFigureOut">
              <a:rPr lang="en-US" smtClean="0"/>
              <a:t>8/13/2020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75B83F-C702-5743-9321-B3FDA917CFBE}" type="slidenum">
              <a:rPr lang="en-US" smtClean="0"/>
              <a:t>‹#›</a:t>
            </a:fld>
            <a:endParaRPr lang="en-US"/>
          </a:p>
        </p:txBody>
      </p:sp>
    </p:spTree>
    <p:extLst>
      <p:ext uri="{BB962C8B-B14F-4D97-AF65-F5344CB8AC3E}">
        <p14:creationId xmlns:p14="http://schemas.microsoft.com/office/powerpoint/2010/main" val="1163997849"/>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E9C5-A059-C04C-9622-DC65BEE7643C}"/>
              </a:ext>
            </a:extLst>
          </p:cNvPr>
          <p:cNvSpPr>
            <a:spLocks noGrp="1"/>
          </p:cNvSpPr>
          <p:nvPr>
            <p:ph type="ctrTitle"/>
          </p:nvPr>
        </p:nvSpPr>
        <p:spPr>
          <a:xfrm>
            <a:off x="1426307" y="1453172"/>
            <a:ext cx="8574943" cy="1340827"/>
          </a:xfrm>
        </p:spPr>
        <p:txBody>
          <a:bodyPr>
            <a:normAutofit fontScale="90000"/>
          </a:bodyPr>
          <a:lstStyle/>
          <a:p>
            <a:r>
              <a:rPr lang="en-IN" dirty="0"/>
              <a:t>STD.12	CH-3</a:t>
            </a:r>
            <a:br>
              <a:rPr lang="en-IN" dirty="0"/>
            </a:br>
            <a:r>
              <a:rPr lang="en-IN" dirty="0"/>
              <a:t>Electrochemistry(3)</a:t>
            </a:r>
            <a:endParaRPr lang="en-US" dirty="0"/>
          </a:p>
        </p:txBody>
      </p:sp>
      <p:sp>
        <p:nvSpPr>
          <p:cNvPr id="3" name="Subtitle 2">
            <a:extLst>
              <a:ext uri="{FF2B5EF4-FFF2-40B4-BE49-F238E27FC236}">
                <a16:creationId xmlns:a16="http://schemas.microsoft.com/office/drawing/2014/main" id="{AE4B2596-93A8-2149-A605-BCFAAE4FE086}"/>
              </a:ext>
            </a:extLst>
          </p:cNvPr>
          <p:cNvSpPr>
            <a:spLocks noGrp="1"/>
          </p:cNvSpPr>
          <p:nvPr>
            <p:ph type="subTitle" idx="1"/>
          </p:nvPr>
        </p:nvSpPr>
        <p:spPr/>
        <p:txBody>
          <a:bodyPr>
            <a:normAutofit lnSpcReduction="10000"/>
          </a:bodyPr>
          <a:lstStyle/>
          <a:p>
            <a:r>
              <a:rPr lang="en-IN" sz="4400" dirty="0"/>
              <a:t>Standard electrode potential</a:t>
            </a:r>
            <a:endParaRPr lang="en-US" sz="4400" dirty="0"/>
          </a:p>
        </p:txBody>
      </p:sp>
    </p:spTree>
    <p:extLst>
      <p:ext uri="{BB962C8B-B14F-4D97-AF65-F5344CB8AC3E}">
        <p14:creationId xmlns:p14="http://schemas.microsoft.com/office/powerpoint/2010/main" val="415775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E02AF-B55F-454F-99B4-28CBF932280F}"/>
              </a:ext>
            </a:extLst>
          </p:cNvPr>
          <p:cNvSpPr>
            <a:spLocks noGrp="1"/>
          </p:cNvSpPr>
          <p:nvPr>
            <p:ph idx="1"/>
          </p:nvPr>
        </p:nvSpPr>
        <p:spPr>
          <a:xfrm>
            <a:off x="630604" y="2433710"/>
            <a:ext cx="10515600" cy="3608315"/>
          </a:xfrm>
        </p:spPr>
        <p:txBody>
          <a:bodyPr>
            <a:normAutofit fontScale="85000" lnSpcReduction="20000"/>
          </a:bodyPr>
          <a:lstStyle/>
          <a:p>
            <a:r>
              <a:rPr lang="en-IN" dirty="0"/>
              <a:t>The following information can be obtained from the series </a:t>
            </a:r>
          </a:p>
          <a:p>
            <a:r>
              <a:rPr lang="en-IN" dirty="0"/>
              <a:t> the tendency to experience oxidation</a:t>
            </a:r>
            <a:r>
              <a:rPr lang="en-US" dirty="0"/>
              <a:t>,</a:t>
            </a:r>
            <a:r>
              <a:rPr lang="en-IN" dirty="0"/>
              <a:t>  and  the strength as reducing agent increases as we go from above the below .</a:t>
            </a:r>
          </a:p>
          <a:p>
            <a:r>
              <a:rPr lang="en-IN" dirty="0"/>
              <a:t>  in the series the tendency to experience  reduction reaction,  tendency to accept electron and strength as oxidizing agents increases as we go from below to above,  the Standard potential of the complete cell formed by combination of two half cells and calculating their Standard potential . </a:t>
            </a:r>
          </a:p>
          <a:p>
            <a:r>
              <a:rPr lang="en-IN" dirty="0"/>
              <a:t> The information about which electrode will be anode and which will be cathode can also be obtained .</a:t>
            </a:r>
          </a:p>
          <a:p>
            <a:r>
              <a:rPr lang="en-IN" dirty="0"/>
              <a:t> if the rod of the metal in the series which have lower position are placed in the solution of salt of metals having higher position in the series the ion will be replaced by a metal  rod ,</a:t>
            </a:r>
          </a:p>
          <a:p>
            <a:pPr marL="0" indent="0">
              <a:buNone/>
            </a:pPr>
            <a:r>
              <a:rPr lang="en-IN" dirty="0" err="1"/>
              <a:t>eg.</a:t>
            </a:r>
            <a:r>
              <a:rPr lang="en-IN" dirty="0"/>
              <a:t> the position of Ag is below than the position of CU in the EMF series, if  Ag rod is placed in solution of cu2 + the road of Ag will turn Ag/Ag + and CU 2 + / CU solid.</a:t>
            </a:r>
          </a:p>
          <a:p>
            <a:endParaRPr lang="en-US" dirty="0"/>
          </a:p>
        </p:txBody>
      </p:sp>
    </p:spTree>
    <p:extLst>
      <p:ext uri="{BB962C8B-B14F-4D97-AF65-F5344CB8AC3E}">
        <p14:creationId xmlns:p14="http://schemas.microsoft.com/office/powerpoint/2010/main" val="160274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93B5-1678-47A5-BC38-FB26DDABB660}"/>
              </a:ext>
            </a:extLst>
          </p:cNvPr>
          <p:cNvSpPr>
            <a:spLocks noGrp="1"/>
          </p:cNvSpPr>
          <p:nvPr>
            <p:ph type="title"/>
          </p:nvPr>
        </p:nvSpPr>
        <p:spPr>
          <a:xfrm>
            <a:off x="4105468" y="2136709"/>
            <a:ext cx="4385389" cy="3816221"/>
          </a:xfrm>
        </p:spPr>
        <p:txBody>
          <a:bodyPr/>
          <a:lstStyle/>
          <a:p>
            <a:r>
              <a:rPr lang="en-IN" dirty="0"/>
              <a:t>THANK YOU</a:t>
            </a:r>
          </a:p>
        </p:txBody>
      </p:sp>
    </p:spTree>
    <p:extLst>
      <p:ext uri="{BB962C8B-B14F-4D97-AF65-F5344CB8AC3E}">
        <p14:creationId xmlns:p14="http://schemas.microsoft.com/office/powerpoint/2010/main" val="202052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848-C2C2-6C47-97B3-010BF3E3537E}"/>
              </a:ext>
            </a:extLst>
          </p:cNvPr>
          <p:cNvSpPr>
            <a:spLocks noGrp="1"/>
          </p:cNvSpPr>
          <p:nvPr>
            <p:ph type="title"/>
          </p:nvPr>
        </p:nvSpPr>
        <p:spPr/>
        <p:txBody>
          <a:bodyPr/>
          <a:lstStyle/>
          <a:p>
            <a:r>
              <a:rPr lang="en-IN"/>
              <a:t> EMF series electro motive force</a:t>
            </a:r>
            <a:endParaRPr lang="en-US"/>
          </a:p>
        </p:txBody>
      </p:sp>
      <p:sp>
        <p:nvSpPr>
          <p:cNvPr id="3" name="Content Placeholder 2">
            <a:extLst>
              <a:ext uri="{FF2B5EF4-FFF2-40B4-BE49-F238E27FC236}">
                <a16:creationId xmlns:a16="http://schemas.microsoft.com/office/drawing/2014/main" id="{78B2CC6C-E0DB-C34E-82A1-B39DBC8F350C}"/>
              </a:ext>
            </a:extLst>
          </p:cNvPr>
          <p:cNvSpPr>
            <a:spLocks noGrp="1"/>
          </p:cNvSpPr>
          <p:nvPr>
            <p:ph idx="1"/>
          </p:nvPr>
        </p:nvSpPr>
        <p:spPr/>
        <p:txBody>
          <a:bodyPr/>
          <a:lstStyle/>
          <a:p>
            <a:r>
              <a:rPr lang="en-IN" dirty="0"/>
              <a:t>THE.. potential of a cell is measured with reference to standard hydrogen electrode.</a:t>
            </a:r>
          </a:p>
          <a:p>
            <a:r>
              <a:rPr lang="en-IN" dirty="0"/>
              <a:t> the potential of second electrode is known as electromotive force  </a:t>
            </a:r>
            <a:r>
              <a:rPr lang="en-IN" dirty="0" err="1"/>
              <a:t>i</a:t>
            </a:r>
            <a:r>
              <a:rPr lang="en-IN" dirty="0"/>
              <a:t> in brief as EMF.</a:t>
            </a:r>
          </a:p>
          <a:p>
            <a:r>
              <a:rPr lang="en-IN" dirty="0"/>
              <a:t> If </a:t>
            </a:r>
            <a:r>
              <a:rPr lang="en-IN" dirty="0" err="1"/>
              <a:t>thE</a:t>
            </a:r>
            <a:r>
              <a:rPr lang="en-IN" dirty="0"/>
              <a:t> value of  </a:t>
            </a:r>
            <a:r>
              <a:rPr lang="en-IN" dirty="0" err="1"/>
              <a:t>thE</a:t>
            </a:r>
            <a:r>
              <a:rPr lang="en-IN" dirty="0"/>
              <a:t> reduction potential of extended electrode of the half cell is arranged in the decreasing order then the series of the electrode  formed is called EMF series.</a:t>
            </a:r>
            <a:endParaRPr lang="en-US" dirty="0"/>
          </a:p>
        </p:txBody>
      </p:sp>
    </p:spTree>
    <p:extLst>
      <p:ext uri="{BB962C8B-B14F-4D97-AF65-F5344CB8AC3E}">
        <p14:creationId xmlns:p14="http://schemas.microsoft.com/office/powerpoint/2010/main" val="73020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6296-F26D-A246-AD65-E437D9BB0414}"/>
              </a:ext>
            </a:extLst>
          </p:cNvPr>
          <p:cNvSpPr>
            <a:spLocks noGrp="1"/>
          </p:cNvSpPr>
          <p:nvPr>
            <p:ph type="title"/>
          </p:nvPr>
        </p:nvSpPr>
        <p:spPr/>
        <p:txBody>
          <a:bodyPr/>
          <a:lstStyle/>
          <a:p>
            <a:r>
              <a:rPr lang="en-IN"/>
              <a:t>Importance of electrode potential</a:t>
            </a:r>
            <a:endParaRPr lang="en-US"/>
          </a:p>
        </p:txBody>
      </p:sp>
      <p:sp>
        <p:nvSpPr>
          <p:cNvPr id="3" name="Content Placeholder 2">
            <a:extLst>
              <a:ext uri="{FF2B5EF4-FFF2-40B4-BE49-F238E27FC236}">
                <a16:creationId xmlns:a16="http://schemas.microsoft.com/office/drawing/2014/main" id="{59338603-429D-1745-B22E-5AF7FEB8377A}"/>
              </a:ext>
            </a:extLst>
          </p:cNvPr>
          <p:cNvSpPr>
            <a:spLocks noGrp="1"/>
          </p:cNvSpPr>
          <p:nvPr>
            <p:ph idx="1"/>
          </p:nvPr>
        </p:nvSpPr>
        <p:spPr/>
        <p:txBody>
          <a:bodyPr/>
          <a:lstStyle/>
          <a:p>
            <a:r>
              <a:rPr lang="en-IN" dirty="0"/>
              <a:t>The standard electrode potential are very important and we can extract a lot of useful information from them. The value of Standard potential for selected half cell ,reduction reaction given in the table.</a:t>
            </a:r>
            <a:endParaRPr lang="en-US" dirty="0"/>
          </a:p>
        </p:txBody>
      </p:sp>
    </p:spTree>
    <p:extLst>
      <p:ext uri="{BB962C8B-B14F-4D97-AF65-F5344CB8AC3E}">
        <p14:creationId xmlns:p14="http://schemas.microsoft.com/office/powerpoint/2010/main" val="210593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5B88-B8BF-FA45-B3FD-34AF59C28830}"/>
              </a:ext>
            </a:extLst>
          </p:cNvPr>
          <p:cNvSpPr>
            <a:spLocks noGrp="1"/>
          </p:cNvSpPr>
          <p:nvPr>
            <p:ph type="title"/>
          </p:nvPr>
        </p:nvSpPr>
        <p:spPr>
          <a:xfrm flipV="1">
            <a:off x="677334" y="562708"/>
            <a:ext cx="8596668" cy="46892"/>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8196DF0C-AC6E-474F-BB8E-72DD8C319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545" y="454856"/>
            <a:ext cx="6203851" cy="6100689"/>
          </a:xfrm>
        </p:spPr>
      </p:pic>
    </p:spTree>
    <p:extLst>
      <p:ext uri="{BB962C8B-B14F-4D97-AF65-F5344CB8AC3E}">
        <p14:creationId xmlns:p14="http://schemas.microsoft.com/office/powerpoint/2010/main" val="103153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5FF3-07B3-B442-922C-4EA6DFE71D9F}"/>
              </a:ext>
            </a:extLst>
          </p:cNvPr>
          <p:cNvSpPr>
            <a:spLocks noGrp="1"/>
          </p:cNvSpPr>
          <p:nvPr>
            <p:ph type="title"/>
          </p:nvPr>
        </p:nvSpPr>
        <p:spPr>
          <a:xfrm>
            <a:off x="838200" y="1452783"/>
            <a:ext cx="10515600" cy="3625653"/>
          </a:xfrm>
        </p:spPr>
        <p:txBody>
          <a:bodyPr>
            <a:noAutofit/>
          </a:bodyPr>
          <a:lstStyle/>
          <a:p>
            <a:r>
              <a:rPr lang="en-IN" dirty="0"/>
              <a:t>If  the standard electrode potential of an electrode is greater than zero then its reduced form is more stable compared to the hydrogen gas.</a:t>
            </a:r>
            <a:endParaRPr lang="en-US" dirty="0"/>
          </a:p>
        </p:txBody>
      </p:sp>
      <p:sp>
        <p:nvSpPr>
          <p:cNvPr id="3" name="Content Placeholder 2">
            <a:extLst>
              <a:ext uri="{FF2B5EF4-FFF2-40B4-BE49-F238E27FC236}">
                <a16:creationId xmlns:a16="http://schemas.microsoft.com/office/drawing/2014/main" id="{87E648BB-F41B-2F46-990A-736B8408FF02}"/>
              </a:ext>
            </a:extLst>
          </p:cNvPr>
          <p:cNvSpPr>
            <a:spLocks noGrp="1"/>
          </p:cNvSpPr>
          <p:nvPr>
            <p:ph idx="1"/>
          </p:nvPr>
        </p:nvSpPr>
        <p:spPr>
          <a:xfrm flipV="1">
            <a:off x="838200" y="6176962"/>
            <a:ext cx="10515600" cy="237905"/>
          </a:xfrm>
        </p:spPr>
        <p:txBody>
          <a:bodyPr>
            <a:normAutofit fontScale="55000" lnSpcReduction="20000"/>
          </a:bodyPr>
          <a:lstStyle/>
          <a:p>
            <a:endParaRPr lang="en-US" dirty="0"/>
          </a:p>
        </p:txBody>
      </p:sp>
    </p:spTree>
    <p:extLst>
      <p:ext uri="{BB962C8B-B14F-4D97-AF65-F5344CB8AC3E}">
        <p14:creationId xmlns:p14="http://schemas.microsoft.com/office/powerpoint/2010/main" val="282065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713B-A11E-B74F-81A8-6F57D8F3546D}"/>
              </a:ext>
            </a:extLst>
          </p:cNvPr>
          <p:cNvSpPr>
            <a:spLocks noGrp="1"/>
          </p:cNvSpPr>
          <p:nvPr>
            <p:ph type="title"/>
          </p:nvPr>
        </p:nvSpPr>
        <p:spPr>
          <a:xfrm>
            <a:off x="838200" y="681037"/>
            <a:ext cx="10515600" cy="1325563"/>
          </a:xfrm>
        </p:spPr>
        <p:txBody>
          <a:bodyPr>
            <a:normAutofit fontScale="90000"/>
          </a:bodyPr>
          <a:lstStyle/>
          <a:p>
            <a:r>
              <a:rPr lang="en-IN"/>
              <a:t>Similarly if the standard electrode potential is negative then hydrogen gas is more stable than the reduced form of the species.</a:t>
            </a:r>
            <a:endParaRPr lang="en-US"/>
          </a:p>
        </p:txBody>
      </p:sp>
      <p:sp>
        <p:nvSpPr>
          <p:cNvPr id="3" name="Content Placeholder 2">
            <a:extLst>
              <a:ext uri="{FF2B5EF4-FFF2-40B4-BE49-F238E27FC236}">
                <a16:creationId xmlns:a16="http://schemas.microsoft.com/office/drawing/2014/main" id="{2A9D830A-2F94-784F-A77E-AEA2B2A42018}"/>
              </a:ext>
            </a:extLst>
          </p:cNvPr>
          <p:cNvSpPr>
            <a:spLocks noGrp="1"/>
          </p:cNvSpPr>
          <p:nvPr>
            <p:ph idx="1"/>
          </p:nvPr>
        </p:nvSpPr>
        <p:spPr>
          <a:xfrm>
            <a:off x="838200" y="2855741"/>
            <a:ext cx="10515600" cy="3321221"/>
          </a:xfrm>
        </p:spPr>
        <p:txBody>
          <a:bodyPr>
            <a:noAutofit/>
          </a:bodyPr>
          <a:lstStyle/>
          <a:p>
            <a:r>
              <a:rPr lang="en-IN" sz="2800" dirty="0"/>
              <a:t>You can see in the table that </a:t>
            </a:r>
            <a:r>
              <a:rPr lang="en-IN" sz="2800" dirty="0" err="1"/>
              <a:t>flUOrine</a:t>
            </a:r>
            <a:r>
              <a:rPr lang="en-IN" sz="2800" dirty="0"/>
              <a:t> gas F2 has the maximum tendency to get reduced to Fluoride ion F – and therefore A gas is the strongest oxidizing agent  and is the weakest reducing agent. DUE TO THIS The position of standard electrode potential of fluorine in the table ON THE TOP.</a:t>
            </a:r>
            <a:endParaRPr lang="en-US" sz="2800" dirty="0"/>
          </a:p>
        </p:txBody>
      </p:sp>
    </p:spTree>
    <p:extLst>
      <p:ext uri="{BB962C8B-B14F-4D97-AF65-F5344CB8AC3E}">
        <p14:creationId xmlns:p14="http://schemas.microsoft.com/office/powerpoint/2010/main" val="402638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3DD4-DC56-B24E-AB8D-7290B6EB25A0}"/>
              </a:ext>
            </a:extLst>
          </p:cNvPr>
          <p:cNvSpPr>
            <a:spLocks noGrp="1"/>
          </p:cNvSpPr>
          <p:nvPr>
            <p:ph type="title"/>
          </p:nvPr>
        </p:nvSpPr>
        <p:spPr>
          <a:xfrm>
            <a:off x="838200" y="1617785"/>
            <a:ext cx="10515600" cy="4351338"/>
          </a:xfrm>
        </p:spPr>
        <p:txBody>
          <a:bodyPr>
            <a:normAutofit/>
          </a:bodyPr>
          <a:lstStyle/>
          <a:p>
            <a:r>
              <a:rPr lang="en-IN" dirty="0"/>
              <a:t>Lithium has the lowest electrode potential indicating that Lithium ion is the weakest oxidizing agent and Lithium metal is the most powerful reducing agent  in an </a:t>
            </a:r>
            <a:r>
              <a:rPr lang="en-IN" dirty="0" err="1"/>
              <a:t>aquous</a:t>
            </a:r>
            <a:r>
              <a:rPr lang="en-IN" dirty="0"/>
              <a:t> solution. That is why Lithium present in the bottom of the table</a:t>
            </a:r>
            <a:endParaRPr lang="en-US" dirty="0"/>
          </a:p>
        </p:txBody>
      </p:sp>
      <p:sp>
        <p:nvSpPr>
          <p:cNvPr id="3" name="Content Placeholder 2">
            <a:extLst>
              <a:ext uri="{FF2B5EF4-FFF2-40B4-BE49-F238E27FC236}">
                <a16:creationId xmlns:a16="http://schemas.microsoft.com/office/drawing/2014/main" id="{A714D8C9-970D-7142-B051-F2016E1A9A81}"/>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312344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63F0-14C5-E343-9855-FE06D12D41A1}"/>
              </a:ext>
            </a:extLst>
          </p:cNvPr>
          <p:cNvSpPr>
            <a:spLocks noGrp="1"/>
          </p:cNvSpPr>
          <p:nvPr>
            <p:ph type="title"/>
          </p:nvPr>
        </p:nvSpPr>
        <p:spPr>
          <a:xfrm>
            <a:off x="838200" y="1294228"/>
            <a:ext cx="10515600" cy="396460"/>
          </a:xfrm>
        </p:spPr>
        <p:txBody>
          <a:bodyPr>
            <a:normAutofit fontScale="90000"/>
          </a:bodyPr>
          <a:lstStyle/>
          <a:p>
            <a:r>
              <a:rPr lang="en-IN" dirty="0"/>
              <a:t>As we go from top to bottom in the table the standard electrode potential decreases.</a:t>
            </a:r>
            <a:br>
              <a:rPr lang="en-IN" dirty="0"/>
            </a:br>
            <a:r>
              <a:rPr lang="en-IN" dirty="0"/>
              <a:t> Decrease the oxidising power of the species on the left and increasing the reducing power of the species on the right-hand side of the reaction.</a:t>
            </a:r>
            <a:endParaRPr lang="en-US" dirty="0"/>
          </a:p>
        </p:txBody>
      </p:sp>
      <p:sp>
        <p:nvSpPr>
          <p:cNvPr id="3" name="Content Placeholder 2">
            <a:extLst>
              <a:ext uri="{FF2B5EF4-FFF2-40B4-BE49-F238E27FC236}">
                <a16:creationId xmlns:a16="http://schemas.microsoft.com/office/drawing/2014/main" id="{5905B7C5-8451-5B44-85B0-BB49D2088EEB}"/>
              </a:ext>
            </a:extLst>
          </p:cNvPr>
          <p:cNvSpPr>
            <a:spLocks noGrp="1"/>
          </p:cNvSpPr>
          <p:nvPr>
            <p:ph idx="1"/>
          </p:nvPr>
        </p:nvSpPr>
        <p:spPr>
          <a:xfrm>
            <a:off x="838200" y="4037427"/>
            <a:ext cx="10515600" cy="2139535"/>
          </a:xfrm>
        </p:spPr>
        <p:txBody>
          <a:bodyPr>
            <a:noAutofit/>
          </a:bodyPr>
          <a:lstStyle/>
          <a:p>
            <a:r>
              <a:rPr lang="en-IN" sz="3200" dirty="0"/>
              <a:t> Electrochemical cell are extensively used for determining the pH of the solution, solubility product equilibrium constant and other thermodynamics property and for potentiometric titration.</a:t>
            </a:r>
            <a:endParaRPr lang="en-US" sz="3200" dirty="0"/>
          </a:p>
        </p:txBody>
      </p:sp>
    </p:spTree>
    <p:extLst>
      <p:ext uri="{BB962C8B-B14F-4D97-AF65-F5344CB8AC3E}">
        <p14:creationId xmlns:p14="http://schemas.microsoft.com/office/powerpoint/2010/main" val="275893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9D32-F2CA-0A45-A9DC-008FC1D769E6}"/>
              </a:ext>
            </a:extLst>
          </p:cNvPr>
          <p:cNvSpPr>
            <a:spLocks noGrp="1"/>
          </p:cNvSpPr>
          <p:nvPr>
            <p:ph type="title"/>
          </p:nvPr>
        </p:nvSpPr>
        <p:spPr/>
        <p:txBody>
          <a:bodyPr>
            <a:normAutofit fontScale="90000"/>
          </a:bodyPr>
          <a:lstStyle/>
          <a:p>
            <a:r>
              <a:rPr lang="en-IN" dirty="0"/>
              <a:t>A negative  VALUE OF EMF, means that the redox couple is a stronger reducing agent than the H + / H2 couple.</a:t>
            </a:r>
            <a:endParaRPr lang="en-US" dirty="0"/>
          </a:p>
        </p:txBody>
      </p:sp>
      <p:sp>
        <p:nvSpPr>
          <p:cNvPr id="3" name="Content Placeholder 2">
            <a:extLst>
              <a:ext uri="{FF2B5EF4-FFF2-40B4-BE49-F238E27FC236}">
                <a16:creationId xmlns:a16="http://schemas.microsoft.com/office/drawing/2014/main" id="{74C5B49A-A7A6-6341-95BF-E95C96578E43}"/>
              </a:ext>
            </a:extLst>
          </p:cNvPr>
          <p:cNvSpPr>
            <a:spLocks noGrp="1"/>
          </p:cNvSpPr>
          <p:nvPr>
            <p:ph idx="1"/>
          </p:nvPr>
        </p:nvSpPr>
        <p:spPr/>
        <p:txBody>
          <a:bodyPr/>
          <a:lstStyle/>
          <a:p>
            <a:r>
              <a:rPr lang="en-IN" dirty="0"/>
              <a:t>A positive  EMF means that couple is a weaker reducing agent than the</a:t>
            </a:r>
          </a:p>
          <a:p>
            <a:pPr marL="0" indent="0">
              <a:buNone/>
            </a:pPr>
            <a:r>
              <a:rPr lang="en-IN" dirty="0"/>
              <a:t> H+/ H2 couple.</a:t>
            </a:r>
            <a:endParaRPr lang="en-US" dirty="0"/>
          </a:p>
        </p:txBody>
      </p:sp>
    </p:spTree>
    <p:extLst>
      <p:ext uri="{BB962C8B-B14F-4D97-AF65-F5344CB8AC3E}">
        <p14:creationId xmlns:p14="http://schemas.microsoft.com/office/powerpoint/2010/main" val="2091906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73</TotalTime>
  <Words>569</Words>
  <Application>Microsoft Office PowerPoint</Application>
  <PresentationFormat>Widescreen</PresentationFormat>
  <Paragraphs>26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STD.12 CH-3 Electrochemistry(3)</vt:lpstr>
      <vt:lpstr> EMF series electro motive force</vt:lpstr>
      <vt:lpstr>Importance of electrode potential</vt:lpstr>
      <vt:lpstr>PowerPoint Presentation</vt:lpstr>
      <vt:lpstr>If  the standard electrode potential of an electrode is greater than zero then its reduced form is more stable compared to the hydrogen gas.</vt:lpstr>
      <vt:lpstr>Similarly if the standard electrode potential is negative then hydrogen gas is more stable than the reduced form of the species.</vt:lpstr>
      <vt:lpstr>Lithium has the lowest electrode potential indicating that Lithium ion is the weakest oxidizing agent and Lithium metal is the most powerful reducing agent  in an aquous solution. That is why Lithium present in the bottom of the table</vt:lpstr>
      <vt:lpstr>As we go from top to bottom in the table the standard electrode potential decreases.  Decrease the oxidising power of the species on the left and increasing the reducing power of the species on the right-hand side of the reaction.</vt:lpstr>
      <vt:lpstr>A negative  VALUE OF EMF, means that the redox couple is a stronger reducing agent than the H + / H2 couple.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Electrochemistry chapter 3</dc:title>
  <dc:creator>poonam.ps02@gmail.com</dc:creator>
  <cp:lastModifiedBy>poonam.ps02@gmail.com</cp:lastModifiedBy>
  <cp:revision>15</cp:revision>
  <dcterms:created xsi:type="dcterms:W3CDTF">2020-06-25T03:35:12Z</dcterms:created>
  <dcterms:modified xsi:type="dcterms:W3CDTF">2020-08-13T14:11:12Z</dcterms:modified>
</cp:coreProperties>
</file>