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5" r:id="rId5"/>
    <p:sldId id="276" r:id="rId6"/>
    <p:sldId id="278" r:id="rId7"/>
    <p:sldId id="283" r:id="rId8"/>
    <p:sldId id="282" r:id="rId9"/>
    <p:sldId id="289" r:id="rId10"/>
    <p:sldId id="281" r:id="rId11"/>
    <p:sldId id="261" r:id="rId12"/>
    <p:sldId id="263" r:id="rId13"/>
    <p:sldId id="258" r:id="rId14"/>
    <p:sldId id="291" r:id="rId15"/>
    <p:sldId id="260" r:id="rId16"/>
    <p:sldId id="285" r:id="rId17"/>
    <p:sldId id="292" r:id="rId18"/>
    <p:sldId id="288" r:id="rId19"/>
    <p:sldId id="290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E51D0-C6DF-754E-8DAF-E405F241DE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CF846-ADC4-1E49-AC71-CC0ADF63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4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587984-E843-5D4D-91C8-872925132B3F}" type="slidenum">
              <a:rPr lang="zh-CN" altLang="en-US"/>
              <a:pPr eaLnBrk="1" hangingPunct="1"/>
              <a:t>5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6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7531D7-FD10-704F-843D-F2287B5E7003}" type="slidenum">
              <a:rPr lang="zh-CN" altLang="en-US"/>
              <a:pPr eaLnBrk="1" hangingPunct="1"/>
              <a:t>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600201"/>
            <a:ext cx="103632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361BC-71DE-A943-BB44-9AC010307C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92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8D6E-9AAA-4749-93F6-5D7EA16FBF7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229B0-4E28-D843-8D4E-69ED1BF8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yale.edu/homes/thomson/publications/calvin-sigmod12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/>
          <a:lstStyle/>
          <a:p>
            <a:r>
              <a:rPr lang="en-US" dirty="0" smtClean="0"/>
              <a:t>Poonam Thawani</a:t>
            </a:r>
          </a:p>
          <a:p>
            <a:r>
              <a:rPr lang="en-US" dirty="0" smtClean="0"/>
              <a:t>July 10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43" y="1049111"/>
            <a:ext cx="5599113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Calvin-System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Scalable transactional layer above storage system which provides CRUD interface (Create / Insert, read, </a:t>
            </a:r>
            <a:r>
              <a:rPr lang="en-US" sz="2400" b="1" dirty="0" err="1"/>
              <a:t>update,delete</a:t>
            </a:r>
            <a:r>
              <a:rPr lang="en-US" sz="2400" b="1" dirty="0"/>
              <a:t> )</a:t>
            </a:r>
          </a:p>
          <a:p>
            <a:r>
              <a:rPr lang="en-US" sz="2400" b="1" dirty="0"/>
              <a:t>Sequencing layer</a:t>
            </a:r>
          </a:p>
          <a:p>
            <a:pPr lvl="1"/>
            <a:r>
              <a:rPr lang="en-US" sz="2000" dirty="0"/>
              <a:t>Batches transaction inputs into some order</a:t>
            </a:r>
          </a:p>
          <a:p>
            <a:pPr lvl="1"/>
            <a:r>
              <a:rPr lang="en-US" sz="2000" dirty="0"/>
              <a:t>All replica will follow this order</a:t>
            </a:r>
          </a:p>
          <a:p>
            <a:pPr lvl="1"/>
            <a:r>
              <a:rPr lang="en-US" sz="2000" dirty="0"/>
              <a:t>Replication and logging </a:t>
            </a:r>
          </a:p>
          <a:p>
            <a:r>
              <a:rPr lang="en-US" sz="2400" b="1" dirty="0"/>
              <a:t>Scheduling layer</a:t>
            </a:r>
          </a:p>
          <a:p>
            <a:pPr lvl="1"/>
            <a:r>
              <a:rPr lang="en-US" sz="2000" dirty="0"/>
              <a:t>Handles concurrency control</a:t>
            </a:r>
          </a:p>
          <a:p>
            <a:pPr lvl="1"/>
            <a:r>
              <a:rPr lang="en-US" sz="2000" dirty="0" smtClean="0"/>
              <a:t>Orchestrates execution using deterministic locking to guarantee order specified by sequencer.</a:t>
            </a:r>
            <a:endParaRPr lang="en-US" sz="2000" dirty="0"/>
          </a:p>
          <a:p>
            <a:r>
              <a:rPr lang="en-US" sz="2400" b="1" dirty="0"/>
              <a:t>Storage layer </a:t>
            </a:r>
          </a:p>
          <a:p>
            <a:pPr lvl="1"/>
            <a:r>
              <a:rPr lang="en-US" sz="2000" dirty="0"/>
              <a:t>Handles physical data layout</a:t>
            </a:r>
          </a:p>
          <a:p>
            <a:pPr lvl="1"/>
            <a:r>
              <a:rPr lang="en-US" sz="2000" dirty="0"/>
              <a:t>Transactions access data using CRUD interface</a:t>
            </a:r>
            <a:endParaRPr lang="en-US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Fauna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FaunaDB’s</a:t>
            </a:r>
            <a:r>
              <a:rPr lang="en-US" dirty="0"/>
              <a:t> transaction consistency algorithm is inspired by </a:t>
            </a:r>
            <a:r>
              <a:rPr lang="en-US" b="1" dirty="0">
                <a:hlinkClick r:id="rId2"/>
              </a:rPr>
              <a:t>Calvin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FaunaDB</a:t>
            </a:r>
            <a:r>
              <a:rPr lang="en-US" dirty="0" smtClean="0"/>
              <a:t> cluster maintains availability in the face of faults due to multiple replica </a:t>
            </a:r>
          </a:p>
          <a:p>
            <a:r>
              <a:rPr lang="en-US" dirty="0" err="1" smtClean="0"/>
              <a:t>FaunaDB</a:t>
            </a:r>
            <a:r>
              <a:rPr lang="en-US" dirty="0" smtClean="0"/>
              <a:t> </a:t>
            </a:r>
            <a:r>
              <a:rPr lang="en-US" dirty="0"/>
              <a:t>is resilient to many types of faults </a:t>
            </a:r>
            <a:endParaRPr lang="en-US" dirty="0" smtClean="0"/>
          </a:p>
          <a:p>
            <a:pPr lvl="1"/>
            <a:r>
              <a:rPr lang="en-US" dirty="0"/>
              <a:t>A node is temporarily unavailable (process crash; hardware reboot) </a:t>
            </a:r>
          </a:p>
          <a:p>
            <a:pPr lvl="1"/>
            <a:r>
              <a:rPr lang="en-US" dirty="0"/>
              <a:t>A node is permanently unavailable (physical hardware failure) </a:t>
            </a:r>
          </a:p>
          <a:p>
            <a:pPr lvl="1"/>
            <a:r>
              <a:rPr lang="en-US" dirty="0"/>
              <a:t>A node becomes slow (local resource contention or degraded hardware)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Fauna Throughput for all operations scales linearly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86" y="1825625"/>
            <a:ext cx="7067627" cy="4351338"/>
          </a:xfrm>
        </p:spPr>
      </p:pic>
    </p:spTree>
    <p:extLst>
      <p:ext uri="{BB962C8B-B14F-4D97-AF65-F5344CB8AC3E}">
        <p14:creationId xmlns:p14="http://schemas.microsoft.com/office/powerpoint/2010/main" val="3330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Fauna </a:t>
            </a:r>
            <a:r>
              <a:rPr lang="mr-IN" dirty="0" smtClean="0"/>
              <a:t>–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Inheritance-free </a:t>
            </a:r>
            <a:r>
              <a:rPr lang="en-US" dirty="0"/>
              <a:t>object-relational data </a:t>
            </a:r>
            <a:r>
              <a:rPr lang="en-US" dirty="0" smtClean="0"/>
              <a:t>model</a:t>
            </a:r>
          </a:p>
          <a:p>
            <a:r>
              <a:rPr lang="en-US" dirty="0"/>
              <a:t>Records are inserted as structured documents called </a:t>
            </a:r>
            <a:r>
              <a:rPr lang="en-US" b="1" dirty="0"/>
              <a:t>instances</a:t>
            </a:r>
            <a:r>
              <a:rPr lang="en-US" dirty="0"/>
              <a:t>, which can include recursively nested objects and arrays </a:t>
            </a:r>
            <a:endParaRPr lang="en-US" dirty="0" smtClean="0"/>
          </a:p>
          <a:p>
            <a:r>
              <a:rPr lang="en-US" dirty="0" smtClean="0"/>
              <a:t>Instances </a:t>
            </a:r>
            <a:r>
              <a:rPr lang="en-US" dirty="0"/>
              <a:t>are grouped into </a:t>
            </a:r>
            <a:r>
              <a:rPr lang="en-US" b="1" dirty="0"/>
              <a:t>classes</a:t>
            </a:r>
            <a:r>
              <a:rPr lang="en-US" dirty="0"/>
              <a:t>, which are similar to tables in a relational database </a:t>
            </a:r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/>
              <a:t>are grouped into </a:t>
            </a:r>
            <a:r>
              <a:rPr lang="en-US" b="1" dirty="0"/>
              <a:t>databases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access is controlled by </a:t>
            </a:r>
            <a:r>
              <a:rPr lang="en-US" b="1" dirty="0"/>
              <a:t>keys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Derived </a:t>
            </a:r>
            <a:r>
              <a:rPr lang="en-US" dirty="0"/>
              <a:t>relations are built with </a:t>
            </a:r>
            <a:r>
              <a:rPr lang="en-US" b="1" dirty="0"/>
              <a:t>indexes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index is a </a:t>
            </a:r>
            <a:r>
              <a:rPr lang="en-US" dirty="0" smtClean="0"/>
              <a:t>set </a:t>
            </a:r>
            <a:r>
              <a:rPr lang="en-US" dirty="0"/>
              <a:t>of input instances into one or more result sets composed of </a:t>
            </a:r>
            <a:r>
              <a:rPr lang="en-US" b="1" dirty="0"/>
              <a:t>terms </a:t>
            </a:r>
            <a:r>
              <a:rPr lang="en-US" dirty="0"/>
              <a:t>and </a:t>
            </a:r>
            <a:r>
              <a:rPr lang="en-US" b="1" dirty="0" smtClean="0"/>
              <a:t>values.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Fauna Data Model and Query Language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744"/>
            <a:ext cx="4791075" cy="26328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3" y="2267743"/>
            <a:ext cx="5434012" cy="2632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4462462"/>
            <a:ext cx="4630738" cy="23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729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err="1"/>
              <a:t>FaunaDB</a:t>
            </a:r>
            <a:r>
              <a:rPr lang="en-US" sz="2000" dirty="0"/>
              <a:t> implements a new relational query language </a:t>
            </a:r>
            <a:r>
              <a:rPr lang="en-US" sz="2000" dirty="0" smtClean="0"/>
              <a:t>that </a:t>
            </a:r>
            <a:r>
              <a:rPr lang="en-US" sz="2000" dirty="0"/>
              <a:t>is functional, flexible, and type safe </a:t>
            </a:r>
            <a:endParaRPr lang="en-US" sz="2000" dirty="0" smtClean="0"/>
          </a:p>
          <a:p>
            <a:r>
              <a:rPr lang="en-US" sz="2000" b="1" dirty="0" smtClean="0"/>
              <a:t>Queries are transactional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2186890"/>
            <a:ext cx="6029324" cy="1970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44" y="4157663"/>
            <a:ext cx="6279356" cy="269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729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/>
              <a:t>All </a:t>
            </a:r>
            <a:r>
              <a:rPr lang="en-US" sz="2000" dirty="0"/>
              <a:t>records in </a:t>
            </a:r>
            <a:r>
              <a:rPr lang="en-US" sz="2000" dirty="0" smtClean="0"/>
              <a:t>fauna DB are </a:t>
            </a:r>
            <a:r>
              <a:rPr lang="en-US" sz="2000" b="1" dirty="0" smtClean="0"/>
              <a:t>temporal. </a:t>
            </a:r>
          </a:p>
          <a:p>
            <a:r>
              <a:rPr lang="en-US" sz="2000" dirty="0" smtClean="0"/>
              <a:t>Configurable </a:t>
            </a:r>
            <a:r>
              <a:rPr lang="en-US" sz="2000" dirty="0"/>
              <a:t>retention policies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useful for auditing, rollback, </a:t>
            </a:r>
            <a:r>
              <a:rPr lang="en-US" sz="2000" dirty="0" smtClean="0"/>
              <a:t>syncing </a:t>
            </a:r>
            <a:r>
              <a:rPr lang="en-US" sz="2000" dirty="0"/>
              <a:t>to second systems, and forms a fundamental part of </a:t>
            </a:r>
            <a:r>
              <a:rPr lang="en-US" sz="2000" dirty="0" err="1"/>
              <a:t>FaunaDB’s</a:t>
            </a:r>
            <a:r>
              <a:rPr lang="en-US" sz="2000" dirty="0"/>
              <a:t> isolation </a:t>
            </a:r>
            <a:r>
              <a:rPr lang="en-US" sz="2000" dirty="0" smtClean="0"/>
              <a:t>model. </a:t>
            </a:r>
          </a:p>
          <a:p>
            <a:r>
              <a:rPr lang="en-US" sz="2000" dirty="0"/>
              <a:t>Privileged actors can manipulate historical </a:t>
            </a:r>
            <a:r>
              <a:rPr lang="en-US" sz="2000" dirty="0" smtClean="0"/>
              <a:t>versions.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9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9" y="1825625"/>
            <a:ext cx="7281044" cy="4351338"/>
          </a:xfrm>
        </p:spPr>
      </p:pic>
    </p:spTree>
    <p:extLst>
      <p:ext uri="{BB962C8B-B14F-4D97-AF65-F5344CB8AC3E}">
        <p14:creationId xmlns:p14="http://schemas.microsoft.com/office/powerpoint/2010/main" val="7675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FindFriends</a:t>
            </a:r>
            <a:r>
              <a:rPr lang="en-US" dirty="0" smtClean="0"/>
              <a:t> Demo using Fauna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Friends </a:t>
            </a:r>
          </a:p>
          <a:p>
            <a:pPr lvl="1"/>
            <a:r>
              <a:rPr lang="en-US" dirty="0" smtClean="0"/>
              <a:t>By Name</a:t>
            </a:r>
          </a:p>
          <a:p>
            <a:pPr lvl="1"/>
            <a:r>
              <a:rPr lang="en-US" dirty="0" smtClean="0"/>
              <a:t>By Location </a:t>
            </a:r>
          </a:p>
          <a:p>
            <a:r>
              <a:rPr lang="en-US" dirty="0" smtClean="0"/>
              <a:t>Add Friend</a:t>
            </a:r>
          </a:p>
          <a:p>
            <a:r>
              <a:rPr lang="en-US" dirty="0" smtClean="0"/>
              <a:t>My Profile </a:t>
            </a:r>
            <a:r>
              <a:rPr lang="mr-IN" dirty="0" smtClean="0"/>
              <a:t>–</a:t>
            </a:r>
            <a:r>
              <a:rPr lang="en-US" dirty="0" smtClean="0"/>
              <a:t> Current Location</a:t>
            </a:r>
          </a:p>
          <a:p>
            <a:pPr lvl="1"/>
            <a:r>
              <a:rPr lang="en-US" dirty="0" smtClean="0"/>
              <a:t>View My Friends and their Locations</a:t>
            </a:r>
          </a:p>
          <a:p>
            <a:pPr lvl="1"/>
            <a:r>
              <a:rPr lang="en-US" dirty="0" smtClean="0"/>
              <a:t>Update my Location</a:t>
            </a:r>
          </a:p>
          <a:p>
            <a:pPr lvl="1"/>
            <a:r>
              <a:rPr lang="en-US" dirty="0" smtClean="0"/>
              <a:t>View all of my past 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83" y="1568451"/>
            <a:ext cx="2706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652145"/>
              </p:ext>
            </p:extLst>
          </p:nvPr>
        </p:nvGraphicFramePr>
        <p:xfrm>
          <a:off x="838200" y="1825625"/>
          <a:ext cx="989171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238"/>
                <a:gridCol w="3297238"/>
                <a:gridCol w="3297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Poonam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Starbucks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PikePlace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PikePlace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PikePlace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5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Dynamo DB </a:t>
            </a:r>
          </a:p>
          <a:p>
            <a:pPr lvl="1"/>
            <a:r>
              <a:rPr lang="en-US" dirty="0" smtClean="0"/>
              <a:t>Partitioning and Versioning</a:t>
            </a:r>
          </a:p>
          <a:p>
            <a:r>
              <a:rPr lang="en-US" dirty="0" smtClean="0"/>
              <a:t>Calvin DB</a:t>
            </a:r>
          </a:p>
          <a:p>
            <a:pPr lvl="1"/>
            <a:r>
              <a:rPr lang="en-US" dirty="0" smtClean="0"/>
              <a:t>Architecture</a:t>
            </a:r>
          </a:p>
          <a:p>
            <a:r>
              <a:rPr lang="en-US" dirty="0" smtClean="0"/>
              <a:t>Fauna 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Query Language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Implementation</a:t>
            </a:r>
          </a:p>
          <a:p>
            <a:r>
              <a:rPr lang="en-US" dirty="0" smtClean="0"/>
              <a:t>Project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FindFriends</a:t>
            </a:r>
            <a:r>
              <a:rPr lang="en-US" dirty="0" smtClean="0"/>
              <a:t> using Fauna DB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FaunaDB’s</a:t>
            </a:r>
            <a:r>
              <a:rPr lang="en-US" dirty="0"/>
              <a:t> local storage engine is implemented as a compressed </a:t>
            </a:r>
            <a:r>
              <a:rPr lang="en-US" b="1" dirty="0"/>
              <a:t>log-structured merge tree </a:t>
            </a:r>
            <a:endParaRPr lang="en-US" dirty="0" smtClean="0"/>
          </a:p>
          <a:p>
            <a:r>
              <a:rPr lang="en-US" dirty="0" smtClean="0"/>
              <a:t>Writes</a:t>
            </a:r>
          </a:p>
          <a:p>
            <a:pPr lvl="1"/>
            <a:r>
              <a:rPr lang="en-US" dirty="0"/>
              <a:t>Transactions are committed in batches to the </a:t>
            </a:r>
            <a:r>
              <a:rPr lang="en-US" b="1" dirty="0"/>
              <a:t>global transaction log </a:t>
            </a:r>
            <a:endParaRPr lang="en-US" dirty="0" smtClean="0"/>
          </a:p>
          <a:p>
            <a:pPr lvl="1"/>
            <a:r>
              <a:rPr lang="en-US" dirty="0"/>
              <a:t>This model maintains very high throughput </a:t>
            </a:r>
            <a:endParaRPr lang="en-US" dirty="0" smtClean="0"/>
          </a:p>
          <a:p>
            <a:pPr lvl="1"/>
            <a:r>
              <a:rPr lang="en-US" dirty="0" err="1"/>
              <a:t>FaunaDB’s</a:t>
            </a:r>
            <a:r>
              <a:rPr lang="en-US" dirty="0"/>
              <a:t> temporal data model is composed of immutable versions, there are no synchronous overwrites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</a:t>
            </a:r>
            <a:r>
              <a:rPr lang="en-US" dirty="0"/>
              <a:t>available key-value storage </a:t>
            </a:r>
            <a:r>
              <a:rPr lang="en-US" dirty="0" smtClean="0"/>
              <a:t>system provides always-on experience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Sacrifice strong consistency for availability</a:t>
            </a:r>
          </a:p>
          <a:p>
            <a:r>
              <a:rPr lang="en-US" altLang="zh-CN" dirty="0" smtClean="0">
                <a:solidFill>
                  <a:srgbClr val="0066FF"/>
                </a:solidFill>
                <a:ea typeface="宋体" charset="-122"/>
              </a:rPr>
              <a:t>“always writeable”</a:t>
            </a:r>
            <a:r>
              <a:rPr lang="en-US" altLang="zh-CN" dirty="0" smtClean="0">
                <a:ea typeface="宋体" charset="-122"/>
              </a:rPr>
              <a:t> data store where no updates are rejected due to failures or concurrent writes. </a:t>
            </a:r>
          </a:p>
          <a:p>
            <a:r>
              <a:rPr lang="en-US" altLang="zh-CN" dirty="0" smtClean="0">
                <a:ea typeface="宋体" charset="-122"/>
              </a:rPr>
              <a:t>Conflict resolution is executed during </a:t>
            </a:r>
            <a:r>
              <a:rPr lang="en-US" altLang="zh-CN" b="1" i="1" dirty="0" smtClean="0">
                <a:ea typeface="宋体" charset="-122"/>
              </a:rPr>
              <a:t>read</a:t>
            </a:r>
            <a:r>
              <a:rPr lang="en-US" altLang="zh-CN" dirty="0" smtClean="0">
                <a:ea typeface="宋体" charset="-122"/>
              </a:rPr>
              <a:t> instead of </a:t>
            </a:r>
            <a:r>
              <a:rPr lang="en-US" altLang="zh-CN" b="1" i="1" dirty="0" smtClean="0">
                <a:ea typeface="宋体" charset="-122"/>
              </a:rPr>
              <a:t>write</a:t>
            </a:r>
            <a:r>
              <a:rPr lang="en-US" altLang="zh-CN" dirty="0" smtClean="0">
                <a:ea typeface="宋体" charset="-122"/>
              </a:rPr>
              <a:t>, i.e. “always writeable”.</a:t>
            </a:r>
          </a:p>
          <a:p>
            <a:r>
              <a:rPr lang="en-US" altLang="zh-CN" dirty="0">
                <a:ea typeface="宋体" charset="-122"/>
              </a:rPr>
              <a:t>Every node in Dynamo is </a:t>
            </a:r>
            <a:r>
              <a:rPr lang="en-US" altLang="zh-CN" dirty="0" smtClean="0">
                <a:ea typeface="宋体" charset="-122"/>
              </a:rPr>
              <a:t>assumed to </a:t>
            </a:r>
            <a:r>
              <a:rPr lang="en-US" altLang="zh-CN" dirty="0" smtClean="0">
                <a:solidFill>
                  <a:srgbClr val="0066FF"/>
                </a:solidFill>
                <a:ea typeface="宋体" charset="-122"/>
              </a:rPr>
              <a:t>be trusted</a:t>
            </a:r>
            <a:r>
              <a:rPr lang="en-US" altLang="zh-CN" dirty="0" smtClean="0">
                <a:ea typeface="宋体" charset="-122"/>
              </a:rPr>
              <a:t>. </a:t>
            </a:r>
            <a:endParaRPr lang="zh-CN" altLang="en-US" dirty="0" smtClean="0">
              <a:ea typeface="宋体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Partitioning </a:t>
            </a:r>
            <a:r>
              <a:rPr lang="mr-IN" altLang="zh-CN" dirty="0" smtClean="0">
                <a:ea typeface="宋体" charset="-122"/>
              </a:rPr>
              <a:t>–</a:t>
            </a:r>
            <a:r>
              <a:rPr lang="en-US" altLang="zh-CN" smtClean="0">
                <a:ea typeface="宋体" charset="-122"/>
              </a:rPr>
              <a:t> Consistent Hashing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400" dirty="0" smtClean="0"/>
              <a:t>Automated addition and removal of storage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Advantages </a:t>
            </a:r>
            <a:r>
              <a:rPr lang="en-US" altLang="zh-CN" sz="2400" dirty="0">
                <a:ea typeface="宋体" charset="-122"/>
              </a:rPr>
              <a:t>of </a:t>
            </a:r>
            <a:r>
              <a:rPr lang="en-US" altLang="zh-CN" sz="2400" dirty="0">
                <a:solidFill>
                  <a:srgbClr val="0066FF"/>
                </a:solidFill>
                <a:ea typeface="宋体" charset="-122"/>
              </a:rPr>
              <a:t>using virtual nodes:</a:t>
            </a:r>
            <a:endParaRPr lang="zh-CN" altLang="en-US" sz="2400" dirty="0">
              <a:solidFill>
                <a:srgbClr val="0066FF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If a node becomes unavailable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the load handled by this node is </a:t>
            </a:r>
            <a:r>
              <a:rPr lang="en-US" altLang="zh-CN" sz="2400" dirty="0">
                <a:solidFill>
                  <a:srgbClr val="0066FF"/>
                </a:solidFill>
                <a:ea typeface="宋体" charset="-122"/>
              </a:rPr>
              <a:t>evenly dispersed</a:t>
            </a:r>
            <a:r>
              <a:rPr lang="en-US" altLang="zh-CN" sz="2400" dirty="0">
                <a:ea typeface="宋体" charset="-122"/>
              </a:rPr>
              <a:t> across the remaining available nodes.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 When a node becomes available again, or a new node is added to the system, the newly available node accepts </a:t>
            </a:r>
            <a:r>
              <a:rPr lang="en-US" altLang="zh-CN" sz="2400" dirty="0">
                <a:solidFill>
                  <a:srgbClr val="0066FF"/>
                </a:solidFill>
                <a:ea typeface="宋体" charset="-122"/>
              </a:rPr>
              <a:t>a roughly equivalent amount</a:t>
            </a:r>
            <a:r>
              <a:rPr lang="en-US" altLang="zh-CN" sz="2400" dirty="0">
                <a:ea typeface="宋体" charset="-122"/>
              </a:rPr>
              <a:t> of load from each of the other available nodes</a:t>
            </a:r>
            <a:r>
              <a:rPr lang="en-US" altLang="zh-CN" sz="2400" dirty="0" smtClean="0">
                <a:ea typeface="宋体" charset="-122"/>
              </a:rPr>
              <a:t>.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1972" y="4256313"/>
            <a:ext cx="3670300" cy="2460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3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Data Versioning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A put() call may return to its caller before the update has been applied at </a:t>
            </a:r>
            <a:r>
              <a:rPr lang="en-US" altLang="zh-CN" dirty="0">
                <a:solidFill>
                  <a:srgbClr val="0066FF"/>
                </a:solidFill>
                <a:ea typeface="宋体" charset="-122"/>
              </a:rPr>
              <a:t>all</a:t>
            </a:r>
            <a:r>
              <a:rPr lang="en-US" altLang="zh-CN" dirty="0">
                <a:ea typeface="宋体" charset="-122"/>
              </a:rPr>
              <a:t> the replicas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 get() call may return </a:t>
            </a:r>
            <a:r>
              <a:rPr lang="en-US" altLang="zh-CN" dirty="0">
                <a:solidFill>
                  <a:srgbClr val="0066FF"/>
                </a:solidFill>
                <a:ea typeface="宋体" charset="-122"/>
              </a:rPr>
              <a:t>many</a:t>
            </a:r>
            <a:r>
              <a:rPr lang="en-US" altLang="zh-CN" dirty="0">
                <a:ea typeface="宋体" charset="-122"/>
              </a:rPr>
              <a:t> versions of the same object.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Key Challenge: </a:t>
            </a:r>
            <a:r>
              <a:rPr lang="en-US" altLang="zh-CN" sz="2000" dirty="0">
                <a:solidFill>
                  <a:srgbClr val="0066FF"/>
                </a:solidFill>
                <a:ea typeface="宋体" charset="-122"/>
              </a:rPr>
              <a:t>distinct version</a:t>
            </a:r>
            <a:r>
              <a:rPr lang="en-US" altLang="zh-CN" sz="2000" dirty="0">
                <a:ea typeface="宋体" charset="-122"/>
              </a:rPr>
              <a:t> sub-histories - need to be reconciled.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Solution: </a:t>
            </a:r>
            <a:r>
              <a:rPr lang="en-US" altLang="zh-CN" sz="2000" dirty="0">
                <a:ea typeface="宋体" charset="-122"/>
              </a:rPr>
              <a:t>uses </a:t>
            </a:r>
            <a:r>
              <a:rPr lang="en-US" altLang="zh-CN" sz="2000" dirty="0">
                <a:solidFill>
                  <a:srgbClr val="0066FF"/>
                </a:solidFill>
                <a:ea typeface="宋体" charset="-122"/>
              </a:rPr>
              <a:t>vector clocks</a:t>
            </a:r>
            <a:r>
              <a:rPr lang="en-US" altLang="zh-CN" sz="2000" dirty="0">
                <a:ea typeface="宋体" charset="-122"/>
              </a:rPr>
              <a:t> in order to capture causality between different versions of the same object.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5338" y="4200524"/>
            <a:ext cx="2557462" cy="2471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74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200" b="1">
                <a:ea typeface="宋体" charset="-122"/>
              </a:rPr>
              <a:t>Summary of techniques used in </a:t>
            </a:r>
            <a:r>
              <a:rPr lang="en-US" altLang="zh-CN" sz="3200" b="1" i="1">
                <a:ea typeface="宋体" charset="-122"/>
              </a:rPr>
              <a:t>Dynamo </a:t>
            </a:r>
            <a:r>
              <a:rPr lang="en-US" altLang="zh-CN" sz="3200" b="1">
                <a:ea typeface="宋体" charset="-122"/>
              </a:rPr>
              <a:t>and their advantages</a:t>
            </a:r>
            <a:r>
              <a:rPr lang="en-US" altLang="zh-CN" sz="3200">
                <a:ea typeface="宋体" charset="-122"/>
              </a:rPr>
              <a:t/>
            </a:r>
            <a:br>
              <a:rPr lang="en-US" altLang="zh-CN" sz="3200">
                <a:ea typeface="宋体" charset="-122"/>
              </a:rPr>
            </a:br>
            <a:endParaRPr lang="en-US" altLang="zh-CN" sz="3200">
              <a:ea typeface="宋体" charset="-122"/>
            </a:endParaRPr>
          </a:p>
        </p:txBody>
      </p:sp>
      <p:graphicFrame>
        <p:nvGraphicFramePr>
          <p:cNvPr id="57651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55555"/>
              </p:ext>
            </p:extLst>
          </p:nvPr>
        </p:nvGraphicFramePr>
        <p:xfrm>
          <a:off x="2438400" y="1600200"/>
          <a:ext cx="7772400" cy="2548193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674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Problem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Technique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Advantage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Partitioning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Consistent Hashing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Incremental Scalability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High Availability for writes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Vector clocks with reconciliation during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reads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Version size is decoupled from update rates.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Calvin provides high availability, strong consistency.</a:t>
            </a:r>
          </a:p>
          <a:p>
            <a:r>
              <a:rPr lang="en-US" dirty="0" smtClean="0"/>
              <a:t>Calvin accomplishes by providing a layer above Storage System that handles scheduling as well as replication that uses deterministic ordering technique</a:t>
            </a:r>
          </a:p>
          <a:p>
            <a:r>
              <a:rPr lang="en-US" dirty="0" smtClean="0"/>
              <a:t>Deterministic locking mechanism allows scalability in the face of distributed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pic>
        <p:nvPicPr>
          <p:cNvPr id="4" name="Picture 1" descr="C:\Users\Peter\AppData\Roaming\Tencent\Users\185829883\QQ\WinTemp\RichOle\3(ASTV3J})U)H}3GN_UQW{I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8305800" cy="52578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1523-68A3-445B-9419-8E255CDE63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Calvin’s Deterministic Locking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calvin</a:t>
            </a:r>
            <a:r>
              <a:rPr lang="en-US" dirty="0" smtClean="0"/>
              <a:t> nodes reach to an agreement regarding what transaction to attempt and in what order, before the transaction is committed.</a:t>
            </a:r>
          </a:p>
          <a:p>
            <a:r>
              <a:rPr lang="en-US" dirty="0" smtClean="0"/>
              <a:t>Reducing the contention footprint of distributed transactions</a:t>
            </a:r>
          </a:p>
          <a:p>
            <a:r>
              <a:rPr lang="en-US" dirty="0" smtClean="0"/>
              <a:t>Thereby allowing throughput to scale out nearly linearly.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678</Words>
  <Application>Microsoft Macintosh PowerPoint</Application>
  <PresentationFormat>Widescreen</PresentationFormat>
  <Paragraphs>129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DengXian</vt:lpstr>
      <vt:lpstr>Mangal</vt:lpstr>
      <vt:lpstr>Wingdings</vt:lpstr>
      <vt:lpstr>宋体</vt:lpstr>
      <vt:lpstr>Office Theme</vt:lpstr>
      <vt:lpstr>Fauna</vt:lpstr>
      <vt:lpstr>Agenda</vt:lpstr>
      <vt:lpstr>Dynamo</vt:lpstr>
      <vt:lpstr>Partitioning – Consistent Hashing </vt:lpstr>
      <vt:lpstr>Data Versioning</vt:lpstr>
      <vt:lpstr>Summary of techniques used in Dynamo and their advantages </vt:lpstr>
      <vt:lpstr>Calvin</vt:lpstr>
      <vt:lpstr>Architecture </vt:lpstr>
      <vt:lpstr>Calvin’s Deterministic Locking </vt:lpstr>
      <vt:lpstr>Calvin-System Architecture </vt:lpstr>
      <vt:lpstr>Fauna </vt:lpstr>
      <vt:lpstr>Fauna Throughput for all operations scales linearly </vt:lpstr>
      <vt:lpstr>Fauna – Data Model</vt:lpstr>
      <vt:lpstr>Fauna Data Model and Query Language</vt:lpstr>
      <vt:lpstr>Query Language</vt:lpstr>
      <vt:lpstr>Query Language</vt:lpstr>
      <vt:lpstr>Temporal Queries</vt:lpstr>
      <vt:lpstr>FindFriends Demo using Fauna Db</vt:lpstr>
      <vt:lpstr>Friend Table</vt:lpstr>
      <vt:lpstr>Durability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Fauna </dc:title>
  <dc:creator>Poonam Thawani</dc:creator>
  <cp:lastModifiedBy>Poonam Thawani</cp:lastModifiedBy>
  <cp:revision>38</cp:revision>
  <dcterms:created xsi:type="dcterms:W3CDTF">2017-07-10T08:41:55Z</dcterms:created>
  <dcterms:modified xsi:type="dcterms:W3CDTF">2017-07-24T09:33:38Z</dcterms:modified>
</cp:coreProperties>
</file>