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5143500" type="screen16x9"/>
  <p:notesSz cx="5143500" cy="9144000"/>
  <p:embeddedFontLst>
    <p:embeddedFont>
      <p:font typeface="IBM Plex Sans" panose="020B0503050203000203" pitchFamily="34" charset="0"/>
      <p:regular r:id="rId48"/>
      <p:bold r:id="rId49"/>
      <p:italic r:id="rId50"/>
      <p:boldItalic r:id="rId51"/>
    </p:embeddedFont>
    <p:embeddedFont>
      <p:font typeface="Roboto" panose="02000000000000000000" pitchFamily="2"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9" roundtripDataSignature="AMtx7mgO2tfg8ZByI+ftBdvOUu8Bql83r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1CD5B42-38AC-49B1-BCA7-AA6B9ED3300F}">
  <a:tblStyle styleId="{F1CD5B42-38AC-49B1-BCA7-AA6B9ED3300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37D08F8-399E-49ED-BE57-39EA222B2323}" styleName="Table_1">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800C5B7-BE42-4134-8DD6-EE54B5B7FE47}" styleName="Table_2">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680D4C3-6E52-4072-A18C-73D8452D3D89}" styleName="Table_3">
    <a:wholeTbl>
      <a:tcTxStyle>
        <a:font>
          <a:latin typeface="Arial"/>
          <a:ea typeface="Arial"/>
          <a:cs typeface="Arial"/>
        </a:font>
        <a:srgbClr val="000000"/>
      </a:tcTxStyle>
      <a:tcStyle>
        <a:tcBdr>
          <a:left>
            <a:ln cap="flat" cmpd="sng">
              <a:solidFill>
                <a:srgbClr val="808080"/>
              </a:solidFill>
              <a:prstDash val="solid"/>
              <a:round/>
              <a:headEnd type="none" w="sm" len="sm"/>
              <a:tailEnd type="none" w="sm" len="sm"/>
            </a:ln>
          </a:left>
          <a:right>
            <a:ln cap="flat" cmpd="sng">
              <a:solidFill>
                <a:srgbClr val="808080"/>
              </a:solidFill>
              <a:prstDash val="solid"/>
              <a:round/>
              <a:headEnd type="none" w="sm" len="sm"/>
              <a:tailEnd type="none" w="sm" len="sm"/>
            </a:ln>
          </a:right>
          <a:top>
            <a:ln cap="flat" cmpd="sng">
              <a:solidFill>
                <a:srgbClr val="808080"/>
              </a:solidFill>
              <a:prstDash val="solid"/>
              <a:round/>
              <a:headEnd type="none" w="sm" len="sm"/>
              <a:tailEnd type="none" w="sm" len="sm"/>
            </a:ln>
          </a:top>
          <a:bottom>
            <a:ln cap="flat" cmpd="sng">
              <a:solidFill>
                <a:srgbClr val="808080"/>
              </a:solidFill>
              <a:prstDash val="solid"/>
              <a:round/>
              <a:headEnd type="none" w="sm" len="sm"/>
              <a:tailEnd type="none" w="sm" len="sm"/>
            </a:ln>
          </a:bottom>
          <a:insideH>
            <a:ln cap="flat" cmpd="sng">
              <a:solidFill>
                <a:srgbClr val="808080"/>
              </a:solidFill>
              <a:prstDash val="solid"/>
              <a:round/>
              <a:headEnd type="none" w="sm" len="sm"/>
              <a:tailEnd type="none" w="sm" len="sm"/>
            </a:ln>
          </a:insideH>
          <a:insideV>
            <a:ln cap="flat" cmpd="sng">
              <a:solidFill>
                <a:srgbClr val="808080"/>
              </a:solidFill>
              <a:prstDash val="solid"/>
              <a:round/>
              <a:headEnd type="none" w="sm" len="sm"/>
              <a:tailEnd type="none" w="sm" len="sm"/>
            </a:ln>
          </a:insideV>
        </a:tcBdr>
        <a:fill>
          <a:solidFill>
            <a:srgbClr val="FFFFFF"/>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customschemas.google.com/relationships/presentationmetadata" Target="meta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
        <p:cNvGrpSpPr/>
        <p:nvPr/>
      </p:nvGrpSpPr>
      <p:grpSpPr>
        <a:xfrm>
          <a:off x="0" y="0"/>
          <a:ext cx="0" cy="0"/>
          <a:chOff x="0" y="0"/>
          <a:chExt cx="0" cy="0"/>
        </a:xfrm>
      </p:grpSpPr>
      <p:sp>
        <p:nvSpPr>
          <p:cNvPr id="12" name="Google Shape;12;g2ac92d558bb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 name="Google Shape;13;g2ac92d558bb_2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 name="Google Shape;14;g2ac92d558bb_2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4" name="Google Shape;234;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ac5ab257be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1" name="Google Shape;261;g2ac5ab257be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g2ac5ab257be_0_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ac5ab257be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6" name="Google Shape;296;g2ac5ab257be_0_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g2ac5ab257be_0_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ac92d558bb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9" name="Google Shape;309;g2ac92d558bb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g2ac92d558bb_0_2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ac92d558bb_0_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1" name="Google Shape;331;g2ac92d558bb_0_7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g2ac92d558bb_0_7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2aca6489cb8_4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2" name="Google Shape;342;g2aca6489cb8_4_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g2aca6489cb8_4_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2aca6489cb8_3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g2aca6489cb8_3_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6" name="Google Shape;356;g2aca6489cb8_3_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2aca6489cb8_4_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9" name="Google Shape;369;g2aca6489cb8_4_4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g2aca6489cb8_4_4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g2ad47293dc4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 name="Google Shape;23;g2ad47293dc4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 name="Google Shape;24;g2ad47293dc4_0_2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2aca6489cb8_4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2" name="Google Shape;382;g2aca6489cb8_4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g2aca6489cb8_4_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6" name="Google Shape;396;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aca6489cb8_4_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7" name="Google Shape;407;g2aca6489cb8_4_6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g2aca6489cb8_4_6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2ad47293dc4_5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2" name="Google Shape;422;g2ad47293dc4_5_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3" name="Google Shape;423;g2ad47293dc4_5_3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2ad47293dc4_0_3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3" name="Google Shape;433;g2ad47293dc4_0_3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4" name="Google Shape;434;g2ad47293dc4_0_3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ad47293dc4_10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4" name="Google Shape;444;g2ad47293dc4_10_4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5" name="Google Shape;445;g2ad47293dc4_10_4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2ad47293dc4_5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0" name="Google Shape;460;g2ad47293dc4_5_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1" name="Google Shape;461;g2ad47293dc4_5_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2ad47293dc4_5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2" name="Google Shape;472;g2ad47293dc4_5_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3" name="Google Shape;473;g2ad47293dc4_5_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4" name="Google Shape;484;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5" name="Google Shape;485;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2ad27b658e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5" name="Google Shape;495;g2ad27b658e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6" name="Google Shape;496;g2ad27b658e6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 name="Google Shape;8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2ad27b658e6_0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3" name="Google Shape;513;g2ad27b658e6_0_4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4" name="Google Shape;514;g2ad27b658e6_0_4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2ad47293dc4_5_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4" name="Google Shape;534;g2ad47293dc4_5_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5" name="Google Shape;535;g2ad47293dc4_5_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2ad47293dc4_9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2" name="Google Shape;552;g2ad47293dc4_9_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3" name="Google Shape;553;g2ad47293dc4_9_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2acb965f85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5" name="Google Shape;575;g2acb965f85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6" name="Google Shape;576;g2acb965f85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2acb3a64b99_0_1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7" name="Google Shape;587;g2acb3a64b99_0_1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8" name="Google Shape;588;g2acb3a64b99_0_12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2ad47293dc4_0_1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9" name="Google Shape;599;g2ad47293dc4_0_1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0" name="Google Shape;600;g2ad47293dc4_0_16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2ad47293dc4_0_1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0" name="Google Shape;610;g2ad47293dc4_0_17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1" name="Google Shape;611;g2ad47293dc4_0_17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2acef6555d4_6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1" name="Google Shape;621;g2acef6555d4_6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2" name="Google Shape;622;g2acef6555d4_6_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2acef6555d4_6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3" name="Google Shape;633;g2acef6555d4_6_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4" name="Google Shape;634;g2acef6555d4_6_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2ad47293dc4_0_2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9" name="Google Shape;649;g2ad47293dc4_0_2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0" name="Google Shape;650;g2ad47293dc4_0_2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2acef6555d4_6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3" name="Google Shape;663;g2acef6555d4_6_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64" name="Google Shape;664;g2acef6555d4_6_3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2ad47293dc4_0_2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4" name="Google Shape;674;g2ad47293dc4_0_27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5" name="Google Shape;675;g2ad47293dc4_0_27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2ad47293dc4_0_2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9" name="Google Shape;689;g2ad47293dc4_0_28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0" name="Google Shape;690;g2ad47293dc4_0_28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2acef6555d4_6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3" name="Google Shape;703;g2acef6555d4_6_5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04" name="Google Shape;704;g2acef6555d4_6_5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2ad00a779f8_5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7" name="Google Shape;717;g2ad00a779f8_5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8" name="Google Shape;718;g2ad00a779f8_5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2acb3a64b99_0_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9" name="Google Shape;729;g2acb3a64b99_0_9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0" name="Google Shape;730;g2acb3a64b99_0_9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acb3a64b99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g2acb3a64b99_0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2acb3a64b99_0_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ac7eac6f59_0_1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g2ac7eac6f59_0_15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g2ac7eac6f59_0_15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1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slide" Target="slide36.xml"/><Relationship Id="rId4" Type="http://schemas.openxmlformats.org/officeDocument/2006/relationships/slide" Target="slide35.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slide" Target="slide3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slide" Target="slide41.xml"/><Relationship Id="rId4" Type="http://schemas.openxmlformats.org/officeDocument/2006/relationships/slide" Target="slide40.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slide" Target="slide4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slide" Target="slide45.xml"/><Relationship Id="rId5" Type="http://schemas.openxmlformats.org/officeDocument/2006/relationships/slide" Target="slide43.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5ee845a8-b5de-4283-acc5-7d96f3081688&amp;utm_term=PDF-PPTX-lastslide&amp;ad_group=last_slide" TargetMode="External"/><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hyperlink" Target="https://deliveroo.fr/fr/about-us"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s://corporate.deliveroo.co.uk/investors/annual-report-summary/"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
        <p:cNvGrpSpPr/>
        <p:nvPr/>
      </p:nvGrpSpPr>
      <p:grpSpPr>
        <a:xfrm>
          <a:off x="0" y="0"/>
          <a:ext cx="0" cy="0"/>
          <a:chOff x="0" y="0"/>
          <a:chExt cx="0" cy="0"/>
        </a:xfrm>
      </p:grpSpPr>
      <p:sp>
        <p:nvSpPr>
          <p:cNvPr id="16" name="Google Shape;16;g2ac92d558bb_2_0"/>
          <p:cNvSpPr/>
          <p:nvPr/>
        </p:nvSpPr>
        <p:spPr>
          <a:xfrm>
            <a:off x="5877174" y="4635625"/>
            <a:ext cx="2651700" cy="302400"/>
          </a:xfrm>
          <a:prstGeom prst="rect">
            <a:avLst/>
          </a:prstGeom>
          <a:noFill/>
          <a:ln>
            <a:noFill/>
          </a:ln>
        </p:spPr>
        <p:txBody>
          <a:bodyPr spcFirstLastPara="1" wrap="square" lIns="0" tIns="0" rIns="0" bIns="0" anchor="t" anchorCtr="0">
            <a:noAutofit/>
          </a:bodyPr>
          <a:lstStyle/>
          <a:p>
            <a:pPr marL="0" marR="0" lvl="0" indent="0" algn="l" rtl="0">
              <a:lnSpc>
                <a:spcPct val="131250"/>
              </a:lnSpc>
              <a:spcBef>
                <a:spcPts val="0"/>
              </a:spcBef>
              <a:spcAft>
                <a:spcPts val="0"/>
              </a:spcAft>
              <a:buNone/>
            </a:pPr>
            <a:r>
              <a:rPr lang="en-US" sz="1300">
                <a:solidFill>
                  <a:srgbClr val="FFFFFF"/>
                </a:solidFill>
                <a:latin typeface="IBM Plex Sans"/>
                <a:ea typeface="IBM Plex Sans"/>
                <a:cs typeface="IBM Plex Sans"/>
                <a:sym typeface="IBM Plex Sans"/>
              </a:rPr>
              <a:t>DSBA | Marketing Analytics | 2023</a:t>
            </a:r>
            <a:endParaRPr sz="1300" b="0" i="0" u="none" strike="noStrike" cap="none">
              <a:solidFill>
                <a:schemeClr val="dk1"/>
              </a:solidFill>
              <a:latin typeface="Calibri"/>
              <a:ea typeface="Calibri"/>
              <a:cs typeface="Calibri"/>
              <a:sym typeface="Calibri"/>
            </a:endParaRPr>
          </a:p>
        </p:txBody>
      </p:sp>
      <p:pic>
        <p:nvPicPr>
          <p:cNvPr id="17" name="Google Shape;17;g2ac92d558bb_2_0"/>
          <p:cNvPicPr preferRelativeResize="0"/>
          <p:nvPr/>
        </p:nvPicPr>
        <p:blipFill>
          <a:blip r:embed="rId3">
            <a:alphaModFix/>
          </a:blip>
          <a:stretch>
            <a:fillRect/>
          </a:stretch>
        </p:blipFill>
        <p:spPr>
          <a:xfrm>
            <a:off x="0" y="1153897"/>
            <a:ext cx="9144001" cy="2914232"/>
          </a:xfrm>
          <a:prstGeom prst="rect">
            <a:avLst/>
          </a:prstGeom>
          <a:noFill/>
          <a:ln>
            <a:noFill/>
          </a:ln>
        </p:spPr>
      </p:pic>
      <p:sp>
        <p:nvSpPr>
          <p:cNvPr id="18" name="Google Shape;18;g2ac92d558bb_2_0"/>
          <p:cNvSpPr/>
          <p:nvPr/>
        </p:nvSpPr>
        <p:spPr>
          <a:xfrm>
            <a:off x="363774" y="139400"/>
            <a:ext cx="4391400" cy="3614700"/>
          </a:xfrm>
          <a:prstGeom prst="rect">
            <a:avLst/>
          </a:prstGeom>
          <a:noFill/>
          <a:ln>
            <a:noFill/>
          </a:ln>
        </p:spPr>
        <p:txBody>
          <a:bodyPr spcFirstLastPara="1" wrap="square" lIns="0" tIns="0" rIns="0" bIns="0" anchor="t" anchorCtr="0">
            <a:noAutofit/>
          </a:bodyPr>
          <a:lstStyle/>
          <a:p>
            <a:pPr marL="0" marR="0" lvl="0" indent="0" algn="l" rtl="0">
              <a:lnSpc>
                <a:spcPct val="110325"/>
              </a:lnSpc>
              <a:spcBef>
                <a:spcPts val="0"/>
              </a:spcBef>
              <a:spcAft>
                <a:spcPts val="0"/>
              </a:spcAft>
              <a:buNone/>
            </a:pPr>
            <a:r>
              <a:rPr lang="en-US" sz="5900" b="0" i="0" u="none" strike="noStrike" cap="none">
                <a:solidFill>
                  <a:srgbClr val="00CDBC"/>
                </a:solidFill>
                <a:latin typeface="IBM Plex Sans"/>
                <a:ea typeface="IBM Plex Sans"/>
                <a:cs typeface="IBM Plex Sans"/>
                <a:sym typeface="IBM Plex Sans"/>
              </a:rPr>
              <a:t>De</a:t>
            </a:r>
            <a:r>
              <a:rPr lang="en-US" sz="5900">
                <a:solidFill>
                  <a:srgbClr val="00CDBC"/>
                </a:solidFill>
                <a:latin typeface="IBM Plex Sans"/>
                <a:ea typeface="IBM Plex Sans"/>
                <a:cs typeface="IBM Plex Sans"/>
                <a:sym typeface="IBM Plex Sans"/>
              </a:rPr>
              <a:t>liveroo</a:t>
            </a:r>
            <a:endParaRPr sz="5900">
              <a:solidFill>
                <a:srgbClr val="00CDBC"/>
              </a:solidFill>
              <a:latin typeface="IBM Plex Sans"/>
              <a:ea typeface="IBM Plex Sans"/>
              <a:cs typeface="IBM Plex Sans"/>
              <a:sym typeface="IBM Plex Sans"/>
            </a:endParaRPr>
          </a:p>
          <a:p>
            <a:pPr marL="0" marR="0" lvl="0" indent="0" algn="l" rtl="0">
              <a:lnSpc>
                <a:spcPct val="110325"/>
              </a:lnSpc>
              <a:spcBef>
                <a:spcPts val="0"/>
              </a:spcBef>
              <a:spcAft>
                <a:spcPts val="0"/>
              </a:spcAft>
              <a:buNone/>
            </a:pPr>
            <a:r>
              <a:rPr lang="en-US" sz="6000">
                <a:solidFill>
                  <a:schemeClr val="lt1"/>
                </a:solidFill>
                <a:latin typeface="IBM Plex Sans"/>
                <a:ea typeface="IBM Plex Sans"/>
                <a:cs typeface="IBM Plex Sans"/>
                <a:sym typeface="IBM Plex Sans"/>
              </a:rPr>
              <a:t>AdClick </a:t>
            </a:r>
            <a:endParaRPr sz="6000">
              <a:solidFill>
                <a:schemeClr val="lt1"/>
              </a:solidFill>
              <a:latin typeface="IBM Plex Sans"/>
              <a:ea typeface="IBM Plex Sans"/>
              <a:cs typeface="IBM Plex Sans"/>
              <a:sym typeface="IBM Plex Sans"/>
            </a:endParaRPr>
          </a:p>
          <a:p>
            <a:pPr marL="0" marR="0" lvl="0" indent="0" algn="l" rtl="0">
              <a:lnSpc>
                <a:spcPct val="110325"/>
              </a:lnSpc>
              <a:spcBef>
                <a:spcPts val="0"/>
              </a:spcBef>
              <a:spcAft>
                <a:spcPts val="0"/>
              </a:spcAft>
              <a:buNone/>
            </a:pPr>
            <a:r>
              <a:rPr lang="en-US" sz="6000">
                <a:solidFill>
                  <a:schemeClr val="lt1"/>
                </a:solidFill>
                <a:latin typeface="IBM Plex Sans"/>
                <a:ea typeface="IBM Plex Sans"/>
                <a:cs typeface="IBM Plex Sans"/>
                <a:sym typeface="IBM Plex Sans"/>
              </a:rPr>
              <a:t>Prediction</a:t>
            </a:r>
            <a:endParaRPr sz="6000" b="0" i="0" u="none" strike="noStrike" cap="none">
              <a:solidFill>
                <a:schemeClr val="lt1"/>
              </a:solidFill>
              <a:latin typeface="Calibri"/>
              <a:ea typeface="Calibri"/>
              <a:cs typeface="Calibri"/>
              <a:sym typeface="Calibri"/>
            </a:endParaRPr>
          </a:p>
        </p:txBody>
      </p:sp>
      <p:pic>
        <p:nvPicPr>
          <p:cNvPr id="19" name="Google Shape;19;g2ac92d558bb_2_0"/>
          <p:cNvPicPr preferRelativeResize="0"/>
          <p:nvPr/>
        </p:nvPicPr>
        <p:blipFill>
          <a:blip r:embed="rId4">
            <a:alphaModFix/>
          </a:blip>
          <a:stretch>
            <a:fillRect/>
          </a:stretch>
        </p:blipFill>
        <p:spPr>
          <a:xfrm>
            <a:off x="0" y="4430150"/>
            <a:ext cx="1175500" cy="713352"/>
          </a:xfrm>
          <a:prstGeom prst="rect">
            <a:avLst/>
          </a:prstGeom>
          <a:noFill/>
          <a:ln>
            <a:noFill/>
          </a:ln>
        </p:spPr>
      </p:pic>
      <p:pic>
        <p:nvPicPr>
          <p:cNvPr id="20" name="Google Shape;20;g2ac92d558bb_2_0"/>
          <p:cNvPicPr preferRelativeResize="0"/>
          <p:nvPr/>
        </p:nvPicPr>
        <p:blipFill>
          <a:blip r:embed="rId5">
            <a:alphaModFix/>
          </a:blip>
          <a:stretch>
            <a:fillRect/>
          </a:stretch>
        </p:blipFill>
        <p:spPr>
          <a:xfrm>
            <a:off x="8555059" y="4551249"/>
            <a:ext cx="418800" cy="418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6"/>
        <p:cNvGrpSpPr/>
        <p:nvPr/>
      </p:nvGrpSpPr>
      <p:grpSpPr>
        <a:xfrm>
          <a:off x="0" y="0"/>
          <a:ext cx="0" cy="0"/>
          <a:chOff x="0" y="0"/>
          <a:chExt cx="0" cy="0"/>
        </a:xfrm>
      </p:grpSpPr>
      <p:cxnSp>
        <p:nvCxnSpPr>
          <p:cNvPr id="237" name="Google Shape;237;p12"/>
          <p:cNvCxnSpPr/>
          <p:nvPr/>
        </p:nvCxnSpPr>
        <p:spPr>
          <a:xfrm>
            <a:off x="473195" y="479675"/>
            <a:ext cx="5009700" cy="330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cxnSp>
        <p:nvCxnSpPr>
          <p:cNvPr id="238" name="Google Shape;238;p12"/>
          <p:cNvCxnSpPr/>
          <p:nvPr/>
        </p:nvCxnSpPr>
        <p:spPr>
          <a:xfrm rot="5400000">
            <a:off x="5238675" y="716831"/>
            <a:ext cx="4764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cxnSp>
        <p:nvCxnSpPr>
          <p:cNvPr id="239" name="Google Shape;239;p12"/>
          <p:cNvCxnSpPr/>
          <p:nvPr/>
        </p:nvCxnSpPr>
        <p:spPr>
          <a:xfrm rot="5400000">
            <a:off x="2000175" y="716831"/>
            <a:ext cx="4764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240" name="Google Shape;240;p12"/>
          <p:cNvSpPr/>
          <p:nvPr/>
        </p:nvSpPr>
        <p:spPr>
          <a:xfrm>
            <a:off x="2332376" y="573575"/>
            <a:ext cx="2743200" cy="3087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900">
                <a:latin typeface="IBM Plex Sans"/>
                <a:ea typeface="IBM Plex Sans"/>
                <a:cs typeface="IBM Plex Sans"/>
                <a:sym typeface="IBM Plex Sans"/>
              </a:rPr>
              <a:t>Length of the Dataset</a:t>
            </a:r>
            <a:endParaRPr sz="1875" b="0" i="0" u="none" strike="noStrike" cap="none">
              <a:solidFill>
                <a:schemeClr val="dk1"/>
              </a:solidFill>
              <a:latin typeface="Calibri"/>
              <a:ea typeface="Calibri"/>
              <a:cs typeface="Calibri"/>
              <a:sym typeface="Calibri"/>
            </a:endParaRPr>
          </a:p>
        </p:txBody>
      </p:sp>
      <p:sp>
        <p:nvSpPr>
          <p:cNvPr id="241" name="Google Shape;241;p12"/>
          <p:cNvSpPr/>
          <p:nvPr/>
        </p:nvSpPr>
        <p:spPr>
          <a:xfrm>
            <a:off x="465678" y="498825"/>
            <a:ext cx="1308900" cy="4191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None/>
            </a:pPr>
            <a:r>
              <a:rPr lang="en-US" sz="2800">
                <a:solidFill>
                  <a:srgbClr val="00CDBC"/>
                </a:solidFill>
                <a:latin typeface="IBM Plex Sans"/>
                <a:ea typeface="IBM Plex Sans"/>
                <a:cs typeface="IBM Plex Sans"/>
                <a:sym typeface="IBM Plex Sans"/>
              </a:rPr>
              <a:t>18000</a:t>
            </a:r>
            <a:endParaRPr sz="2800" b="0" i="0" u="none" strike="noStrike" cap="none">
              <a:solidFill>
                <a:srgbClr val="00CDBC"/>
              </a:solidFill>
              <a:latin typeface="Calibri"/>
              <a:ea typeface="Calibri"/>
              <a:cs typeface="Calibri"/>
              <a:sym typeface="Calibri"/>
            </a:endParaRPr>
          </a:p>
        </p:txBody>
      </p:sp>
      <p:cxnSp>
        <p:nvCxnSpPr>
          <p:cNvPr id="242" name="Google Shape;242;p12"/>
          <p:cNvCxnSpPr/>
          <p:nvPr/>
        </p:nvCxnSpPr>
        <p:spPr>
          <a:xfrm>
            <a:off x="458438" y="4102321"/>
            <a:ext cx="5024400" cy="1260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cxnSp>
        <p:nvCxnSpPr>
          <p:cNvPr id="243" name="Google Shape;243;p12"/>
          <p:cNvCxnSpPr/>
          <p:nvPr/>
        </p:nvCxnSpPr>
        <p:spPr>
          <a:xfrm rot="5400000">
            <a:off x="5238675" y="4336737"/>
            <a:ext cx="4764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cxnSp>
        <p:nvCxnSpPr>
          <p:cNvPr id="244" name="Google Shape;244;p12"/>
          <p:cNvCxnSpPr/>
          <p:nvPr/>
        </p:nvCxnSpPr>
        <p:spPr>
          <a:xfrm rot="5400000">
            <a:off x="2000250" y="4336256"/>
            <a:ext cx="47625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245" name="Google Shape;245;p12"/>
          <p:cNvSpPr/>
          <p:nvPr/>
        </p:nvSpPr>
        <p:spPr>
          <a:xfrm>
            <a:off x="2332381" y="4196575"/>
            <a:ext cx="2324100" cy="3087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900">
                <a:latin typeface="IBM Plex Sans"/>
                <a:ea typeface="IBM Plex Sans"/>
                <a:cs typeface="IBM Plex Sans"/>
                <a:sym typeface="IBM Plex Sans"/>
              </a:rPr>
              <a:t>Categorical</a:t>
            </a:r>
            <a:endParaRPr sz="1875" b="0" i="0" u="none" strike="noStrike" cap="none">
              <a:solidFill>
                <a:schemeClr val="dk1"/>
              </a:solidFill>
              <a:latin typeface="Calibri"/>
              <a:ea typeface="Calibri"/>
              <a:cs typeface="Calibri"/>
              <a:sym typeface="Calibri"/>
            </a:endParaRPr>
          </a:p>
        </p:txBody>
      </p:sp>
      <p:sp>
        <p:nvSpPr>
          <p:cNvPr id="246" name="Google Shape;246;p12"/>
          <p:cNvSpPr/>
          <p:nvPr/>
        </p:nvSpPr>
        <p:spPr>
          <a:xfrm>
            <a:off x="475585" y="4121471"/>
            <a:ext cx="1828800" cy="4191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None/>
            </a:pPr>
            <a:r>
              <a:rPr lang="en-US" sz="2800">
                <a:solidFill>
                  <a:srgbClr val="00CDBC"/>
                </a:solidFill>
                <a:latin typeface="IBM Plex Sans"/>
                <a:ea typeface="IBM Plex Sans"/>
                <a:cs typeface="IBM Plex Sans"/>
                <a:sym typeface="IBM Plex Sans"/>
              </a:rPr>
              <a:t>5</a:t>
            </a:r>
            <a:endParaRPr sz="2800" b="0" i="0" u="none" strike="noStrike" cap="none">
              <a:solidFill>
                <a:srgbClr val="00CDBC"/>
              </a:solidFill>
              <a:latin typeface="Calibri"/>
              <a:ea typeface="Calibri"/>
              <a:cs typeface="Calibri"/>
              <a:sym typeface="Calibri"/>
            </a:endParaRPr>
          </a:p>
        </p:txBody>
      </p:sp>
      <p:sp>
        <p:nvSpPr>
          <p:cNvPr id="247" name="Google Shape;247;p12"/>
          <p:cNvSpPr/>
          <p:nvPr/>
        </p:nvSpPr>
        <p:spPr>
          <a:xfrm>
            <a:off x="475585" y="1706374"/>
            <a:ext cx="1828800" cy="4191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None/>
            </a:pPr>
            <a:r>
              <a:rPr lang="en-US" sz="2800">
                <a:solidFill>
                  <a:srgbClr val="00CDBC"/>
                </a:solidFill>
                <a:latin typeface="IBM Plex Sans"/>
                <a:ea typeface="IBM Plex Sans"/>
                <a:cs typeface="IBM Plex Sans"/>
                <a:sym typeface="IBM Plex Sans"/>
              </a:rPr>
              <a:t>8</a:t>
            </a:r>
            <a:endParaRPr sz="2800" b="0" i="0" u="none" strike="noStrike" cap="none">
              <a:solidFill>
                <a:srgbClr val="00CDBC"/>
              </a:solidFill>
              <a:latin typeface="Calibri"/>
              <a:ea typeface="Calibri"/>
              <a:cs typeface="Calibri"/>
              <a:sym typeface="Calibri"/>
            </a:endParaRPr>
          </a:p>
        </p:txBody>
      </p:sp>
      <p:sp>
        <p:nvSpPr>
          <p:cNvPr id="248" name="Google Shape;248;p12"/>
          <p:cNvSpPr/>
          <p:nvPr/>
        </p:nvSpPr>
        <p:spPr>
          <a:xfrm>
            <a:off x="475585" y="2913923"/>
            <a:ext cx="1828800" cy="4191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None/>
            </a:pPr>
            <a:r>
              <a:rPr lang="en-US" sz="2800">
                <a:solidFill>
                  <a:srgbClr val="00CDBC"/>
                </a:solidFill>
                <a:latin typeface="IBM Plex Sans"/>
                <a:ea typeface="IBM Plex Sans"/>
                <a:cs typeface="IBM Plex Sans"/>
                <a:sym typeface="IBM Plex Sans"/>
              </a:rPr>
              <a:t>3</a:t>
            </a:r>
            <a:endParaRPr sz="2800" b="0" i="0" u="none" strike="noStrike" cap="none">
              <a:solidFill>
                <a:srgbClr val="00CDBC"/>
              </a:solidFill>
              <a:latin typeface="Calibri"/>
              <a:ea typeface="Calibri"/>
              <a:cs typeface="Calibri"/>
              <a:sym typeface="Calibri"/>
            </a:endParaRPr>
          </a:p>
        </p:txBody>
      </p:sp>
      <p:cxnSp>
        <p:nvCxnSpPr>
          <p:cNvPr id="249" name="Google Shape;249;p12"/>
          <p:cNvCxnSpPr/>
          <p:nvPr/>
        </p:nvCxnSpPr>
        <p:spPr>
          <a:xfrm>
            <a:off x="473195" y="1689683"/>
            <a:ext cx="4998600" cy="1110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cxnSp>
        <p:nvCxnSpPr>
          <p:cNvPr id="250" name="Google Shape;250;p12"/>
          <p:cNvCxnSpPr/>
          <p:nvPr/>
        </p:nvCxnSpPr>
        <p:spPr>
          <a:xfrm rot="5400000">
            <a:off x="5238675" y="1926506"/>
            <a:ext cx="4764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cxnSp>
        <p:nvCxnSpPr>
          <p:cNvPr id="251" name="Google Shape;251;p12"/>
          <p:cNvCxnSpPr/>
          <p:nvPr/>
        </p:nvCxnSpPr>
        <p:spPr>
          <a:xfrm rot="5400000">
            <a:off x="2000250" y="1926431"/>
            <a:ext cx="47625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252" name="Google Shape;252;p12"/>
          <p:cNvSpPr/>
          <p:nvPr/>
        </p:nvSpPr>
        <p:spPr>
          <a:xfrm>
            <a:off x="2331793" y="1783925"/>
            <a:ext cx="1356600" cy="3087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900">
                <a:latin typeface="IBM Plex Sans"/>
                <a:ea typeface="IBM Plex Sans"/>
                <a:cs typeface="IBM Plex Sans"/>
                <a:sym typeface="IBM Plex Sans"/>
              </a:rPr>
              <a:t>Features</a:t>
            </a:r>
            <a:endParaRPr sz="1875" b="0" i="0" u="none" strike="noStrike" cap="none">
              <a:solidFill>
                <a:schemeClr val="dk1"/>
              </a:solidFill>
              <a:latin typeface="Calibri"/>
              <a:ea typeface="Calibri"/>
              <a:cs typeface="Calibri"/>
              <a:sym typeface="Calibri"/>
            </a:endParaRPr>
          </a:p>
        </p:txBody>
      </p:sp>
      <p:cxnSp>
        <p:nvCxnSpPr>
          <p:cNvPr id="253" name="Google Shape;253;p12"/>
          <p:cNvCxnSpPr/>
          <p:nvPr/>
        </p:nvCxnSpPr>
        <p:spPr>
          <a:xfrm>
            <a:off x="473195" y="2892313"/>
            <a:ext cx="5009700" cy="1560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cxnSp>
        <p:nvCxnSpPr>
          <p:cNvPr id="254" name="Google Shape;254;p12"/>
          <p:cNvCxnSpPr/>
          <p:nvPr/>
        </p:nvCxnSpPr>
        <p:spPr>
          <a:xfrm rot="5400000">
            <a:off x="5238675" y="3131419"/>
            <a:ext cx="4764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cxnSp>
        <p:nvCxnSpPr>
          <p:cNvPr id="255" name="Google Shape;255;p12"/>
          <p:cNvCxnSpPr/>
          <p:nvPr/>
        </p:nvCxnSpPr>
        <p:spPr>
          <a:xfrm rot="5400000">
            <a:off x="2000250" y="3131344"/>
            <a:ext cx="47625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256" name="Google Shape;256;p12"/>
          <p:cNvSpPr/>
          <p:nvPr/>
        </p:nvSpPr>
        <p:spPr>
          <a:xfrm>
            <a:off x="2332380" y="2990375"/>
            <a:ext cx="2682900" cy="3087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900">
                <a:latin typeface="IBM Plex Sans"/>
                <a:ea typeface="IBM Plex Sans"/>
                <a:cs typeface="IBM Plex Sans"/>
                <a:sym typeface="IBM Plex Sans"/>
              </a:rPr>
              <a:t>Numerical</a:t>
            </a:r>
            <a:endParaRPr sz="1875" b="0" i="0" u="none" strike="noStrike" cap="none">
              <a:solidFill>
                <a:schemeClr val="dk1"/>
              </a:solidFill>
              <a:latin typeface="Calibri"/>
              <a:ea typeface="Calibri"/>
              <a:cs typeface="Calibri"/>
              <a:sym typeface="Calibri"/>
            </a:endParaRPr>
          </a:p>
        </p:txBody>
      </p:sp>
      <p:sp>
        <p:nvSpPr>
          <p:cNvPr id="257" name="Google Shape;257;p12"/>
          <p:cNvSpPr/>
          <p:nvPr/>
        </p:nvSpPr>
        <p:spPr>
          <a:xfrm>
            <a:off x="5765500" y="478625"/>
            <a:ext cx="3175200" cy="44904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100" b="1">
                <a:latin typeface="IBM Plex Sans"/>
                <a:ea typeface="IBM Plex Sans"/>
                <a:cs typeface="IBM Plex Sans"/>
                <a:sym typeface="IBM Plex Sans"/>
              </a:rPr>
              <a:t>Region:</a:t>
            </a:r>
            <a:r>
              <a:rPr lang="en-US" sz="1100">
                <a:latin typeface="IBM Plex Sans"/>
                <a:ea typeface="IBM Plex Sans"/>
                <a:cs typeface="IBM Plex Sans"/>
                <a:sym typeface="IBM Plex Sans"/>
              </a:rPr>
              <a:t> Indicates the geographical locations of the customers in France (5 </a:t>
            </a:r>
            <a:r>
              <a:rPr lang="en-US" sz="1100">
                <a:solidFill>
                  <a:schemeClr val="dk1"/>
                </a:solidFill>
                <a:latin typeface="IBM Plex Sans"/>
                <a:ea typeface="IBM Plex Sans"/>
                <a:cs typeface="IBM Plex Sans"/>
                <a:sym typeface="IBM Plex Sans"/>
              </a:rPr>
              <a:t>regions).</a:t>
            </a:r>
            <a:endParaRPr sz="1100">
              <a:latin typeface="IBM Plex Sans"/>
              <a:ea typeface="IBM Plex Sans"/>
              <a:cs typeface="IBM Plex Sans"/>
              <a:sym typeface="IBM Plex Sans"/>
            </a:endParaRPr>
          </a:p>
          <a:p>
            <a:pPr marL="0" lvl="0" indent="0" algn="l" rtl="0">
              <a:spcBef>
                <a:spcPts val="0"/>
              </a:spcBef>
              <a:spcAft>
                <a:spcPts val="0"/>
              </a:spcAft>
              <a:buNone/>
            </a:pPr>
            <a:endParaRPr sz="1100">
              <a:latin typeface="IBM Plex Sans"/>
              <a:ea typeface="IBM Plex Sans"/>
              <a:cs typeface="IBM Plex Sans"/>
              <a:sym typeface="IBM Plex Sans"/>
            </a:endParaRPr>
          </a:p>
          <a:p>
            <a:pPr marL="0" lvl="0" indent="0" algn="l" rtl="0">
              <a:spcBef>
                <a:spcPts val="0"/>
              </a:spcBef>
              <a:spcAft>
                <a:spcPts val="0"/>
              </a:spcAft>
              <a:buNone/>
            </a:pPr>
            <a:r>
              <a:rPr lang="en-US" sz="1100" b="1">
                <a:latin typeface="IBM Plex Sans"/>
                <a:ea typeface="IBM Plex Sans"/>
                <a:cs typeface="IBM Plex Sans"/>
                <a:sym typeface="IBM Plex Sans"/>
              </a:rPr>
              <a:t>Daytime:</a:t>
            </a:r>
            <a:r>
              <a:rPr lang="en-US" sz="1100">
                <a:latin typeface="IBM Plex Sans"/>
                <a:ea typeface="IBM Plex Sans"/>
                <a:cs typeface="IBM Plex Sans"/>
                <a:sym typeface="IBM Plex Sans"/>
              </a:rPr>
              <a:t> Numerical representation of the time of day.</a:t>
            </a:r>
            <a:endParaRPr sz="1100">
              <a:latin typeface="IBM Plex Sans"/>
              <a:ea typeface="IBM Plex Sans"/>
              <a:cs typeface="IBM Plex Sans"/>
              <a:sym typeface="IBM Plex Sans"/>
            </a:endParaRPr>
          </a:p>
          <a:p>
            <a:pPr marL="0" lvl="0" indent="0" algn="l" rtl="0">
              <a:spcBef>
                <a:spcPts val="0"/>
              </a:spcBef>
              <a:spcAft>
                <a:spcPts val="0"/>
              </a:spcAft>
              <a:buNone/>
            </a:pPr>
            <a:endParaRPr sz="1100">
              <a:latin typeface="IBM Plex Sans"/>
              <a:ea typeface="IBM Plex Sans"/>
              <a:cs typeface="IBM Plex Sans"/>
              <a:sym typeface="IBM Plex Sans"/>
            </a:endParaRPr>
          </a:p>
          <a:p>
            <a:pPr marL="0" lvl="0" indent="0" algn="l" rtl="0">
              <a:spcBef>
                <a:spcPts val="0"/>
              </a:spcBef>
              <a:spcAft>
                <a:spcPts val="0"/>
              </a:spcAft>
              <a:buNone/>
            </a:pPr>
            <a:r>
              <a:rPr lang="en-US" sz="1100" b="1">
                <a:latin typeface="IBM Plex Sans"/>
                <a:ea typeface="IBM Plex Sans"/>
                <a:cs typeface="IBM Plex Sans"/>
                <a:sym typeface="IBM Plex Sans"/>
              </a:rPr>
              <a:t>Carrier:</a:t>
            </a:r>
            <a:r>
              <a:rPr lang="en-US" sz="1100">
                <a:latin typeface="IBM Plex Sans"/>
                <a:ea typeface="IBM Plex Sans"/>
                <a:cs typeface="IBM Plex Sans"/>
                <a:sym typeface="IBM Plex Sans"/>
              </a:rPr>
              <a:t> Customer’s mobile service provider </a:t>
            </a:r>
            <a:endParaRPr sz="1100">
              <a:latin typeface="IBM Plex Sans"/>
              <a:ea typeface="IBM Plex Sans"/>
              <a:cs typeface="IBM Plex Sans"/>
              <a:sym typeface="IBM Plex Sans"/>
            </a:endParaRPr>
          </a:p>
          <a:p>
            <a:pPr marL="0" lvl="0" indent="0" algn="l" rtl="0">
              <a:spcBef>
                <a:spcPts val="0"/>
              </a:spcBef>
              <a:spcAft>
                <a:spcPts val="0"/>
              </a:spcAft>
              <a:buNone/>
            </a:pPr>
            <a:r>
              <a:rPr lang="en-US" sz="1100">
                <a:latin typeface="IBM Plex Sans"/>
                <a:ea typeface="IBM Plex Sans"/>
                <a:cs typeface="IBM Plex Sans"/>
                <a:sym typeface="IBM Plex Sans"/>
              </a:rPr>
              <a:t>(4 carriers).</a:t>
            </a:r>
            <a:endParaRPr sz="1100">
              <a:latin typeface="IBM Plex Sans"/>
              <a:ea typeface="IBM Plex Sans"/>
              <a:cs typeface="IBM Plex Sans"/>
              <a:sym typeface="IBM Plex Sans"/>
            </a:endParaRPr>
          </a:p>
          <a:p>
            <a:pPr marL="0" lvl="0" indent="0" algn="l" rtl="0">
              <a:spcBef>
                <a:spcPts val="0"/>
              </a:spcBef>
              <a:spcAft>
                <a:spcPts val="0"/>
              </a:spcAft>
              <a:buNone/>
            </a:pPr>
            <a:endParaRPr sz="1100">
              <a:latin typeface="IBM Plex Sans"/>
              <a:ea typeface="IBM Plex Sans"/>
              <a:cs typeface="IBM Plex Sans"/>
              <a:sym typeface="IBM Plex Sans"/>
            </a:endParaRPr>
          </a:p>
          <a:p>
            <a:pPr marL="0" lvl="0" indent="0" algn="l" rtl="0">
              <a:spcBef>
                <a:spcPts val="0"/>
              </a:spcBef>
              <a:spcAft>
                <a:spcPts val="0"/>
              </a:spcAft>
              <a:buNone/>
            </a:pPr>
            <a:r>
              <a:rPr lang="en-US" sz="1100" b="1">
                <a:latin typeface="IBM Plex Sans"/>
                <a:ea typeface="IBM Plex Sans"/>
                <a:cs typeface="IBM Plex Sans"/>
                <a:sym typeface="IBM Plex Sans"/>
              </a:rPr>
              <a:t>Time on Previous Website:</a:t>
            </a:r>
            <a:r>
              <a:rPr lang="en-US" sz="1100">
                <a:latin typeface="IBM Plex Sans"/>
                <a:ea typeface="IBM Plex Sans"/>
                <a:cs typeface="IBM Plex Sans"/>
                <a:sym typeface="IBM Plex Sans"/>
              </a:rPr>
              <a:t> Duration of customer’s engagement before click in seconds.</a:t>
            </a:r>
            <a:endParaRPr sz="1100">
              <a:latin typeface="IBM Plex Sans"/>
              <a:ea typeface="IBM Plex Sans"/>
              <a:cs typeface="IBM Plex Sans"/>
              <a:sym typeface="IBM Plex Sans"/>
            </a:endParaRPr>
          </a:p>
          <a:p>
            <a:pPr marL="0" lvl="0" indent="0" algn="l" rtl="0">
              <a:spcBef>
                <a:spcPts val="0"/>
              </a:spcBef>
              <a:spcAft>
                <a:spcPts val="0"/>
              </a:spcAft>
              <a:buNone/>
            </a:pPr>
            <a:endParaRPr sz="1100">
              <a:latin typeface="IBM Plex Sans"/>
              <a:ea typeface="IBM Plex Sans"/>
              <a:cs typeface="IBM Plex Sans"/>
              <a:sym typeface="IBM Plex Sans"/>
            </a:endParaRPr>
          </a:p>
          <a:p>
            <a:pPr marL="0" lvl="0" indent="0" algn="l" rtl="0">
              <a:spcBef>
                <a:spcPts val="0"/>
              </a:spcBef>
              <a:spcAft>
                <a:spcPts val="0"/>
              </a:spcAft>
              <a:buNone/>
            </a:pPr>
            <a:r>
              <a:rPr lang="en-US" sz="1100" b="1">
                <a:latin typeface="IBM Plex Sans"/>
                <a:ea typeface="IBM Plex Sans"/>
                <a:cs typeface="IBM Plex Sans"/>
                <a:sym typeface="IBM Plex Sans"/>
              </a:rPr>
              <a:t>Weekday:</a:t>
            </a:r>
            <a:r>
              <a:rPr lang="en-US" sz="1100">
                <a:latin typeface="IBM Plex Sans"/>
                <a:ea typeface="IBM Plex Sans"/>
                <a:cs typeface="IBM Plex Sans"/>
                <a:sym typeface="IBM Plex Sans"/>
              </a:rPr>
              <a:t> Day of interaction (7 days).</a:t>
            </a:r>
            <a:endParaRPr sz="1100">
              <a:latin typeface="IBM Plex Sans"/>
              <a:ea typeface="IBM Plex Sans"/>
              <a:cs typeface="IBM Plex Sans"/>
              <a:sym typeface="IBM Plex Sans"/>
            </a:endParaRPr>
          </a:p>
          <a:p>
            <a:pPr marL="0" lvl="0" indent="0" algn="l" rtl="0">
              <a:spcBef>
                <a:spcPts val="0"/>
              </a:spcBef>
              <a:spcAft>
                <a:spcPts val="0"/>
              </a:spcAft>
              <a:buNone/>
            </a:pPr>
            <a:endParaRPr sz="1100">
              <a:latin typeface="IBM Plex Sans"/>
              <a:ea typeface="IBM Plex Sans"/>
              <a:cs typeface="IBM Plex Sans"/>
              <a:sym typeface="IBM Plex Sans"/>
            </a:endParaRPr>
          </a:p>
          <a:p>
            <a:pPr marL="0" lvl="0" indent="0" algn="l" rtl="0">
              <a:spcBef>
                <a:spcPts val="0"/>
              </a:spcBef>
              <a:spcAft>
                <a:spcPts val="0"/>
              </a:spcAft>
              <a:buNone/>
            </a:pPr>
            <a:r>
              <a:rPr lang="en-US" sz="1100" b="1">
                <a:latin typeface="IBM Plex Sans"/>
                <a:ea typeface="IBM Plex Sans"/>
                <a:cs typeface="IBM Plex Sans"/>
                <a:sym typeface="IBM Plex Sans"/>
              </a:rPr>
              <a:t>Social Network:</a:t>
            </a:r>
            <a:r>
              <a:rPr lang="en-US" sz="1100">
                <a:latin typeface="IBM Plex Sans"/>
                <a:ea typeface="IBM Plex Sans"/>
                <a:cs typeface="IBM Plex Sans"/>
                <a:sym typeface="IBM Plex Sans"/>
              </a:rPr>
              <a:t> Originating social platform </a:t>
            </a:r>
            <a:endParaRPr sz="1100">
              <a:latin typeface="IBM Plex Sans"/>
              <a:ea typeface="IBM Plex Sans"/>
              <a:cs typeface="IBM Plex Sans"/>
              <a:sym typeface="IBM Plex Sans"/>
            </a:endParaRPr>
          </a:p>
          <a:p>
            <a:pPr marL="0" lvl="0" indent="0" algn="l" rtl="0">
              <a:spcBef>
                <a:spcPts val="0"/>
              </a:spcBef>
              <a:spcAft>
                <a:spcPts val="0"/>
              </a:spcAft>
              <a:buNone/>
            </a:pPr>
            <a:r>
              <a:rPr lang="en-US" sz="1100">
                <a:latin typeface="IBM Plex Sans"/>
                <a:ea typeface="IBM Plex Sans"/>
                <a:cs typeface="IBM Plex Sans"/>
                <a:sym typeface="IBM Plex Sans"/>
              </a:rPr>
              <a:t>(3 networks).</a:t>
            </a:r>
            <a:endParaRPr sz="1100">
              <a:latin typeface="IBM Plex Sans"/>
              <a:ea typeface="IBM Plex Sans"/>
              <a:cs typeface="IBM Plex Sans"/>
              <a:sym typeface="IBM Plex Sans"/>
            </a:endParaRPr>
          </a:p>
          <a:p>
            <a:pPr marL="0" lvl="0" indent="0" algn="l" rtl="0">
              <a:spcBef>
                <a:spcPts val="0"/>
              </a:spcBef>
              <a:spcAft>
                <a:spcPts val="0"/>
              </a:spcAft>
              <a:buNone/>
            </a:pPr>
            <a:endParaRPr sz="1100">
              <a:latin typeface="IBM Plex Sans"/>
              <a:ea typeface="IBM Plex Sans"/>
              <a:cs typeface="IBM Plex Sans"/>
              <a:sym typeface="IBM Plex Sans"/>
            </a:endParaRPr>
          </a:p>
          <a:p>
            <a:pPr marL="0" lvl="0" indent="0" algn="l" rtl="0">
              <a:spcBef>
                <a:spcPts val="0"/>
              </a:spcBef>
              <a:spcAft>
                <a:spcPts val="0"/>
              </a:spcAft>
              <a:buNone/>
            </a:pPr>
            <a:r>
              <a:rPr lang="en-US" sz="1100" b="1">
                <a:latin typeface="IBM Plex Sans"/>
                <a:ea typeface="IBM Plex Sans"/>
                <a:cs typeface="IBM Plex Sans"/>
                <a:sym typeface="IBM Plex Sans"/>
              </a:rPr>
              <a:t>Number of Previous Orders:</a:t>
            </a:r>
            <a:r>
              <a:rPr lang="en-US" sz="1100">
                <a:latin typeface="IBM Plex Sans"/>
                <a:ea typeface="IBM Plex Sans"/>
                <a:cs typeface="IBM Plex Sans"/>
                <a:sym typeface="IBM Plex Sans"/>
              </a:rPr>
              <a:t> Number of previous orders by the customer.</a:t>
            </a:r>
            <a:endParaRPr sz="1100">
              <a:latin typeface="IBM Plex Sans"/>
              <a:ea typeface="IBM Plex Sans"/>
              <a:cs typeface="IBM Plex Sans"/>
              <a:sym typeface="IBM Plex Sans"/>
            </a:endParaRPr>
          </a:p>
          <a:p>
            <a:pPr marL="0" lvl="0" indent="0" algn="l" rtl="0">
              <a:spcBef>
                <a:spcPts val="0"/>
              </a:spcBef>
              <a:spcAft>
                <a:spcPts val="0"/>
              </a:spcAft>
              <a:buNone/>
            </a:pPr>
            <a:endParaRPr sz="1100">
              <a:latin typeface="IBM Plex Sans"/>
              <a:ea typeface="IBM Plex Sans"/>
              <a:cs typeface="IBM Plex Sans"/>
              <a:sym typeface="IBM Plex Sans"/>
            </a:endParaRPr>
          </a:p>
          <a:p>
            <a:pPr marL="0" lvl="0" indent="0" algn="l" rtl="0">
              <a:spcBef>
                <a:spcPts val="0"/>
              </a:spcBef>
              <a:spcAft>
                <a:spcPts val="0"/>
              </a:spcAft>
              <a:buNone/>
            </a:pPr>
            <a:r>
              <a:rPr lang="en-US" sz="1100" b="1">
                <a:latin typeface="IBM Plex Sans"/>
                <a:ea typeface="IBM Plex Sans"/>
                <a:cs typeface="IBM Plex Sans"/>
                <a:sym typeface="IBM Plex Sans"/>
              </a:rPr>
              <a:t>Restaurant type:</a:t>
            </a:r>
            <a:r>
              <a:rPr lang="en-US" sz="1100">
                <a:latin typeface="IBM Plex Sans"/>
                <a:ea typeface="IBM Plex Sans"/>
                <a:cs typeface="IBM Plex Sans"/>
                <a:sym typeface="IBM Plex Sans"/>
              </a:rPr>
              <a:t> Customer’s choice of cuisine (5 cuisines)</a:t>
            </a:r>
            <a:endParaRPr sz="1100">
              <a:latin typeface="IBM Plex Sans"/>
              <a:ea typeface="IBM Plex Sans"/>
              <a:cs typeface="IBM Plex Sans"/>
              <a:sym typeface="IBM Plex Sans"/>
            </a:endParaRPr>
          </a:p>
          <a:p>
            <a:pPr marL="0" lvl="0" indent="0" algn="l" rtl="0">
              <a:spcBef>
                <a:spcPts val="0"/>
              </a:spcBef>
              <a:spcAft>
                <a:spcPts val="0"/>
              </a:spcAft>
              <a:buNone/>
            </a:pPr>
            <a:endParaRPr sz="1100">
              <a:latin typeface="IBM Plex Sans"/>
              <a:ea typeface="IBM Plex Sans"/>
              <a:cs typeface="IBM Plex Sans"/>
              <a:sym typeface="IBM Plex Sans"/>
            </a:endParaRPr>
          </a:p>
          <a:p>
            <a:pPr marL="0" lvl="0" indent="0" algn="l" rtl="0">
              <a:spcBef>
                <a:spcPts val="0"/>
              </a:spcBef>
              <a:spcAft>
                <a:spcPts val="0"/>
              </a:spcAft>
              <a:buNone/>
            </a:pPr>
            <a:r>
              <a:rPr lang="en-US" sz="1100" b="1">
                <a:latin typeface="IBM Plex Sans"/>
                <a:ea typeface="IBM Plex Sans"/>
                <a:cs typeface="IBM Plex Sans"/>
                <a:sym typeface="IBM Plex Sans"/>
              </a:rPr>
              <a:t>Click Conversion:</a:t>
            </a:r>
            <a:r>
              <a:rPr lang="en-US" sz="1100">
                <a:latin typeface="IBM Plex Sans"/>
                <a:ea typeface="IBM Plex Sans"/>
                <a:cs typeface="IBM Plex Sans"/>
                <a:sym typeface="IBM Plex Sans"/>
              </a:rPr>
              <a:t> Binary indicator of conversion - 1 (clicked), 0 (not clicked)</a:t>
            </a:r>
            <a:endParaRPr sz="1100">
              <a:latin typeface="IBM Plex Sans"/>
              <a:ea typeface="IBM Plex Sans"/>
              <a:cs typeface="IBM Plex Sans"/>
              <a:sym typeface="IBM Plex Sans"/>
            </a:endParaRPr>
          </a:p>
        </p:txBody>
      </p:sp>
      <p:pic>
        <p:nvPicPr>
          <p:cNvPr id="258" name="Google Shape;258;p12"/>
          <p:cNvPicPr preferRelativeResize="0"/>
          <p:nvPr/>
        </p:nvPicPr>
        <p:blipFill>
          <a:blip r:embed="rId3">
            <a:alphaModFix/>
          </a:blip>
          <a:stretch>
            <a:fillRect/>
          </a:stretch>
        </p:blipFill>
        <p:spPr>
          <a:xfrm>
            <a:off x="-42050" y="4430150"/>
            <a:ext cx="1175500" cy="7133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63"/>
        <p:cNvGrpSpPr/>
        <p:nvPr/>
      </p:nvGrpSpPr>
      <p:grpSpPr>
        <a:xfrm>
          <a:off x="0" y="0"/>
          <a:ext cx="0" cy="0"/>
          <a:chOff x="0" y="0"/>
          <a:chExt cx="0" cy="0"/>
        </a:xfrm>
      </p:grpSpPr>
      <p:cxnSp>
        <p:nvCxnSpPr>
          <p:cNvPr id="264" name="Google Shape;264;g2ac5ab257be_0_1"/>
          <p:cNvCxnSpPr/>
          <p:nvPr/>
        </p:nvCxnSpPr>
        <p:spPr>
          <a:xfrm rot="5400000">
            <a:off x="647106" y="854677"/>
            <a:ext cx="762000" cy="0"/>
          </a:xfrm>
          <a:prstGeom prst="straightConnector1">
            <a:avLst/>
          </a:prstGeom>
          <a:solidFill>
            <a:srgbClr val="FFFFFF"/>
          </a:solidFill>
          <a:ln w="9525" cap="flat" cmpd="sng">
            <a:solidFill>
              <a:srgbClr val="FFFFFF">
                <a:alpha val="29800"/>
              </a:srgbClr>
            </a:solidFill>
            <a:prstDash val="solid"/>
            <a:round/>
            <a:headEnd type="none" w="sm" len="sm"/>
            <a:tailEnd type="none" w="sm" len="sm"/>
          </a:ln>
        </p:spPr>
      </p:cxnSp>
      <p:cxnSp>
        <p:nvCxnSpPr>
          <p:cNvPr id="265" name="Google Shape;265;g2ac5ab257be_0_1"/>
          <p:cNvCxnSpPr/>
          <p:nvPr/>
        </p:nvCxnSpPr>
        <p:spPr>
          <a:xfrm>
            <a:off x="477497" y="478276"/>
            <a:ext cx="8763000" cy="0"/>
          </a:xfrm>
          <a:prstGeom prst="straightConnector1">
            <a:avLst/>
          </a:prstGeom>
          <a:solidFill>
            <a:srgbClr val="FFFFFF"/>
          </a:solidFill>
          <a:ln w="9525" cap="flat" cmpd="sng">
            <a:solidFill>
              <a:srgbClr val="FFFFFF">
                <a:alpha val="29800"/>
              </a:srgbClr>
            </a:solidFill>
            <a:prstDash val="solid"/>
            <a:round/>
            <a:headEnd type="none" w="sm" len="sm"/>
            <a:tailEnd type="none" w="sm" len="sm"/>
          </a:ln>
        </p:spPr>
      </p:cxnSp>
      <p:sp>
        <p:nvSpPr>
          <p:cNvPr id="266" name="Google Shape;266;g2ac5ab257be_0_1"/>
          <p:cNvSpPr/>
          <p:nvPr/>
        </p:nvSpPr>
        <p:spPr>
          <a:xfrm>
            <a:off x="5678500" y="3027375"/>
            <a:ext cx="3207300" cy="1640400"/>
          </a:xfrm>
          <a:prstGeom prst="rect">
            <a:avLst/>
          </a:prstGeom>
          <a:noFill/>
          <a:ln>
            <a:noFill/>
          </a:ln>
        </p:spPr>
        <p:txBody>
          <a:bodyPr spcFirstLastPara="1" wrap="square" lIns="0" tIns="0" rIns="0" bIns="0" anchor="b" anchorCtr="0">
            <a:noAutofit/>
          </a:bodyPr>
          <a:lstStyle/>
          <a:p>
            <a:pPr marL="0" marR="0" lvl="0" indent="0" algn="l" rtl="0">
              <a:lnSpc>
                <a:spcPct val="140000"/>
              </a:lnSpc>
              <a:spcBef>
                <a:spcPts val="0"/>
              </a:spcBef>
              <a:spcAft>
                <a:spcPts val="0"/>
              </a:spcAft>
              <a:buNone/>
            </a:pPr>
            <a:r>
              <a:rPr lang="en-US" sz="1100">
                <a:solidFill>
                  <a:srgbClr val="FFFFFF"/>
                </a:solidFill>
                <a:latin typeface="IBM Plex Sans"/>
                <a:ea typeface="IBM Plex Sans"/>
                <a:cs typeface="IBM Plex Sans"/>
                <a:sym typeface="IBM Plex Sans"/>
              </a:rPr>
              <a:t>This section provides a comprehensive study about the Dataset, exploring the statistics, patterns and distribution of the data. </a:t>
            </a:r>
            <a:endParaRPr sz="1100">
              <a:solidFill>
                <a:srgbClr val="FFFFFF"/>
              </a:solidFill>
              <a:latin typeface="IBM Plex Sans"/>
              <a:ea typeface="IBM Plex Sans"/>
              <a:cs typeface="IBM Plex Sans"/>
              <a:sym typeface="IBM Plex Sans"/>
            </a:endParaRPr>
          </a:p>
          <a:p>
            <a:pPr marL="0" marR="0" lvl="0" indent="0" algn="l" rtl="0">
              <a:lnSpc>
                <a:spcPct val="140000"/>
              </a:lnSpc>
              <a:spcBef>
                <a:spcPts val="0"/>
              </a:spcBef>
              <a:spcAft>
                <a:spcPts val="0"/>
              </a:spcAft>
              <a:buNone/>
            </a:pPr>
            <a:r>
              <a:rPr lang="en-US" sz="1100">
                <a:solidFill>
                  <a:srgbClr val="FFFFFF"/>
                </a:solidFill>
                <a:latin typeface="IBM Plex Sans"/>
                <a:ea typeface="IBM Plex Sans"/>
                <a:cs typeface="IBM Plex Sans"/>
                <a:sym typeface="IBM Plex Sans"/>
              </a:rPr>
              <a:t>We will also take a look at the necessary preprocessing steps done to ensure suitability, accuracy and reliability of models </a:t>
            </a:r>
            <a:endParaRPr sz="1100">
              <a:solidFill>
                <a:srgbClr val="FFFFFF"/>
              </a:solidFill>
              <a:latin typeface="IBM Plex Sans"/>
              <a:ea typeface="IBM Plex Sans"/>
              <a:cs typeface="IBM Plex Sans"/>
              <a:sym typeface="IBM Plex Sans"/>
            </a:endParaRPr>
          </a:p>
        </p:txBody>
      </p:sp>
      <p:sp>
        <p:nvSpPr>
          <p:cNvPr id="267" name="Google Shape;267;g2ac5ab257be_0_1"/>
          <p:cNvSpPr/>
          <p:nvPr/>
        </p:nvSpPr>
        <p:spPr>
          <a:xfrm>
            <a:off x="-2244" y="552656"/>
            <a:ext cx="914400" cy="30870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1900" b="0" i="0" u="none" strike="noStrike" cap="none">
                <a:solidFill>
                  <a:srgbClr val="00CDBC"/>
                </a:solidFill>
                <a:latin typeface="IBM Plex Sans"/>
                <a:ea typeface="IBM Plex Sans"/>
                <a:cs typeface="IBM Plex Sans"/>
                <a:sym typeface="IBM Plex Sans"/>
              </a:rPr>
              <a:t>0</a:t>
            </a:r>
            <a:r>
              <a:rPr lang="en-US" sz="1900">
                <a:solidFill>
                  <a:srgbClr val="00CDBC"/>
                </a:solidFill>
                <a:latin typeface="IBM Plex Sans"/>
                <a:ea typeface="IBM Plex Sans"/>
                <a:cs typeface="IBM Plex Sans"/>
                <a:sym typeface="IBM Plex Sans"/>
              </a:rPr>
              <a:t>4</a:t>
            </a:r>
            <a:endParaRPr sz="1875" b="0" i="0" u="none" strike="noStrike" cap="none">
              <a:solidFill>
                <a:srgbClr val="00CDBC"/>
              </a:solidFill>
              <a:latin typeface="Calibri"/>
              <a:ea typeface="Calibri"/>
              <a:cs typeface="Calibri"/>
              <a:sym typeface="Calibri"/>
            </a:endParaRPr>
          </a:p>
        </p:txBody>
      </p:sp>
      <p:sp>
        <p:nvSpPr>
          <p:cNvPr id="268" name="Google Shape;268;g2ac5ab257be_0_1"/>
          <p:cNvSpPr/>
          <p:nvPr/>
        </p:nvSpPr>
        <p:spPr>
          <a:xfrm>
            <a:off x="1119136" y="419309"/>
            <a:ext cx="8229600" cy="681000"/>
          </a:xfrm>
          <a:prstGeom prst="rect">
            <a:avLst/>
          </a:prstGeom>
          <a:noFill/>
          <a:ln>
            <a:noFill/>
          </a:ln>
        </p:spPr>
        <p:txBody>
          <a:bodyPr spcFirstLastPara="1" wrap="square" lIns="0" tIns="0" rIns="0" bIns="0" anchor="t" anchorCtr="0">
            <a:noAutofit/>
          </a:bodyPr>
          <a:lstStyle/>
          <a:p>
            <a:pPr marL="0" marR="0" lvl="0" indent="0" algn="l" rtl="0">
              <a:lnSpc>
                <a:spcPct val="109449"/>
              </a:lnSpc>
              <a:spcBef>
                <a:spcPts val="0"/>
              </a:spcBef>
              <a:spcAft>
                <a:spcPts val="0"/>
              </a:spcAft>
              <a:buNone/>
            </a:pPr>
            <a:r>
              <a:rPr lang="en-US" sz="4900">
                <a:solidFill>
                  <a:srgbClr val="FFFFFF"/>
                </a:solidFill>
                <a:latin typeface="IBM Plex Sans"/>
                <a:ea typeface="IBM Plex Sans"/>
                <a:cs typeface="IBM Plex Sans"/>
                <a:sym typeface="IBM Plex Sans"/>
              </a:rPr>
              <a:t>EDA &amp; PreProcessing</a:t>
            </a:r>
            <a:endParaRPr sz="4875" b="0" i="0" u="none" strike="noStrike" cap="none">
              <a:solidFill>
                <a:schemeClr val="dk1"/>
              </a:solidFill>
              <a:latin typeface="Calibri"/>
              <a:ea typeface="Calibri"/>
              <a:cs typeface="Calibri"/>
              <a:sym typeface="Calibri"/>
            </a:endParaRPr>
          </a:p>
        </p:txBody>
      </p:sp>
      <p:pic>
        <p:nvPicPr>
          <p:cNvPr id="269" name="Google Shape;269;g2ac5ab257be_0_1"/>
          <p:cNvPicPr preferRelativeResize="0"/>
          <p:nvPr/>
        </p:nvPicPr>
        <p:blipFill>
          <a:blip r:embed="rId3">
            <a:alphaModFix/>
          </a:blip>
          <a:stretch>
            <a:fillRect/>
          </a:stretch>
        </p:blipFill>
        <p:spPr>
          <a:xfrm>
            <a:off x="34150" y="4430150"/>
            <a:ext cx="1175500" cy="7133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4"/>
        <p:cNvGrpSpPr/>
        <p:nvPr/>
      </p:nvGrpSpPr>
      <p:grpSpPr>
        <a:xfrm>
          <a:off x="0" y="0"/>
          <a:ext cx="0" cy="0"/>
          <a:chOff x="0" y="0"/>
          <a:chExt cx="0" cy="0"/>
        </a:xfrm>
      </p:grpSpPr>
      <p:pic>
        <p:nvPicPr>
          <p:cNvPr id="275" name="Google Shape;275;p14"/>
          <p:cNvPicPr preferRelativeResize="0"/>
          <p:nvPr/>
        </p:nvPicPr>
        <p:blipFill>
          <a:blip r:embed="rId3">
            <a:alphaModFix/>
          </a:blip>
          <a:stretch>
            <a:fillRect/>
          </a:stretch>
        </p:blipFill>
        <p:spPr>
          <a:xfrm>
            <a:off x="410875" y="185225"/>
            <a:ext cx="3058006" cy="2333100"/>
          </a:xfrm>
          <a:prstGeom prst="rect">
            <a:avLst/>
          </a:prstGeom>
          <a:noFill/>
          <a:ln>
            <a:noFill/>
          </a:ln>
        </p:spPr>
      </p:pic>
      <p:pic>
        <p:nvPicPr>
          <p:cNvPr id="276" name="Google Shape;276;p14"/>
          <p:cNvPicPr preferRelativeResize="0"/>
          <p:nvPr/>
        </p:nvPicPr>
        <p:blipFill>
          <a:blip r:embed="rId4">
            <a:alphaModFix/>
          </a:blip>
          <a:stretch>
            <a:fillRect/>
          </a:stretch>
        </p:blipFill>
        <p:spPr>
          <a:xfrm>
            <a:off x="4508250" y="185225"/>
            <a:ext cx="3226625" cy="2333100"/>
          </a:xfrm>
          <a:prstGeom prst="rect">
            <a:avLst/>
          </a:prstGeom>
          <a:noFill/>
          <a:ln>
            <a:noFill/>
          </a:ln>
        </p:spPr>
      </p:pic>
      <p:pic>
        <p:nvPicPr>
          <p:cNvPr id="277" name="Google Shape;277;p14"/>
          <p:cNvPicPr preferRelativeResize="0"/>
          <p:nvPr/>
        </p:nvPicPr>
        <p:blipFill>
          <a:blip r:embed="rId5">
            <a:alphaModFix/>
          </a:blip>
          <a:stretch>
            <a:fillRect/>
          </a:stretch>
        </p:blipFill>
        <p:spPr>
          <a:xfrm>
            <a:off x="242250" y="2685051"/>
            <a:ext cx="3226625" cy="2195800"/>
          </a:xfrm>
          <a:prstGeom prst="rect">
            <a:avLst/>
          </a:prstGeom>
          <a:noFill/>
          <a:ln>
            <a:noFill/>
          </a:ln>
        </p:spPr>
      </p:pic>
      <p:cxnSp>
        <p:nvCxnSpPr>
          <p:cNvPr id="278" name="Google Shape;278;p14"/>
          <p:cNvCxnSpPr/>
          <p:nvPr/>
        </p:nvCxnSpPr>
        <p:spPr>
          <a:xfrm>
            <a:off x="3978400" y="3070270"/>
            <a:ext cx="5009700" cy="270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cxnSp>
        <p:nvCxnSpPr>
          <p:cNvPr id="279" name="Google Shape;279;p14"/>
          <p:cNvCxnSpPr/>
          <p:nvPr/>
        </p:nvCxnSpPr>
        <p:spPr>
          <a:xfrm rot="5400000">
            <a:off x="4941530" y="3261876"/>
            <a:ext cx="3849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cxnSp>
        <p:nvCxnSpPr>
          <p:cNvPr id="280" name="Google Shape;280;p14"/>
          <p:cNvCxnSpPr/>
          <p:nvPr/>
        </p:nvCxnSpPr>
        <p:spPr>
          <a:xfrm>
            <a:off x="3978400" y="3679870"/>
            <a:ext cx="5009700" cy="270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cxnSp>
        <p:nvCxnSpPr>
          <p:cNvPr id="281" name="Google Shape;281;p14"/>
          <p:cNvCxnSpPr/>
          <p:nvPr/>
        </p:nvCxnSpPr>
        <p:spPr>
          <a:xfrm rot="5400000">
            <a:off x="4941530" y="3871476"/>
            <a:ext cx="3849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cxnSp>
        <p:nvCxnSpPr>
          <p:cNvPr id="282" name="Google Shape;282;p14"/>
          <p:cNvCxnSpPr/>
          <p:nvPr/>
        </p:nvCxnSpPr>
        <p:spPr>
          <a:xfrm>
            <a:off x="3978400" y="4289470"/>
            <a:ext cx="5009700" cy="270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cxnSp>
        <p:nvCxnSpPr>
          <p:cNvPr id="283" name="Google Shape;283;p14"/>
          <p:cNvCxnSpPr/>
          <p:nvPr/>
        </p:nvCxnSpPr>
        <p:spPr>
          <a:xfrm rot="5400000">
            <a:off x="4941530" y="4481076"/>
            <a:ext cx="3849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284" name="Google Shape;284;p14"/>
          <p:cNvSpPr/>
          <p:nvPr/>
        </p:nvSpPr>
        <p:spPr>
          <a:xfrm>
            <a:off x="4199476" y="3089625"/>
            <a:ext cx="867900" cy="4191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None/>
            </a:pPr>
            <a:r>
              <a:rPr lang="en-US" sz="2100">
                <a:solidFill>
                  <a:srgbClr val="0E5454"/>
                </a:solidFill>
                <a:latin typeface="IBM Plex Sans"/>
                <a:ea typeface="IBM Plex Sans"/>
                <a:cs typeface="IBM Plex Sans"/>
                <a:sym typeface="IBM Plex Sans"/>
              </a:rPr>
              <a:t>84%</a:t>
            </a:r>
            <a:endParaRPr sz="2100" b="0" i="0" u="none" strike="noStrike" cap="none">
              <a:solidFill>
                <a:srgbClr val="0E5454"/>
              </a:solidFill>
              <a:latin typeface="Calibri"/>
              <a:ea typeface="Calibri"/>
              <a:cs typeface="Calibri"/>
              <a:sym typeface="Calibri"/>
            </a:endParaRPr>
          </a:p>
        </p:txBody>
      </p:sp>
      <p:sp>
        <p:nvSpPr>
          <p:cNvPr id="285" name="Google Shape;285;p14"/>
          <p:cNvSpPr/>
          <p:nvPr/>
        </p:nvSpPr>
        <p:spPr>
          <a:xfrm>
            <a:off x="4199476" y="3699225"/>
            <a:ext cx="867900" cy="4191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None/>
            </a:pPr>
            <a:r>
              <a:rPr lang="en-US" sz="2100">
                <a:solidFill>
                  <a:srgbClr val="0E5454"/>
                </a:solidFill>
                <a:latin typeface="IBM Plex Sans"/>
                <a:ea typeface="IBM Plex Sans"/>
                <a:cs typeface="IBM Plex Sans"/>
                <a:sym typeface="IBM Plex Sans"/>
              </a:rPr>
              <a:t>26%</a:t>
            </a:r>
            <a:endParaRPr sz="2100" b="0" i="0" u="none" strike="noStrike" cap="none">
              <a:solidFill>
                <a:srgbClr val="0E5454"/>
              </a:solidFill>
              <a:latin typeface="Calibri"/>
              <a:ea typeface="Calibri"/>
              <a:cs typeface="Calibri"/>
              <a:sym typeface="Calibri"/>
            </a:endParaRPr>
          </a:p>
        </p:txBody>
      </p:sp>
      <p:sp>
        <p:nvSpPr>
          <p:cNvPr id="286" name="Google Shape;286;p14"/>
          <p:cNvSpPr/>
          <p:nvPr/>
        </p:nvSpPr>
        <p:spPr>
          <a:xfrm>
            <a:off x="4199476" y="4308825"/>
            <a:ext cx="867900" cy="4191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None/>
            </a:pPr>
            <a:r>
              <a:rPr lang="en-US" sz="2100">
                <a:solidFill>
                  <a:srgbClr val="0E5454"/>
                </a:solidFill>
                <a:latin typeface="IBM Plex Sans"/>
                <a:ea typeface="IBM Plex Sans"/>
                <a:cs typeface="IBM Plex Sans"/>
                <a:sym typeface="IBM Plex Sans"/>
              </a:rPr>
              <a:t>43%</a:t>
            </a:r>
            <a:endParaRPr sz="2100" b="0" i="0" u="none" strike="noStrike" cap="none">
              <a:solidFill>
                <a:srgbClr val="0E5454"/>
              </a:solidFill>
              <a:latin typeface="Calibri"/>
              <a:ea typeface="Calibri"/>
              <a:cs typeface="Calibri"/>
              <a:sym typeface="Calibri"/>
            </a:endParaRPr>
          </a:p>
        </p:txBody>
      </p:sp>
      <p:sp>
        <p:nvSpPr>
          <p:cNvPr id="287" name="Google Shape;287;p14"/>
          <p:cNvSpPr/>
          <p:nvPr/>
        </p:nvSpPr>
        <p:spPr>
          <a:xfrm>
            <a:off x="5227975" y="3164375"/>
            <a:ext cx="3760200" cy="3087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a:latin typeface="IBM Plex Sans"/>
                <a:ea typeface="IBM Plex Sans"/>
                <a:cs typeface="IBM Plex Sans"/>
                <a:sym typeface="IBM Plex Sans"/>
              </a:rPr>
              <a:t>Converted </a:t>
            </a:r>
            <a:endParaRPr b="0" i="0" u="none" strike="noStrike" cap="none">
              <a:solidFill>
                <a:schemeClr val="dk1"/>
              </a:solidFill>
              <a:latin typeface="Calibri"/>
              <a:ea typeface="Calibri"/>
              <a:cs typeface="Calibri"/>
              <a:sym typeface="Calibri"/>
            </a:endParaRPr>
          </a:p>
        </p:txBody>
      </p:sp>
      <p:sp>
        <p:nvSpPr>
          <p:cNvPr id="288" name="Google Shape;288;p14"/>
          <p:cNvSpPr/>
          <p:nvPr/>
        </p:nvSpPr>
        <p:spPr>
          <a:xfrm>
            <a:off x="5227975" y="3773975"/>
            <a:ext cx="3760200" cy="3087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a:latin typeface="IBM Plex Sans"/>
                <a:ea typeface="IBM Plex Sans"/>
                <a:cs typeface="IBM Plex Sans"/>
                <a:sym typeface="IBM Plex Sans"/>
              </a:rPr>
              <a:t>More time spent on website by the converted</a:t>
            </a:r>
            <a:endParaRPr b="0" i="0" u="none" strike="noStrike" cap="none">
              <a:solidFill>
                <a:schemeClr val="dk1"/>
              </a:solidFill>
              <a:latin typeface="Calibri"/>
              <a:ea typeface="Calibri"/>
              <a:cs typeface="Calibri"/>
              <a:sym typeface="Calibri"/>
            </a:endParaRPr>
          </a:p>
        </p:txBody>
      </p:sp>
      <p:sp>
        <p:nvSpPr>
          <p:cNvPr id="289" name="Google Shape;289;p14"/>
          <p:cNvSpPr/>
          <p:nvPr/>
        </p:nvSpPr>
        <p:spPr>
          <a:xfrm>
            <a:off x="5227975" y="4383575"/>
            <a:ext cx="3760200" cy="3087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a:latin typeface="IBM Plex Sans"/>
                <a:ea typeface="IBM Plex Sans"/>
                <a:cs typeface="IBM Plex Sans"/>
                <a:sym typeface="IBM Plex Sans"/>
              </a:rPr>
              <a:t>More conversions on Wed-Sun vs Mon-Tue</a:t>
            </a:r>
            <a:endParaRPr b="0" i="0" u="none" strike="noStrike" cap="none">
              <a:solidFill>
                <a:schemeClr val="dk1"/>
              </a:solidFill>
              <a:latin typeface="Calibri"/>
              <a:ea typeface="Calibri"/>
              <a:cs typeface="Calibri"/>
              <a:sym typeface="Calibri"/>
            </a:endParaRPr>
          </a:p>
        </p:txBody>
      </p:sp>
      <p:pic>
        <p:nvPicPr>
          <p:cNvPr id="290" name="Google Shape;290;p14"/>
          <p:cNvPicPr preferRelativeResize="0"/>
          <p:nvPr/>
        </p:nvPicPr>
        <p:blipFill>
          <a:blip r:embed="rId6">
            <a:alphaModFix/>
          </a:blip>
          <a:stretch>
            <a:fillRect/>
          </a:stretch>
        </p:blipFill>
        <p:spPr>
          <a:xfrm>
            <a:off x="0" y="4567525"/>
            <a:ext cx="1175500" cy="713352"/>
          </a:xfrm>
          <a:prstGeom prst="rect">
            <a:avLst/>
          </a:prstGeom>
          <a:noFill/>
          <a:ln>
            <a:noFill/>
          </a:ln>
        </p:spPr>
      </p:pic>
      <p:sp>
        <p:nvSpPr>
          <p:cNvPr id="291" name="Google Shape;291;p14"/>
          <p:cNvSpPr txBox="1"/>
          <p:nvPr/>
        </p:nvSpPr>
        <p:spPr>
          <a:xfrm>
            <a:off x="1167031" y="43663"/>
            <a:ext cx="486000" cy="292500"/>
          </a:xfrm>
          <a:prstGeom prst="rect">
            <a:avLst/>
          </a:prstGeom>
          <a:noFill/>
          <a:ln>
            <a:noFill/>
          </a:ln>
        </p:spPr>
        <p:txBody>
          <a:bodyPr spcFirstLastPara="1" wrap="square" lIns="91425" tIns="91425" rIns="91425" bIns="91425" anchor="t" anchorCtr="0">
            <a:spAutoFit/>
          </a:bodyPr>
          <a:lstStyle/>
          <a:p>
            <a:pPr marL="0" lvl="0" indent="0" algn="ctr" rtl="0">
              <a:lnSpc>
                <a:spcPct val="171429"/>
              </a:lnSpc>
              <a:spcBef>
                <a:spcPts val="0"/>
              </a:spcBef>
              <a:spcAft>
                <a:spcPts val="0"/>
              </a:spcAft>
              <a:buNone/>
            </a:pPr>
            <a:r>
              <a:rPr lang="en-US" sz="700" dirty="0">
                <a:solidFill>
                  <a:schemeClr val="dk1"/>
                </a:solidFill>
                <a:latin typeface="IBM Plex Sans"/>
                <a:ea typeface="IBM Plex Sans"/>
                <a:cs typeface="IBM Plex Sans"/>
                <a:sym typeface="IBM Plex Sans"/>
              </a:rPr>
              <a:t>Fig  1.</a:t>
            </a:r>
            <a:endParaRPr sz="700" dirty="0">
              <a:solidFill>
                <a:schemeClr val="dk1"/>
              </a:solidFill>
              <a:latin typeface="IBM Plex Sans"/>
              <a:ea typeface="IBM Plex Sans"/>
              <a:cs typeface="IBM Plex Sans"/>
              <a:sym typeface="IBM Plex Sans"/>
            </a:endParaRPr>
          </a:p>
        </p:txBody>
      </p:sp>
      <p:sp>
        <p:nvSpPr>
          <p:cNvPr id="292" name="Google Shape;292;p14"/>
          <p:cNvSpPr txBox="1"/>
          <p:nvPr/>
        </p:nvSpPr>
        <p:spPr>
          <a:xfrm>
            <a:off x="1265038" y="2541849"/>
            <a:ext cx="486000" cy="321750"/>
          </a:xfrm>
          <a:prstGeom prst="rect">
            <a:avLst/>
          </a:prstGeom>
          <a:noFill/>
          <a:ln>
            <a:noFill/>
          </a:ln>
        </p:spPr>
        <p:txBody>
          <a:bodyPr spcFirstLastPara="1" wrap="square" lIns="91425" tIns="91425" rIns="91425" bIns="91425" anchor="t" anchorCtr="0">
            <a:spAutoFit/>
          </a:bodyPr>
          <a:lstStyle/>
          <a:p>
            <a:pPr marL="0" lvl="0" indent="0" algn="ctr" rtl="0">
              <a:lnSpc>
                <a:spcPct val="171429"/>
              </a:lnSpc>
              <a:spcBef>
                <a:spcPts val="0"/>
              </a:spcBef>
              <a:spcAft>
                <a:spcPts val="0"/>
              </a:spcAft>
              <a:buNone/>
            </a:pPr>
            <a:r>
              <a:rPr lang="en-US" sz="700" dirty="0">
                <a:solidFill>
                  <a:schemeClr val="dk1"/>
                </a:solidFill>
                <a:latin typeface="IBM Plex Sans"/>
                <a:ea typeface="IBM Plex Sans"/>
                <a:cs typeface="IBM Plex Sans"/>
                <a:sym typeface="IBM Plex Sans"/>
              </a:rPr>
              <a:t>Fig  2.</a:t>
            </a:r>
            <a:endParaRPr sz="700" dirty="0">
              <a:solidFill>
                <a:schemeClr val="dk1"/>
              </a:solidFill>
              <a:latin typeface="IBM Plex Sans"/>
              <a:ea typeface="IBM Plex Sans"/>
              <a:cs typeface="IBM Plex Sans"/>
              <a:sym typeface="IBM Plex Sans"/>
            </a:endParaRPr>
          </a:p>
        </p:txBody>
      </p:sp>
      <p:sp>
        <p:nvSpPr>
          <p:cNvPr id="293" name="Google Shape;293;p14"/>
          <p:cNvSpPr txBox="1"/>
          <p:nvPr/>
        </p:nvSpPr>
        <p:spPr>
          <a:xfrm>
            <a:off x="5008068" y="61681"/>
            <a:ext cx="486000" cy="321750"/>
          </a:xfrm>
          <a:prstGeom prst="rect">
            <a:avLst/>
          </a:prstGeom>
          <a:noFill/>
          <a:ln>
            <a:noFill/>
          </a:ln>
        </p:spPr>
        <p:txBody>
          <a:bodyPr spcFirstLastPara="1" wrap="square" lIns="91425" tIns="91425" rIns="91425" bIns="91425" anchor="t" anchorCtr="0">
            <a:spAutoFit/>
          </a:bodyPr>
          <a:lstStyle/>
          <a:p>
            <a:pPr marL="0" lvl="0" indent="0" algn="ctr" rtl="0">
              <a:lnSpc>
                <a:spcPct val="171429"/>
              </a:lnSpc>
              <a:spcBef>
                <a:spcPts val="0"/>
              </a:spcBef>
              <a:spcAft>
                <a:spcPts val="0"/>
              </a:spcAft>
              <a:buNone/>
            </a:pPr>
            <a:r>
              <a:rPr lang="en-US" sz="700" dirty="0">
                <a:solidFill>
                  <a:schemeClr val="dk1"/>
                </a:solidFill>
                <a:latin typeface="IBM Plex Sans"/>
                <a:ea typeface="IBM Plex Sans"/>
                <a:cs typeface="IBM Plex Sans"/>
                <a:sym typeface="IBM Plex Sans"/>
              </a:rPr>
              <a:t>Fig  3.</a:t>
            </a:r>
            <a:endParaRPr sz="700" dirty="0">
              <a:solidFill>
                <a:schemeClr val="dk1"/>
              </a:solidFill>
              <a:latin typeface="IBM Plex Sans"/>
              <a:ea typeface="IBM Plex Sans"/>
              <a:cs typeface="IBM Plex Sans"/>
              <a:sym typeface="IBM Plex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8"/>
        <p:cNvGrpSpPr/>
        <p:nvPr/>
      </p:nvGrpSpPr>
      <p:grpSpPr>
        <a:xfrm>
          <a:off x="0" y="0"/>
          <a:ext cx="0" cy="0"/>
          <a:chOff x="0" y="0"/>
          <a:chExt cx="0" cy="0"/>
        </a:xfrm>
      </p:grpSpPr>
      <p:sp>
        <p:nvSpPr>
          <p:cNvPr id="299" name="Google Shape;299;g2ac5ab257be_0_25"/>
          <p:cNvSpPr/>
          <p:nvPr/>
        </p:nvSpPr>
        <p:spPr>
          <a:xfrm>
            <a:off x="3727475" y="268825"/>
            <a:ext cx="5160300" cy="19344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100" b="1" dirty="0">
                <a:latin typeface="IBM Plex Sans"/>
                <a:ea typeface="IBM Plex Sans"/>
                <a:cs typeface="IBM Plex Sans"/>
                <a:sym typeface="IBM Plex Sans"/>
              </a:rPr>
              <a:t>Dataset Imbalance:</a:t>
            </a:r>
            <a:endParaRPr sz="1100" b="1" dirty="0">
              <a:latin typeface="IBM Plex Sans"/>
              <a:ea typeface="IBM Plex Sans"/>
              <a:cs typeface="IBM Plex Sans"/>
              <a:sym typeface="IBM Plex Sans"/>
            </a:endParaRPr>
          </a:p>
          <a:p>
            <a:pPr marL="0" lvl="0" indent="0" algn="l" rtl="0">
              <a:spcBef>
                <a:spcPts val="0"/>
              </a:spcBef>
              <a:spcAft>
                <a:spcPts val="0"/>
              </a:spcAft>
              <a:buNone/>
            </a:pPr>
            <a:r>
              <a:rPr lang="en-US" sz="1100" dirty="0">
                <a:latin typeface="IBM Plex Sans"/>
                <a:ea typeface="IBM Plex Sans"/>
                <a:cs typeface="IBM Plex Sans"/>
                <a:sym typeface="IBM Plex Sans"/>
              </a:rPr>
              <a:t>From the conversion split we can infer that the dataset is imbalanced as we have fewer instances of non-conversion (15%). </a:t>
            </a:r>
            <a:r>
              <a:rPr lang="en-US" sz="1000" i="1" dirty="0">
                <a:latin typeface="IBM Plex Sans"/>
                <a:ea typeface="IBM Plex Sans"/>
                <a:cs typeface="IBM Plex Sans"/>
                <a:sym typeface="IBM Plex Sans"/>
              </a:rPr>
              <a:t>Refer Fig 5</a:t>
            </a:r>
            <a:endParaRPr sz="1000" i="1" dirty="0">
              <a:latin typeface="IBM Plex Sans"/>
              <a:ea typeface="IBM Plex Sans"/>
              <a:cs typeface="IBM Plex Sans"/>
              <a:sym typeface="IBM Plex Sans"/>
            </a:endParaRPr>
          </a:p>
          <a:p>
            <a:pPr marL="0" lvl="0" indent="0" algn="l" rtl="0">
              <a:spcBef>
                <a:spcPts val="0"/>
              </a:spcBef>
              <a:spcAft>
                <a:spcPts val="0"/>
              </a:spcAft>
              <a:buNone/>
            </a:pPr>
            <a:endParaRPr sz="1100" dirty="0">
              <a:latin typeface="IBM Plex Sans"/>
              <a:ea typeface="IBM Plex Sans"/>
              <a:cs typeface="IBM Plex Sans"/>
              <a:sym typeface="IBM Plex Sans"/>
            </a:endParaRPr>
          </a:p>
          <a:p>
            <a:pPr marL="0" lvl="0" indent="0" algn="l" rtl="0">
              <a:spcBef>
                <a:spcPts val="0"/>
              </a:spcBef>
              <a:spcAft>
                <a:spcPts val="0"/>
              </a:spcAft>
              <a:buNone/>
            </a:pPr>
            <a:r>
              <a:rPr lang="en-US" sz="1100" b="1" dirty="0">
                <a:latin typeface="IBM Plex Sans"/>
                <a:ea typeface="IBM Plex Sans"/>
                <a:cs typeface="IBM Plex Sans"/>
                <a:sym typeface="IBM Plex Sans"/>
              </a:rPr>
              <a:t>Correlation:</a:t>
            </a:r>
            <a:endParaRPr sz="1100" b="1" dirty="0">
              <a:latin typeface="IBM Plex Sans"/>
              <a:ea typeface="IBM Plex Sans"/>
              <a:cs typeface="IBM Plex Sans"/>
              <a:sym typeface="IBM Plex Sans"/>
            </a:endParaRPr>
          </a:p>
          <a:p>
            <a:pPr marL="0" lvl="0" indent="0" algn="l" rtl="0">
              <a:spcBef>
                <a:spcPts val="0"/>
              </a:spcBef>
              <a:spcAft>
                <a:spcPts val="0"/>
              </a:spcAft>
              <a:buNone/>
            </a:pPr>
            <a:r>
              <a:rPr lang="en-US" sz="1100" dirty="0">
                <a:latin typeface="IBM Plex Sans"/>
                <a:ea typeface="IBM Plex Sans"/>
                <a:cs typeface="IBM Plex Sans"/>
                <a:sym typeface="IBM Plex Sans"/>
              </a:rPr>
              <a:t>No strong correlation in the numerical columns, indicating non-linear patterns or complex relationships amongst datapoints. </a:t>
            </a:r>
            <a:r>
              <a:rPr lang="en-US" sz="1000" dirty="0">
                <a:solidFill>
                  <a:schemeClr val="dk1"/>
                </a:solidFill>
                <a:latin typeface="IBM Plex Sans"/>
                <a:ea typeface="IBM Plex Sans"/>
                <a:cs typeface="IBM Plex Sans"/>
                <a:sym typeface="IBM Plex Sans"/>
              </a:rPr>
              <a:t> </a:t>
            </a:r>
            <a:r>
              <a:rPr lang="en-US" sz="1000" i="1" dirty="0">
                <a:solidFill>
                  <a:schemeClr val="dk1"/>
                </a:solidFill>
                <a:latin typeface="IBM Plex Sans"/>
                <a:ea typeface="IBM Plex Sans"/>
                <a:cs typeface="IBM Plex Sans"/>
                <a:sym typeface="IBM Plex Sans"/>
              </a:rPr>
              <a:t>Refer Fig 6</a:t>
            </a:r>
            <a:endParaRPr sz="1000" i="1" dirty="0">
              <a:solidFill>
                <a:schemeClr val="dk1"/>
              </a:solidFill>
              <a:latin typeface="IBM Plex Sans"/>
              <a:ea typeface="IBM Plex Sans"/>
              <a:cs typeface="IBM Plex Sans"/>
              <a:sym typeface="IBM Plex Sans"/>
            </a:endParaRPr>
          </a:p>
          <a:p>
            <a:pPr marL="0" lvl="0" indent="0" algn="l" rtl="0">
              <a:spcBef>
                <a:spcPts val="0"/>
              </a:spcBef>
              <a:spcAft>
                <a:spcPts val="0"/>
              </a:spcAft>
              <a:buNone/>
            </a:pPr>
            <a:endParaRPr sz="1100" dirty="0">
              <a:solidFill>
                <a:schemeClr val="dk1"/>
              </a:solidFill>
              <a:latin typeface="IBM Plex Sans"/>
              <a:ea typeface="IBM Plex Sans"/>
              <a:cs typeface="IBM Plex Sans"/>
              <a:sym typeface="IBM Plex Sans"/>
            </a:endParaRPr>
          </a:p>
          <a:p>
            <a:pPr marL="0" lvl="0" indent="0" algn="l" rtl="0">
              <a:spcBef>
                <a:spcPts val="0"/>
              </a:spcBef>
              <a:spcAft>
                <a:spcPts val="0"/>
              </a:spcAft>
              <a:buNone/>
            </a:pPr>
            <a:r>
              <a:rPr lang="en-US" sz="1100" b="1" dirty="0">
                <a:latin typeface="IBM Plex Sans"/>
                <a:ea typeface="IBM Plex Sans"/>
                <a:cs typeface="IBM Plex Sans"/>
                <a:sym typeface="IBM Plex Sans"/>
              </a:rPr>
              <a:t>Multicollinearity:</a:t>
            </a:r>
            <a:endParaRPr sz="1100" b="1" dirty="0">
              <a:latin typeface="IBM Plex Sans"/>
              <a:ea typeface="IBM Plex Sans"/>
              <a:cs typeface="IBM Plex Sans"/>
              <a:sym typeface="IBM Plex Sans"/>
            </a:endParaRPr>
          </a:p>
          <a:p>
            <a:pPr marL="0" lvl="0" indent="0" algn="l" rtl="0">
              <a:spcBef>
                <a:spcPts val="0"/>
              </a:spcBef>
              <a:spcAft>
                <a:spcPts val="0"/>
              </a:spcAft>
              <a:buNone/>
            </a:pPr>
            <a:r>
              <a:rPr lang="en-US" sz="1100" dirty="0">
                <a:latin typeface="IBM Plex Sans"/>
                <a:ea typeface="IBM Plex Sans"/>
                <a:cs typeface="IBM Plex Sans"/>
                <a:sym typeface="IBM Plex Sans"/>
              </a:rPr>
              <a:t>No evidence for multicollinearity in the dataset from </a:t>
            </a:r>
            <a:r>
              <a:rPr lang="en-US" sz="1100" dirty="0" err="1">
                <a:latin typeface="IBM Plex Sans"/>
                <a:ea typeface="IBM Plex Sans"/>
                <a:cs typeface="IBM Plex Sans"/>
                <a:sym typeface="IBM Plex Sans"/>
              </a:rPr>
              <a:t>ViF</a:t>
            </a:r>
            <a:r>
              <a:rPr lang="en-US" sz="1100" dirty="0">
                <a:latin typeface="IBM Plex Sans"/>
                <a:ea typeface="IBM Plex Sans"/>
                <a:cs typeface="IBM Plex Sans"/>
                <a:sym typeface="IBM Plex Sans"/>
              </a:rPr>
              <a:t> Test. </a:t>
            </a:r>
            <a:r>
              <a:rPr lang="en-US" sz="1100" dirty="0">
                <a:solidFill>
                  <a:schemeClr val="dk1"/>
                </a:solidFill>
                <a:latin typeface="IBM Plex Sans"/>
                <a:ea typeface="IBM Plex Sans"/>
                <a:cs typeface="IBM Plex Sans"/>
                <a:sym typeface="IBM Plex Sans"/>
              </a:rPr>
              <a:t> </a:t>
            </a:r>
            <a:r>
              <a:rPr lang="en-US" sz="1000" i="1" dirty="0">
                <a:solidFill>
                  <a:schemeClr val="dk1"/>
                </a:solidFill>
                <a:latin typeface="IBM Plex Sans"/>
                <a:ea typeface="IBM Plex Sans"/>
                <a:cs typeface="IBM Plex Sans"/>
                <a:sym typeface="IBM Plex Sans"/>
              </a:rPr>
              <a:t>Refer Fig 5</a:t>
            </a:r>
            <a:endParaRPr sz="1000" dirty="0">
              <a:latin typeface="IBM Plex Sans"/>
              <a:ea typeface="IBM Plex Sans"/>
              <a:cs typeface="IBM Plex Sans"/>
              <a:sym typeface="IBM Plex Sans"/>
            </a:endParaRPr>
          </a:p>
          <a:p>
            <a:pPr marL="0" lvl="0" indent="0" algn="l" rtl="0">
              <a:spcBef>
                <a:spcPts val="0"/>
              </a:spcBef>
              <a:spcAft>
                <a:spcPts val="0"/>
              </a:spcAft>
              <a:buNone/>
            </a:pPr>
            <a:r>
              <a:rPr lang="en-US" sz="900" i="1" dirty="0">
                <a:latin typeface="IBM Plex Sans"/>
                <a:ea typeface="IBM Plex Sans"/>
                <a:cs typeface="IBM Plex Sans"/>
                <a:sym typeface="IBM Plex Sans"/>
              </a:rPr>
              <a:t>(Refer </a:t>
            </a:r>
            <a:r>
              <a:rPr lang="en-US" sz="900" i="1" dirty="0">
                <a:latin typeface="IBM Plex Sans"/>
                <a:ea typeface="IBM Plex Sans"/>
                <a:cs typeface="IBM Plex Sans"/>
                <a:sym typeface="IBM Plex Sans"/>
                <a:hlinkClick r:id="rId3" action="ppaction://hlinksldjump"/>
              </a:rPr>
              <a:t>appendix 1</a:t>
            </a:r>
            <a:r>
              <a:rPr lang="en-US" sz="900" i="1" dirty="0">
                <a:latin typeface="IBM Plex Sans"/>
                <a:ea typeface="IBM Plex Sans"/>
                <a:cs typeface="IBM Plex Sans"/>
                <a:sym typeface="IBM Plex Sans"/>
              </a:rPr>
              <a:t> for more details)</a:t>
            </a:r>
            <a:endParaRPr sz="900" i="1" dirty="0">
              <a:latin typeface="IBM Plex Sans"/>
              <a:ea typeface="IBM Plex Sans"/>
              <a:cs typeface="IBM Plex Sans"/>
              <a:sym typeface="IBM Plex Sans"/>
            </a:endParaRPr>
          </a:p>
        </p:txBody>
      </p:sp>
      <p:pic>
        <p:nvPicPr>
          <p:cNvPr id="300" name="Google Shape;300;g2ac5ab257be_0_25" title="Points scored"/>
          <p:cNvPicPr preferRelativeResize="0"/>
          <p:nvPr/>
        </p:nvPicPr>
        <p:blipFill>
          <a:blip r:embed="rId4">
            <a:alphaModFix/>
          </a:blip>
          <a:stretch>
            <a:fillRect/>
          </a:stretch>
        </p:blipFill>
        <p:spPr>
          <a:xfrm>
            <a:off x="2804575" y="2703450"/>
            <a:ext cx="2852100" cy="1792349"/>
          </a:xfrm>
          <a:prstGeom prst="rect">
            <a:avLst/>
          </a:prstGeom>
          <a:noFill/>
          <a:ln>
            <a:noFill/>
          </a:ln>
        </p:spPr>
      </p:pic>
      <p:pic>
        <p:nvPicPr>
          <p:cNvPr id="301" name="Google Shape;301;g2ac5ab257be_0_25"/>
          <p:cNvPicPr preferRelativeResize="0"/>
          <p:nvPr/>
        </p:nvPicPr>
        <p:blipFill>
          <a:blip r:embed="rId5">
            <a:alphaModFix/>
          </a:blip>
          <a:stretch>
            <a:fillRect/>
          </a:stretch>
        </p:blipFill>
        <p:spPr>
          <a:xfrm>
            <a:off x="5549960" y="2324250"/>
            <a:ext cx="3524365" cy="2772675"/>
          </a:xfrm>
          <a:prstGeom prst="rect">
            <a:avLst/>
          </a:prstGeom>
          <a:noFill/>
          <a:ln>
            <a:noFill/>
          </a:ln>
        </p:spPr>
      </p:pic>
      <p:graphicFrame>
        <p:nvGraphicFramePr>
          <p:cNvPr id="302" name="Google Shape;302;g2ac5ab257be_0_25"/>
          <p:cNvGraphicFramePr/>
          <p:nvPr/>
        </p:nvGraphicFramePr>
        <p:xfrm>
          <a:off x="161950" y="373650"/>
          <a:ext cx="2541000" cy="3102912"/>
        </p:xfrm>
        <a:graphic>
          <a:graphicData uri="http://schemas.openxmlformats.org/drawingml/2006/table">
            <a:tbl>
              <a:tblPr>
                <a:noFill/>
                <a:tableStyleId>{F1CD5B42-38AC-49B1-BCA7-AA6B9ED3300F}</a:tableStyleId>
              </a:tblPr>
              <a:tblGrid>
                <a:gridCol w="1529550">
                  <a:extLst>
                    <a:ext uri="{9D8B030D-6E8A-4147-A177-3AD203B41FA5}">
                      <a16:colId xmlns:a16="http://schemas.microsoft.com/office/drawing/2014/main" val="20000"/>
                    </a:ext>
                  </a:extLst>
                </a:gridCol>
                <a:gridCol w="1011450">
                  <a:extLst>
                    <a:ext uri="{9D8B030D-6E8A-4147-A177-3AD203B41FA5}">
                      <a16:colId xmlns:a16="http://schemas.microsoft.com/office/drawing/2014/main" val="20001"/>
                    </a:ext>
                  </a:extLst>
                </a:gridCol>
              </a:tblGrid>
              <a:tr h="321000">
                <a:tc>
                  <a:txBody>
                    <a:bodyPr/>
                    <a:lstStyle/>
                    <a:p>
                      <a:pPr marL="0" lvl="0" indent="0" algn="ctr" rtl="0">
                        <a:lnSpc>
                          <a:spcPct val="171429"/>
                        </a:lnSpc>
                        <a:spcBef>
                          <a:spcPts val="0"/>
                        </a:spcBef>
                        <a:spcAft>
                          <a:spcPts val="0"/>
                        </a:spcAft>
                        <a:buNone/>
                      </a:pPr>
                      <a:r>
                        <a:rPr lang="en-US" sz="800" b="1">
                          <a:solidFill>
                            <a:schemeClr val="dk1"/>
                          </a:solidFill>
                          <a:latin typeface="IBM Plex Sans"/>
                          <a:ea typeface="IBM Plex Sans"/>
                          <a:cs typeface="IBM Plex Sans"/>
                          <a:sym typeface="IBM Plex Sans"/>
                        </a:rPr>
                        <a:t>Feature</a:t>
                      </a:r>
                      <a:endParaRPr sz="800" b="1">
                        <a:solidFill>
                          <a:schemeClr val="dk1"/>
                        </a:solidFill>
                        <a:latin typeface="IBM Plex Sans"/>
                        <a:ea typeface="IBM Plex Sans"/>
                        <a:cs typeface="IBM Plex Sans"/>
                        <a:sym typeface="IBM Plex Sans"/>
                      </a:endParaRPr>
                    </a:p>
                  </a:txBody>
                  <a:tcPr marL="91425" marR="91425" marT="91425" marB="91425" anchor="b">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ctr" rtl="0">
                        <a:lnSpc>
                          <a:spcPct val="171429"/>
                        </a:lnSpc>
                        <a:spcBef>
                          <a:spcPts val="0"/>
                        </a:spcBef>
                        <a:spcAft>
                          <a:spcPts val="0"/>
                        </a:spcAft>
                        <a:buNone/>
                      </a:pPr>
                      <a:r>
                        <a:rPr lang="en-US" sz="800" b="1">
                          <a:solidFill>
                            <a:schemeClr val="dk1"/>
                          </a:solidFill>
                          <a:latin typeface="IBM Plex Sans"/>
                          <a:ea typeface="IBM Plex Sans"/>
                          <a:cs typeface="IBM Plex Sans"/>
                          <a:sym typeface="IBM Plex Sans"/>
                        </a:rPr>
                        <a:t>GVIF^(1/(2*Df))</a:t>
                      </a:r>
                      <a:endParaRPr sz="800" b="1">
                        <a:solidFill>
                          <a:schemeClr val="dk1"/>
                        </a:solidFill>
                        <a:latin typeface="IBM Plex Sans"/>
                        <a:ea typeface="IBM Plex Sans"/>
                        <a:cs typeface="IBM Plex Sans"/>
                        <a:sym typeface="IBM Plex Sans"/>
                      </a:endParaRPr>
                    </a:p>
                  </a:txBody>
                  <a:tcPr marL="91425" marR="91425" marT="91425" marB="91425" anchor="b">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extLst>
                  <a:ext uri="{0D108BD9-81ED-4DB2-BD59-A6C34878D82A}">
                    <a16:rowId xmlns:a16="http://schemas.microsoft.com/office/drawing/2014/main" val="10000"/>
                  </a:ext>
                </a:extLst>
              </a:tr>
              <a:tr h="321000">
                <a:tc>
                  <a:txBody>
                    <a:bodyPr/>
                    <a:lstStyle/>
                    <a:p>
                      <a:pPr marL="0" lvl="0" indent="0" algn="l" rtl="0">
                        <a:lnSpc>
                          <a:spcPct val="171429"/>
                        </a:lnSpc>
                        <a:spcBef>
                          <a:spcPts val="0"/>
                        </a:spcBef>
                        <a:spcAft>
                          <a:spcPts val="0"/>
                        </a:spcAft>
                        <a:buNone/>
                      </a:pPr>
                      <a:r>
                        <a:rPr lang="en-US" sz="700" b="1">
                          <a:solidFill>
                            <a:schemeClr val="dk1"/>
                          </a:solidFill>
                          <a:latin typeface="IBM Plex Sans"/>
                          <a:ea typeface="IBM Plex Sans"/>
                          <a:cs typeface="IBM Plex Sans"/>
                          <a:sym typeface="IBM Plex Sans"/>
                        </a:rPr>
                        <a:t>Region</a:t>
                      </a:r>
                      <a:endParaRPr sz="700" b="1">
                        <a:solidFill>
                          <a:schemeClr val="dk1"/>
                        </a:solidFill>
                        <a:latin typeface="IBM Plex Sans"/>
                        <a:ea typeface="IBM Plex Sans"/>
                        <a:cs typeface="IBM Plex Sans"/>
                        <a:sym typeface="IBM Plex Sans"/>
                      </a:endParaRPr>
                    </a:p>
                  </a:txBody>
                  <a:tcPr marL="91425" marR="91425" marT="91425" marB="91425" anchor="ctr">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ctr" rtl="0">
                        <a:lnSpc>
                          <a:spcPct val="171429"/>
                        </a:lnSpc>
                        <a:spcBef>
                          <a:spcPts val="0"/>
                        </a:spcBef>
                        <a:spcAft>
                          <a:spcPts val="0"/>
                        </a:spcAft>
                        <a:buNone/>
                      </a:pPr>
                      <a:r>
                        <a:rPr lang="en-US" sz="700">
                          <a:solidFill>
                            <a:schemeClr val="dk1"/>
                          </a:solidFill>
                          <a:latin typeface="IBM Plex Sans"/>
                          <a:ea typeface="IBM Plex Sans"/>
                          <a:cs typeface="IBM Plex Sans"/>
                          <a:sym typeface="IBM Plex Sans"/>
                        </a:rPr>
                        <a:t>1.000464</a:t>
                      </a:r>
                      <a:endParaRPr sz="700">
                        <a:solidFill>
                          <a:schemeClr val="dk1"/>
                        </a:solidFill>
                        <a:latin typeface="IBM Plex Sans"/>
                        <a:ea typeface="IBM Plex Sans"/>
                        <a:cs typeface="IBM Plex Sans"/>
                        <a:sym typeface="IBM Plex Sans"/>
                      </a:endParaRPr>
                    </a:p>
                  </a:txBody>
                  <a:tcPr marL="91425" marR="91425" marT="91425" marB="91425" anchor="ctr">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extLst>
                  <a:ext uri="{0D108BD9-81ED-4DB2-BD59-A6C34878D82A}">
                    <a16:rowId xmlns:a16="http://schemas.microsoft.com/office/drawing/2014/main" val="10001"/>
                  </a:ext>
                </a:extLst>
              </a:tr>
              <a:tr h="321000">
                <a:tc>
                  <a:txBody>
                    <a:bodyPr/>
                    <a:lstStyle/>
                    <a:p>
                      <a:pPr marL="0" lvl="0" indent="0" algn="l" rtl="0">
                        <a:lnSpc>
                          <a:spcPct val="171429"/>
                        </a:lnSpc>
                        <a:spcBef>
                          <a:spcPts val="0"/>
                        </a:spcBef>
                        <a:spcAft>
                          <a:spcPts val="0"/>
                        </a:spcAft>
                        <a:buNone/>
                      </a:pPr>
                      <a:r>
                        <a:rPr lang="en-US" sz="700" b="1">
                          <a:solidFill>
                            <a:schemeClr val="dk1"/>
                          </a:solidFill>
                          <a:latin typeface="IBM Plex Sans"/>
                          <a:ea typeface="IBM Plex Sans"/>
                          <a:cs typeface="IBM Plex Sans"/>
                          <a:sym typeface="IBM Plex Sans"/>
                        </a:rPr>
                        <a:t>Daytime</a:t>
                      </a:r>
                      <a:endParaRPr sz="700" b="1">
                        <a:solidFill>
                          <a:schemeClr val="dk1"/>
                        </a:solidFill>
                        <a:latin typeface="IBM Plex Sans"/>
                        <a:ea typeface="IBM Plex Sans"/>
                        <a:cs typeface="IBM Plex Sans"/>
                        <a:sym typeface="IBM Plex Sans"/>
                      </a:endParaRPr>
                    </a:p>
                  </a:txBody>
                  <a:tcPr marL="91425" marR="91425" marT="91425" marB="91425" anchor="ctr">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ctr" rtl="0">
                        <a:lnSpc>
                          <a:spcPct val="171429"/>
                        </a:lnSpc>
                        <a:spcBef>
                          <a:spcPts val="0"/>
                        </a:spcBef>
                        <a:spcAft>
                          <a:spcPts val="0"/>
                        </a:spcAft>
                        <a:buNone/>
                      </a:pPr>
                      <a:r>
                        <a:rPr lang="en-US" sz="700">
                          <a:solidFill>
                            <a:schemeClr val="dk1"/>
                          </a:solidFill>
                          <a:latin typeface="IBM Plex Sans"/>
                          <a:ea typeface="IBM Plex Sans"/>
                          <a:cs typeface="IBM Plex Sans"/>
                          <a:sym typeface="IBM Plex Sans"/>
                        </a:rPr>
                        <a:t>1.000591</a:t>
                      </a:r>
                      <a:endParaRPr sz="700">
                        <a:solidFill>
                          <a:schemeClr val="dk1"/>
                        </a:solidFill>
                        <a:latin typeface="IBM Plex Sans"/>
                        <a:ea typeface="IBM Plex Sans"/>
                        <a:cs typeface="IBM Plex Sans"/>
                        <a:sym typeface="IBM Plex Sans"/>
                      </a:endParaRPr>
                    </a:p>
                  </a:txBody>
                  <a:tcPr marL="91425" marR="91425" marT="91425" marB="91425" anchor="ctr">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extLst>
                  <a:ext uri="{0D108BD9-81ED-4DB2-BD59-A6C34878D82A}">
                    <a16:rowId xmlns:a16="http://schemas.microsoft.com/office/drawing/2014/main" val="10002"/>
                  </a:ext>
                </a:extLst>
              </a:tr>
              <a:tr h="321000">
                <a:tc>
                  <a:txBody>
                    <a:bodyPr/>
                    <a:lstStyle/>
                    <a:p>
                      <a:pPr marL="0" lvl="0" indent="0" algn="l" rtl="0">
                        <a:lnSpc>
                          <a:spcPct val="171429"/>
                        </a:lnSpc>
                        <a:spcBef>
                          <a:spcPts val="0"/>
                        </a:spcBef>
                        <a:spcAft>
                          <a:spcPts val="0"/>
                        </a:spcAft>
                        <a:buNone/>
                      </a:pPr>
                      <a:r>
                        <a:rPr lang="en-US" sz="700" b="1">
                          <a:solidFill>
                            <a:schemeClr val="dk1"/>
                          </a:solidFill>
                          <a:latin typeface="IBM Plex Sans"/>
                          <a:ea typeface="IBM Plex Sans"/>
                          <a:cs typeface="IBM Plex Sans"/>
                          <a:sym typeface="IBM Plex Sans"/>
                        </a:rPr>
                        <a:t>Carrier</a:t>
                      </a:r>
                      <a:endParaRPr sz="700" b="1">
                        <a:solidFill>
                          <a:schemeClr val="dk1"/>
                        </a:solidFill>
                        <a:latin typeface="IBM Plex Sans"/>
                        <a:ea typeface="IBM Plex Sans"/>
                        <a:cs typeface="IBM Plex Sans"/>
                        <a:sym typeface="IBM Plex Sans"/>
                      </a:endParaRPr>
                    </a:p>
                  </a:txBody>
                  <a:tcPr marL="91425" marR="91425" marT="91425" marB="91425" anchor="ctr">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ctr" rtl="0">
                        <a:lnSpc>
                          <a:spcPct val="171429"/>
                        </a:lnSpc>
                        <a:spcBef>
                          <a:spcPts val="0"/>
                        </a:spcBef>
                        <a:spcAft>
                          <a:spcPts val="0"/>
                        </a:spcAft>
                        <a:buNone/>
                      </a:pPr>
                      <a:r>
                        <a:rPr lang="en-US" sz="700">
                          <a:solidFill>
                            <a:schemeClr val="dk1"/>
                          </a:solidFill>
                          <a:latin typeface="IBM Plex Sans"/>
                          <a:ea typeface="IBM Plex Sans"/>
                          <a:cs typeface="IBM Plex Sans"/>
                          <a:sym typeface="IBM Plex Sans"/>
                        </a:rPr>
                        <a:t>1.000576</a:t>
                      </a:r>
                      <a:endParaRPr sz="700">
                        <a:solidFill>
                          <a:schemeClr val="dk1"/>
                        </a:solidFill>
                        <a:latin typeface="IBM Plex Sans"/>
                        <a:ea typeface="IBM Plex Sans"/>
                        <a:cs typeface="IBM Plex Sans"/>
                        <a:sym typeface="IBM Plex Sans"/>
                      </a:endParaRPr>
                    </a:p>
                  </a:txBody>
                  <a:tcPr marL="91425" marR="91425" marT="91425" marB="91425" anchor="ctr">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extLst>
                  <a:ext uri="{0D108BD9-81ED-4DB2-BD59-A6C34878D82A}">
                    <a16:rowId xmlns:a16="http://schemas.microsoft.com/office/drawing/2014/main" val="10003"/>
                  </a:ext>
                </a:extLst>
              </a:tr>
              <a:tr h="321000">
                <a:tc>
                  <a:txBody>
                    <a:bodyPr/>
                    <a:lstStyle/>
                    <a:p>
                      <a:pPr marL="0" lvl="0" indent="0" algn="l" rtl="0">
                        <a:lnSpc>
                          <a:spcPct val="171429"/>
                        </a:lnSpc>
                        <a:spcBef>
                          <a:spcPts val="0"/>
                        </a:spcBef>
                        <a:spcAft>
                          <a:spcPts val="0"/>
                        </a:spcAft>
                        <a:buNone/>
                      </a:pPr>
                      <a:r>
                        <a:rPr lang="en-US" sz="700" b="1">
                          <a:solidFill>
                            <a:schemeClr val="dk1"/>
                          </a:solidFill>
                          <a:latin typeface="IBM Plex Sans"/>
                          <a:ea typeface="IBM Plex Sans"/>
                          <a:cs typeface="IBM Plex Sans"/>
                          <a:sym typeface="IBM Plex Sans"/>
                        </a:rPr>
                        <a:t>Time_On_Previous_Website</a:t>
                      </a:r>
                      <a:endParaRPr sz="700" b="1">
                        <a:solidFill>
                          <a:schemeClr val="dk1"/>
                        </a:solidFill>
                        <a:latin typeface="IBM Plex Sans"/>
                        <a:ea typeface="IBM Plex Sans"/>
                        <a:cs typeface="IBM Plex Sans"/>
                        <a:sym typeface="IBM Plex Sans"/>
                      </a:endParaRPr>
                    </a:p>
                  </a:txBody>
                  <a:tcPr marL="91425" marR="91425" marT="91425" marB="91425" anchor="ctr">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ctr" rtl="0">
                        <a:lnSpc>
                          <a:spcPct val="171429"/>
                        </a:lnSpc>
                        <a:spcBef>
                          <a:spcPts val="0"/>
                        </a:spcBef>
                        <a:spcAft>
                          <a:spcPts val="0"/>
                        </a:spcAft>
                        <a:buNone/>
                      </a:pPr>
                      <a:r>
                        <a:rPr lang="en-US" sz="700">
                          <a:solidFill>
                            <a:schemeClr val="dk1"/>
                          </a:solidFill>
                          <a:latin typeface="IBM Plex Sans"/>
                          <a:ea typeface="IBM Plex Sans"/>
                          <a:cs typeface="IBM Plex Sans"/>
                          <a:sym typeface="IBM Plex Sans"/>
                        </a:rPr>
                        <a:t>1.000868</a:t>
                      </a:r>
                      <a:endParaRPr sz="700">
                        <a:solidFill>
                          <a:schemeClr val="dk1"/>
                        </a:solidFill>
                        <a:latin typeface="IBM Plex Sans"/>
                        <a:ea typeface="IBM Plex Sans"/>
                        <a:cs typeface="IBM Plex Sans"/>
                        <a:sym typeface="IBM Plex Sans"/>
                      </a:endParaRPr>
                    </a:p>
                  </a:txBody>
                  <a:tcPr marL="91425" marR="91425" marT="91425" marB="91425" anchor="ctr">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extLst>
                  <a:ext uri="{0D108BD9-81ED-4DB2-BD59-A6C34878D82A}">
                    <a16:rowId xmlns:a16="http://schemas.microsoft.com/office/drawing/2014/main" val="10004"/>
                  </a:ext>
                </a:extLst>
              </a:tr>
              <a:tr h="321000">
                <a:tc>
                  <a:txBody>
                    <a:bodyPr/>
                    <a:lstStyle/>
                    <a:p>
                      <a:pPr marL="0" lvl="0" indent="0" algn="l" rtl="0">
                        <a:lnSpc>
                          <a:spcPct val="171429"/>
                        </a:lnSpc>
                        <a:spcBef>
                          <a:spcPts val="0"/>
                        </a:spcBef>
                        <a:spcAft>
                          <a:spcPts val="0"/>
                        </a:spcAft>
                        <a:buNone/>
                      </a:pPr>
                      <a:r>
                        <a:rPr lang="en-US" sz="700" b="1">
                          <a:solidFill>
                            <a:schemeClr val="dk1"/>
                          </a:solidFill>
                          <a:latin typeface="IBM Plex Sans"/>
                          <a:ea typeface="IBM Plex Sans"/>
                          <a:cs typeface="IBM Plex Sans"/>
                          <a:sym typeface="IBM Plex Sans"/>
                        </a:rPr>
                        <a:t>Weekday</a:t>
                      </a:r>
                      <a:endParaRPr sz="700" b="1">
                        <a:solidFill>
                          <a:schemeClr val="dk1"/>
                        </a:solidFill>
                        <a:latin typeface="IBM Plex Sans"/>
                        <a:ea typeface="IBM Plex Sans"/>
                        <a:cs typeface="IBM Plex Sans"/>
                        <a:sym typeface="IBM Plex Sans"/>
                      </a:endParaRPr>
                    </a:p>
                  </a:txBody>
                  <a:tcPr marL="91425" marR="91425" marT="91425" marB="91425" anchor="ctr">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ctr" rtl="0">
                        <a:lnSpc>
                          <a:spcPct val="171429"/>
                        </a:lnSpc>
                        <a:spcBef>
                          <a:spcPts val="0"/>
                        </a:spcBef>
                        <a:spcAft>
                          <a:spcPts val="0"/>
                        </a:spcAft>
                        <a:buNone/>
                      </a:pPr>
                      <a:r>
                        <a:rPr lang="en-US" sz="700">
                          <a:solidFill>
                            <a:schemeClr val="dk1"/>
                          </a:solidFill>
                          <a:latin typeface="IBM Plex Sans"/>
                          <a:ea typeface="IBM Plex Sans"/>
                          <a:cs typeface="IBM Plex Sans"/>
                          <a:sym typeface="IBM Plex Sans"/>
                        </a:rPr>
                        <a:t>1.000344</a:t>
                      </a:r>
                      <a:endParaRPr sz="700">
                        <a:solidFill>
                          <a:schemeClr val="dk1"/>
                        </a:solidFill>
                        <a:latin typeface="IBM Plex Sans"/>
                        <a:ea typeface="IBM Plex Sans"/>
                        <a:cs typeface="IBM Plex Sans"/>
                        <a:sym typeface="IBM Plex Sans"/>
                      </a:endParaRPr>
                    </a:p>
                  </a:txBody>
                  <a:tcPr marL="91425" marR="91425" marT="91425" marB="91425" anchor="ctr">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extLst>
                  <a:ext uri="{0D108BD9-81ED-4DB2-BD59-A6C34878D82A}">
                    <a16:rowId xmlns:a16="http://schemas.microsoft.com/office/drawing/2014/main" val="10005"/>
                  </a:ext>
                </a:extLst>
              </a:tr>
              <a:tr h="321000">
                <a:tc>
                  <a:txBody>
                    <a:bodyPr/>
                    <a:lstStyle/>
                    <a:p>
                      <a:pPr marL="0" lvl="0" indent="0" algn="l" rtl="0">
                        <a:lnSpc>
                          <a:spcPct val="171429"/>
                        </a:lnSpc>
                        <a:spcBef>
                          <a:spcPts val="0"/>
                        </a:spcBef>
                        <a:spcAft>
                          <a:spcPts val="0"/>
                        </a:spcAft>
                        <a:buNone/>
                      </a:pPr>
                      <a:r>
                        <a:rPr lang="en-US" sz="700" b="1">
                          <a:solidFill>
                            <a:schemeClr val="dk1"/>
                          </a:solidFill>
                          <a:latin typeface="IBM Plex Sans"/>
                          <a:ea typeface="IBM Plex Sans"/>
                          <a:cs typeface="IBM Plex Sans"/>
                          <a:sym typeface="IBM Plex Sans"/>
                        </a:rPr>
                        <a:t>Social_Network</a:t>
                      </a:r>
                      <a:endParaRPr sz="700" b="1">
                        <a:solidFill>
                          <a:schemeClr val="dk1"/>
                        </a:solidFill>
                        <a:latin typeface="IBM Plex Sans"/>
                        <a:ea typeface="IBM Plex Sans"/>
                        <a:cs typeface="IBM Plex Sans"/>
                        <a:sym typeface="IBM Plex Sans"/>
                      </a:endParaRPr>
                    </a:p>
                  </a:txBody>
                  <a:tcPr marL="91425" marR="91425" marT="91425" marB="91425" anchor="ctr">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ctr" rtl="0">
                        <a:lnSpc>
                          <a:spcPct val="171429"/>
                        </a:lnSpc>
                        <a:spcBef>
                          <a:spcPts val="0"/>
                        </a:spcBef>
                        <a:spcAft>
                          <a:spcPts val="0"/>
                        </a:spcAft>
                        <a:buNone/>
                      </a:pPr>
                      <a:r>
                        <a:rPr lang="en-US" sz="700">
                          <a:solidFill>
                            <a:schemeClr val="dk1"/>
                          </a:solidFill>
                          <a:latin typeface="IBM Plex Sans"/>
                          <a:ea typeface="IBM Plex Sans"/>
                          <a:cs typeface="IBM Plex Sans"/>
                          <a:sym typeface="IBM Plex Sans"/>
                        </a:rPr>
                        <a:t>1.000522</a:t>
                      </a:r>
                      <a:endParaRPr sz="700">
                        <a:solidFill>
                          <a:schemeClr val="dk1"/>
                        </a:solidFill>
                        <a:latin typeface="IBM Plex Sans"/>
                        <a:ea typeface="IBM Plex Sans"/>
                        <a:cs typeface="IBM Plex Sans"/>
                        <a:sym typeface="IBM Plex Sans"/>
                      </a:endParaRPr>
                    </a:p>
                  </a:txBody>
                  <a:tcPr marL="91425" marR="91425" marT="91425" marB="91425" anchor="ctr">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extLst>
                  <a:ext uri="{0D108BD9-81ED-4DB2-BD59-A6C34878D82A}">
                    <a16:rowId xmlns:a16="http://schemas.microsoft.com/office/drawing/2014/main" val="10006"/>
                  </a:ext>
                </a:extLst>
              </a:tr>
              <a:tr h="321000">
                <a:tc>
                  <a:txBody>
                    <a:bodyPr/>
                    <a:lstStyle/>
                    <a:p>
                      <a:pPr marL="0" lvl="0" indent="0" algn="l" rtl="0">
                        <a:lnSpc>
                          <a:spcPct val="171429"/>
                        </a:lnSpc>
                        <a:spcBef>
                          <a:spcPts val="0"/>
                        </a:spcBef>
                        <a:spcAft>
                          <a:spcPts val="0"/>
                        </a:spcAft>
                        <a:buNone/>
                      </a:pPr>
                      <a:r>
                        <a:rPr lang="en-US" sz="700" b="1">
                          <a:solidFill>
                            <a:schemeClr val="dk1"/>
                          </a:solidFill>
                          <a:latin typeface="IBM Plex Sans"/>
                          <a:ea typeface="IBM Plex Sans"/>
                          <a:cs typeface="IBM Plex Sans"/>
                          <a:sym typeface="IBM Plex Sans"/>
                        </a:rPr>
                        <a:t>Number_of_Previous_Orders</a:t>
                      </a:r>
                      <a:endParaRPr sz="700" b="1">
                        <a:solidFill>
                          <a:schemeClr val="dk1"/>
                        </a:solidFill>
                        <a:latin typeface="IBM Plex Sans"/>
                        <a:ea typeface="IBM Plex Sans"/>
                        <a:cs typeface="IBM Plex Sans"/>
                        <a:sym typeface="IBM Plex Sans"/>
                      </a:endParaRPr>
                    </a:p>
                  </a:txBody>
                  <a:tcPr marL="91425" marR="91425" marT="91425" marB="91425" anchor="ctr">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ctr" rtl="0">
                        <a:lnSpc>
                          <a:spcPct val="171429"/>
                        </a:lnSpc>
                        <a:spcBef>
                          <a:spcPts val="0"/>
                        </a:spcBef>
                        <a:spcAft>
                          <a:spcPts val="0"/>
                        </a:spcAft>
                        <a:buNone/>
                      </a:pPr>
                      <a:r>
                        <a:rPr lang="en-US" sz="700">
                          <a:solidFill>
                            <a:schemeClr val="dk1"/>
                          </a:solidFill>
                          <a:latin typeface="IBM Plex Sans"/>
                          <a:ea typeface="IBM Plex Sans"/>
                          <a:cs typeface="IBM Plex Sans"/>
                          <a:sym typeface="IBM Plex Sans"/>
                        </a:rPr>
                        <a:t>1.048097</a:t>
                      </a:r>
                      <a:endParaRPr sz="700">
                        <a:solidFill>
                          <a:schemeClr val="dk1"/>
                        </a:solidFill>
                        <a:latin typeface="IBM Plex Sans"/>
                        <a:ea typeface="IBM Plex Sans"/>
                        <a:cs typeface="IBM Plex Sans"/>
                        <a:sym typeface="IBM Plex Sans"/>
                      </a:endParaRPr>
                    </a:p>
                  </a:txBody>
                  <a:tcPr marL="91425" marR="91425" marT="91425" marB="91425" anchor="ctr">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extLst>
                  <a:ext uri="{0D108BD9-81ED-4DB2-BD59-A6C34878D82A}">
                    <a16:rowId xmlns:a16="http://schemas.microsoft.com/office/drawing/2014/main" val="10007"/>
                  </a:ext>
                </a:extLst>
              </a:tr>
              <a:tr h="321000">
                <a:tc>
                  <a:txBody>
                    <a:bodyPr/>
                    <a:lstStyle/>
                    <a:p>
                      <a:pPr marL="0" lvl="0" indent="0" algn="l" rtl="0">
                        <a:lnSpc>
                          <a:spcPct val="171429"/>
                        </a:lnSpc>
                        <a:spcBef>
                          <a:spcPts val="0"/>
                        </a:spcBef>
                        <a:spcAft>
                          <a:spcPts val="0"/>
                        </a:spcAft>
                        <a:buNone/>
                      </a:pPr>
                      <a:r>
                        <a:rPr lang="en-US" sz="700" b="1">
                          <a:solidFill>
                            <a:schemeClr val="dk1"/>
                          </a:solidFill>
                          <a:latin typeface="IBM Plex Sans"/>
                          <a:ea typeface="IBM Plex Sans"/>
                          <a:cs typeface="IBM Plex Sans"/>
                          <a:sym typeface="IBM Plex Sans"/>
                        </a:rPr>
                        <a:t>Restaurant_Type</a:t>
                      </a:r>
                      <a:endParaRPr sz="700" b="1">
                        <a:solidFill>
                          <a:schemeClr val="dk1"/>
                        </a:solidFill>
                        <a:latin typeface="IBM Plex Sans"/>
                        <a:ea typeface="IBM Plex Sans"/>
                        <a:cs typeface="IBM Plex Sans"/>
                        <a:sym typeface="IBM Plex Sans"/>
                      </a:endParaRPr>
                    </a:p>
                  </a:txBody>
                  <a:tcPr marL="91425" marR="91425" marT="91425" marB="91425" anchor="ctr">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ctr" rtl="0">
                        <a:lnSpc>
                          <a:spcPct val="171429"/>
                        </a:lnSpc>
                        <a:spcBef>
                          <a:spcPts val="0"/>
                        </a:spcBef>
                        <a:spcAft>
                          <a:spcPts val="0"/>
                        </a:spcAft>
                        <a:buNone/>
                      </a:pPr>
                      <a:r>
                        <a:rPr lang="en-US" sz="700">
                          <a:solidFill>
                            <a:schemeClr val="dk1"/>
                          </a:solidFill>
                          <a:latin typeface="IBM Plex Sans"/>
                          <a:ea typeface="IBM Plex Sans"/>
                          <a:cs typeface="IBM Plex Sans"/>
                          <a:sym typeface="IBM Plex Sans"/>
                        </a:rPr>
                        <a:t>1.012109</a:t>
                      </a:r>
                      <a:endParaRPr sz="700">
                        <a:solidFill>
                          <a:schemeClr val="dk1"/>
                        </a:solidFill>
                        <a:latin typeface="IBM Plex Sans"/>
                        <a:ea typeface="IBM Plex Sans"/>
                        <a:cs typeface="IBM Plex Sans"/>
                        <a:sym typeface="IBM Plex Sans"/>
                      </a:endParaRPr>
                    </a:p>
                  </a:txBody>
                  <a:tcPr marL="91425" marR="91425" marT="91425" marB="91425" anchor="ctr">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pic>
        <p:nvPicPr>
          <p:cNvPr id="303" name="Google Shape;303;g2ac5ab257be_0_25"/>
          <p:cNvPicPr preferRelativeResize="0"/>
          <p:nvPr/>
        </p:nvPicPr>
        <p:blipFill>
          <a:blip r:embed="rId6">
            <a:alphaModFix/>
          </a:blip>
          <a:stretch>
            <a:fillRect/>
          </a:stretch>
        </p:blipFill>
        <p:spPr>
          <a:xfrm>
            <a:off x="34150" y="4430150"/>
            <a:ext cx="1175500" cy="713352"/>
          </a:xfrm>
          <a:prstGeom prst="rect">
            <a:avLst/>
          </a:prstGeom>
          <a:noFill/>
          <a:ln>
            <a:noFill/>
          </a:ln>
        </p:spPr>
      </p:pic>
      <p:sp>
        <p:nvSpPr>
          <p:cNvPr id="304" name="Google Shape;304;g2ac5ab257be_0_25"/>
          <p:cNvSpPr txBox="1"/>
          <p:nvPr/>
        </p:nvSpPr>
        <p:spPr>
          <a:xfrm>
            <a:off x="277040" y="81150"/>
            <a:ext cx="2425800" cy="307800"/>
          </a:xfrm>
          <a:prstGeom prst="rect">
            <a:avLst/>
          </a:prstGeom>
          <a:noFill/>
          <a:ln>
            <a:noFill/>
          </a:ln>
        </p:spPr>
        <p:txBody>
          <a:bodyPr spcFirstLastPara="1" wrap="square" lIns="91425" tIns="91425" rIns="91425" bIns="91425" anchor="t" anchorCtr="0">
            <a:spAutoFit/>
          </a:bodyPr>
          <a:lstStyle/>
          <a:p>
            <a:pPr marL="0" lvl="0" indent="0" algn="ctr" rtl="0">
              <a:lnSpc>
                <a:spcPct val="171429"/>
              </a:lnSpc>
              <a:spcBef>
                <a:spcPts val="0"/>
              </a:spcBef>
              <a:spcAft>
                <a:spcPts val="0"/>
              </a:spcAft>
              <a:buNone/>
            </a:pPr>
            <a:r>
              <a:rPr lang="en-US" sz="800">
                <a:solidFill>
                  <a:schemeClr val="dk1"/>
                </a:solidFill>
                <a:latin typeface="IBM Plex Sans"/>
                <a:ea typeface="IBM Plex Sans"/>
                <a:cs typeface="IBM Plex Sans"/>
                <a:sym typeface="IBM Plex Sans"/>
              </a:rPr>
              <a:t>Fig  4.  Features and their normalised GVIF score.</a:t>
            </a:r>
            <a:endParaRPr sz="800">
              <a:solidFill>
                <a:schemeClr val="dk1"/>
              </a:solidFill>
              <a:latin typeface="IBM Plex Sans"/>
              <a:ea typeface="IBM Plex Sans"/>
              <a:cs typeface="IBM Plex Sans"/>
              <a:sym typeface="IBM Plex Sans"/>
            </a:endParaRPr>
          </a:p>
        </p:txBody>
      </p:sp>
      <p:sp>
        <p:nvSpPr>
          <p:cNvPr id="305" name="Google Shape;305;g2ac5ab257be_0_25"/>
          <p:cNvSpPr txBox="1"/>
          <p:nvPr/>
        </p:nvSpPr>
        <p:spPr>
          <a:xfrm>
            <a:off x="3124140" y="2361698"/>
            <a:ext cx="2425800" cy="292500"/>
          </a:xfrm>
          <a:prstGeom prst="rect">
            <a:avLst/>
          </a:prstGeom>
          <a:noFill/>
          <a:ln>
            <a:noFill/>
          </a:ln>
        </p:spPr>
        <p:txBody>
          <a:bodyPr spcFirstLastPara="1" wrap="square" lIns="91425" tIns="91425" rIns="91425" bIns="91425" anchor="t" anchorCtr="0">
            <a:spAutoFit/>
          </a:bodyPr>
          <a:lstStyle/>
          <a:p>
            <a:pPr marL="0" lvl="0" indent="0" algn="ctr" rtl="0">
              <a:lnSpc>
                <a:spcPct val="171429"/>
              </a:lnSpc>
              <a:spcBef>
                <a:spcPts val="0"/>
              </a:spcBef>
              <a:spcAft>
                <a:spcPts val="0"/>
              </a:spcAft>
              <a:buNone/>
            </a:pPr>
            <a:r>
              <a:rPr lang="en-US" sz="600">
                <a:solidFill>
                  <a:schemeClr val="dk1"/>
                </a:solidFill>
                <a:latin typeface="IBM Plex Sans"/>
                <a:ea typeface="IBM Plex Sans"/>
                <a:cs typeface="IBM Plex Sans"/>
                <a:sym typeface="IBM Plex Sans"/>
              </a:rPr>
              <a:t>Fig  5. </a:t>
            </a:r>
            <a:r>
              <a:rPr lang="en-US" sz="700">
                <a:solidFill>
                  <a:schemeClr val="dk1"/>
                </a:solidFill>
                <a:latin typeface="IBM Plex Sans"/>
                <a:ea typeface="IBM Plex Sans"/>
                <a:cs typeface="IBM Plex Sans"/>
                <a:sym typeface="IBM Plex Sans"/>
              </a:rPr>
              <a:t>Split of Conversions and Non-Conversion</a:t>
            </a:r>
            <a:endParaRPr sz="700">
              <a:solidFill>
                <a:schemeClr val="dk1"/>
              </a:solidFill>
              <a:latin typeface="IBM Plex Sans"/>
              <a:ea typeface="IBM Plex Sans"/>
              <a:cs typeface="IBM Plex Sans"/>
              <a:sym typeface="IBM Plex Sans"/>
            </a:endParaRPr>
          </a:p>
        </p:txBody>
      </p:sp>
      <p:sp>
        <p:nvSpPr>
          <p:cNvPr id="306" name="Google Shape;306;g2ac5ab257be_0_25"/>
          <p:cNvSpPr txBox="1"/>
          <p:nvPr/>
        </p:nvSpPr>
        <p:spPr>
          <a:xfrm>
            <a:off x="6738575" y="2204442"/>
            <a:ext cx="747300" cy="287760"/>
          </a:xfrm>
          <a:prstGeom prst="rect">
            <a:avLst/>
          </a:prstGeom>
          <a:noFill/>
          <a:ln>
            <a:noFill/>
          </a:ln>
        </p:spPr>
        <p:txBody>
          <a:bodyPr spcFirstLastPara="1" wrap="square" lIns="91425" tIns="91425" rIns="91425" bIns="91425" anchor="t" anchorCtr="0">
            <a:spAutoFit/>
          </a:bodyPr>
          <a:lstStyle/>
          <a:p>
            <a:pPr marL="0" lvl="0" indent="0" algn="ctr" rtl="0">
              <a:lnSpc>
                <a:spcPct val="171429"/>
              </a:lnSpc>
              <a:spcBef>
                <a:spcPts val="0"/>
              </a:spcBef>
              <a:spcAft>
                <a:spcPts val="0"/>
              </a:spcAft>
              <a:buNone/>
            </a:pPr>
            <a:r>
              <a:rPr lang="en-US" sz="500" dirty="0">
                <a:solidFill>
                  <a:schemeClr val="dk1"/>
                </a:solidFill>
                <a:latin typeface="IBM Plex Sans"/>
                <a:ea typeface="IBM Plex Sans"/>
                <a:cs typeface="IBM Plex Sans"/>
                <a:sym typeface="IBM Plex Sans"/>
              </a:rPr>
              <a:t>Fig  6. </a:t>
            </a:r>
            <a:endParaRPr sz="500" dirty="0">
              <a:solidFill>
                <a:schemeClr val="dk1"/>
              </a:solidFill>
              <a:latin typeface="IBM Plex Sans"/>
              <a:ea typeface="IBM Plex Sans"/>
              <a:cs typeface="IBM Plex Sans"/>
              <a:sym typeface="IBM Plex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1"/>
        <p:cNvGrpSpPr/>
        <p:nvPr/>
      </p:nvGrpSpPr>
      <p:grpSpPr>
        <a:xfrm>
          <a:off x="0" y="0"/>
          <a:ext cx="0" cy="0"/>
          <a:chOff x="0" y="0"/>
          <a:chExt cx="0" cy="0"/>
        </a:xfrm>
      </p:grpSpPr>
      <p:sp>
        <p:nvSpPr>
          <p:cNvPr id="312" name="Google Shape;312;g2ac92d558bb_0_26"/>
          <p:cNvSpPr/>
          <p:nvPr/>
        </p:nvSpPr>
        <p:spPr>
          <a:xfrm>
            <a:off x="477101" y="577306"/>
            <a:ext cx="5486400" cy="4191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None/>
            </a:pPr>
            <a:r>
              <a:rPr lang="en-US" sz="3000">
                <a:latin typeface="IBM Plex Sans"/>
                <a:ea typeface="IBM Plex Sans"/>
                <a:cs typeface="IBM Plex Sans"/>
                <a:sym typeface="IBM Plex Sans"/>
              </a:rPr>
              <a:t>Preprocessing</a:t>
            </a:r>
            <a:endParaRPr sz="3000" b="0" i="0" u="none" strike="noStrike" cap="none">
              <a:solidFill>
                <a:schemeClr val="dk1"/>
              </a:solidFill>
              <a:latin typeface="Calibri"/>
              <a:ea typeface="Calibri"/>
              <a:cs typeface="Calibri"/>
              <a:sym typeface="Calibri"/>
            </a:endParaRPr>
          </a:p>
        </p:txBody>
      </p:sp>
      <p:cxnSp>
        <p:nvCxnSpPr>
          <p:cNvPr id="313" name="Google Shape;313;g2ac92d558bb_0_26"/>
          <p:cNvCxnSpPr/>
          <p:nvPr/>
        </p:nvCxnSpPr>
        <p:spPr>
          <a:xfrm>
            <a:off x="473195" y="479675"/>
            <a:ext cx="8217600" cy="1410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314" name="Google Shape;314;g2ac92d558bb_0_26"/>
          <p:cNvSpPr/>
          <p:nvPr/>
        </p:nvSpPr>
        <p:spPr>
          <a:xfrm>
            <a:off x="527475" y="1083300"/>
            <a:ext cx="8163300" cy="419100"/>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1100">
                <a:latin typeface="IBM Plex Sans"/>
                <a:ea typeface="IBM Plex Sans"/>
                <a:cs typeface="IBM Plex Sans"/>
                <a:sym typeface="IBM Plex Sans"/>
              </a:rPr>
              <a:t>Data is fairly clean to begin with. Some cleaning and preprocessing conducted to make it compatible with the models to be tested.</a:t>
            </a:r>
            <a:endParaRPr sz="1100">
              <a:latin typeface="IBM Plex Sans"/>
              <a:ea typeface="IBM Plex Sans"/>
              <a:cs typeface="IBM Plex Sans"/>
              <a:sym typeface="IBM Plex Sans"/>
            </a:endParaRPr>
          </a:p>
        </p:txBody>
      </p:sp>
      <p:pic>
        <p:nvPicPr>
          <p:cNvPr id="315" name="Google Shape;315;g2ac92d558bb_0_26"/>
          <p:cNvPicPr preferRelativeResize="0"/>
          <p:nvPr/>
        </p:nvPicPr>
        <p:blipFill>
          <a:blip r:embed="rId3">
            <a:alphaModFix/>
          </a:blip>
          <a:stretch>
            <a:fillRect/>
          </a:stretch>
        </p:blipFill>
        <p:spPr>
          <a:xfrm>
            <a:off x="64200" y="4430150"/>
            <a:ext cx="1175500" cy="713352"/>
          </a:xfrm>
          <a:prstGeom prst="rect">
            <a:avLst/>
          </a:prstGeom>
          <a:noFill/>
          <a:ln>
            <a:noFill/>
          </a:ln>
        </p:spPr>
      </p:pic>
      <p:sp>
        <p:nvSpPr>
          <p:cNvPr id="316" name="Google Shape;316;g2ac92d558bb_0_26"/>
          <p:cNvSpPr/>
          <p:nvPr/>
        </p:nvSpPr>
        <p:spPr>
          <a:xfrm>
            <a:off x="490350" y="1343025"/>
            <a:ext cx="8317500" cy="2874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100" b="1" dirty="0">
                <a:latin typeface="IBM Plex Sans"/>
                <a:ea typeface="IBM Plex Sans"/>
                <a:cs typeface="IBM Plex Sans"/>
                <a:sym typeface="IBM Plex Sans"/>
              </a:rPr>
              <a:t>Missing Values:</a:t>
            </a:r>
            <a:endParaRPr sz="1100" dirty="0">
              <a:latin typeface="IBM Plex Sans"/>
              <a:ea typeface="IBM Plex Sans"/>
              <a:cs typeface="IBM Plex Sans"/>
              <a:sym typeface="IBM Plex Sans"/>
            </a:endParaRPr>
          </a:p>
          <a:p>
            <a:pPr marL="0" lvl="0" indent="0" algn="l" rtl="0">
              <a:spcBef>
                <a:spcPts val="0"/>
              </a:spcBef>
              <a:spcAft>
                <a:spcPts val="0"/>
              </a:spcAft>
              <a:buNone/>
            </a:pPr>
            <a:r>
              <a:rPr lang="en-US" sz="1100" dirty="0">
                <a:latin typeface="IBM Plex Sans"/>
                <a:ea typeface="IBM Plex Sans"/>
                <a:cs typeface="IBM Plex Sans"/>
                <a:sym typeface="IBM Plex Sans"/>
              </a:rPr>
              <a:t>Method: We found 1848 missing values in ‘restaurant type’ and imputed them using </a:t>
            </a:r>
            <a:r>
              <a:rPr lang="en-US" sz="1100" i="1" dirty="0">
                <a:latin typeface="IBM Plex Sans"/>
                <a:ea typeface="IBM Plex Sans"/>
                <a:cs typeface="IBM Plex Sans"/>
                <a:sym typeface="IBM Plex Sans"/>
              </a:rPr>
              <a:t>Mode</a:t>
            </a:r>
            <a:r>
              <a:rPr lang="en-US" sz="1100" dirty="0">
                <a:latin typeface="IBM Plex Sans"/>
                <a:ea typeface="IBM Plex Sans"/>
                <a:cs typeface="IBM Plex Sans"/>
                <a:sym typeface="IBM Plex Sans"/>
              </a:rPr>
              <a:t>.</a:t>
            </a:r>
            <a:endParaRPr sz="1100" dirty="0">
              <a:latin typeface="IBM Plex Sans"/>
              <a:ea typeface="IBM Plex Sans"/>
              <a:cs typeface="IBM Plex Sans"/>
              <a:sym typeface="IBM Plex Sans"/>
            </a:endParaRPr>
          </a:p>
          <a:p>
            <a:pPr marL="0" lvl="0" indent="0" algn="l" rtl="0">
              <a:spcBef>
                <a:spcPts val="0"/>
              </a:spcBef>
              <a:spcAft>
                <a:spcPts val="0"/>
              </a:spcAft>
              <a:buNone/>
            </a:pPr>
            <a:r>
              <a:rPr lang="en-US" sz="1100" dirty="0">
                <a:latin typeface="IBM Plex Sans"/>
                <a:ea typeface="IBM Plex Sans"/>
                <a:cs typeface="IBM Plex Sans"/>
                <a:sym typeface="IBM Plex Sans"/>
              </a:rPr>
              <a:t>Reason: For categorical variables, applying mode helps in retaining the original distribution. Easy to interpret.</a:t>
            </a:r>
            <a:endParaRPr sz="1100" dirty="0">
              <a:latin typeface="IBM Plex Sans"/>
              <a:ea typeface="IBM Plex Sans"/>
              <a:cs typeface="IBM Plex Sans"/>
              <a:sym typeface="IBM Plex Sans"/>
            </a:endParaRPr>
          </a:p>
          <a:p>
            <a:pPr marL="0" lvl="0" indent="0" algn="l" rtl="0">
              <a:spcBef>
                <a:spcPts val="0"/>
              </a:spcBef>
              <a:spcAft>
                <a:spcPts val="0"/>
              </a:spcAft>
              <a:buNone/>
            </a:pPr>
            <a:endParaRPr sz="1100" dirty="0">
              <a:latin typeface="IBM Plex Sans"/>
              <a:ea typeface="IBM Plex Sans"/>
              <a:cs typeface="IBM Plex Sans"/>
              <a:sym typeface="IBM Plex Sans"/>
            </a:endParaRPr>
          </a:p>
          <a:p>
            <a:pPr marL="0" lvl="0" indent="0" algn="l" rtl="0">
              <a:spcBef>
                <a:spcPts val="0"/>
              </a:spcBef>
              <a:spcAft>
                <a:spcPts val="0"/>
              </a:spcAft>
              <a:buClr>
                <a:schemeClr val="dk1"/>
              </a:buClr>
              <a:buSzPts val="1100"/>
              <a:buFont typeface="Arial"/>
              <a:buNone/>
            </a:pPr>
            <a:r>
              <a:rPr lang="en-US" sz="1100" b="1" dirty="0" err="1">
                <a:solidFill>
                  <a:schemeClr val="dk1"/>
                </a:solidFill>
                <a:latin typeface="IBM Plex Sans"/>
                <a:ea typeface="IBM Plex Sans"/>
                <a:cs typeface="IBM Plex Sans"/>
                <a:sym typeface="IBM Plex San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S</a:t>
            </a:r>
            <a:r>
              <a:rPr lang="en-US" sz="1100" b="1" dirty="0" err="1">
                <a:solidFill>
                  <a:schemeClr val="dk1"/>
                </a:solidFill>
                <a:latin typeface="IBM Plex Sans"/>
                <a:ea typeface="IBM Plex Sans"/>
                <a:cs typeface="IBM Plex Sans"/>
                <a:sym typeface="IBM Plex Sans"/>
              </a:rPr>
              <a:t>tandardisation</a:t>
            </a:r>
            <a:r>
              <a:rPr lang="en-US" sz="1100" b="1" dirty="0">
                <a:solidFill>
                  <a:schemeClr val="dk1"/>
                </a:solidFill>
                <a:latin typeface="IBM Plex Sans"/>
                <a:ea typeface="IBM Plex Sans"/>
                <a:cs typeface="IBM Plex Sans"/>
                <a:sym typeface="IBM Plex Sans"/>
              </a:rPr>
              <a:t>: </a:t>
            </a:r>
            <a:endParaRPr sz="1100" b="1" dirty="0">
              <a:solidFill>
                <a:schemeClr val="dk1"/>
              </a:solidFill>
              <a:latin typeface="IBM Plex Sans"/>
              <a:ea typeface="IBM Plex Sans"/>
              <a:cs typeface="IBM Plex Sans"/>
              <a:sym typeface="IBM Plex Sans"/>
            </a:endParaRPr>
          </a:p>
          <a:p>
            <a:pPr marL="0" lvl="0" indent="0" algn="l" rtl="0">
              <a:spcBef>
                <a:spcPts val="0"/>
              </a:spcBef>
              <a:spcAft>
                <a:spcPts val="0"/>
              </a:spcAft>
              <a:buNone/>
            </a:pPr>
            <a:r>
              <a:rPr lang="en-US" sz="1100" dirty="0">
                <a:solidFill>
                  <a:schemeClr val="dk1"/>
                </a:solidFill>
                <a:latin typeface="IBM Plex Sans"/>
                <a:ea typeface="IBM Plex Sans"/>
                <a:cs typeface="IBM Plex Sans"/>
                <a:sym typeface="IBM Plex Sans"/>
              </a:rPr>
              <a:t>Method: For numeric values with no outliers, </a:t>
            </a:r>
            <a:r>
              <a:rPr lang="en-US" sz="1100" i="1" dirty="0">
                <a:solidFill>
                  <a:schemeClr val="dk1"/>
                </a:solidFill>
                <a:latin typeface="IBM Plex Sans"/>
                <a:ea typeface="IBM Plex Sans"/>
                <a:cs typeface="IBM Plex Sans"/>
                <a:sym typeface="IBM Plex Sans"/>
              </a:rPr>
              <a:t>Z -Standardization </a:t>
            </a:r>
            <a:r>
              <a:rPr lang="en-US" sz="1100" dirty="0">
                <a:solidFill>
                  <a:schemeClr val="dk1"/>
                </a:solidFill>
                <a:latin typeface="IBM Plex Sans"/>
                <a:ea typeface="IBM Plex Sans"/>
                <a:cs typeface="IBM Plex Sans"/>
                <a:sym typeface="IBM Plex Sans"/>
              </a:rPr>
              <a:t>was applied as the method is sensitive to outliers </a:t>
            </a:r>
            <a:r>
              <a:rPr lang="en-US" sz="900" dirty="0">
                <a:solidFill>
                  <a:schemeClr val="dk1"/>
                </a:solidFill>
                <a:latin typeface="IBM Plex Sans"/>
                <a:ea typeface="IBM Plex Sans"/>
                <a:cs typeface="IBM Plex Sans"/>
                <a:sym typeface="IBM Plex Sans"/>
              </a:rPr>
              <a:t>(</a:t>
            </a:r>
            <a:r>
              <a:rPr lang="en-US" sz="900" i="1" dirty="0">
                <a:solidFill>
                  <a:schemeClr val="dk1"/>
                </a:solidFill>
                <a:latin typeface="IBM Plex Sans"/>
                <a:ea typeface="IBM Plex Sans"/>
                <a:cs typeface="IBM Plex Sans"/>
                <a:sym typeface="IBM Plex Sans"/>
              </a:rPr>
              <a:t>Refer </a:t>
            </a:r>
            <a:r>
              <a:rPr lang="en-US" sz="900" i="1" dirty="0">
                <a:solidFill>
                  <a:schemeClr val="dk1"/>
                </a:solidFill>
                <a:latin typeface="IBM Plex Sans"/>
                <a:ea typeface="IBM Plex Sans"/>
                <a:cs typeface="IBM Plex Sans"/>
                <a:sym typeface="IBM Plex Sans"/>
                <a:hlinkClick r:id="rId4" action="ppaction://hlinksldjump"/>
              </a:rPr>
              <a:t>Appendix 2</a:t>
            </a:r>
            <a:r>
              <a:rPr lang="en-US" sz="900" i="1" dirty="0">
                <a:solidFill>
                  <a:schemeClr val="dk1"/>
                </a:solidFill>
                <a:latin typeface="IBM Plex Sans"/>
                <a:ea typeface="IBM Plex Sans"/>
                <a:cs typeface="IBM Plex Sans"/>
                <a:sym typeface="IBM Plex Sans"/>
              </a:rPr>
              <a:t>)</a:t>
            </a:r>
            <a:endParaRPr sz="900" i="1" dirty="0">
              <a:solidFill>
                <a:schemeClr val="dk1"/>
              </a:solidFill>
              <a:latin typeface="IBM Plex Sans"/>
              <a:ea typeface="IBM Plex Sans"/>
              <a:cs typeface="IBM Plex Sans"/>
              <a:sym typeface="IBM Plex Sans"/>
            </a:endParaRPr>
          </a:p>
          <a:p>
            <a:pPr marL="0" lvl="0" indent="0" algn="l" rtl="0">
              <a:spcBef>
                <a:spcPts val="0"/>
              </a:spcBef>
              <a:spcAft>
                <a:spcPts val="0"/>
              </a:spcAft>
              <a:buNone/>
            </a:pPr>
            <a:r>
              <a:rPr lang="en-US" sz="1100" dirty="0">
                <a:solidFill>
                  <a:schemeClr val="dk1"/>
                </a:solidFill>
                <a:latin typeface="IBM Plex Sans"/>
                <a:ea typeface="IBM Plex Sans"/>
                <a:cs typeface="IBM Plex Sans"/>
                <a:sym typeface="IBM Plex Sans"/>
              </a:rPr>
              <a:t>Reason: Z -standardization squishes the input features to be between -1 to 1. </a:t>
            </a:r>
            <a:endParaRPr sz="1100" dirty="0">
              <a:solidFill>
                <a:schemeClr val="dk1"/>
              </a:solidFill>
              <a:latin typeface="IBM Plex Sans"/>
              <a:ea typeface="IBM Plex Sans"/>
              <a:cs typeface="IBM Plex Sans"/>
              <a:sym typeface="IBM Plex Sans"/>
            </a:endParaRPr>
          </a:p>
          <a:p>
            <a:pPr marL="0" lvl="0" indent="0" algn="l" rtl="0">
              <a:spcBef>
                <a:spcPts val="0"/>
              </a:spcBef>
              <a:spcAft>
                <a:spcPts val="0"/>
              </a:spcAft>
              <a:buNone/>
            </a:pPr>
            <a:endParaRPr sz="1100" b="1" dirty="0">
              <a:latin typeface="IBM Plex Sans"/>
              <a:ea typeface="IBM Plex Sans"/>
              <a:cs typeface="IBM Plex Sans"/>
              <a:sym typeface="IBM Plex Sans"/>
            </a:endParaRPr>
          </a:p>
          <a:p>
            <a:pPr marL="0" lvl="0" indent="0" algn="l" rtl="0">
              <a:spcBef>
                <a:spcPts val="0"/>
              </a:spcBef>
              <a:spcAft>
                <a:spcPts val="0"/>
              </a:spcAft>
              <a:buNone/>
            </a:pPr>
            <a:r>
              <a:rPr lang="en-US" sz="1100" b="1" dirty="0">
                <a:latin typeface="IBM Plex Sans"/>
                <a:ea typeface="IBM Plex Sans"/>
                <a:cs typeface="IBM Plex Sans"/>
                <a:sym typeface="IBM Plex San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Scaling</a:t>
            </a:r>
            <a:r>
              <a:rPr lang="en-US" sz="1100" b="1" dirty="0">
                <a:latin typeface="IBM Plex Sans"/>
                <a:ea typeface="IBM Plex Sans"/>
                <a:cs typeface="IBM Plex Sans"/>
                <a:sym typeface="IBM Plex Sans"/>
              </a:rPr>
              <a:t>:</a:t>
            </a:r>
            <a:endParaRPr sz="1100" b="1" dirty="0">
              <a:latin typeface="IBM Plex Sans"/>
              <a:ea typeface="IBM Plex Sans"/>
              <a:cs typeface="IBM Plex Sans"/>
              <a:sym typeface="IBM Plex Sans"/>
            </a:endParaRPr>
          </a:p>
          <a:p>
            <a:pPr marL="0" lvl="0" indent="0" algn="l" rtl="0">
              <a:spcBef>
                <a:spcPts val="0"/>
              </a:spcBef>
              <a:spcAft>
                <a:spcPts val="0"/>
              </a:spcAft>
              <a:buNone/>
            </a:pPr>
            <a:r>
              <a:rPr lang="en-US" sz="1100" dirty="0">
                <a:latin typeface="IBM Plex Sans"/>
                <a:ea typeface="IBM Plex Sans"/>
                <a:cs typeface="IBM Plex Sans"/>
                <a:sym typeface="IBM Plex Sans"/>
              </a:rPr>
              <a:t>Method: For all the numeric values with outliers, </a:t>
            </a:r>
            <a:r>
              <a:rPr lang="en-US" sz="1100" i="1" dirty="0">
                <a:latin typeface="IBM Plex Sans"/>
                <a:ea typeface="IBM Plex Sans"/>
                <a:cs typeface="IBM Plex Sans"/>
                <a:sym typeface="IBM Plex Sans"/>
              </a:rPr>
              <a:t>Robust Scaler</a:t>
            </a:r>
            <a:r>
              <a:rPr lang="en-US" sz="1100" dirty="0">
                <a:latin typeface="IBM Plex Sans"/>
                <a:ea typeface="IBM Plex Sans"/>
                <a:cs typeface="IBM Plex Sans"/>
                <a:sym typeface="IBM Plex Sans"/>
              </a:rPr>
              <a:t> applied </a:t>
            </a:r>
            <a:r>
              <a:rPr lang="en-US" sz="900" dirty="0">
                <a:solidFill>
                  <a:schemeClr val="dk1"/>
                </a:solidFill>
                <a:latin typeface="IBM Plex Sans"/>
                <a:ea typeface="IBM Plex Sans"/>
                <a:cs typeface="IBM Plex Sans"/>
                <a:sym typeface="IBM Plex Sans"/>
              </a:rPr>
              <a:t>(</a:t>
            </a:r>
            <a:r>
              <a:rPr lang="en-US" sz="900" i="1" dirty="0">
                <a:solidFill>
                  <a:schemeClr val="dk1"/>
                </a:solidFill>
                <a:latin typeface="IBM Plex Sans"/>
                <a:ea typeface="IBM Plex Sans"/>
                <a:cs typeface="IBM Plex Sans"/>
                <a:sym typeface="IBM Plex Sans"/>
              </a:rPr>
              <a:t>Refer </a:t>
            </a:r>
            <a:r>
              <a:rPr lang="en-US" sz="900" i="1" dirty="0">
                <a:solidFill>
                  <a:schemeClr val="dk1"/>
                </a:solidFill>
                <a:latin typeface="IBM Plex Sans"/>
                <a:ea typeface="IBM Plex Sans"/>
                <a:cs typeface="IBM Plex Sans"/>
                <a:sym typeface="IBM Plex Sans"/>
                <a:hlinkClick r:id="rId5" action="ppaction://hlinksldjump"/>
              </a:rPr>
              <a:t>Appendix 3</a:t>
            </a:r>
            <a:r>
              <a:rPr lang="en-US" sz="900" i="1" dirty="0">
                <a:solidFill>
                  <a:schemeClr val="dk1"/>
                </a:solidFill>
                <a:latin typeface="IBM Plex Sans"/>
                <a:ea typeface="IBM Plex Sans"/>
                <a:cs typeface="IBM Plex Sans"/>
                <a:sym typeface="IBM Plex Sans"/>
              </a:rPr>
              <a:t>). </a:t>
            </a:r>
            <a:r>
              <a:rPr lang="en-US" sz="1100" dirty="0">
                <a:latin typeface="IBM Plex Sans"/>
                <a:ea typeface="IBM Plex Sans"/>
                <a:cs typeface="IBM Plex Sans"/>
                <a:sym typeface="IBM Plex Sans"/>
              </a:rPr>
              <a:t> ‘Daytime’ was already robust scaled.</a:t>
            </a:r>
            <a:endParaRPr sz="1100" dirty="0">
              <a:latin typeface="IBM Plex Sans"/>
              <a:ea typeface="IBM Plex Sans"/>
              <a:cs typeface="IBM Plex Sans"/>
              <a:sym typeface="IBM Plex Sans"/>
            </a:endParaRPr>
          </a:p>
          <a:p>
            <a:pPr marL="0" lvl="0" indent="0" algn="l" rtl="0">
              <a:spcBef>
                <a:spcPts val="0"/>
              </a:spcBef>
              <a:spcAft>
                <a:spcPts val="0"/>
              </a:spcAft>
              <a:buNone/>
            </a:pPr>
            <a:r>
              <a:rPr lang="en-US" sz="1100" dirty="0">
                <a:latin typeface="IBM Plex Sans"/>
                <a:ea typeface="IBM Plex Sans"/>
                <a:cs typeface="IBM Plex Sans"/>
                <a:sym typeface="IBM Plex Sans"/>
              </a:rPr>
              <a:t>Reason: Robust scaling takes median of the values which is robust to the outliers </a:t>
            </a:r>
            <a:endParaRPr sz="1100" dirty="0">
              <a:latin typeface="IBM Plex Sans"/>
              <a:ea typeface="IBM Plex Sans"/>
              <a:cs typeface="IBM Plex Sans"/>
              <a:sym typeface="IBM Plex Sans"/>
            </a:endParaRPr>
          </a:p>
          <a:p>
            <a:pPr marL="0" lvl="0" indent="0" algn="l" rtl="0">
              <a:spcBef>
                <a:spcPts val="0"/>
              </a:spcBef>
              <a:spcAft>
                <a:spcPts val="0"/>
              </a:spcAft>
              <a:buNone/>
            </a:pPr>
            <a:endParaRPr sz="1100" dirty="0">
              <a:latin typeface="IBM Plex Sans"/>
              <a:ea typeface="IBM Plex Sans"/>
              <a:cs typeface="IBM Plex Sans"/>
              <a:sym typeface="IBM Plex Sans"/>
            </a:endParaRPr>
          </a:p>
          <a:p>
            <a:pPr marL="0" lvl="0" indent="0" algn="l" rtl="0">
              <a:spcBef>
                <a:spcPts val="0"/>
              </a:spcBef>
              <a:spcAft>
                <a:spcPts val="0"/>
              </a:spcAft>
              <a:buNone/>
            </a:pPr>
            <a:r>
              <a:rPr lang="en-US" sz="1100" b="1" dirty="0">
                <a:latin typeface="IBM Plex Sans"/>
                <a:ea typeface="IBM Plex Sans"/>
                <a:cs typeface="IBM Plex Sans"/>
                <a:sym typeface="IBM Plex Sans"/>
              </a:rPr>
              <a:t>Encoding:</a:t>
            </a:r>
            <a:endParaRPr sz="1100" b="1" dirty="0">
              <a:latin typeface="IBM Plex Sans"/>
              <a:ea typeface="IBM Plex Sans"/>
              <a:cs typeface="IBM Plex Sans"/>
              <a:sym typeface="IBM Plex Sans"/>
            </a:endParaRPr>
          </a:p>
          <a:p>
            <a:pPr marL="0" lvl="0" indent="0" algn="l" rtl="0">
              <a:spcBef>
                <a:spcPts val="0"/>
              </a:spcBef>
              <a:spcAft>
                <a:spcPts val="0"/>
              </a:spcAft>
              <a:buNone/>
            </a:pPr>
            <a:r>
              <a:rPr lang="en-US" sz="1100" dirty="0">
                <a:latin typeface="IBM Plex Sans"/>
                <a:ea typeface="IBM Plex Sans"/>
                <a:cs typeface="IBM Plex Sans"/>
                <a:sym typeface="IBM Plex Sans"/>
              </a:rPr>
              <a:t>Method: For all the categorical variables, we applied </a:t>
            </a:r>
            <a:r>
              <a:rPr lang="en-US" sz="1100" i="1" dirty="0">
                <a:latin typeface="IBM Plex Sans"/>
                <a:ea typeface="IBM Plex Sans"/>
                <a:cs typeface="IBM Plex Sans"/>
                <a:sym typeface="IBM Plex Sans"/>
              </a:rPr>
              <a:t>one-hot encoding</a:t>
            </a:r>
            <a:r>
              <a:rPr lang="en-US" sz="1100" dirty="0">
                <a:latin typeface="IBM Plex Sans"/>
                <a:ea typeface="IBM Plex Sans"/>
                <a:cs typeface="IBM Plex Sans"/>
                <a:sym typeface="IBM Plex Sans"/>
              </a:rPr>
              <a:t> to convert them into numerical representation</a:t>
            </a:r>
            <a:endParaRPr sz="1100" dirty="0">
              <a:latin typeface="IBM Plex Sans"/>
              <a:ea typeface="IBM Plex Sans"/>
              <a:cs typeface="IBM Plex Sans"/>
              <a:sym typeface="IBM Plex Sans"/>
            </a:endParaRPr>
          </a:p>
          <a:p>
            <a:pPr marL="0" lvl="0" indent="0" algn="l" rtl="0">
              <a:spcBef>
                <a:spcPts val="0"/>
              </a:spcBef>
              <a:spcAft>
                <a:spcPts val="0"/>
              </a:spcAft>
              <a:buNone/>
            </a:pPr>
            <a:r>
              <a:rPr lang="en-US" sz="1100" dirty="0">
                <a:latin typeface="IBM Plex Sans"/>
                <a:ea typeface="IBM Plex Sans"/>
                <a:cs typeface="IBM Plex Sans"/>
                <a:sym typeface="IBM Plex Sans"/>
              </a:rPr>
              <a:t>Reason: For many ML models, the input data has to be in numerical form to perform better</a:t>
            </a:r>
            <a:endParaRPr sz="1100" dirty="0">
              <a:latin typeface="IBM Plex Sans"/>
              <a:ea typeface="IBM Plex Sans"/>
              <a:cs typeface="IBM Plex Sans"/>
              <a:sym typeface="IBM Plex Sans"/>
            </a:endParaRPr>
          </a:p>
          <a:p>
            <a:pPr marL="0" lvl="0" indent="0" algn="l" rtl="0">
              <a:spcBef>
                <a:spcPts val="0"/>
              </a:spcBef>
              <a:spcAft>
                <a:spcPts val="0"/>
              </a:spcAft>
              <a:buNone/>
            </a:pPr>
            <a:endParaRPr sz="1100" dirty="0">
              <a:latin typeface="IBM Plex Sans"/>
              <a:ea typeface="IBM Plex Sans"/>
              <a:cs typeface="IBM Plex Sans"/>
              <a:sym typeface="IBM Plex Sans"/>
            </a:endParaRPr>
          </a:p>
        </p:txBody>
      </p:sp>
      <p:sp>
        <p:nvSpPr>
          <p:cNvPr id="317" name="Google Shape;317;g2ac92d558bb_0_26"/>
          <p:cNvSpPr/>
          <p:nvPr/>
        </p:nvSpPr>
        <p:spPr>
          <a:xfrm>
            <a:off x="2035918" y="4396250"/>
            <a:ext cx="4638000" cy="596700"/>
          </a:xfrm>
          <a:prstGeom prst="roundRect">
            <a:avLst>
              <a:gd name="adj" fmla="val 16667"/>
            </a:avLst>
          </a:prstGeom>
          <a:noFill/>
          <a:ln w="9525" cap="flat" cmpd="sng">
            <a:solidFill>
              <a:srgbClr val="00CDB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a:latin typeface="IBM Plex Sans"/>
                <a:ea typeface="IBM Plex Sans"/>
                <a:cs typeface="IBM Plex Sans"/>
                <a:sym typeface="IBM Plex Sans"/>
              </a:rPr>
              <a:t>28 numerical features</a:t>
            </a:r>
            <a:r>
              <a:rPr lang="en-US" sz="1200">
                <a:latin typeface="IBM Plex Sans"/>
                <a:ea typeface="IBM Plex Sans"/>
                <a:cs typeface="IBM Plex Sans"/>
                <a:sym typeface="IBM Plex Sans"/>
              </a:rPr>
              <a:t> to train our models, post pre-processing</a:t>
            </a:r>
            <a:endParaRPr sz="1200">
              <a:latin typeface="IBM Plex Sans"/>
              <a:ea typeface="IBM Plex Sans"/>
              <a:cs typeface="IBM Plex Sans"/>
              <a:sym typeface="IBM Plex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322"/>
        <p:cNvGrpSpPr/>
        <p:nvPr/>
      </p:nvGrpSpPr>
      <p:grpSpPr>
        <a:xfrm>
          <a:off x="0" y="0"/>
          <a:ext cx="0" cy="0"/>
          <a:chOff x="0" y="0"/>
          <a:chExt cx="0" cy="0"/>
        </a:xfrm>
      </p:grpSpPr>
      <p:cxnSp>
        <p:nvCxnSpPr>
          <p:cNvPr id="323" name="Google Shape;323;p13"/>
          <p:cNvCxnSpPr/>
          <p:nvPr/>
        </p:nvCxnSpPr>
        <p:spPr>
          <a:xfrm rot="5400000">
            <a:off x="647106" y="854677"/>
            <a:ext cx="762000" cy="0"/>
          </a:xfrm>
          <a:prstGeom prst="straightConnector1">
            <a:avLst/>
          </a:prstGeom>
          <a:solidFill>
            <a:srgbClr val="FFFFFF"/>
          </a:solidFill>
          <a:ln w="9525" cap="flat" cmpd="sng">
            <a:solidFill>
              <a:srgbClr val="FFFFFF">
                <a:alpha val="29803"/>
              </a:srgbClr>
            </a:solidFill>
            <a:prstDash val="solid"/>
            <a:round/>
            <a:headEnd type="none" w="sm" len="sm"/>
            <a:tailEnd type="none" w="sm" len="sm"/>
          </a:ln>
        </p:spPr>
      </p:cxnSp>
      <p:cxnSp>
        <p:nvCxnSpPr>
          <p:cNvPr id="324" name="Google Shape;324;p13"/>
          <p:cNvCxnSpPr/>
          <p:nvPr/>
        </p:nvCxnSpPr>
        <p:spPr>
          <a:xfrm>
            <a:off x="477497" y="478276"/>
            <a:ext cx="8763000" cy="0"/>
          </a:xfrm>
          <a:prstGeom prst="straightConnector1">
            <a:avLst/>
          </a:prstGeom>
          <a:solidFill>
            <a:srgbClr val="FFFFFF"/>
          </a:solidFill>
          <a:ln w="9525" cap="flat" cmpd="sng">
            <a:solidFill>
              <a:srgbClr val="FFFFFF">
                <a:alpha val="29803"/>
              </a:srgbClr>
            </a:solidFill>
            <a:prstDash val="solid"/>
            <a:round/>
            <a:headEnd type="none" w="sm" len="sm"/>
            <a:tailEnd type="none" w="sm" len="sm"/>
          </a:ln>
        </p:spPr>
      </p:cxnSp>
      <p:sp>
        <p:nvSpPr>
          <p:cNvPr id="325" name="Google Shape;325;p13"/>
          <p:cNvSpPr/>
          <p:nvPr/>
        </p:nvSpPr>
        <p:spPr>
          <a:xfrm>
            <a:off x="6142628" y="4347783"/>
            <a:ext cx="2743200" cy="320040"/>
          </a:xfrm>
          <a:prstGeom prst="rect">
            <a:avLst/>
          </a:prstGeom>
          <a:noFill/>
          <a:ln>
            <a:noFill/>
          </a:ln>
        </p:spPr>
        <p:txBody>
          <a:bodyPr spcFirstLastPara="1" wrap="square" lIns="0" tIns="0" rIns="0" bIns="0" anchor="b" anchorCtr="0">
            <a:noAutofit/>
          </a:bodyPr>
          <a:lstStyle/>
          <a:p>
            <a:pPr marL="0" marR="0" lvl="0" indent="0" algn="l" rtl="0">
              <a:lnSpc>
                <a:spcPct val="140000"/>
              </a:lnSpc>
              <a:spcBef>
                <a:spcPts val="0"/>
              </a:spcBef>
              <a:spcAft>
                <a:spcPts val="0"/>
              </a:spcAft>
              <a:buNone/>
            </a:pPr>
            <a:r>
              <a:rPr lang="en-US" sz="1100">
                <a:solidFill>
                  <a:srgbClr val="FFFFFF"/>
                </a:solidFill>
                <a:latin typeface="IBM Plex Sans"/>
                <a:ea typeface="IBM Plex Sans"/>
                <a:cs typeface="IBM Plex Sans"/>
                <a:sym typeface="IBM Plex Sans"/>
              </a:rPr>
              <a:t>In this section we will discuss about the ML models we tested, we will deep dive into the nuances of our best performing models</a:t>
            </a:r>
            <a:endParaRPr sz="1100" b="0" i="0" u="none" strike="noStrike" cap="none">
              <a:solidFill>
                <a:schemeClr val="dk1"/>
              </a:solidFill>
              <a:latin typeface="Calibri"/>
              <a:ea typeface="Calibri"/>
              <a:cs typeface="Calibri"/>
              <a:sym typeface="Calibri"/>
            </a:endParaRPr>
          </a:p>
        </p:txBody>
      </p:sp>
      <p:sp>
        <p:nvSpPr>
          <p:cNvPr id="326" name="Google Shape;326;p13"/>
          <p:cNvSpPr/>
          <p:nvPr/>
        </p:nvSpPr>
        <p:spPr>
          <a:xfrm>
            <a:off x="-2244" y="628856"/>
            <a:ext cx="914400" cy="30870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1900" b="0" i="0" u="none" strike="noStrike" cap="none">
                <a:solidFill>
                  <a:srgbClr val="00CDBC"/>
                </a:solidFill>
                <a:latin typeface="IBM Plex Sans"/>
                <a:ea typeface="IBM Plex Sans"/>
                <a:cs typeface="IBM Plex Sans"/>
                <a:sym typeface="IBM Plex Sans"/>
              </a:rPr>
              <a:t>0</a:t>
            </a:r>
            <a:r>
              <a:rPr lang="en-US" sz="1900">
                <a:solidFill>
                  <a:srgbClr val="00CDBC"/>
                </a:solidFill>
                <a:latin typeface="IBM Plex Sans"/>
                <a:ea typeface="IBM Plex Sans"/>
                <a:cs typeface="IBM Plex Sans"/>
                <a:sym typeface="IBM Plex Sans"/>
              </a:rPr>
              <a:t>5</a:t>
            </a:r>
            <a:endParaRPr sz="1875" b="0" i="0" u="none" strike="noStrike" cap="none">
              <a:solidFill>
                <a:srgbClr val="00CDBC"/>
              </a:solidFill>
              <a:latin typeface="Calibri"/>
              <a:ea typeface="Calibri"/>
              <a:cs typeface="Calibri"/>
              <a:sym typeface="Calibri"/>
            </a:endParaRPr>
          </a:p>
        </p:txBody>
      </p:sp>
      <p:sp>
        <p:nvSpPr>
          <p:cNvPr id="327" name="Google Shape;327;p13"/>
          <p:cNvSpPr/>
          <p:nvPr/>
        </p:nvSpPr>
        <p:spPr>
          <a:xfrm>
            <a:off x="1119136" y="571709"/>
            <a:ext cx="8229600" cy="681038"/>
          </a:xfrm>
          <a:prstGeom prst="rect">
            <a:avLst/>
          </a:prstGeom>
          <a:noFill/>
          <a:ln>
            <a:noFill/>
          </a:ln>
        </p:spPr>
        <p:txBody>
          <a:bodyPr spcFirstLastPara="1" wrap="square" lIns="0" tIns="0" rIns="0" bIns="0" anchor="t" anchorCtr="0">
            <a:noAutofit/>
          </a:bodyPr>
          <a:lstStyle/>
          <a:p>
            <a:pPr marL="0" marR="0" lvl="0" indent="0" algn="l" rtl="0">
              <a:lnSpc>
                <a:spcPct val="109448"/>
              </a:lnSpc>
              <a:spcBef>
                <a:spcPts val="0"/>
              </a:spcBef>
              <a:spcAft>
                <a:spcPts val="0"/>
              </a:spcAft>
              <a:buNone/>
            </a:pPr>
            <a:r>
              <a:rPr lang="en-US" sz="4900">
                <a:solidFill>
                  <a:srgbClr val="FFFFFF"/>
                </a:solidFill>
                <a:latin typeface="IBM Plex Sans"/>
                <a:ea typeface="IBM Plex Sans"/>
                <a:cs typeface="IBM Plex Sans"/>
                <a:sym typeface="IBM Plex Sans"/>
              </a:rPr>
              <a:t>Modelling</a:t>
            </a:r>
            <a:endParaRPr sz="4875" b="0" i="0" u="none" strike="noStrike" cap="none">
              <a:solidFill>
                <a:schemeClr val="dk1"/>
              </a:solidFill>
              <a:latin typeface="Calibri"/>
              <a:ea typeface="Calibri"/>
              <a:cs typeface="Calibri"/>
              <a:sym typeface="Calibri"/>
            </a:endParaRPr>
          </a:p>
        </p:txBody>
      </p:sp>
      <p:pic>
        <p:nvPicPr>
          <p:cNvPr id="328" name="Google Shape;328;p13"/>
          <p:cNvPicPr preferRelativeResize="0"/>
          <p:nvPr/>
        </p:nvPicPr>
        <p:blipFill>
          <a:blip r:embed="rId3">
            <a:alphaModFix/>
          </a:blip>
          <a:stretch>
            <a:fillRect/>
          </a:stretch>
        </p:blipFill>
        <p:spPr>
          <a:xfrm>
            <a:off x="34150" y="4430150"/>
            <a:ext cx="1175500" cy="71335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33"/>
        <p:cNvGrpSpPr/>
        <p:nvPr/>
      </p:nvGrpSpPr>
      <p:grpSpPr>
        <a:xfrm>
          <a:off x="0" y="0"/>
          <a:ext cx="0" cy="0"/>
          <a:chOff x="0" y="0"/>
          <a:chExt cx="0" cy="0"/>
        </a:xfrm>
      </p:grpSpPr>
      <p:sp>
        <p:nvSpPr>
          <p:cNvPr id="334" name="Google Shape;334;g2ac92d558bb_0_70"/>
          <p:cNvSpPr/>
          <p:nvPr/>
        </p:nvSpPr>
        <p:spPr>
          <a:xfrm>
            <a:off x="463201" y="486656"/>
            <a:ext cx="5486400" cy="4191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None/>
            </a:pPr>
            <a:r>
              <a:rPr lang="en-US" sz="3000">
                <a:solidFill>
                  <a:schemeClr val="dk1"/>
                </a:solidFill>
                <a:latin typeface="Calibri"/>
                <a:ea typeface="Calibri"/>
                <a:cs typeface="Calibri"/>
                <a:sym typeface="Calibri"/>
              </a:rPr>
              <a:t>First Steps</a:t>
            </a:r>
            <a:endParaRPr sz="3000" b="0" i="0" u="none" strike="noStrike" cap="none">
              <a:solidFill>
                <a:schemeClr val="dk1"/>
              </a:solidFill>
              <a:latin typeface="Calibri"/>
              <a:ea typeface="Calibri"/>
              <a:cs typeface="Calibri"/>
              <a:sym typeface="Calibri"/>
            </a:endParaRPr>
          </a:p>
        </p:txBody>
      </p:sp>
      <p:cxnSp>
        <p:nvCxnSpPr>
          <p:cNvPr id="335" name="Google Shape;335;g2ac92d558bb_0_70"/>
          <p:cNvCxnSpPr/>
          <p:nvPr/>
        </p:nvCxnSpPr>
        <p:spPr>
          <a:xfrm>
            <a:off x="463195" y="409200"/>
            <a:ext cx="8217600" cy="1410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336" name="Google Shape;336;g2ac92d558bb_0_70"/>
          <p:cNvSpPr/>
          <p:nvPr/>
        </p:nvSpPr>
        <p:spPr>
          <a:xfrm>
            <a:off x="393040" y="1025252"/>
            <a:ext cx="8593500" cy="419100"/>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1100">
                <a:latin typeface="IBM Plex Sans"/>
                <a:ea typeface="IBM Plex Sans"/>
                <a:cs typeface="IBM Plex Sans"/>
                <a:sym typeface="IBM Plex Sans"/>
              </a:rPr>
              <a:t>Models were chosen based on their suitability for classification tasks, aiming to deliver optimal performance and insightful predictions.</a:t>
            </a:r>
            <a:endParaRPr sz="1100">
              <a:latin typeface="IBM Plex Sans"/>
              <a:ea typeface="IBM Plex Sans"/>
              <a:cs typeface="IBM Plex Sans"/>
              <a:sym typeface="IBM Plex Sans"/>
            </a:endParaRPr>
          </a:p>
        </p:txBody>
      </p:sp>
      <p:pic>
        <p:nvPicPr>
          <p:cNvPr id="337" name="Google Shape;337;g2ac92d558bb_0_70"/>
          <p:cNvPicPr preferRelativeResize="0"/>
          <p:nvPr/>
        </p:nvPicPr>
        <p:blipFill>
          <a:blip r:embed="rId3">
            <a:alphaModFix/>
          </a:blip>
          <a:stretch>
            <a:fillRect/>
          </a:stretch>
        </p:blipFill>
        <p:spPr>
          <a:xfrm>
            <a:off x="64200" y="4430150"/>
            <a:ext cx="1175500" cy="713352"/>
          </a:xfrm>
          <a:prstGeom prst="rect">
            <a:avLst/>
          </a:prstGeom>
          <a:noFill/>
          <a:ln>
            <a:noFill/>
          </a:ln>
        </p:spPr>
      </p:pic>
      <p:sp>
        <p:nvSpPr>
          <p:cNvPr id="338" name="Google Shape;338;g2ac92d558bb_0_70"/>
          <p:cNvSpPr/>
          <p:nvPr/>
        </p:nvSpPr>
        <p:spPr>
          <a:xfrm>
            <a:off x="271425" y="1502400"/>
            <a:ext cx="3384600" cy="2688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100" b="1">
                <a:latin typeface="IBM Plex Sans"/>
                <a:ea typeface="IBM Plex Sans"/>
                <a:cs typeface="IBM Plex Sans"/>
                <a:sym typeface="IBM Plex Sans"/>
              </a:rPr>
              <a:t>Tree Based Models</a:t>
            </a:r>
            <a:endParaRPr sz="1100" b="1">
              <a:latin typeface="IBM Plex Sans"/>
              <a:ea typeface="IBM Plex Sans"/>
              <a:cs typeface="IBM Plex Sans"/>
              <a:sym typeface="IBM Plex Sans"/>
            </a:endParaRPr>
          </a:p>
          <a:p>
            <a:pPr marL="0" lvl="0" indent="0" algn="l" rtl="0">
              <a:spcBef>
                <a:spcPts val="0"/>
              </a:spcBef>
              <a:spcAft>
                <a:spcPts val="0"/>
              </a:spcAft>
              <a:buNone/>
            </a:pPr>
            <a:endParaRPr sz="1100">
              <a:latin typeface="IBM Plex Sans"/>
              <a:ea typeface="IBM Plex Sans"/>
              <a:cs typeface="IBM Plex Sans"/>
              <a:sym typeface="IBM Plex Sans"/>
            </a:endParaRPr>
          </a:p>
          <a:p>
            <a:pPr marL="0" lvl="0" indent="0" algn="l" rtl="0">
              <a:spcBef>
                <a:spcPts val="0"/>
              </a:spcBef>
              <a:spcAft>
                <a:spcPts val="0"/>
              </a:spcAft>
              <a:buNone/>
            </a:pPr>
            <a:r>
              <a:rPr lang="en-US" sz="1100">
                <a:latin typeface="IBM Plex Sans"/>
                <a:ea typeface="IBM Plex Sans"/>
                <a:cs typeface="IBM Plex Sans"/>
                <a:sym typeface="IBM Plex Sans"/>
              </a:rPr>
              <a:t>Why ?  EDA revealed non-linear relationship of data. </a:t>
            </a:r>
            <a:endParaRPr sz="1100">
              <a:latin typeface="IBM Plex Sans"/>
              <a:ea typeface="IBM Plex Sans"/>
              <a:cs typeface="IBM Plex Sans"/>
              <a:sym typeface="IBM Plex Sans"/>
            </a:endParaRPr>
          </a:p>
          <a:p>
            <a:pPr marL="0" lvl="0" indent="0" algn="l" rtl="0">
              <a:spcBef>
                <a:spcPts val="0"/>
              </a:spcBef>
              <a:spcAft>
                <a:spcPts val="0"/>
              </a:spcAft>
              <a:buNone/>
            </a:pPr>
            <a:endParaRPr sz="1100">
              <a:latin typeface="IBM Plex Sans"/>
              <a:ea typeface="IBM Plex Sans"/>
              <a:cs typeface="IBM Plex Sans"/>
              <a:sym typeface="IBM Plex Sans"/>
            </a:endParaRPr>
          </a:p>
          <a:p>
            <a:pPr marL="0" lvl="0" indent="0" algn="l" rtl="0">
              <a:spcBef>
                <a:spcPts val="0"/>
              </a:spcBef>
              <a:spcAft>
                <a:spcPts val="0"/>
              </a:spcAft>
              <a:buNone/>
            </a:pPr>
            <a:r>
              <a:rPr lang="en-US" sz="1100">
                <a:latin typeface="IBM Plex Sans"/>
                <a:ea typeface="IBM Plex Sans"/>
                <a:cs typeface="IBM Plex Sans"/>
                <a:sym typeface="IBM Plex Sans"/>
              </a:rPr>
              <a:t>Tree-based models do not assume any linear relationship between the independent and dependent variables. They also inherently offer insights into feature importance.</a:t>
            </a:r>
            <a:endParaRPr sz="1100">
              <a:latin typeface="IBM Plex Sans"/>
              <a:ea typeface="IBM Plex Sans"/>
              <a:cs typeface="IBM Plex Sans"/>
              <a:sym typeface="IBM Plex Sans"/>
            </a:endParaRPr>
          </a:p>
          <a:p>
            <a:pPr marL="0" lvl="0" indent="0" algn="l" rtl="0">
              <a:spcBef>
                <a:spcPts val="0"/>
              </a:spcBef>
              <a:spcAft>
                <a:spcPts val="0"/>
              </a:spcAft>
              <a:buNone/>
            </a:pPr>
            <a:endParaRPr sz="1100">
              <a:latin typeface="IBM Plex Sans"/>
              <a:ea typeface="IBM Plex Sans"/>
              <a:cs typeface="IBM Plex Sans"/>
              <a:sym typeface="IBM Plex Sans"/>
            </a:endParaRPr>
          </a:p>
          <a:p>
            <a:pPr marL="0" lvl="0" indent="0" algn="l" rtl="0">
              <a:spcBef>
                <a:spcPts val="0"/>
              </a:spcBef>
              <a:spcAft>
                <a:spcPts val="0"/>
              </a:spcAft>
              <a:buNone/>
            </a:pPr>
            <a:r>
              <a:rPr lang="en-US" sz="1100">
                <a:latin typeface="IBM Plex Sans"/>
                <a:ea typeface="IBM Plex Sans"/>
                <a:cs typeface="IBM Plex Sans"/>
                <a:sym typeface="IBM Plex Sans"/>
              </a:rPr>
              <a:t>Models we tested</a:t>
            </a:r>
            <a:endParaRPr sz="1100">
              <a:latin typeface="IBM Plex Sans"/>
              <a:ea typeface="IBM Plex Sans"/>
              <a:cs typeface="IBM Plex Sans"/>
              <a:sym typeface="IBM Plex Sans"/>
            </a:endParaRPr>
          </a:p>
          <a:p>
            <a:pPr marL="0" lvl="0" indent="0" algn="l" rtl="0">
              <a:spcBef>
                <a:spcPts val="0"/>
              </a:spcBef>
              <a:spcAft>
                <a:spcPts val="0"/>
              </a:spcAft>
              <a:buNone/>
            </a:pPr>
            <a:endParaRPr sz="1100">
              <a:latin typeface="IBM Plex Sans"/>
              <a:ea typeface="IBM Plex Sans"/>
              <a:cs typeface="IBM Plex Sans"/>
              <a:sym typeface="IBM Plex Sans"/>
            </a:endParaRPr>
          </a:p>
          <a:p>
            <a:pPr marL="457200" lvl="0" indent="-298450" algn="l" rtl="0">
              <a:spcBef>
                <a:spcPts val="0"/>
              </a:spcBef>
              <a:spcAft>
                <a:spcPts val="0"/>
              </a:spcAft>
              <a:buSzPts val="1100"/>
              <a:buFont typeface="IBM Plex Sans"/>
              <a:buChar char="●"/>
            </a:pPr>
            <a:r>
              <a:rPr lang="en-US" sz="1100">
                <a:latin typeface="IBM Plex Sans"/>
                <a:ea typeface="IBM Plex Sans"/>
                <a:cs typeface="IBM Plex Sans"/>
                <a:sym typeface="IBM Plex Sans"/>
              </a:rPr>
              <a:t>Decision Trees</a:t>
            </a:r>
            <a:endParaRPr sz="1100">
              <a:latin typeface="IBM Plex Sans"/>
              <a:ea typeface="IBM Plex Sans"/>
              <a:cs typeface="IBM Plex Sans"/>
              <a:sym typeface="IBM Plex Sans"/>
            </a:endParaRPr>
          </a:p>
          <a:p>
            <a:pPr marL="457200" lvl="0" indent="-298450" algn="l" rtl="0">
              <a:spcBef>
                <a:spcPts val="0"/>
              </a:spcBef>
              <a:spcAft>
                <a:spcPts val="0"/>
              </a:spcAft>
              <a:buSzPts val="1100"/>
              <a:buFont typeface="IBM Plex Sans"/>
              <a:buChar char="●"/>
            </a:pPr>
            <a:r>
              <a:rPr lang="en-US" sz="1100">
                <a:latin typeface="IBM Plex Sans"/>
                <a:ea typeface="IBM Plex Sans"/>
                <a:cs typeface="IBM Plex Sans"/>
                <a:sym typeface="IBM Plex Sans"/>
              </a:rPr>
              <a:t>Random Forest</a:t>
            </a:r>
            <a:endParaRPr sz="1100">
              <a:latin typeface="IBM Plex Sans"/>
              <a:ea typeface="IBM Plex Sans"/>
              <a:cs typeface="IBM Plex Sans"/>
              <a:sym typeface="IBM Plex Sans"/>
            </a:endParaRPr>
          </a:p>
          <a:p>
            <a:pPr marL="457200" lvl="0" indent="-298450" algn="l" rtl="0">
              <a:spcBef>
                <a:spcPts val="0"/>
              </a:spcBef>
              <a:spcAft>
                <a:spcPts val="0"/>
              </a:spcAft>
              <a:buSzPts val="1100"/>
              <a:buFont typeface="IBM Plex Sans"/>
              <a:buChar char="●"/>
            </a:pPr>
            <a:r>
              <a:rPr lang="en-US" sz="1100">
                <a:latin typeface="IBM Plex Sans"/>
                <a:ea typeface="IBM Plex Sans"/>
                <a:cs typeface="IBM Plex Sans"/>
                <a:sym typeface="IBM Plex Sans"/>
              </a:rPr>
              <a:t>XGB</a:t>
            </a:r>
            <a:endParaRPr sz="1100">
              <a:latin typeface="IBM Plex Sans"/>
              <a:ea typeface="IBM Plex Sans"/>
              <a:cs typeface="IBM Plex Sans"/>
              <a:sym typeface="IBM Plex Sans"/>
            </a:endParaRPr>
          </a:p>
        </p:txBody>
      </p:sp>
      <p:sp>
        <p:nvSpPr>
          <p:cNvPr id="339" name="Google Shape;339;g2ac92d558bb_0_70"/>
          <p:cNvSpPr/>
          <p:nvPr/>
        </p:nvSpPr>
        <p:spPr>
          <a:xfrm>
            <a:off x="3964950" y="2142530"/>
            <a:ext cx="4446000" cy="1394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100">
                <a:latin typeface="IBM Plex Sans"/>
                <a:ea typeface="IBM Plex Sans"/>
                <a:cs typeface="IBM Plex Sans"/>
                <a:sym typeface="IBM Plex Sans"/>
              </a:rPr>
              <a:t>Also tested fundamental models like Logistic Regression and KNN. </a:t>
            </a:r>
            <a:endParaRPr sz="1100">
              <a:latin typeface="IBM Plex Sans"/>
              <a:ea typeface="IBM Plex Sans"/>
              <a:cs typeface="IBM Plex Sans"/>
              <a:sym typeface="IBM Plex Sans"/>
            </a:endParaRPr>
          </a:p>
          <a:p>
            <a:pPr marL="0" lvl="0" indent="0" algn="l" rtl="0">
              <a:spcBef>
                <a:spcPts val="0"/>
              </a:spcBef>
              <a:spcAft>
                <a:spcPts val="0"/>
              </a:spcAft>
              <a:buNone/>
            </a:pPr>
            <a:endParaRPr sz="1100">
              <a:latin typeface="IBM Plex Sans"/>
              <a:ea typeface="IBM Plex Sans"/>
              <a:cs typeface="IBM Plex Sans"/>
              <a:sym typeface="IBM Plex Sans"/>
            </a:endParaRPr>
          </a:p>
          <a:p>
            <a:pPr marL="0" lvl="0" indent="0" algn="l" rtl="0">
              <a:spcBef>
                <a:spcPts val="0"/>
              </a:spcBef>
              <a:spcAft>
                <a:spcPts val="0"/>
              </a:spcAft>
              <a:buNone/>
            </a:pPr>
            <a:r>
              <a:rPr lang="en-US" sz="1100">
                <a:latin typeface="IBM Plex Sans"/>
                <a:ea typeface="IBM Plex Sans"/>
                <a:cs typeface="IBM Plex Sans"/>
                <a:sym typeface="IBM Plex Sans"/>
              </a:rPr>
              <a:t>For tree based models, feature selection was done and we tuned the hyperparameters to find the best result for the metric of our choice and also to address the existing class imbalance problem.</a:t>
            </a:r>
            <a:endParaRPr sz="1100">
              <a:latin typeface="IBM Plex Sans"/>
              <a:ea typeface="IBM Plex Sans"/>
              <a:cs typeface="IBM Plex Sans"/>
              <a:sym typeface="IBM Plex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44"/>
        <p:cNvGrpSpPr/>
        <p:nvPr/>
      </p:nvGrpSpPr>
      <p:grpSpPr>
        <a:xfrm>
          <a:off x="0" y="0"/>
          <a:ext cx="0" cy="0"/>
          <a:chOff x="0" y="0"/>
          <a:chExt cx="0" cy="0"/>
        </a:xfrm>
      </p:grpSpPr>
      <p:sp>
        <p:nvSpPr>
          <p:cNvPr id="345" name="Google Shape;345;g2aca6489cb8_4_21"/>
          <p:cNvSpPr/>
          <p:nvPr/>
        </p:nvSpPr>
        <p:spPr>
          <a:xfrm>
            <a:off x="491250" y="1009800"/>
            <a:ext cx="8161500" cy="2178900"/>
          </a:xfrm>
          <a:prstGeom prst="roundRect">
            <a:avLst>
              <a:gd name="adj" fmla="val 16667"/>
            </a:avLst>
          </a:prstGeom>
          <a:noFill/>
          <a:ln w="9525" cap="flat" cmpd="sng">
            <a:solidFill>
              <a:srgbClr val="00CDBC"/>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b="1">
                <a:latin typeface="IBM Plex Sans"/>
                <a:ea typeface="IBM Plex Sans"/>
                <a:cs typeface="IBM Plex Sans"/>
                <a:sym typeface="IBM Plex Sans"/>
              </a:rPr>
              <a:t>Metrics</a:t>
            </a:r>
            <a:endParaRPr b="1">
              <a:latin typeface="IBM Plex Sans"/>
              <a:ea typeface="IBM Plex Sans"/>
              <a:cs typeface="IBM Plex Sans"/>
              <a:sym typeface="IBM Plex Sans"/>
            </a:endParaRPr>
          </a:p>
          <a:p>
            <a:pPr marL="0" lvl="0" indent="0" algn="ctr" rtl="0">
              <a:spcBef>
                <a:spcPts val="0"/>
              </a:spcBef>
              <a:spcAft>
                <a:spcPts val="0"/>
              </a:spcAft>
              <a:buNone/>
            </a:pPr>
            <a:endParaRPr b="1">
              <a:latin typeface="IBM Plex Sans"/>
              <a:ea typeface="IBM Plex Sans"/>
              <a:cs typeface="IBM Plex Sans"/>
              <a:sym typeface="IBM Plex Sans"/>
            </a:endParaRPr>
          </a:p>
          <a:p>
            <a:pPr marL="0" lvl="0" indent="0" algn="ctr" rtl="0">
              <a:spcBef>
                <a:spcPts val="0"/>
              </a:spcBef>
              <a:spcAft>
                <a:spcPts val="0"/>
              </a:spcAft>
              <a:buNone/>
            </a:pPr>
            <a:r>
              <a:rPr lang="en-US" sz="1100">
                <a:latin typeface="IBM Plex Sans"/>
                <a:ea typeface="IBM Plex Sans"/>
                <a:cs typeface="IBM Plex Sans"/>
                <a:sym typeface="IBM Plex Sans"/>
              </a:rPr>
              <a:t>Since this is a binary classification problem, we </a:t>
            </a:r>
            <a:r>
              <a:rPr lang="en-US" sz="1100">
                <a:latin typeface="IBM Plex Sans"/>
                <a:ea typeface="IBM Plex Sans"/>
                <a:cs typeface="IBM Plex Sans"/>
                <a:sym typeface="IBM Plex San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
                  </a:ext>
                </a:extLst>
              </a:rPr>
              <a:t>should</a:t>
            </a:r>
            <a:r>
              <a:rPr lang="en-US" sz="1100">
                <a:latin typeface="IBM Plex Sans"/>
                <a:ea typeface="IBM Plex Sans"/>
                <a:cs typeface="IBM Plex Sans"/>
                <a:sym typeface="IBM Plex Sans"/>
              </a:rPr>
              <a:t> focus on classification metrics like Precision, Recall, F1 Score and AUC</a:t>
            </a:r>
            <a:endParaRPr sz="1100">
              <a:latin typeface="IBM Plex Sans"/>
              <a:ea typeface="IBM Plex Sans"/>
              <a:cs typeface="IBM Plex Sans"/>
              <a:sym typeface="IBM Plex Sans"/>
            </a:endParaRPr>
          </a:p>
          <a:p>
            <a:pPr marL="0" lvl="0" indent="0" algn="ctr" rtl="0">
              <a:spcBef>
                <a:spcPts val="0"/>
              </a:spcBef>
              <a:spcAft>
                <a:spcPts val="0"/>
              </a:spcAft>
              <a:buNone/>
            </a:pPr>
            <a:endParaRPr sz="1100">
              <a:latin typeface="IBM Plex Sans"/>
              <a:ea typeface="IBM Plex Sans"/>
              <a:cs typeface="IBM Plex Sans"/>
              <a:sym typeface="IBM Plex Sans"/>
            </a:endParaRPr>
          </a:p>
          <a:p>
            <a:pPr marL="0" lvl="0" indent="0" algn="ctr" rtl="0">
              <a:spcBef>
                <a:spcPts val="0"/>
              </a:spcBef>
              <a:spcAft>
                <a:spcPts val="0"/>
              </a:spcAft>
              <a:buNone/>
            </a:pPr>
            <a:r>
              <a:rPr lang="en-US" sz="1100">
                <a:latin typeface="IBM Plex Sans"/>
                <a:ea typeface="IBM Plex Sans"/>
                <a:cs typeface="IBM Plex Sans"/>
                <a:sym typeface="IBM Plex Sans"/>
              </a:rPr>
              <a:t>In the business context of deliveroo, we want to capture as many conversions as possible because it’s costly to miss out on a potential customer. This implies minimising false negatives. Here we assume that ads are not PPC else we might want to minimise false negatives, as well.</a:t>
            </a:r>
            <a:endParaRPr sz="1100">
              <a:latin typeface="IBM Plex Sans"/>
              <a:ea typeface="IBM Plex Sans"/>
              <a:cs typeface="IBM Plex Sans"/>
              <a:sym typeface="IBM Plex Sans"/>
            </a:endParaRPr>
          </a:p>
          <a:p>
            <a:pPr marL="0" lvl="0" indent="0" algn="ctr" rtl="0">
              <a:spcBef>
                <a:spcPts val="0"/>
              </a:spcBef>
              <a:spcAft>
                <a:spcPts val="0"/>
              </a:spcAft>
              <a:buNone/>
            </a:pPr>
            <a:endParaRPr sz="1100">
              <a:latin typeface="IBM Plex Sans"/>
              <a:ea typeface="IBM Plex Sans"/>
              <a:cs typeface="IBM Plex Sans"/>
              <a:sym typeface="IBM Plex Sans"/>
            </a:endParaRPr>
          </a:p>
          <a:p>
            <a:pPr marL="0" lvl="0" indent="0" algn="ctr" rtl="0">
              <a:spcBef>
                <a:spcPts val="0"/>
              </a:spcBef>
              <a:spcAft>
                <a:spcPts val="0"/>
              </a:spcAft>
              <a:buNone/>
            </a:pPr>
            <a:r>
              <a:rPr lang="en-US" sz="1100">
                <a:latin typeface="IBM Plex Sans"/>
                <a:ea typeface="IBM Plex Sans"/>
                <a:cs typeface="IBM Plex Sans"/>
                <a:sym typeface="IBM Plex Sans"/>
              </a:rPr>
              <a:t>So, </a:t>
            </a:r>
            <a:r>
              <a:rPr lang="en-US" sz="1100" b="1">
                <a:latin typeface="IBM Plex Sans"/>
                <a:ea typeface="IBM Plex Sans"/>
                <a:cs typeface="IBM Plex Sans"/>
                <a:sym typeface="IBM Plex Sans"/>
              </a:rPr>
              <a:t>‘Recall’</a:t>
            </a:r>
            <a:r>
              <a:rPr lang="en-US" sz="1100">
                <a:latin typeface="IBM Plex Sans"/>
                <a:ea typeface="IBM Plex Sans"/>
                <a:cs typeface="IBM Plex Sans"/>
                <a:sym typeface="IBM Plex Sans"/>
              </a:rPr>
              <a:t> was prioritised over others while trying not to compromise on </a:t>
            </a:r>
            <a:r>
              <a:rPr lang="en-US" sz="1100" b="1">
                <a:latin typeface="IBM Plex Sans"/>
                <a:ea typeface="IBM Plex Sans"/>
                <a:cs typeface="IBM Plex Sans"/>
                <a:sym typeface="IBM Plex Sans"/>
              </a:rPr>
              <a:t>‘Accuracy’</a:t>
            </a:r>
            <a:endParaRPr sz="1100" b="1">
              <a:latin typeface="IBM Plex Sans"/>
              <a:ea typeface="IBM Plex Sans"/>
              <a:cs typeface="IBM Plex Sans"/>
              <a:sym typeface="IBM Plex Sans"/>
            </a:endParaRPr>
          </a:p>
        </p:txBody>
      </p:sp>
      <p:sp>
        <p:nvSpPr>
          <p:cNvPr id="346" name="Google Shape;346;g2aca6489cb8_4_21"/>
          <p:cNvSpPr/>
          <p:nvPr/>
        </p:nvSpPr>
        <p:spPr>
          <a:xfrm>
            <a:off x="477101" y="577306"/>
            <a:ext cx="5486400" cy="4191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None/>
            </a:pPr>
            <a:endParaRPr sz="3000" b="0" i="0" u="none" strike="noStrike" cap="none">
              <a:solidFill>
                <a:schemeClr val="dk1"/>
              </a:solidFill>
              <a:latin typeface="Calibri"/>
              <a:ea typeface="Calibri"/>
              <a:cs typeface="Calibri"/>
              <a:sym typeface="Calibri"/>
            </a:endParaRPr>
          </a:p>
        </p:txBody>
      </p:sp>
      <p:cxnSp>
        <p:nvCxnSpPr>
          <p:cNvPr id="347" name="Google Shape;347;g2aca6489cb8_4_21"/>
          <p:cNvCxnSpPr/>
          <p:nvPr/>
        </p:nvCxnSpPr>
        <p:spPr>
          <a:xfrm>
            <a:off x="473195" y="479675"/>
            <a:ext cx="8217600" cy="1410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pic>
        <p:nvPicPr>
          <p:cNvPr id="348" name="Google Shape;348;g2aca6489cb8_4_21"/>
          <p:cNvPicPr preferRelativeResize="0"/>
          <p:nvPr/>
        </p:nvPicPr>
        <p:blipFill>
          <a:blip r:embed="rId3">
            <a:alphaModFix/>
          </a:blip>
          <a:stretch>
            <a:fillRect/>
          </a:stretch>
        </p:blipFill>
        <p:spPr>
          <a:xfrm>
            <a:off x="64200" y="4430150"/>
            <a:ext cx="1175500" cy="713352"/>
          </a:xfrm>
          <a:prstGeom prst="rect">
            <a:avLst/>
          </a:prstGeom>
          <a:noFill/>
          <a:ln>
            <a:noFill/>
          </a:ln>
        </p:spPr>
      </p:pic>
      <p:sp>
        <p:nvSpPr>
          <p:cNvPr id="349" name="Google Shape;349;g2aca6489cb8_4_21"/>
          <p:cNvSpPr/>
          <p:nvPr/>
        </p:nvSpPr>
        <p:spPr>
          <a:xfrm>
            <a:off x="463201" y="486656"/>
            <a:ext cx="5486400" cy="4191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None/>
            </a:pPr>
            <a:r>
              <a:rPr lang="en-US" sz="3000">
                <a:solidFill>
                  <a:schemeClr val="dk1"/>
                </a:solidFill>
                <a:latin typeface="Calibri"/>
                <a:ea typeface="Calibri"/>
                <a:cs typeface="Calibri"/>
                <a:sym typeface="Calibri"/>
              </a:rPr>
              <a:t>Criteria and Model Selection</a:t>
            </a:r>
            <a:endParaRPr sz="3000" b="0" i="0" u="none" strike="noStrike" cap="none">
              <a:solidFill>
                <a:schemeClr val="dk1"/>
              </a:solidFill>
              <a:latin typeface="Calibri"/>
              <a:ea typeface="Calibri"/>
              <a:cs typeface="Calibri"/>
              <a:sym typeface="Calibri"/>
            </a:endParaRPr>
          </a:p>
        </p:txBody>
      </p:sp>
      <p:graphicFrame>
        <p:nvGraphicFramePr>
          <p:cNvPr id="350" name="Google Shape;350;g2aca6489cb8_4_21"/>
          <p:cNvGraphicFramePr/>
          <p:nvPr/>
        </p:nvGraphicFramePr>
        <p:xfrm>
          <a:off x="1324825" y="3521518"/>
          <a:ext cx="4984500" cy="1584960"/>
        </p:xfrm>
        <a:graphic>
          <a:graphicData uri="http://schemas.openxmlformats.org/drawingml/2006/table">
            <a:tbl>
              <a:tblPr>
                <a:noFill/>
                <a:tableStyleId>{937D08F8-399E-49ED-BE57-39EA222B2323}</a:tableStyleId>
              </a:tblPr>
              <a:tblGrid>
                <a:gridCol w="1596675">
                  <a:extLst>
                    <a:ext uri="{9D8B030D-6E8A-4147-A177-3AD203B41FA5}">
                      <a16:colId xmlns:a16="http://schemas.microsoft.com/office/drawing/2014/main" val="20000"/>
                    </a:ext>
                  </a:extLst>
                </a:gridCol>
                <a:gridCol w="941625">
                  <a:extLst>
                    <a:ext uri="{9D8B030D-6E8A-4147-A177-3AD203B41FA5}">
                      <a16:colId xmlns:a16="http://schemas.microsoft.com/office/drawing/2014/main" val="20001"/>
                    </a:ext>
                  </a:extLst>
                </a:gridCol>
                <a:gridCol w="788100">
                  <a:extLst>
                    <a:ext uri="{9D8B030D-6E8A-4147-A177-3AD203B41FA5}">
                      <a16:colId xmlns:a16="http://schemas.microsoft.com/office/drawing/2014/main" val="20002"/>
                    </a:ext>
                  </a:extLst>
                </a:gridCol>
                <a:gridCol w="951875">
                  <a:extLst>
                    <a:ext uri="{9D8B030D-6E8A-4147-A177-3AD203B41FA5}">
                      <a16:colId xmlns:a16="http://schemas.microsoft.com/office/drawing/2014/main" val="20003"/>
                    </a:ext>
                  </a:extLst>
                </a:gridCol>
                <a:gridCol w="706225">
                  <a:extLst>
                    <a:ext uri="{9D8B030D-6E8A-4147-A177-3AD203B41FA5}">
                      <a16:colId xmlns:a16="http://schemas.microsoft.com/office/drawing/2014/main" val="20004"/>
                    </a:ext>
                  </a:extLst>
                </a:gridCol>
              </a:tblGrid>
              <a:tr h="0">
                <a:tc>
                  <a:txBody>
                    <a:bodyPr/>
                    <a:lstStyle/>
                    <a:p>
                      <a:pPr marL="0" lvl="0" indent="0" algn="l" rtl="0">
                        <a:spcBef>
                          <a:spcPts val="0"/>
                        </a:spcBef>
                        <a:spcAft>
                          <a:spcPts val="0"/>
                        </a:spcAft>
                        <a:buNone/>
                      </a:pPr>
                      <a:r>
                        <a:rPr lang="en-US" sz="900">
                          <a:latin typeface="IBM Plex Sans"/>
                          <a:ea typeface="IBM Plex Sans"/>
                          <a:cs typeface="IBM Plex Sans"/>
                          <a:sym typeface="IBM Plex Sans"/>
                        </a:rPr>
                        <a:t>Model</a:t>
                      </a:r>
                      <a:endParaRPr sz="900">
                        <a:latin typeface="IBM Plex Sans"/>
                        <a:ea typeface="IBM Plex Sans"/>
                        <a:cs typeface="IBM Plex Sans"/>
                        <a:sym typeface="IBM Plex San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900">
                          <a:latin typeface="IBM Plex Sans"/>
                          <a:ea typeface="IBM Plex Sans"/>
                          <a:cs typeface="IBM Plex Sans"/>
                          <a:sym typeface="IBM Plex Sans"/>
                        </a:rPr>
                        <a:t>Accuracy</a:t>
                      </a:r>
                      <a:endParaRPr sz="900">
                        <a:latin typeface="IBM Plex Sans"/>
                        <a:ea typeface="IBM Plex Sans"/>
                        <a:cs typeface="IBM Plex Sans"/>
                        <a:sym typeface="IBM Plex San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900">
                          <a:latin typeface="IBM Plex Sans"/>
                          <a:ea typeface="IBM Plex Sans"/>
                          <a:cs typeface="IBM Plex Sans"/>
                          <a:sym typeface="IBM Plex Sans"/>
                        </a:rPr>
                        <a:t>Recall</a:t>
                      </a:r>
                      <a:endParaRPr sz="900">
                        <a:latin typeface="IBM Plex Sans"/>
                        <a:ea typeface="IBM Plex Sans"/>
                        <a:cs typeface="IBM Plex Sans"/>
                        <a:sym typeface="IBM Plex San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900">
                          <a:latin typeface="IBM Plex Sans"/>
                          <a:ea typeface="IBM Plex Sans"/>
                          <a:cs typeface="IBM Plex Sans"/>
                          <a:sym typeface="IBM Plex Sans"/>
                        </a:rPr>
                        <a:t>F1 Score</a:t>
                      </a:r>
                      <a:endParaRPr sz="900">
                        <a:latin typeface="IBM Plex Sans"/>
                        <a:ea typeface="IBM Plex Sans"/>
                        <a:cs typeface="IBM Plex Sans"/>
                        <a:sym typeface="IBM Plex San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900">
                          <a:latin typeface="IBM Plex Sans"/>
                          <a:ea typeface="IBM Plex Sans"/>
                          <a:cs typeface="IBM Plex Sans"/>
                          <a:sym typeface="IBM Plex Sans"/>
                        </a:rPr>
                        <a:t>AUC</a:t>
                      </a:r>
                      <a:endParaRPr sz="900">
                        <a:latin typeface="IBM Plex Sans"/>
                        <a:ea typeface="IBM Plex Sans"/>
                        <a:cs typeface="IBM Plex Sans"/>
                        <a:sym typeface="IBM Plex San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US" sz="900">
                          <a:latin typeface="IBM Plex Sans"/>
                          <a:ea typeface="IBM Plex Sans"/>
                          <a:cs typeface="IBM Plex Sans"/>
                          <a:sym typeface="IBM Plex Sans"/>
                        </a:rPr>
                        <a:t>Decision Tree</a:t>
                      </a:r>
                      <a:endParaRPr sz="900">
                        <a:latin typeface="IBM Plex Sans"/>
                        <a:ea typeface="IBM Plex Sans"/>
                        <a:cs typeface="IBM Plex Sans"/>
                        <a:sym typeface="IBM Plex San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900">
                          <a:latin typeface="IBM Plex Sans"/>
                          <a:ea typeface="IBM Plex Sans"/>
                          <a:cs typeface="IBM Plex Sans"/>
                          <a:sym typeface="IBM Plex Sans"/>
                        </a:rPr>
                        <a:t>0.9069</a:t>
                      </a:r>
                      <a:endParaRPr sz="900">
                        <a:latin typeface="IBM Plex Sans"/>
                        <a:ea typeface="IBM Plex Sans"/>
                        <a:cs typeface="IBM Plex Sans"/>
                        <a:sym typeface="IBM Plex San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900">
                          <a:latin typeface="IBM Plex Sans"/>
                          <a:ea typeface="IBM Plex Sans"/>
                          <a:cs typeface="IBM Plex Sans"/>
                          <a:sym typeface="IBM Plex Sans"/>
                        </a:rPr>
                        <a:t>0.5385</a:t>
                      </a:r>
                      <a:endParaRPr sz="900">
                        <a:latin typeface="IBM Plex Sans"/>
                        <a:ea typeface="IBM Plex Sans"/>
                        <a:cs typeface="IBM Plex Sans"/>
                        <a:sym typeface="IBM Plex San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900">
                          <a:latin typeface="IBM Plex Sans"/>
                          <a:ea typeface="IBM Plex Sans"/>
                          <a:cs typeface="IBM Plex Sans"/>
                          <a:sym typeface="IBM Plex Sans"/>
                        </a:rPr>
                        <a:t>0.6521</a:t>
                      </a:r>
                      <a:endParaRPr sz="900">
                        <a:latin typeface="IBM Plex Sans"/>
                        <a:ea typeface="IBM Plex Sans"/>
                        <a:cs typeface="IBM Plex Sans"/>
                        <a:sym typeface="IBM Plex San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900">
                          <a:latin typeface="IBM Plex Sans"/>
                          <a:ea typeface="IBM Plex Sans"/>
                          <a:cs typeface="IBM Plex Sans"/>
                          <a:sym typeface="IBM Plex Sans"/>
                        </a:rPr>
                        <a:t>0.7970</a:t>
                      </a:r>
                      <a:endParaRPr sz="900">
                        <a:latin typeface="IBM Plex Sans"/>
                        <a:ea typeface="IBM Plex Sans"/>
                        <a:cs typeface="IBM Plex Sans"/>
                        <a:sym typeface="IBM Plex San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US" sz="900">
                          <a:latin typeface="IBM Plex Sans"/>
                          <a:ea typeface="IBM Plex Sans"/>
                          <a:cs typeface="IBM Plex Sans"/>
                          <a:sym typeface="IBM Plex Sans"/>
                        </a:rPr>
                        <a:t>Random Forest</a:t>
                      </a:r>
                      <a:endParaRPr sz="900">
                        <a:latin typeface="IBM Plex Sans"/>
                        <a:ea typeface="IBM Plex Sans"/>
                        <a:cs typeface="IBM Plex Sans"/>
                        <a:sym typeface="IBM Plex San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900">
                          <a:latin typeface="IBM Plex Sans"/>
                          <a:ea typeface="IBM Plex Sans"/>
                          <a:cs typeface="IBM Plex Sans"/>
                          <a:sym typeface="IBM Plex Sans"/>
                        </a:rPr>
                        <a:t>0.9422</a:t>
                      </a:r>
                      <a:endParaRPr sz="900">
                        <a:latin typeface="IBM Plex Sans"/>
                        <a:ea typeface="IBM Plex Sans"/>
                        <a:cs typeface="IBM Plex Sans"/>
                        <a:sym typeface="IBM Plex San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900" b="1">
                          <a:highlight>
                            <a:srgbClr val="00CCBD"/>
                          </a:highlight>
                          <a:latin typeface="IBM Plex Sans"/>
                          <a:ea typeface="IBM Plex Sans"/>
                          <a:cs typeface="IBM Plex Sans"/>
                          <a:sym typeface="IBM Plex Sans"/>
                        </a:rPr>
                        <a:t>0.7834</a:t>
                      </a:r>
                      <a:endParaRPr sz="900" b="1">
                        <a:highlight>
                          <a:srgbClr val="00CCBD"/>
                        </a:highlight>
                        <a:latin typeface="IBM Plex Sans"/>
                        <a:ea typeface="IBM Plex Sans"/>
                        <a:cs typeface="IBM Plex Sans"/>
                        <a:sym typeface="IBM Plex San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900">
                          <a:latin typeface="IBM Plex Sans"/>
                          <a:ea typeface="IBM Plex Sans"/>
                          <a:cs typeface="IBM Plex Sans"/>
                          <a:sym typeface="IBM Plex Sans"/>
                        </a:rPr>
                        <a:t>0.8007</a:t>
                      </a:r>
                      <a:endParaRPr sz="900">
                        <a:latin typeface="IBM Plex Sans"/>
                        <a:ea typeface="IBM Plex Sans"/>
                        <a:cs typeface="IBM Plex Sans"/>
                        <a:sym typeface="IBM Plex San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900">
                          <a:latin typeface="IBM Plex Sans"/>
                          <a:ea typeface="IBM Plex Sans"/>
                          <a:cs typeface="IBM Plex Sans"/>
                          <a:sym typeface="IBM Plex Sans"/>
                        </a:rPr>
                        <a:t>0.9816</a:t>
                      </a:r>
                      <a:endParaRPr sz="900">
                        <a:latin typeface="IBM Plex Sans"/>
                        <a:ea typeface="IBM Plex Sans"/>
                        <a:cs typeface="IBM Plex Sans"/>
                        <a:sym typeface="IBM Plex San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US" sz="900">
                          <a:latin typeface="IBM Plex Sans"/>
                          <a:ea typeface="IBM Plex Sans"/>
                          <a:cs typeface="IBM Plex Sans"/>
                          <a:sym typeface="IBM Plex Sans"/>
                        </a:rPr>
                        <a:t>XG Boost</a:t>
                      </a:r>
                      <a:endParaRPr sz="900">
                        <a:latin typeface="IBM Plex Sans"/>
                        <a:ea typeface="IBM Plex Sans"/>
                        <a:cs typeface="IBM Plex Sans"/>
                        <a:sym typeface="IBM Plex San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900" b="1">
                          <a:highlight>
                            <a:srgbClr val="00CDBC"/>
                          </a:highlight>
                          <a:latin typeface="IBM Plex Sans"/>
                          <a:ea typeface="IBM Plex Sans"/>
                          <a:cs typeface="IBM Plex Sans"/>
                          <a:sym typeface="IBM Plex Sans"/>
                        </a:rPr>
                        <a:t>0.9456</a:t>
                      </a:r>
                      <a:endParaRPr sz="900" b="1">
                        <a:highlight>
                          <a:srgbClr val="00CDBC"/>
                        </a:highlight>
                        <a:latin typeface="IBM Plex Sans"/>
                        <a:ea typeface="IBM Plex Sans"/>
                        <a:cs typeface="IBM Plex Sans"/>
                        <a:sym typeface="IBM Plex San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900">
                          <a:latin typeface="IBM Plex Sans"/>
                          <a:ea typeface="IBM Plex Sans"/>
                          <a:cs typeface="IBM Plex Sans"/>
                          <a:sym typeface="IBM Plex Sans"/>
                        </a:rPr>
                        <a:t>0.7822</a:t>
                      </a:r>
                      <a:endParaRPr sz="900">
                        <a:latin typeface="IBM Plex Sans"/>
                        <a:ea typeface="IBM Plex Sans"/>
                        <a:cs typeface="IBM Plex Sans"/>
                        <a:sym typeface="IBM Plex San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900" b="1">
                          <a:highlight>
                            <a:srgbClr val="00CCBD"/>
                          </a:highlight>
                          <a:latin typeface="IBM Plex Sans"/>
                          <a:ea typeface="IBM Plex Sans"/>
                          <a:cs typeface="IBM Plex Sans"/>
                          <a:sym typeface="IBM Plex Sans"/>
                        </a:rPr>
                        <a:t>0.8231</a:t>
                      </a:r>
                      <a:endParaRPr sz="900" b="1">
                        <a:highlight>
                          <a:srgbClr val="00CCBD"/>
                        </a:highlight>
                        <a:latin typeface="IBM Plex Sans"/>
                        <a:ea typeface="IBM Plex Sans"/>
                        <a:cs typeface="IBM Plex Sans"/>
                        <a:sym typeface="IBM Plex San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900" b="1">
                          <a:highlight>
                            <a:srgbClr val="00CCBD"/>
                          </a:highlight>
                          <a:latin typeface="IBM Plex Sans"/>
                          <a:ea typeface="IBM Plex Sans"/>
                          <a:cs typeface="IBM Plex Sans"/>
                          <a:sym typeface="IBM Plex Sans"/>
                        </a:rPr>
                        <a:t>0.9844</a:t>
                      </a:r>
                      <a:endParaRPr sz="900" b="1">
                        <a:highlight>
                          <a:srgbClr val="00CCBD"/>
                        </a:highlight>
                        <a:latin typeface="IBM Plex Sans"/>
                        <a:ea typeface="IBM Plex Sans"/>
                        <a:cs typeface="IBM Plex Sans"/>
                        <a:sym typeface="IBM Plex San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US" sz="900">
                          <a:latin typeface="IBM Plex Sans"/>
                          <a:ea typeface="IBM Plex Sans"/>
                          <a:cs typeface="IBM Plex Sans"/>
                          <a:sym typeface="IBM Plex Sans"/>
                        </a:rPr>
                        <a:t>Logistics Regression</a:t>
                      </a:r>
                      <a:endParaRPr sz="900">
                        <a:latin typeface="IBM Plex Sans"/>
                        <a:ea typeface="IBM Plex Sans"/>
                        <a:cs typeface="IBM Plex Sans"/>
                        <a:sym typeface="IBM Plex San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900">
                          <a:latin typeface="IBM Plex Sans"/>
                          <a:ea typeface="IBM Plex Sans"/>
                          <a:cs typeface="IBM Plex Sans"/>
                          <a:sym typeface="IBM Plex Sans"/>
                        </a:rPr>
                        <a:t>0.9347</a:t>
                      </a:r>
                      <a:endParaRPr sz="900">
                        <a:latin typeface="IBM Plex Sans"/>
                        <a:ea typeface="IBM Plex Sans"/>
                        <a:cs typeface="IBM Plex Sans"/>
                        <a:sym typeface="IBM Plex San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900">
                          <a:latin typeface="IBM Plex Sans"/>
                          <a:ea typeface="IBM Plex Sans"/>
                          <a:cs typeface="IBM Plex Sans"/>
                          <a:sym typeface="IBM Plex Sans"/>
                        </a:rPr>
                        <a:t>0.7238</a:t>
                      </a:r>
                      <a:endParaRPr sz="900">
                        <a:latin typeface="IBM Plex Sans"/>
                        <a:ea typeface="IBM Plex Sans"/>
                        <a:cs typeface="IBM Plex Sans"/>
                        <a:sym typeface="IBM Plex San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900">
                          <a:latin typeface="IBM Plex Sans"/>
                          <a:ea typeface="IBM Plex Sans"/>
                          <a:cs typeface="IBM Plex Sans"/>
                          <a:sym typeface="IBM Plex Sans"/>
                        </a:rPr>
                        <a:t>0.7822</a:t>
                      </a:r>
                      <a:endParaRPr sz="900">
                        <a:latin typeface="IBM Plex Sans"/>
                        <a:ea typeface="IBM Plex Sans"/>
                        <a:cs typeface="IBM Plex Sans"/>
                        <a:sym typeface="IBM Plex San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900">
                          <a:latin typeface="IBM Plex Sans"/>
                          <a:ea typeface="IBM Plex Sans"/>
                          <a:cs typeface="IBM Plex Sans"/>
                          <a:sym typeface="IBM Plex Sans"/>
                        </a:rPr>
                        <a:t>0.9741</a:t>
                      </a:r>
                      <a:endParaRPr sz="900">
                        <a:latin typeface="IBM Plex Sans"/>
                        <a:ea typeface="IBM Plex Sans"/>
                        <a:cs typeface="IBM Plex Sans"/>
                        <a:sym typeface="IBM Plex San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US" sz="900">
                          <a:latin typeface="IBM Plex Sans"/>
                          <a:ea typeface="IBM Plex Sans"/>
                          <a:cs typeface="IBM Plex Sans"/>
                          <a:sym typeface="IBM Plex Sans"/>
                        </a:rPr>
                        <a:t>KNN</a:t>
                      </a:r>
                      <a:endParaRPr sz="900">
                        <a:latin typeface="IBM Plex Sans"/>
                        <a:ea typeface="IBM Plex Sans"/>
                        <a:cs typeface="IBM Plex Sans"/>
                        <a:sym typeface="IBM Plex San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900">
                          <a:latin typeface="IBM Plex Sans"/>
                          <a:ea typeface="IBM Plex Sans"/>
                          <a:cs typeface="IBM Plex Sans"/>
                          <a:sym typeface="IBM Plex Sans"/>
                        </a:rPr>
                        <a:t>0.9058</a:t>
                      </a:r>
                      <a:endParaRPr sz="900">
                        <a:latin typeface="IBM Plex Sans"/>
                        <a:ea typeface="IBM Plex Sans"/>
                        <a:cs typeface="IBM Plex Sans"/>
                        <a:sym typeface="IBM Plex San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900">
                          <a:latin typeface="IBM Plex Sans"/>
                          <a:ea typeface="IBM Plex Sans"/>
                          <a:cs typeface="IBM Plex Sans"/>
                          <a:sym typeface="IBM Plex Sans"/>
                        </a:rPr>
                        <a:t>0.5831</a:t>
                      </a:r>
                      <a:endParaRPr sz="900">
                        <a:latin typeface="IBM Plex Sans"/>
                        <a:ea typeface="IBM Plex Sans"/>
                        <a:cs typeface="IBM Plex Sans"/>
                        <a:sym typeface="IBM Plex San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900">
                          <a:latin typeface="IBM Plex Sans"/>
                          <a:ea typeface="IBM Plex Sans"/>
                          <a:cs typeface="IBM Plex Sans"/>
                          <a:sym typeface="IBM Plex Sans"/>
                        </a:rPr>
                        <a:t>0.6660</a:t>
                      </a:r>
                      <a:endParaRPr sz="900">
                        <a:latin typeface="IBM Plex Sans"/>
                        <a:ea typeface="IBM Plex Sans"/>
                        <a:cs typeface="IBM Plex Sans"/>
                        <a:sym typeface="IBM Plex San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900">
                          <a:latin typeface="IBM Plex Sans"/>
                          <a:ea typeface="IBM Plex Sans"/>
                          <a:cs typeface="IBM Plex Sans"/>
                          <a:sym typeface="IBM Plex Sans"/>
                        </a:rPr>
                        <a:t>0.7753</a:t>
                      </a:r>
                      <a:endParaRPr sz="900">
                        <a:latin typeface="IBM Plex Sans"/>
                        <a:ea typeface="IBM Plex Sans"/>
                        <a:cs typeface="IBM Plex Sans"/>
                        <a:sym typeface="IBM Plex San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351" name="Google Shape;351;g2aca6489cb8_4_21"/>
          <p:cNvSpPr txBox="1"/>
          <p:nvPr/>
        </p:nvSpPr>
        <p:spPr>
          <a:xfrm>
            <a:off x="1672975" y="3235791"/>
            <a:ext cx="51471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900">
                <a:latin typeface="IBM Plex Sans"/>
                <a:ea typeface="IBM Plex Sans"/>
                <a:cs typeface="IBM Plex Sans"/>
                <a:sym typeface="IBM Plex Sans"/>
              </a:rPr>
              <a:t>Fig 7. Initial results of all models tested with default parameters and all features</a:t>
            </a:r>
            <a:endParaRPr sz="900">
              <a:latin typeface="IBM Plex Sans"/>
              <a:ea typeface="IBM Plex Sans"/>
              <a:cs typeface="IBM Plex Sans"/>
              <a:sym typeface="IBM Plex Sans"/>
            </a:endParaRPr>
          </a:p>
        </p:txBody>
      </p:sp>
      <p:sp>
        <p:nvSpPr>
          <p:cNvPr id="352" name="Google Shape;352;g2aca6489cb8_4_21"/>
          <p:cNvSpPr/>
          <p:nvPr/>
        </p:nvSpPr>
        <p:spPr>
          <a:xfrm>
            <a:off x="6449450" y="3558900"/>
            <a:ext cx="2425800" cy="1310100"/>
          </a:xfrm>
          <a:prstGeom prst="roundRect">
            <a:avLst>
              <a:gd name="adj" fmla="val 16667"/>
            </a:avLst>
          </a:prstGeom>
          <a:noFill/>
          <a:ln w="9525" cap="flat" cmpd="sng">
            <a:solidFill>
              <a:srgbClr val="00CDB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dirty="0" err="1">
                <a:latin typeface="IBM Plex Sans"/>
                <a:ea typeface="IBM Plex Sans"/>
                <a:cs typeface="IBM Plex Sans"/>
                <a:sym typeface="IBM Plex Sans"/>
              </a:rPr>
              <a:t>XGB</a:t>
            </a:r>
            <a:r>
              <a:rPr lang="en-US" sz="1200" b="1" dirty="0">
                <a:latin typeface="IBM Plex Sans"/>
                <a:ea typeface="IBM Plex Sans"/>
                <a:cs typeface="IBM Plex Sans"/>
                <a:sym typeface="IBM Plex Sans"/>
              </a:rPr>
              <a:t> and RF </a:t>
            </a:r>
            <a:r>
              <a:rPr lang="en-US" sz="1200" dirty="0">
                <a:latin typeface="IBM Plex Sans"/>
                <a:ea typeface="IBM Plex Sans"/>
                <a:cs typeface="IBM Plex Sans"/>
                <a:sym typeface="IBM Plex Sans"/>
              </a:rPr>
              <a:t>were picked as the best performers to further fine tune and improve Accuracy and Recall.</a:t>
            </a:r>
            <a:endParaRPr sz="1200" dirty="0">
              <a:latin typeface="IBM Plex Sans"/>
              <a:ea typeface="IBM Plex Sans"/>
              <a:cs typeface="IBM Plex Sans"/>
              <a:sym typeface="IBM Plex Sans"/>
            </a:endParaRPr>
          </a:p>
          <a:p>
            <a:pPr marL="0" lvl="0" indent="0" algn="ctr" rtl="0">
              <a:spcBef>
                <a:spcPts val="0"/>
              </a:spcBef>
              <a:spcAft>
                <a:spcPts val="0"/>
              </a:spcAft>
              <a:buNone/>
            </a:pPr>
            <a:endParaRPr sz="1200" dirty="0">
              <a:latin typeface="IBM Plex Sans"/>
              <a:ea typeface="IBM Plex Sans"/>
              <a:cs typeface="IBM Plex Sans"/>
              <a:sym typeface="IBM Plex Sans"/>
            </a:endParaRPr>
          </a:p>
          <a:p>
            <a:pPr marL="0" lvl="0" indent="0" algn="ctr" rtl="0">
              <a:spcBef>
                <a:spcPts val="0"/>
              </a:spcBef>
              <a:spcAft>
                <a:spcPts val="0"/>
              </a:spcAft>
              <a:buNone/>
            </a:pPr>
            <a:r>
              <a:rPr lang="en-US" sz="900" i="1" dirty="0">
                <a:latin typeface="IBM Plex Sans"/>
                <a:ea typeface="IBM Plex Sans"/>
                <a:cs typeface="IBM Plex Sans"/>
                <a:sym typeface="IBM Plex Sans"/>
              </a:rPr>
              <a:t>Refer Appendix </a:t>
            </a:r>
            <a:r>
              <a:rPr lang="en-US" sz="900" i="1" dirty="0">
                <a:latin typeface="IBM Plex Sans"/>
                <a:ea typeface="IBM Plex Sans"/>
                <a:cs typeface="IBM Plex Sans"/>
                <a:sym typeface="IBM Plex Sans"/>
                <a:hlinkClick r:id="rId4" action="ppaction://hlinksldjump"/>
              </a:rPr>
              <a:t>4.1 to 4.3 </a:t>
            </a:r>
            <a:r>
              <a:rPr lang="en-US" sz="900" i="1" dirty="0">
                <a:latin typeface="IBM Plex Sans"/>
                <a:ea typeface="IBM Plex Sans"/>
                <a:cs typeface="IBM Plex Sans"/>
                <a:sym typeface="IBM Plex Sans"/>
              </a:rPr>
              <a:t> for detailed results of all models tested</a:t>
            </a:r>
            <a:endParaRPr sz="900" i="1" dirty="0">
              <a:latin typeface="IBM Plex Sans"/>
              <a:ea typeface="IBM Plex Sans"/>
              <a:cs typeface="IBM Plex Sans"/>
              <a:sym typeface="IBM Plex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57"/>
        <p:cNvGrpSpPr/>
        <p:nvPr/>
      </p:nvGrpSpPr>
      <p:grpSpPr>
        <a:xfrm>
          <a:off x="0" y="0"/>
          <a:ext cx="0" cy="0"/>
          <a:chOff x="0" y="0"/>
          <a:chExt cx="0" cy="0"/>
        </a:xfrm>
      </p:grpSpPr>
      <p:sp>
        <p:nvSpPr>
          <p:cNvPr id="358" name="Google Shape;358;g2aca6489cb8_3_3"/>
          <p:cNvSpPr/>
          <p:nvPr/>
        </p:nvSpPr>
        <p:spPr>
          <a:xfrm>
            <a:off x="324700" y="501100"/>
            <a:ext cx="6995700" cy="4191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None/>
            </a:pPr>
            <a:r>
              <a:rPr lang="en-US" sz="3000">
                <a:solidFill>
                  <a:schemeClr val="dk1"/>
                </a:solidFill>
                <a:latin typeface="Calibri"/>
                <a:ea typeface="Calibri"/>
                <a:cs typeface="Calibri"/>
                <a:sym typeface="Calibri"/>
              </a:rPr>
              <a:t>XGBoost - Extreme Gradient Boosting</a:t>
            </a:r>
            <a:endParaRPr sz="3000" b="0" i="0" u="none" strike="noStrike" cap="none">
              <a:solidFill>
                <a:schemeClr val="dk1"/>
              </a:solidFill>
              <a:latin typeface="Calibri"/>
              <a:ea typeface="Calibri"/>
              <a:cs typeface="Calibri"/>
              <a:sym typeface="Calibri"/>
            </a:endParaRPr>
          </a:p>
        </p:txBody>
      </p:sp>
      <p:cxnSp>
        <p:nvCxnSpPr>
          <p:cNvPr id="359" name="Google Shape;359;g2aca6489cb8_3_3"/>
          <p:cNvCxnSpPr/>
          <p:nvPr/>
        </p:nvCxnSpPr>
        <p:spPr>
          <a:xfrm>
            <a:off x="473195" y="479675"/>
            <a:ext cx="8217600" cy="1410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pic>
        <p:nvPicPr>
          <p:cNvPr id="360" name="Google Shape;360;g2aca6489cb8_3_3"/>
          <p:cNvPicPr preferRelativeResize="0"/>
          <p:nvPr/>
        </p:nvPicPr>
        <p:blipFill>
          <a:blip r:embed="rId3">
            <a:alphaModFix/>
          </a:blip>
          <a:stretch>
            <a:fillRect/>
          </a:stretch>
        </p:blipFill>
        <p:spPr>
          <a:xfrm>
            <a:off x="64200" y="4430150"/>
            <a:ext cx="1175500" cy="713352"/>
          </a:xfrm>
          <a:prstGeom prst="rect">
            <a:avLst/>
          </a:prstGeom>
          <a:noFill/>
          <a:ln>
            <a:noFill/>
          </a:ln>
        </p:spPr>
      </p:pic>
      <p:sp>
        <p:nvSpPr>
          <p:cNvPr id="361" name="Google Shape;361;g2aca6489cb8_3_3"/>
          <p:cNvSpPr/>
          <p:nvPr/>
        </p:nvSpPr>
        <p:spPr>
          <a:xfrm>
            <a:off x="4747850" y="1109550"/>
            <a:ext cx="4240800" cy="1970100"/>
          </a:xfrm>
          <a:prstGeom prst="rect">
            <a:avLst/>
          </a:prstGeom>
          <a:noFill/>
          <a:ln w="9525" cap="flat" cmpd="sng">
            <a:solidFill>
              <a:srgbClr val="D9D9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err="1">
                <a:latin typeface="IBM Plex Sans"/>
                <a:ea typeface="IBM Plex Sans"/>
                <a:cs typeface="IBM Plex Sans"/>
                <a:sym typeface="IBM Plex Sans"/>
              </a:rPr>
              <a:t>XGB</a:t>
            </a:r>
            <a:r>
              <a:rPr lang="en-US" sz="900" dirty="0">
                <a:latin typeface="IBM Plex Sans"/>
                <a:ea typeface="IBM Plex Sans"/>
                <a:cs typeface="IBM Plex Sans"/>
                <a:sym typeface="IBM Plex Sans"/>
              </a:rPr>
              <a:t> when run with default parameters assigns weights to the features based on their importance and uses all features.</a:t>
            </a:r>
            <a:endParaRPr sz="900" dirty="0">
              <a:latin typeface="IBM Plex Sans"/>
              <a:ea typeface="IBM Plex Sans"/>
              <a:cs typeface="IBM Plex Sans"/>
              <a:sym typeface="IBM Plex Sans"/>
            </a:endParaRPr>
          </a:p>
          <a:p>
            <a:pPr marL="0" lvl="0" indent="0" algn="l" rtl="0">
              <a:spcBef>
                <a:spcPts val="0"/>
              </a:spcBef>
              <a:spcAft>
                <a:spcPts val="0"/>
              </a:spcAft>
              <a:buNone/>
            </a:pPr>
            <a:endParaRPr sz="900" dirty="0">
              <a:latin typeface="IBM Plex Sans"/>
              <a:ea typeface="IBM Plex Sans"/>
              <a:cs typeface="IBM Plex Sans"/>
              <a:sym typeface="IBM Plex Sans"/>
            </a:endParaRPr>
          </a:p>
          <a:p>
            <a:pPr marL="0" lvl="0" indent="0" algn="l" rtl="0">
              <a:spcBef>
                <a:spcPts val="0"/>
              </a:spcBef>
              <a:spcAft>
                <a:spcPts val="0"/>
              </a:spcAft>
              <a:buNone/>
            </a:pPr>
            <a:r>
              <a:rPr lang="en-US" sz="900" dirty="0">
                <a:latin typeface="IBM Plex Sans"/>
                <a:ea typeface="IBM Plex Sans"/>
                <a:cs typeface="IBM Plex Sans"/>
                <a:sym typeface="IBM Plex Sans"/>
              </a:rPr>
              <a:t>However, to avoid overfitting and to improve the interpretability, we turned to </a:t>
            </a:r>
            <a:r>
              <a:rPr lang="en-US" sz="900" b="1" dirty="0">
                <a:latin typeface="IBM Plex Sans"/>
                <a:ea typeface="IBM Plex Sans"/>
                <a:cs typeface="IBM Plex Sans"/>
                <a:sym typeface="IBM Plex Sans"/>
              </a:rPr>
              <a:t>manual feature selection through </a:t>
            </a:r>
            <a:r>
              <a:rPr lang="en-US" sz="900" b="1" dirty="0" err="1">
                <a:latin typeface="IBM Plex Sans"/>
                <a:ea typeface="IBM Plex Sans"/>
                <a:cs typeface="IBM Plex Sans"/>
                <a:sym typeface="IBM Plex Sans"/>
              </a:rPr>
              <a:t>XGB</a:t>
            </a:r>
            <a:r>
              <a:rPr lang="en-US" sz="900" dirty="0">
                <a:latin typeface="IBM Plex Sans"/>
                <a:ea typeface="IBM Plex Sans"/>
                <a:cs typeface="IBM Plex Sans"/>
                <a:sym typeface="IBM Plex Sans"/>
              </a:rPr>
              <a:t>. Identified  the</a:t>
            </a:r>
            <a:r>
              <a:rPr lang="en-US" sz="900" b="1" dirty="0">
                <a:latin typeface="IBM Plex Sans"/>
                <a:ea typeface="IBM Plex Sans"/>
                <a:cs typeface="IBM Plex Sans"/>
                <a:sym typeface="IBM Plex Sans"/>
              </a:rPr>
              <a:t> top 15 features that had much higher importance</a:t>
            </a:r>
            <a:r>
              <a:rPr lang="en-US" sz="900" dirty="0">
                <a:latin typeface="IBM Plex Sans"/>
                <a:ea typeface="IBM Plex Sans"/>
                <a:cs typeface="IBM Plex Sans"/>
                <a:sym typeface="IBM Plex Sans"/>
              </a:rPr>
              <a:t> than the rest and helped balance Accuracy between Recall </a:t>
            </a:r>
            <a:r>
              <a:rPr lang="en-US" sz="900" i="1" dirty="0">
                <a:latin typeface="IBM Plex Sans"/>
                <a:ea typeface="IBM Plex Sans"/>
                <a:cs typeface="IBM Plex Sans"/>
                <a:sym typeface="IBM Plex Sans"/>
              </a:rPr>
              <a:t>(</a:t>
            </a:r>
            <a:r>
              <a:rPr lang="en-US" sz="900" i="1" dirty="0">
                <a:latin typeface="IBM Plex Sans"/>
                <a:ea typeface="IBM Plex Sans"/>
                <a:cs typeface="IBM Plex Sans"/>
                <a:sym typeface="IBM Plex San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3"/>
                  </a:ext>
                </a:extLst>
              </a:rPr>
              <a:t>Refer Fig 8)</a:t>
            </a:r>
            <a:r>
              <a:rPr lang="en-US" sz="900" i="1" dirty="0">
                <a:latin typeface="IBM Plex Sans"/>
                <a:ea typeface="IBM Plex Sans"/>
                <a:cs typeface="IBM Plex Sans"/>
                <a:sym typeface="IBM Plex Sans"/>
              </a:rPr>
              <a:t>. </a:t>
            </a:r>
            <a:endParaRPr sz="900" i="1" dirty="0">
              <a:latin typeface="IBM Plex Sans"/>
              <a:ea typeface="IBM Plex Sans"/>
              <a:cs typeface="IBM Plex Sans"/>
              <a:sym typeface="IBM Plex Sans"/>
            </a:endParaRPr>
          </a:p>
          <a:p>
            <a:pPr marL="0" lvl="0" indent="0" algn="l" rtl="0">
              <a:spcBef>
                <a:spcPts val="0"/>
              </a:spcBef>
              <a:spcAft>
                <a:spcPts val="0"/>
              </a:spcAft>
              <a:buNone/>
            </a:pPr>
            <a:r>
              <a:rPr lang="en-US" sz="900" i="1" dirty="0">
                <a:latin typeface="IBM Plex Sans"/>
                <a:ea typeface="IBM Plex Sans"/>
                <a:cs typeface="IBM Plex Sans"/>
                <a:sym typeface="IBM Plex Sans"/>
              </a:rPr>
              <a:t>Refer </a:t>
            </a:r>
            <a:r>
              <a:rPr lang="en-US" sz="900" i="1" dirty="0">
                <a:latin typeface="IBM Plex Sans"/>
                <a:ea typeface="IBM Plex Sans"/>
                <a:cs typeface="IBM Plex Sans"/>
                <a:sym typeface="IBM Plex Sans"/>
                <a:hlinkClick r:id="rId4" action="ppaction://hlinksldjump"/>
              </a:rPr>
              <a:t>Appendix 5</a:t>
            </a:r>
            <a:r>
              <a:rPr lang="en-US" sz="900" i="1" dirty="0">
                <a:latin typeface="IBM Plex Sans"/>
                <a:ea typeface="IBM Plex Sans"/>
                <a:cs typeface="IBM Plex Sans"/>
                <a:sym typeface="IBM Plex Sans"/>
              </a:rPr>
              <a:t> for details</a:t>
            </a:r>
            <a:endParaRPr sz="900" i="1" dirty="0">
              <a:latin typeface="IBM Plex Sans"/>
              <a:ea typeface="IBM Plex Sans"/>
              <a:cs typeface="IBM Plex Sans"/>
              <a:sym typeface="IBM Plex Sans"/>
            </a:endParaRPr>
          </a:p>
          <a:p>
            <a:pPr marL="0" lvl="0" indent="0" algn="l" rtl="0">
              <a:spcBef>
                <a:spcPts val="0"/>
              </a:spcBef>
              <a:spcAft>
                <a:spcPts val="0"/>
              </a:spcAft>
              <a:buNone/>
            </a:pPr>
            <a:endParaRPr sz="900" i="1" dirty="0">
              <a:latin typeface="IBM Plex Sans"/>
              <a:ea typeface="IBM Plex Sans"/>
              <a:cs typeface="IBM Plex Sans"/>
              <a:sym typeface="IBM Plex Sans"/>
            </a:endParaRPr>
          </a:p>
          <a:p>
            <a:pPr marL="0" lvl="0" indent="0" algn="l" rtl="0">
              <a:spcBef>
                <a:spcPts val="0"/>
              </a:spcBef>
              <a:spcAft>
                <a:spcPts val="0"/>
              </a:spcAft>
              <a:buNone/>
            </a:pPr>
            <a:r>
              <a:rPr lang="en-US" sz="900" dirty="0">
                <a:latin typeface="IBM Plex Sans"/>
                <a:ea typeface="IBM Plex Sans"/>
                <a:cs typeface="IBM Plex Sans"/>
                <a:sym typeface="IBM Plex Sans"/>
              </a:rPr>
              <a:t>With selected features, hyper parameter tuning using Grid Search was conducted. </a:t>
            </a:r>
            <a:r>
              <a:rPr lang="en-US" sz="900" i="1" dirty="0">
                <a:latin typeface="IBM Plex Sans"/>
                <a:ea typeface="IBM Plex Sans"/>
                <a:cs typeface="IBM Plex Sans"/>
                <a:sym typeface="IBM Plex Sans"/>
              </a:rPr>
              <a:t>(Refer </a:t>
            </a:r>
            <a:r>
              <a:rPr lang="en-US" sz="900" i="1" dirty="0">
                <a:latin typeface="IBM Plex Sans"/>
                <a:ea typeface="IBM Plex Sans"/>
                <a:cs typeface="IBM Plex Sans"/>
                <a:sym typeface="IBM Plex Sans"/>
                <a:hlinkClick r:id="rId5" action="ppaction://hlinksldjump"/>
              </a:rPr>
              <a:t>Appendix 6.1 </a:t>
            </a:r>
            <a:r>
              <a:rPr lang="en-US" sz="900" i="1" dirty="0">
                <a:latin typeface="IBM Plex Sans"/>
                <a:ea typeface="IBM Plex Sans"/>
                <a:cs typeface="IBM Plex Sans"/>
                <a:sym typeface="IBM Plex Sans"/>
              </a:rPr>
              <a:t>for details)</a:t>
            </a:r>
            <a:endParaRPr sz="900" i="1" dirty="0">
              <a:latin typeface="IBM Plex Sans"/>
              <a:ea typeface="IBM Plex Sans"/>
              <a:cs typeface="IBM Plex Sans"/>
              <a:sym typeface="IBM Plex Sans"/>
            </a:endParaRPr>
          </a:p>
        </p:txBody>
      </p:sp>
      <p:sp>
        <p:nvSpPr>
          <p:cNvPr id="362" name="Google Shape;362;g2aca6489cb8_3_3"/>
          <p:cNvSpPr/>
          <p:nvPr/>
        </p:nvSpPr>
        <p:spPr>
          <a:xfrm>
            <a:off x="339275" y="1145975"/>
            <a:ext cx="3784200" cy="1250700"/>
          </a:xfrm>
          <a:prstGeom prst="roundRect">
            <a:avLst>
              <a:gd name="adj" fmla="val 16667"/>
            </a:avLst>
          </a:prstGeom>
          <a:noFill/>
          <a:ln w="9525" cap="flat" cmpd="sng">
            <a:solidFill>
              <a:srgbClr val="00CDB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IBM Plex Sans"/>
              <a:ea typeface="IBM Plex Sans"/>
              <a:cs typeface="IBM Plex Sans"/>
              <a:sym typeface="IBM Plex Sans"/>
            </a:endParaRPr>
          </a:p>
          <a:p>
            <a:pPr marL="0" lvl="0" indent="0" algn="l" rtl="0">
              <a:spcBef>
                <a:spcPts val="0"/>
              </a:spcBef>
              <a:spcAft>
                <a:spcPts val="0"/>
              </a:spcAft>
              <a:buNone/>
            </a:pPr>
            <a:r>
              <a:rPr lang="en-US" sz="900">
                <a:latin typeface="IBM Plex Sans"/>
                <a:ea typeface="IBM Plex Sans"/>
                <a:cs typeface="IBM Plex Sans"/>
                <a:sym typeface="IBM Plex Sans"/>
              </a:rPr>
              <a:t>XGBoost is an efficient and scalable implementation of gradient boosting machines</a:t>
            </a:r>
            <a:endParaRPr sz="900">
              <a:latin typeface="IBM Plex Sans"/>
              <a:ea typeface="IBM Plex Sans"/>
              <a:cs typeface="IBM Plex Sans"/>
              <a:sym typeface="IBM Plex Sans"/>
            </a:endParaRPr>
          </a:p>
          <a:p>
            <a:pPr marL="0" lvl="0" indent="0" algn="l" rtl="0">
              <a:spcBef>
                <a:spcPts val="0"/>
              </a:spcBef>
              <a:spcAft>
                <a:spcPts val="0"/>
              </a:spcAft>
              <a:buNone/>
            </a:pPr>
            <a:endParaRPr sz="900">
              <a:latin typeface="IBM Plex Sans"/>
              <a:ea typeface="IBM Plex Sans"/>
              <a:cs typeface="IBM Plex Sans"/>
              <a:sym typeface="IBM Plex Sans"/>
            </a:endParaRPr>
          </a:p>
          <a:p>
            <a:pPr marL="0" lvl="0" indent="0" algn="l" rtl="0">
              <a:spcBef>
                <a:spcPts val="0"/>
              </a:spcBef>
              <a:spcAft>
                <a:spcPts val="0"/>
              </a:spcAft>
              <a:buNone/>
            </a:pPr>
            <a:r>
              <a:rPr lang="en-US" sz="900">
                <a:latin typeface="IBM Plex Sans"/>
                <a:ea typeface="IBM Plex Sans"/>
                <a:cs typeface="IBM Plex Sans"/>
                <a:sym typeface="IBM Plex Sans"/>
              </a:rPr>
              <a:t>At its core, XGBoost </a:t>
            </a:r>
            <a:r>
              <a:rPr lang="en-US" sz="900" b="1">
                <a:latin typeface="IBM Plex Sans"/>
                <a:ea typeface="IBM Plex Sans"/>
                <a:cs typeface="IBM Plex Sans"/>
                <a:sym typeface="IBM Plex Sans"/>
              </a:rPr>
              <a:t>uses decision trees as base learners</a:t>
            </a:r>
            <a:r>
              <a:rPr lang="en-US" sz="900">
                <a:latin typeface="IBM Plex Sans"/>
                <a:ea typeface="IBM Plex Sans"/>
                <a:cs typeface="IBM Plex Sans"/>
                <a:sym typeface="IBM Plex Sans"/>
              </a:rPr>
              <a:t> and builds them in a sequential manner, where each new tree corrects the errors made by the previous ones.</a:t>
            </a:r>
            <a:endParaRPr sz="900">
              <a:latin typeface="IBM Plex Sans"/>
              <a:ea typeface="IBM Plex Sans"/>
              <a:cs typeface="IBM Plex Sans"/>
              <a:sym typeface="IBM Plex Sans"/>
            </a:endParaRPr>
          </a:p>
        </p:txBody>
      </p:sp>
      <p:pic>
        <p:nvPicPr>
          <p:cNvPr id="363" name="Google Shape;363;g2aca6489cb8_3_3"/>
          <p:cNvPicPr preferRelativeResize="0"/>
          <p:nvPr/>
        </p:nvPicPr>
        <p:blipFill>
          <a:blip r:embed="rId6">
            <a:alphaModFix/>
          </a:blip>
          <a:stretch>
            <a:fillRect/>
          </a:stretch>
        </p:blipFill>
        <p:spPr>
          <a:xfrm>
            <a:off x="415475" y="2527900"/>
            <a:ext cx="3631975" cy="2093725"/>
          </a:xfrm>
          <a:prstGeom prst="rect">
            <a:avLst/>
          </a:prstGeom>
          <a:noFill/>
          <a:ln>
            <a:noFill/>
          </a:ln>
        </p:spPr>
      </p:pic>
      <p:sp>
        <p:nvSpPr>
          <p:cNvPr id="364" name="Google Shape;364;g2aca6489cb8_3_3"/>
          <p:cNvSpPr/>
          <p:nvPr/>
        </p:nvSpPr>
        <p:spPr>
          <a:xfrm>
            <a:off x="5875876" y="3775425"/>
            <a:ext cx="2782500" cy="4191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None/>
            </a:pPr>
            <a:r>
              <a:rPr lang="en-US" sz="2800">
                <a:solidFill>
                  <a:srgbClr val="00CDBC"/>
                </a:solidFill>
                <a:latin typeface="IBM Plex Sans"/>
                <a:ea typeface="IBM Plex Sans"/>
                <a:cs typeface="IBM Plex Sans"/>
                <a:sym typeface="IBM Plex Sans"/>
              </a:rPr>
              <a:t>94% </a:t>
            </a:r>
            <a:r>
              <a:rPr lang="en-US" sz="2800">
                <a:solidFill>
                  <a:schemeClr val="dk1"/>
                </a:solidFill>
                <a:latin typeface="IBM Plex Sans"/>
                <a:ea typeface="IBM Plex Sans"/>
                <a:cs typeface="IBM Plex Sans"/>
                <a:sym typeface="IBM Plex Sans"/>
              </a:rPr>
              <a:t>→</a:t>
            </a:r>
            <a:r>
              <a:rPr lang="en-US" sz="2800">
                <a:solidFill>
                  <a:srgbClr val="00CDBC"/>
                </a:solidFill>
                <a:latin typeface="IBM Plex Sans"/>
                <a:ea typeface="IBM Plex Sans"/>
                <a:cs typeface="IBM Plex Sans"/>
                <a:sym typeface="IBM Plex Sans"/>
              </a:rPr>
              <a:t> 95%</a:t>
            </a:r>
            <a:endParaRPr sz="2800" b="0" i="0" u="none" strike="noStrike" cap="none">
              <a:solidFill>
                <a:srgbClr val="00CDBC"/>
              </a:solidFill>
              <a:latin typeface="Calibri"/>
              <a:ea typeface="Calibri"/>
              <a:cs typeface="Calibri"/>
              <a:sym typeface="Calibri"/>
            </a:endParaRPr>
          </a:p>
        </p:txBody>
      </p:sp>
      <p:sp>
        <p:nvSpPr>
          <p:cNvPr id="365" name="Google Shape;365;g2aca6489cb8_3_3"/>
          <p:cNvSpPr txBox="1"/>
          <p:nvPr/>
        </p:nvSpPr>
        <p:spPr>
          <a:xfrm>
            <a:off x="5819950" y="3310100"/>
            <a:ext cx="27078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i="1">
                <a:latin typeface="IBM Plex Sans"/>
                <a:ea typeface="IBM Plex Sans"/>
                <a:cs typeface="IBM Plex Sans"/>
                <a:sym typeface="IBM Plex Sans"/>
              </a:rPr>
              <a:t>With Hyperparameter tuning, Accuracy improved from </a:t>
            </a:r>
            <a:endParaRPr sz="1000" i="1">
              <a:latin typeface="IBM Plex Sans"/>
              <a:ea typeface="IBM Plex Sans"/>
              <a:cs typeface="IBM Plex Sans"/>
              <a:sym typeface="IBM Plex Sans"/>
            </a:endParaRPr>
          </a:p>
        </p:txBody>
      </p:sp>
      <p:sp>
        <p:nvSpPr>
          <p:cNvPr id="366" name="Google Shape;366;g2aca6489cb8_3_3"/>
          <p:cNvSpPr txBox="1"/>
          <p:nvPr/>
        </p:nvSpPr>
        <p:spPr>
          <a:xfrm>
            <a:off x="417042" y="2487584"/>
            <a:ext cx="777900" cy="307800"/>
          </a:xfrm>
          <a:prstGeom prst="rect">
            <a:avLst/>
          </a:prstGeom>
          <a:noFill/>
          <a:ln>
            <a:noFill/>
          </a:ln>
        </p:spPr>
        <p:txBody>
          <a:bodyPr spcFirstLastPara="1" wrap="square" lIns="91425" tIns="91425" rIns="91425" bIns="91425" anchor="t" anchorCtr="0">
            <a:spAutoFit/>
          </a:bodyPr>
          <a:lstStyle/>
          <a:p>
            <a:pPr marL="0" lvl="0" indent="0" algn="ctr" rtl="0">
              <a:lnSpc>
                <a:spcPct val="171429"/>
              </a:lnSpc>
              <a:spcBef>
                <a:spcPts val="0"/>
              </a:spcBef>
              <a:spcAft>
                <a:spcPts val="0"/>
              </a:spcAft>
              <a:buNone/>
            </a:pPr>
            <a:r>
              <a:rPr lang="en-US" sz="800" b="1">
                <a:solidFill>
                  <a:schemeClr val="dk1"/>
                </a:solidFill>
                <a:latin typeface="IBM Plex Sans"/>
                <a:ea typeface="IBM Plex Sans"/>
                <a:cs typeface="IBM Plex Sans"/>
                <a:sym typeface="IBM Plex Sans"/>
              </a:rPr>
              <a:t>Fig  8.</a:t>
            </a:r>
            <a:endParaRPr sz="800" b="1">
              <a:solidFill>
                <a:schemeClr val="dk1"/>
              </a:solidFill>
              <a:latin typeface="IBM Plex Sans"/>
              <a:ea typeface="IBM Plex Sans"/>
              <a:cs typeface="IBM Plex Sans"/>
              <a:sym typeface="IBM Plex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71"/>
        <p:cNvGrpSpPr/>
        <p:nvPr/>
      </p:nvGrpSpPr>
      <p:grpSpPr>
        <a:xfrm>
          <a:off x="0" y="0"/>
          <a:ext cx="0" cy="0"/>
          <a:chOff x="0" y="0"/>
          <a:chExt cx="0" cy="0"/>
        </a:xfrm>
      </p:grpSpPr>
      <p:sp>
        <p:nvSpPr>
          <p:cNvPr id="372" name="Google Shape;372;g2aca6489cb8_4_49"/>
          <p:cNvSpPr/>
          <p:nvPr/>
        </p:nvSpPr>
        <p:spPr>
          <a:xfrm>
            <a:off x="324700" y="501100"/>
            <a:ext cx="6995700" cy="4191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None/>
            </a:pPr>
            <a:r>
              <a:rPr lang="en-US" sz="3000">
                <a:solidFill>
                  <a:schemeClr val="dk1"/>
                </a:solidFill>
                <a:latin typeface="Calibri"/>
                <a:ea typeface="Calibri"/>
                <a:cs typeface="Calibri"/>
                <a:sym typeface="Calibri"/>
              </a:rPr>
              <a:t>Random Forest - Ensemble Decision Trees </a:t>
            </a:r>
            <a:endParaRPr sz="3000" b="0" i="0" u="none" strike="noStrike" cap="none">
              <a:solidFill>
                <a:schemeClr val="dk1"/>
              </a:solidFill>
              <a:latin typeface="Calibri"/>
              <a:ea typeface="Calibri"/>
              <a:cs typeface="Calibri"/>
              <a:sym typeface="Calibri"/>
            </a:endParaRPr>
          </a:p>
        </p:txBody>
      </p:sp>
      <p:cxnSp>
        <p:nvCxnSpPr>
          <p:cNvPr id="373" name="Google Shape;373;g2aca6489cb8_4_49"/>
          <p:cNvCxnSpPr/>
          <p:nvPr/>
        </p:nvCxnSpPr>
        <p:spPr>
          <a:xfrm>
            <a:off x="473195" y="479675"/>
            <a:ext cx="8217600" cy="1410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pic>
        <p:nvPicPr>
          <p:cNvPr id="374" name="Google Shape;374;g2aca6489cb8_4_49"/>
          <p:cNvPicPr preferRelativeResize="0"/>
          <p:nvPr/>
        </p:nvPicPr>
        <p:blipFill>
          <a:blip r:embed="rId3">
            <a:alphaModFix/>
          </a:blip>
          <a:stretch>
            <a:fillRect/>
          </a:stretch>
        </p:blipFill>
        <p:spPr>
          <a:xfrm>
            <a:off x="64200" y="4430150"/>
            <a:ext cx="1175500" cy="713352"/>
          </a:xfrm>
          <a:prstGeom prst="rect">
            <a:avLst/>
          </a:prstGeom>
          <a:noFill/>
          <a:ln>
            <a:noFill/>
          </a:ln>
        </p:spPr>
      </p:pic>
      <p:sp>
        <p:nvSpPr>
          <p:cNvPr id="375" name="Google Shape;375;g2aca6489cb8_4_49"/>
          <p:cNvSpPr/>
          <p:nvPr/>
        </p:nvSpPr>
        <p:spPr>
          <a:xfrm>
            <a:off x="324700" y="1343025"/>
            <a:ext cx="4240800" cy="999300"/>
          </a:xfrm>
          <a:prstGeom prst="rect">
            <a:avLst/>
          </a:prstGeom>
          <a:noFill/>
          <a:ln w="9525" cap="flat" cmpd="sng">
            <a:solidFill>
              <a:srgbClr val="D9D9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1100">
                <a:latin typeface="IBM Plex Sans"/>
                <a:ea typeface="IBM Plex Sans"/>
                <a:cs typeface="IBM Plex Sans"/>
                <a:sym typeface="IBM Plex Sans"/>
              </a:rPr>
              <a:t>Random Forest operates by constructing a multitude of decision trees during training and outputting the class that is the mode of the classes for classification</a:t>
            </a:r>
            <a:endParaRPr sz="1100">
              <a:latin typeface="IBM Plex Sans"/>
              <a:ea typeface="IBM Plex Sans"/>
              <a:cs typeface="IBM Plex Sans"/>
              <a:sym typeface="IBM Plex Sans"/>
            </a:endParaRPr>
          </a:p>
        </p:txBody>
      </p:sp>
      <p:sp>
        <p:nvSpPr>
          <p:cNvPr id="376" name="Google Shape;376;g2aca6489cb8_4_49"/>
          <p:cNvSpPr/>
          <p:nvPr/>
        </p:nvSpPr>
        <p:spPr>
          <a:xfrm>
            <a:off x="5069550" y="1343150"/>
            <a:ext cx="3784200" cy="999300"/>
          </a:xfrm>
          <a:prstGeom prst="roundRect">
            <a:avLst>
              <a:gd name="adj" fmla="val 16667"/>
            </a:avLst>
          </a:prstGeom>
          <a:noFill/>
          <a:ln w="9525" cap="flat" cmpd="sng">
            <a:solidFill>
              <a:srgbClr val="00CDB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latin typeface="IBM Plex Sans"/>
                <a:ea typeface="IBM Plex Sans"/>
                <a:cs typeface="IBM Plex Sans"/>
                <a:sym typeface="IBM Plex Sans"/>
              </a:rPr>
              <a:t>Hyperparameter tuning is performed using grid search approach. We observed that selecting n trees to be 200 gave a significant boost in our recall value.</a:t>
            </a:r>
            <a:endParaRPr sz="1100" dirty="0">
              <a:latin typeface="IBM Plex Sans"/>
              <a:ea typeface="IBM Plex Sans"/>
              <a:cs typeface="IBM Plex Sans"/>
              <a:sym typeface="IBM Plex Sans"/>
            </a:endParaRPr>
          </a:p>
          <a:p>
            <a:pPr marL="0" lvl="0" indent="0" algn="l" rtl="0">
              <a:spcBef>
                <a:spcPts val="0"/>
              </a:spcBef>
              <a:spcAft>
                <a:spcPts val="0"/>
              </a:spcAft>
              <a:buNone/>
            </a:pPr>
            <a:endParaRPr sz="1100" dirty="0">
              <a:latin typeface="IBM Plex Sans"/>
              <a:ea typeface="IBM Plex Sans"/>
              <a:cs typeface="IBM Plex Sans"/>
              <a:sym typeface="IBM Plex Sans"/>
            </a:endParaRPr>
          </a:p>
          <a:p>
            <a:pPr marL="0" lvl="0" indent="0" algn="l" rtl="0">
              <a:spcBef>
                <a:spcPts val="0"/>
              </a:spcBef>
              <a:spcAft>
                <a:spcPts val="0"/>
              </a:spcAft>
              <a:buNone/>
            </a:pPr>
            <a:r>
              <a:rPr lang="en-US" sz="900" dirty="0">
                <a:latin typeface="IBM Plex Sans"/>
                <a:ea typeface="IBM Plex Sans"/>
                <a:cs typeface="IBM Plex Sans"/>
                <a:sym typeface="IBM Plex Sans"/>
              </a:rPr>
              <a:t>(</a:t>
            </a:r>
            <a:r>
              <a:rPr lang="en-US" sz="900" i="1" dirty="0">
                <a:latin typeface="IBM Plex Sans"/>
                <a:ea typeface="IBM Plex Sans"/>
                <a:cs typeface="IBM Plex Sans"/>
                <a:sym typeface="IBM Plex Sans"/>
              </a:rPr>
              <a:t>Refer </a:t>
            </a:r>
            <a:r>
              <a:rPr lang="en-US" sz="900" i="1" dirty="0">
                <a:latin typeface="IBM Plex Sans"/>
                <a:ea typeface="IBM Plex Sans"/>
                <a:cs typeface="IBM Plex Sans"/>
                <a:sym typeface="IBM Plex Sans"/>
                <a:hlinkClick r:id="rId4" action="ppaction://hlinksldjump"/>
              </a:rPr>
              <a:t>Appendix 6.2  </a:t>
            </a:r>
            <a:r>
              <a:rPr lang="en-US" sz="900" i="1" dirty="0">
                <a:latin typeface="IBM Plex Sans"/>
                <a:ea typeface="IBM Plex Sans"/>
                <a:cs typeface="IBM Plex Sans"/>
                <a:sym typeface="IBM Plex Sans"/>
              </a:rPr>
              <a:t>for details)</a:t>
            </a:r>
            <a:endParaRPr sz="900" b="1" i="1" dirty="0">
              <a:latin typeface="IBM Plex Sans"/>
              <a:ea typeface="IBM Plex Sans"/>
              <a:cs typeface="IBM Plex Sans"/>
              <a:sym typeface="IBM Plex Sans"/>
            </a:endParaRPr>
          </a:p>
        </p:txBody>
      </p:sp>
      <p:sp>
        <p:nvSpPr>
          <p:cNvPr id="377" name="Google Shape;377;g2aca6489cb8_4_49"/>
          <p:cNvSpPr/>
          <p:nvPr/>
        </p:nvSpPr>
        <p:spPr>
          <a:xfrm>
            <a:off x="356104" y="2824250"/>
            <a:ext cx="4240800" cy="1124100"/>
          </a:xfrm>
          <a:prstGeom prst="rect">
            <a:avLst/>
          </a:prstGeom>
          <a:noFill/>
          <a:ln w="9525" cap="flat" cmpd="sng">
            <a:solidFill>
              <a:srgbClr val="D9D9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1100">
                <a:solidFill>
                  <a:schemeClr val="dk1"/>
                </a:solidFill>
                <a:latin typeface="IBM Plex Sans"/>
                <a:ea typeface="IBM Plex Sans"/>
                <a:cs typeface="IBM Plex Sans"/>
                <a:sym typeface="IBM Plex Sans"/>
              </a:rPr>
              <a:t>Random Forest performed better with all feature over 15 top features as the algorithm is quite robust to irrelevant features. Each time a split in a tree is considered, only a subset of features is used, allowing the algorithm to ignore irrelevant or less important features naturally.</a:t>
            </a:r>
            <a:endParaRPr sz="1100">
              <a:latin typeface="IBM Plex Sans"/>
              <a:ea typeface="IBM Plex Sans"/>
              <a:cs typeface="IBM Plex Sans"/>
              <a:sym typeface="IBM Plex Sans"/>
            </a:endParaRPr>
          </a:p>
        </p:txBody>
      </p:sp>
      <p:sp>
        <p:nvSpPr>
          <p:cNvPr id="378" name="Google Shape;378;g2aca6489cb8_4_49"/>
          <p:cNvSpPr/>
          <p:nvPr/>
        </p:nvSpPr>
        <p:spPr>
          <a:xfrm>
            <a:off x="5598363" y="3440175"/>
            <a:ext cx="2782500" cy="4191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None/>
            </a:pPr>
            <a:r>
              <a:rPr lang="en-US" sz="2800">
                <a:solidFill>
                  <a:srgbClr val="00CDBC"/>
                </a:solidFill>
                <a:latin typeface="IBM Plex Sans"/>
                <a:ea typeface="IBM Plex Sans"/>
                <a:cs typeface="IBM Plex Sans"/>
                <a:sym typeface="IBM Plex Sans"/>
              </a:rPr>
              <a:t>74% </a:t>
            </a:r>
            <a:r>
              <a:rPr lang="en-US" sz="2800">
                <a:solidFill>
                  <a:schemeClr val="dk1"/>
                </a:solidFill>
                <a:latin typeface="IBM Plex Sans"/>
                <a:ea typeface="IBM Plex Sans"/>
                <a:cs typeface="IBM Plex Sans"/>
                <a:sym typeface="IBM Plex Sans"/>
              </a:rPr>
              <a:t>→</a:t>
            </a:r>
            <a:r>
              <a:rPr lang="en-US" sz="2800">
                <a:solidFill>
                  <a:srgbClr val="00CDBC"/>
                </a:solidFill>
                <a:latin typeface="IBM Plex Sans"/>
                <a:ea typeface="IBM Plex Sans"/>
                <a:cs typeface="IBM Plex Sans"/>
                <a:sym typeface="IBM Plex Sans"/>
              </a:rPr>
              <a:t> 79%</a:t>
            </a:r>
            <a:endParaRPr sz="2800" b="0" i="0" u="none" strike="noStrike" cap="none">
              <a:solidFill>
                <a:srgbClr val="00CDBC"/>
              </a:solidFill>
              <a:latin typeface="Calibri"/>
              <a:ea typeface="Calibri"/>
              <a:cs typeface="Calibri"/>
              <a:sym typeface="Calibri"/>
            </a:endParaRPr>
          </a:p>
        </p:txBody>
      </p:sp>
      <p:sp>
        <p:nvSpPr>
          <p:cNvPr id="379" name="Google Shape;379;g2aca6489cb8_4_49"/>
          <p:cNvSpPr txBox="1"/>
          <p:nvPr/>
        </p:nvSpPr>
        <p:spPr>
          <a:xfrm>
            <a:off x="5542438" y="2974850"/>
            <a:ext cx="27078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i="1">
                <a:latin typeface="IBM Plex Sans"/>
                <a:ea typeface="IBM Plex Sans"/>
                <a:cs typeface="IBM Plex Sans"/>
                <a:sym typeface="IBM Plex Sans"/>
              </a:rPr>
              <a:t>With Hyperparameter tuning, Recall improved from </a:t>
            </a:r>
            <a:endParaRPr sz="1100" i="1">
              <a:latin typeface="IBM Plex Sans"/>
              <a:ea typeface="IBM Plex Sans"/>
              <a:cs typeface="IBM Plex Sans"/>
              <a:sym typeface="IBM Plex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
        <p:cNvGrpSpPr/>
        <p:nvPr/>
      </p:nvGrpSpPr>
      <p:grpSpPr>
        <a:xfrm>
          <a:off x="0" y="0"/>
          <a:ext cx="0" cy="0"/>
          <a:chOff x="0" y="0"/>
          <a:chExt cx="0" cy="0"/>
        </a:xfrm>
      </p:grpSpPr>
      <p:sp>
        <p:nvSpPr>
          <p:cNvPr id="26" name="Google Shape;26;g2ad47293dc4_0_26"/>
          <p:cNvSpPr/>
          <p:nvPr/>
        </p:nvSpPr>
        <p:spPr>
          <a:xfrm>
            <a:off x="476402" y="285750"/>
            <a:ext cx="8229600" cy="1204800"/>
          </a:xfrm>
          <a:prstGeom prst="rect">
            <a:avLst/>
          </a:prstGeom>
          <a:noFill/>
          <a:ln>
            <a:noFill/>
          </a:ln>
        </p:spPr>
        <p:txBody>
          <a:bodyPr spcFirstLastPara="1" wrap="square" lIns="0" tIns="0" rIns="0" bIns="0" anchor="t" anchorCtr="0">
            <a:noAutofit/>
          </a:bodyPr>
          <a:lstStyle/>
          <a:p>
            <a:pPr marL="0" marR="0" lvl="0" indent="0" algn="l" rtl="0">
              <a:lnSpc>
                <a:spcPct val="110325"/>
              </a:lnSpc>
              <a:spcBef>
                <a:spcPts val="0"/>
              </a:spcBef>
              <a:spcAft>
                <a:spcPts val="0"/>
              </a:spcAft>
              <a:buNone/>
            </a:pPr>
            <a:r>
              <a:rPr lang="en-US" sz="5200">
                <a:solidFill>
                  <a:srgbClr val="00CDBC"/>
                </a:solidFill>
                <a:latin typeface="IBM Plex Sans"/>
                <a:ea typeface="IBM Plex Sans"/>
                <a:cs typeface="IBM Plex Sans"/>
                <a:sym typeface="IBM Plex Sans"/>
              </a:rPr>
              <a:t>Work By</a:t>
            </a:r>
            <a:endParaRPr sz="4900" b="0" i="0" u="none" strike="noStrike" cap="none">
              <a:solidFill>
                <a:schemeClr val="dk1"/>
              </a:solidFill>
              <a:latin typeface="Calibri"/>
              <a:ea typeface="Calibri"/>
              <a:cs typeface="Calibri"/>
              <a:sym typeface="Calibri"/>
            </a:endParaRPr>
          </a:p>
        </p:txBody>
      </p:sp>
      <p:sp>
        <p:nvSpPr>
          <p:cNvPr id="27" name="Google Shape;27;g2ad47293dc4_0_26"/>
          <p:cNvSpPr/>
          <p:nvPr/>
        </p:nvSpPr>
        <p:spPr>
          <a:xfrm>
            <a:off x="453789" y="229182"/>
            <a:ext cx="914400" cy="0"/>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sp>
        <p:nvSpPr>
          <p:cNvPr id="28" name="Google Shape;28;g2ad47293dc4_0_26"/>
          <p:cNvSpPr/>
          <p:nvPr/>
        </p:nvSpPr>
        <p:spPr>
          <a:xfrm>
            <a:off x="453969" y="1168721"/>
            <a:ext cx="8229600" cy="1204800"/>
          </a:xfrm>
          <a:prstGeom prst="rect">
            <a:avLst/>
          </a:prstGeom>
          <a:noFill/>
          <a:ln>
            <a:noFill/>
          </a:ln>
        </p:spPr>
        <p:txBody>
          <a:bodyPr spcFirstLastPara="1" wrap="square" lIns="0" tIns="0" rIns="0" bIns="0" anchor="t" anchorCtr="0">
            <a:noAutofit/>
          </a:bodyPr>
          <a:lstStyle/>
          <a:p>
            <a:pPr marL="0" marR="0" lvl="0" indent="0" algn="r" rtl="0">
              <a:lnSpc>
                <a:spcPct val="110325"/>
              </a:lnSpc>
              <a:spcBef>
                <a:spcPts val="0"/>
              </a:spcBef>
              <a:spcAft>
                <a:spcPts val="0"/>
              </a:spcAft>
              <a:buNone/>
            </a:pPr>
            <a:endParaRPr sz="8625" b="0" i="0" u="none" strike="noStrike" cap="none">
              <a:solidFill>
                <a:srgbClr val="00CDBC"/>
              </a:solidFill>
              <a:latin typeface="Calibri"/>
              <a:ea typeface="Calibri"/>
              <a:cs typeface="Calibri"/>
              <a:sym typeface="Calibri"/>
            </a:endParaRPr>
          </a:p>
        </p:txBody>
      </p:sp>
      <p:sp>
        <p:nvSpPr>
          <p:cNvPr id="29" name="Google Shape;29;g2ad47293dc4_0_26"/>
          <p:cNvSpPr/>
          <p:nvPr/>
        </p:nvSpPr>
        <p:spPr>
          <a:xfrm>
            <a:off x="453964" y="1252809"/>
            <a:ext cx="1828800" cy="3087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a:solidFill>
                  <a:schemeClr val="dk1"/>
                </a:solidFill>
                <a:latin typeface="IBM Plex Sans"/>
                <a:ea typeface="IBM Plex Sans"/>
                <a:cs typeface="IBM Plex Sans"/>
                <a:sym typeface="IBM Plex Sans"/>
              </a:rPr>
              <a:t>Irene SUNNY</a:t>
            </a:r>
            <a:endParaRPr b="0" i="0" u="none" strike="noStrike" cap="none">
              <a:solidFill>
                <a:schemeClr val="dk1"/>
              </a:solidFill>
              <a:latin typeface="Calibri"/>
              <a:ea typeface="Calibri"/>
              <a:cs typeface="Calibri"/>
              <a:sym typeface="Calibri"/>
            </a:endParaRPr>
          </a:p>
        </p:txBody>
      </p:sp>
      <p:sp>
        <p:nvSpPr>
          <p:cNvPr id="30" name="Google Shape;30;g2ad47293dc4_0_26"/>
          <p:cNvSpPr/>
          <p:nvPr/>
        </p:nvSpPr>
        <p:spPr>
          <a:xfrm>
            <a:off x="4093739" y="1251082"/>
            <a:ext cx="1199100" cy="234300"/>
          </a:xfrm>
          <a:prstGeom prst="rect">
            <a:avLst/>
          </a:prstGeom>
          <a:noFill/>
          <a:ln>
            <a:noFill/>
          </a:ln>
        </p:spPr>
        <p:txBody>
          <a:bodyPr spcFirstLastPara="1" wrap="square" lIns="0" tIns="0" rIns="0" bIns="0" anchor="t" anchorCtr="0">
            <a:noAutofit/>
          </a:bodyPr>
          <a:lstStyle/>
          <a:p>
            <a:pPr marL="0" lvl="0" indent="0" algn="l" rtl="0">
              <a:lnSpc>
                <a:spcPct val="131250"/>
              </a:lnSpc>
              <a:spcBef>
                <a:spcPts val="0"/>
              </a:spcBef>
              <a:spcAft>
                <a:spcPts val="0"/>
              </a:spcAft>
              <a:buNone/>
            </a:pPr>
            <a:r>
              <a:rPr lang="en-US">
                <a:solidFill>
                  <a:schemeClr val="dk1"/>
                </a:solidFill>
                <a:latin typeface="IBM Plex Sans"/>
                <a:ea typeface="IBM Plex Sans"/>
                <a:cs typeface="IBM Plex Sans"/>
                <a:sym typeface="IBM Plex Sans"/>
              </a:rPr>
              <a:t>B00798876</a:t>
            </a:r>
            <a:endParaRPr b="0" i="0" u="none" strike="noStrike" cap="none">
              <a:solidFill>
                <a:schemeClr val="dk1"/>
              </a:solidFill>
              <a:latin typeface="Calibri"/>
              <a:ea typeface="Calibri"/>
              <a:cs typeface="Calibri"/>
              <a:sym typeface="Calibri"/>
            </a:endParaRPr>
          </a:p>
        </p:txBody>
      </p:sp>
      <p:sp>
        <p:nvSpPr>
          <p:cNvPr id="31" name="Google Shape;31;g2ad47293dc4_0_26"/>
          <p:cNvSpPr txBox="1"/>
          <p:nvPr/>
        </p:nvSpPr>
        <p:spPr>
          <a:xfrm>
            <a:off x="5945589" y="2450769"/>
            <a:ext cx="3000000" cy="369300"/>
          </a:xfrm>
          <a:prstGeom prst="rect">
            <a:avLst/>
          </a:prstGeom>
          <a:noFill/>
          <a:ln>
            <a:noFill/>
          </a:ln>
        </p:spPr>
        <p:txBody>
          <a:bodyPr spcFirstLastPara="1" wrap="square" lIns="91425" tIns="91425" rIns="91425" bIns="91425" anchor="t" anchorCtr="0">
            <a:spAutoFit/>
          </a:bodyPr>
          <a:lstStyle/>
          <a:p>
            <a:pPr marL="0" lvl="0" indent="0" algn="l" rtl="0">
              <a:lnSpc>
                <a:spcPct val="131250"/>
              </a:lnSpc>
              <a:spcBef>
                <a:spcPts val="0"/>
              </a:spcBef>
              <a:spcAft>
                <a:spcPts val="0"/>
              </a:spcAft>
              <a:buNone/>
            </a:pPr>
            <a:endParaRPr sz="1200">
              <a:solidFill>
                <a:srgbClr val="00CDBC"/>
              </a:solidFill>
              <a:latin typeface="IBM Plex Sans"/>
              <a:ea typeface="IBM Plex Sans"/>
              <a:cs typeface="IBM Plex Sans"/>
              <a:sym typeface="IBM Plex Sans"/>
            </a:endParaRPr>
          </a:p>
        </p:txBody>
      </p:sp>
      <p:cxnSp>
        <p:nvCxnSpPr>
          <p:cNvPr id="32" name="Google Shape;32;g2ad47293dc4_0_26"/>
          <p:cNvCxnSpPr/>
          <p:nvPr/>
        </p:nvCxnSpPr>
        <p:spPr>
          <a:xfrm>
            <a:off x="450734" y="1131192"/>
            <a:ext cx="81921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cxnSp>
        <p:nvCxnSpPr>
          <p:cNvPr id="33" name="Google Shape;33;g2ad47293dc4_0_26"/>
          <p:cNvCxnSpPr/>
          <p:nvPr/>
        </p:nvCxnSpPr>
        <p:spPr>
          <a:xfrm rot="5400000">
            <a:off x="2624979" y="1368224"/>
            <a:ext cx="4764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cxnSp>
        <p:nvCxnSpPr>
          <p:cNvPr id="34" name="Google Shape;34;g2ad47293dc4_0_26"/>
          <p:cNvCxnSpPr/>
          <p:nvPr/>
        </p:nvCxnSpPr>
        <p:spPr>
          <a:xfrm rot="5400000">
            <a:off x="5865754" y="1405424"/>
            <a:ext cx="4764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35" name="Google Shape;35;g2ad47293dc4_0_26"/>
          <p:cNvSpPr/>
          <p:nvPr/>
        </p:nvSpPr>
        <p:spPr>
          <a:xfrm>
            <a:off x="6570814" y="1251082"/>
            <a:ext cx="2237100" cy="234300"/>
          </a:xfrm>
          <a:prstGeom prst="rect">
            <a:avLst/>
          </a:prstGeom>
          <a:noFill/>
          <a:ln>
            <a:noFill/>
          </a:ln>
        </p:spPr>
        <p:txBody>
          <a:bodyPr spcFirstLastPara="1" wrap="square" lIns="0" tIns="0" rIns="0" bIns="0" anchor="t" anchorCtr="0">
            <a:noAutofit/>
          </a:bodyPr>
          <a:lstStyle/>
          <a:p>
            <a:pPr marL="0" marR="0" lvl="0" indent="0" algn="l" rtl="0">
              <a:lnSpc>
                <a:spcPct val="131250"/>
              </a:lnSpc>
              <a:spcBef>
                <a:spcPts val="0"/>
              </a:spcBef>
              <a:spcAft>
                <a:spcPts val="0"/>
              </a:spcAft>
              <a:buNone/>
            </a:pPr>
            <a:r>
              <a:rPr lang="en-US">
                <a:solidFill>
                  <a:schemeClr val="dk1"/>
                </a:solidFill>
                <a:latin typeface="IBM Plex Sans"/>
                <a:ea typeface="IBM Plex Sans"/>
                <a:cs typeface="IBM Plex Sans"/>
                <a:sym typeface="IBM Plex Sans"/>
              </a:rPr>
              <a:t>4.30PM - 7.30pm</a:t>
            </a:r>
            <a:endParaRPr>
              <a:solidFill>
                <a:schemeClr val="dk1"/>
              </a:solidFill>
              <a:latin typeface="IBM Plex Sans"/>
              <a:ea typeface="IBM Plex Sans"/>
              <a:cs typeface="IBM Plex Sans"/>
              <a:sym typeface="IBM Plex Sans"/>
            </a:endParaRPr>
          </a:p>
        </p:txBody>
      </p:sp>
      <p:sp>
        <p:nvSpPr>
          <p:cNvPr id="36" name="Google Shape;36;g2ad47293dc4_0_26"/>
          <p:cNvSpPr/>
          <p:nvPr/>
        </p:nvSpPr>
        <p:spPr>
          <a:xfrm>
            <a:off x="460375" y="1747875"/>
            <a:ext cx="8229600" cy="1204800"/>
          </a:xfrm>
          <a:prstGeom prst="rect">
            <a:avLst/>
          </a:prstGeom>
          <a:noFill/>
          <a:ln>
            <a:noFill/>
          </a:ln>
        </p:spPr>
        <p:txBody>
          <a:bodyPr spcFirstLastPara="1" wrap="square" lIns="0" tIns="0" rIns="0" bIns="0" anchor="t" anchorCtr="0">
            <a:noAutofit/>
          </a:bodyPr>
          <a:lstStyle/>
          <a:p>
            <a:pPr marL="0" marR="0" lvl="0" indent="0" algn="r" rtl="0">
              <a:lnSpc>
                <a:spcPct val="110325"/>
              </a:lnSpc>
              <a:spcBef>
                <a:spcPts val="0"/>
              </a:spcBef>
              <a:spcAft>
                <a:spcPts val="0"/>
              </a:spcAft>
              <a:buNone/>
            </a:pPr>
            <a:endParaRPr sz="8625" b="0" i="0" u="none" strike="noStrike" cap="none">
              <a:solidFill>
                <a:srgbClr val="00CDBC"/>
              </a:solidFill>
              <a:latin typeface="Calibri"/>
              <a:ea typeface="Calibri"/>
              <a:cs typeface="Calibri"/>
              <a:sym typeface="Calibri"/>
            </a:endParaRPr>
          </a:p>
        </p:txBody>
      </p:sp>
      <p:sp>
        <p:nvSpPr>
          <p:cNvPr id="37" name="Google Shape;37;g2ad47293dc4_0_26"/>
          <p:cNvSpPr/>
          <p:nvPr/>
        </p:nvSpPr>
        <p:spPr>
          <a:xfrm>
            <a:off x="460370" y="1831963"/>
            <a:ext cx="1828800" cy="3087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a:solidFill>
                  <a:schemeClr val="dk1"/>
                </a:solidFill>
                <a:latin typeface="IBM Plex Sans"/>
                <a:ea typeface="IBM Plex Sans"/>
                <a:cs typeface="IBM Plex Sans"/>
                <a:sym typeface="IBM Plex Sans"/>
              </a:rPr>
              <a:t>Rhianne GONSALVES	</a:t>
            </a:r>
            <a:endParaRPr b="0" i="0" u="none" strike="noStrike" cap="none">
              <a:solidFill>
                <a:schemeClr val="dk1"/>
              </a:solidFill>
              <a:latin typeface="Calibri"/>
              <a:ea typeface="Calibri"/>
              <a:cs typeface="Calibri"/>
              <a:sym typeface="Calibri"/>
            </a:endParaRPr>
          </a:p>
        </p:txBody>
      </p:sp>
      <p:sp>
        <p:nvSpPr>
          <p:cNvPr id="38" name="Google Shape;38;g2ad47293dc4_0_26"/>
          <p:cNvSpPr/>
          <p:nvPr/>
        </p:nvSpPr>
        <p:spPr>
          <a:xfrm>
            <a:off x="4100145" y="1830236"/>
            <a:ext cx="1199100" cy="234300"/>
          </a:xfrm>
          <a:prstGeom prst="rect">
            <a:avLst/>
          </a:prstGeom>
          <a:noFill/>
          <a:ln>
            <a:noFill/>
          </a:ln>
        </p:spPr>
        <p:txBody>
          <a:bodyPr spcFirstLastPara="1" wrap="square" lIns="0" tIns="0" rIns="0" bIns="0" anchor="t" anchorCtr="0">
            <a:noAutofit/>
          </a:bodyPr>
          <a:lstStyle/>
          <a:p>
            <a:pPr marL="0" lvl="0" indent="0" algn="l" rtl="0">
              <a:lnSpc>
                <a:spcPct val="131250"/>
              </a:lnSpc>
              <a:spcBef>
                <a:spcPts val="0"/>
              </a:spcBef>
              <a:spcAft>
                <a:spcPts val="0"/>
              </a:spcAft>
              <a:buNone/>
            </a:pPr>
            <a:r>
              <a:rPr lang="en-US">
                <a:solidFill>
                  <a:schemeClr val="dk1"/>
                </a:solidFill>
                <a:latin typeface="IBM Plex Sans"/>
                <a:ea typeface="IBM Plex Sans"/>
                <a:cs typeface="IBM Plex Sans"/>
                <a:sym typeface="IBM Plex Sans"/>
              </a:rPr>
              <a:t>B00798683</a:t>
            </a:r>
            <a:endParaRPr b="0" i="0" u="none" strike="noStrike" cap="none">
              <a:solidFill>
                <a:schemeClr val="dk1"/>
              </a:solidFill>
              <a:latin typeface="Calibri"/>
              <a:ea typeface="Calibri"/>
              <a:cs typeface="Calibri"/>
              <a:sym typeface="Calibri"/>
            </a:endParaRPr>
          </a:p>
        </p:txBody>
      </p:sp>
      <p:cxnSp>
        <p:nvCxnSpPr>
          <p:cNvPr id="39" name="Google Shape;39;g2ad47293dc4_0_26"/>
          <p:cNvCxnSpPr/>
          <p:nvPr/>
        </p:nvCxnSpPr>
        <p:spPr>
          <a:xfrm rot="5400000">
            <a:off x="2631385" y="1947378"/>
            <a:ext cx="4764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cxnSp>
        <p:nvCxnSpPr>
          <p:cNvPr id="40" name="Google Shape;40;g2ad47293dc4_0_26"/>
          <p:cNvCxnSpPr/>
          <p:nvPr/>
        </p:nvCxnSpPr>
        <p:spPr>
          <a:xfrm rot="5400000">
            <a:off x="5872160" y="1984578"/>
            <a:ext cx="4764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41" name="Google Shape;41;g2ad47293dc4_0_26"/>
          <p:cNvSpPr/>
          <p:nvPr/>
        </p:nvSpPr>
        <p:spPr>
          <a:xfrm>
            <a:off x="6577220" y="1830236"/>
            <a:ext cx="2237100" cy="234300"/>
          </a:xfrm>
          <a:prstGeom prst="rect">
            <a:avLst/>
          </a:prstGeom>
          <a:noFill/>
          <a:ln>
            <a:noFill/>
          </a:ln>
        </p:spPr>
        <p:txBody>
          <a:bodyPr spcFirstLastPara="1" wrap="square" lIns="0" tIns="0" rIns="0" bIns="0" anchor="t" anchorCtr="0">
            <a:noAutofit/>
          </a:bodyPr>
          <a:lstStyle/>
          <a:p>
            <a:pPr marL="0" marR="0" lvl="0" indent="0" algn="l" rtl="0">
              <a:lnSpc>
                <a:spcPct val="131250"/>
              </a:lnSpc>
              <a:spcBef>
                <a:spcPts val="0"/>
              </a:spcBef>
              <a:spcAft>
                <a:spcPts val="0"/>
              </a:spcAft>
              <a:buNone/>
            </a:pPr>
            <a:r>
              <a:rPr lang="en-US">
                <a:solidFill>
                  <a:schemeClr val="dk1"/>
                </a:solidFill>
                <a:latin typeface="IBM Plex Sans"/>
                <a:ea typeface="IBM Plex Sans"/>
                <a:cs typeface="IBM Plex Sans"/>
                <a:sym typeface="IBM Plex Sans"/>
              </a:rPr>
              <a:t>1:15PM - 4:15pm</a:t>
            </a:r>
            <a:endParaRPr>
              <a:solidFill>
                <a:schemeClr val="dk1"/>
              </a:solidFill>
              <a:latin typeface="IBM Plex Sans"/>
              <a:ea typeface="IBM Plex Sans"/>
              <a:cs typeface="IBM Plex Sans"/>
              <a:sym typeface="IBM Plex Sans"/>
            </a:endParaRPr>
          </a:p>
        </p:txBody>
      </p:sp>
      <p:sp>
        <p:nvSpPr>
          <p:cNvPr id="42" name="Google Shape;42;g2ad47293dc4_0_26"/>
          <p:cNvSpPr/>
          <p:nvPr/>
        </p:nvSpPr>
        <p:spPr>
          <a:xfrm>
            <a:off x="466780" y="2304567"/>
            <a:ext cx="8229600" cy="1204800"/>
          </a:xfrm>
          <a:prstGeom prst="rect">
            <a:avLst/>
          </a:prstGeom>
          <a:noFill/>
          <a:ln>
            <a:noFill/>
          </a:ln>
        </p:spPr>
        <p:txBody>
          <a:bodyPr spcFirstLastPara="1" wrap="square" lIns="0" tIns="0" rIns="0" bIns="0" anchor="t" anchorCtr="0">
            <a:noAutofit/>
          </a:bodyPr>
          <a:lstStyle/>
          <a:p>
            <a:pPr marL="0" marR="0" lvl="0" indent="0" algn="r" rtl="0">
              <a:lnSpc>
                <a:spcPct val="110325"/>
              </a:lnSpc>
              <a:spcBef>
                <a:spcPts val="0"/>
              </a:spcBef>
              <a:spcAft>
                <a:spcPts val="0"/>
              </a:spcAft>
              <a:buNone/>
            </a:pPr>
            <a:endParaRPr sz="8625" b="0" i="0" u="none" strike="noStrike" cap="none">
              <a:solidFill>
                <a:srgbClr val="00CDBC"/>
              </a:solidFill>
              <a:latin typeface="Calibri"/>
              <a:ea typeface="Calibri"/>
              <a:cs typeface="Calibri"/>
              <a:sym typeface="Calibri"/>
            </a:endParaRPr>
          </a:p>
        </p:txBody>
      </p:sp>
      <p:sp>
        <p:nvSpPr>
          <p:cNvPr id="43" name="Google Shape;43;g2ad47293dc4_0_26"/>
          <p:cNvSpPr/>
          <p:nvPr/>
        </p:nvSpPr>
        <p:spPr>
          <a:xfrm>
            <a:off x="466775" y="2388655"/>
            <a:ext cx="1828800" cy="3087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a:solidFill>
                  <a:schemeClr val="dk1"/>
                </a:solidFill>
                <a:latin typeface="IBM Plex Sans"/>
                <a:ea typeface="IBM Plex Sans"/>
                <a:cs typeface="IBM Plex Sans"/>
                <a:sym typeface="IBM Plex Sans"/>
              </a:rPr>
              <a:t>Poongkundran Thamaraiselvan</a:t>
            </a:r>
            <a:endParaRPr b="0" i="0" u="none" strike="noStrike" cap="none">
              <a:solidFill>
                <a:schemeClr val="dk1"/>
              </a:solidFill>
              <a:latin typeface="Calibri"/>
              <a:ea typeface="Calibri"/>
              <a:cs typeface="Calibri"/>
              <a:sym typeface="Calibri"/>
            </a:endParaRPr>
          </a:p>
        </p:txBody>
      </p:sp>
      <p:sp>
        <p:nvSpPr>
          <p:cNvPr id="44" name="Google Shape;44;g2ad47293dc4_0_26"/>
          <p:cNvSpPr/>
          <p:nvPr/>
        </p:nvSpPr>
        <p:spPr>
          <a:xfrm>
            <a:off x="4106550" y="2386928"/>
            <a:ext cx="1199100" cy="234300"/>
          </a:xfrm>
          <a:prstGeom prst="rect">
            <a:avLst/>
          </a:prstGeom>
          <a:noFill/>
          <a:ln>
            <a:noFill/>
          </a:ln>
        </p:spPr>
        <p:txBody>
          <a:bodyPr spcFirstLastPara="1" wrap="square" lIns="0" tIns="0" rIns="0" bIns="0" anchor="t" anchorCtr="0">
            <a:noAutofit/>
          </a:bodyPr>
          <a:lstStyle/>
          <a:p>
            <a:pPr marL="0" lvl="0" indent="0" algn="l" rtl="0">
              <a:lnSpc>
                <a:spcPct val="131250"/>
              </a:lnSpc>
              <a:spcBef>
                <a:spcPts val="0"/>
              </a:spcBef>
              <a:spcAft>
                <a:spcPts val="0"/>
              </a:spcAft>
              <a:buNone/>
            </a:pPr>
            <a:r>
              <a:rPr lang="en-US">
                <a:solidFill>
                  <a:schemeClr val="dk1"/>
                </a:solidFill>
                <a:latin typeface="IBM Plex Sans"/>
                <a:ea typeface="IBM Plex Sans"/>
                <a:cs typeface="IBM Plex Sans"/>
                <a:sym typeface="IBM Plex Sans"/>
              </a:rPr>
              <a:t>B00798732</a:t>
            </a:r>
            <a:endParaRPr b="0" i="0" u="none" strike="noStrike" cap="none">
              <a:solidFill>
                <a:schemeClr val="dk1"/>
              </a:solidFill>
              <a:latin typeface="Calibri"/>
              <a:ea typeface="Calibri"/>
              <a:cs typeface="Calibri"/>
              <a:sym typeface="Calibri"/>
            </a:endParaRPr>
          </a:p>
        </p:txBody>
      </p:sp>
      <p:cxnSp>
        <p:nvCxnSpPr>
          <p:cNvPr id="45" name="Google Shape;45;g2ad47293dc4_0_26"/>
          <p:cNvCxnSpPr/>
          <p:nvPr/>
        </p:nvCxnSpPr>
        <p:spPr>
          <a:xfrm rot="5400000">
            <a:off x="2637790" y="2504070"/>
            <a:ext cx="4764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cxnSp>
        <p:nvCxnSpPr>
          <p:cNvPr id="46" name="Google Shape;46;g2ad47293dc4_0_26"/>
          <p:cNvCxnSpPr/>
          <p:nvPr/>
        </p:nvCxnSpPr>
        <p:spPr>
          <a:xfrm rot="5400000">
            <a:off x="5878565" y="2541270"/>
            <a:ext cx="4764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47" name="Google Shape;47;g2ad47293dc4_0_26"/>
          <p:cNvSpPr/>
          <p:nvPr/>
        </p:nvSpPr>
        <p:spPr>
          <a:xfrm>
            <a:off x="6583625" y="2386928"/>
            <a:ext cx="2237100" cy="234300"/>
          </a:xfrm>
          <a:prstGeom prst="rect">
            <a:avLst/>
          </a:prstGeom>
          <a:noFill/>
          <a:ln>
            <a:noFill/>
          </a:ln>
        </p:spPr>
        <p:txBody>
          <a:bodyPr spcFirstLastPara="1" wrap="square" lIns="0" tIns="0" rIns="0" bIns="0" anchor="t" anchorCtr="0">
            <a:noAutofit/>
          </a:bodyPr>
          <a:lstStyle/>
          <a:p>
            <a:pPr marL="0" marR="0" lvl="0" indent="0" algn="l" rtl="0">
              <a:lnSpc>
                <a:spcPct val="131250"/>
              </a:lnSpc>
              <a:spcBef>
                <a:spcPts val="0"/>
              </a:spcBef>
              <a:spcAft>
                <a:spcPts val="0"/>
              </a:spcAft>
              <a:buNone/>
            </a:pPr>
            <a:r>
              <a:rPr lang="en-US">
                <a:solidFill>
                  <a:schemeClr val="dk1"/>
                </a:solidFill>
                <a:latin typeface="IBM Plex Sans"/>
                <a:ea typeface="IBM Plex Sans"/>
                <a:cs typeface="IBM Plex Sans"/>
                <a:sym typeface="IBM Plex Sans"/>
              </a:rPr>
              <a:t>4.30PM - 7.30pm</a:t>
            </a:r>
            <a:endParaRPr>
              <a:solidFill>
                <a:schemeClr val="dk1"/>
              </a:solidFill>
              <a:latin typeface="IBM Plex Sans"/>
              <a:ea typeface="IBM Plex Sans"/>
              <a:cs typeface="IBM Plex Sans"/>
              <a:sym typeface="IBM Plex Sans"/>
            </a:endParaRPr>
          </a:p>
        </p:txBody>
      </p:sp>
      <p:sp>
        <p:nvSpPr>
          <p:cNvPr id="48" name="Google Shape;48;g2ad47293dc4_0_26"/>
          <p:cNvSpPr/>
          <p:nvPr/>
        </p:nvSpPr>
        <p:spPr>
          <a:xfrm>
            <a:off x="473186" y="2883721"/>
            <a:ext cx="8229600" cy="1204800"/>
          </a:xfrm>
          <a:prstGeom prst="rect">
            <a:avLst/>
          </a:prstGeom>
          <a:noFill/>
          <a:ln>
            <a:noFill/>
          </a:ln>
        </p:spPr>
        <p:txBody>
          <a:bodyPr spcFirstLastPara="1" wrap="square" lIns="0" tIns="0" rIns="0" bIns="0" anchor="t" anchorCtr="0">
            <a:noAutofit/>
          </a:bodyPr>
          <a:lstStyle/>
          <a:p>
            <a:pPr marL="0" marR="0" lvl="0" indent="0" algn="r" rtl="0">
              <a:lnSpc>
                <a:spcPct val="110325"/>
              </a:lnSpc>
              <a:spcBef>
                <a:spcPts val="0"/>
              </a:spcBef>
              <a:spcAft>
                <a:spcPts val="0"/>
              </a:spcAft>
              <a:buNone/>
            </a:pPr>
            <a:endParaRPr sz="8625" b="0" i="0" u="none" strike="noStrike" cap="none">
              <a:solidFill>
                <a:srgbClr val="00CDBC"/>
              </a:solidFill>
              <a:latin typeface="Calibri"/>
              <a:ea typeface="Calibri"/>
              <a:cs typeface="Calibri"/>
              <a:sym typeface="Calibri"/>
            </a:endParaRPr>
          </a:p>
        </p:txBody>
      </p:sp>
      <p:sp>
        <p:nvSpPr>
          <p:cNvPr id="49" name="Google Shape;49;g2ad47293dc4_0_26"/>
          <p:cNvSpPr/>
          <p:nvPr/>
        </p:nvSpPr>
        <p:spPr>
          <a:xfrm>
            <a:off x="473181" y="2967808"/>
            <a:ext cx="1828800" cy="3087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a:solidFill>
                  <a:schemeClr val="dk1"/>
                </a:solidFill>
                <a:latin typeface="IBM Plex Sans"/>
                <a:ea typeface="IBM Plex Sans"/>
                <a:cs typeface="IBM Plex Sans"/>
                <a:sym typeface="IBM Plex Sans"/>
              </a:rPr>
              <a:t>Hossam M’hal</a:t>
            </a:r>
            <a:endParaRPr b="0" i="0" u="none" strike="noStrike" cap="none">
              <a:solidFill>
                <a:schemeClr val="dk1"/>
              </a:solidFill>
              <a:latin typeface="Calibri"/>
              <a:ea typeface="Calibri"/>
              <a:cs typeface="Calibri"/>
              <a:sym typeface="Calibri"/>
            </a:endParaRPr>
          </a:p>
        </p:txBody>
      </p:sp>
      <p:sp>
        <p:nvSpPr>
          <p:cNvPr id="50" name="Google Shape;50;g2ad47293dc4_0_26"/>
          <p:cNvSpPr/>
          <p:nvPr/>
        </p:nvSpPr>
        <p:spPr>
          <a:xfrm>
            <a:off x="4112956" y="2966082"/>
            <a:ext cx="1199100" cy="234300"/>
          </a:xfrm>
          <a:prstGeom prst="rect">
            <a:avLst/>
          </a:prstGeom>
          <a:noFill/>
          <a:ln>
            <a:noFill/>
          </a:ln>
        </p:spPr>
        <p:txBody>
          <a:bodyPr spcFirstLastPara="1" wrap="square" lIns="0" tIns="0" rIns="0" bIns="0" anchor="t" anchorCtr="0">
            <a:noAutofit/>
          </a:bodyPr>
          <a:lstStyle/>
          <a:p>
            <a:pPr marL="0" lvl="0" indent="0" algn="l" rtl="0">
              <a:lnSpc>
                <a:spcPct val="131250"/>
              </a:lnSpc>
              <a:spcBef>
                <a:spcPts val="0"/>
              </a:spcBef>
              <a:spcAft>
                <a:spcPts val="0"/>
              </a:spcAft>
              <a:buNone/>
            </a:pPr>
            <a:r>
              <a:rPr lang="en-US">
                <a:solidFill>
                  <a:schemeClr val="dk1"/>
                </a:solidFill>
                <a:latin typeface="IBM Plex Sans"/>
                <a:ea typeface="IBM Plex Sans"/>
                <a:cs typeface="IBM Plex Sans"/>
                <a:sym typeface="IBM Plex Sans"/>
              </a:rPr>
              <a:t>B00775092</a:t>
            </a:r>
            <a:endParaRPr b="0" i="0" u="none" strike="noStrike" cap="none">
              <a:solidFill>
                <a:schemeClr val="dk1"/>
              </a:solidFill>
              <a:latin typeface="Calibri"/>
              <a:ea typeface="Calibri"/>
              <a:cs typeface="Calibri"/>
              <a:sym typeface="Calibri"/>
            </a:endParaRPr>
          </a:p>
        </p:txBody>
      </p:sp>
      <p:cxnSp>
        <p:nvCxnSpPr>
          <p:cNvPr id="51" name="Google Shape;51;g2ad47293dc4_0_26"/>
          <p:cNvCxnSpPr/>
          <p:nvPr/>
        </p:nvCxnSpPr>
        <p:spPr>
          <a:xfrm rot="5400000">
            <a:off x="2644196" y="3083223"/>
            <a:ext cx="4764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cxnSp>
        <p:nvCxnSpPr>
          <p:cNvPr id="52" name="Google Shape;52;g2ad47293dc4_0_26"/>
          <p:cNvCxnSpPr/>
          <p:nvPr/>
        </p:nvCxnSpPr>
        <p:spPr>
          <a:xfrm rot="5400000">
            <a:off x="5884971" y="3120423"/>
            <a:ext cx="4764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53" name="Google Shape;53;g2ad47293dc4_0_26"/>
          <p:cNvSpPr/>
          <p:nvPr/>
        </p:nvSpPr>
        <p:spPr>
          <a:xfrm>
            <a:off x="6590031" y="2966082"/>
            <a:ext cx="2237100" cy="234300"/>
          </a:xfrm>
          <a:prstGeom prst="rect">
            <a:avLst/>
          </a:prstGeom>
          <a:noFill/>
          <a:ln>
            <a:noFill/>
          </a:ln>
        </p:spPr>
        <p:txBody>
          <a:bodyPr spcFirstLastPara="1" wrap="square" lIns="0" tIns="0" rIns="0" bIns="0" anchor="t" anchorCtr="0">
            <a:noAutofit/>
          </a:bodyPr>
          <a:lstStyle/>
          <a:p>
            <a:pPr marL="0" marR="0" lvl="0" indent="0" algn="l" rtl="0">
              <a:lnSpc>
                <a:spcPct val="131250"/>
              </a:lnSpc>
              <a:spcBef>
                <a:spcPts val="0"/>
              </a:spcBef>
              <a:spcAft>
                <a:spcPts val="0"/>
              </a:spcAft>
              <a:buNone/>
            </a:pPr>
            <a:r>
              <a:rPr lang="en-US">
                <a:solidFill>
                  <a:schemeClr val="dk1"/>
                </a:solidFill>
                <a:latin typeface="IBM Plex Sans"/>
                <a:ea typeface="IBM Plex Sans"/>
                <a:cs typeface="IBM Plex Sans"/>
                <a:sym typeface="IBM Plex Sans"/>
              </a:rPr>
              <a:t>1.15PM - 4.15pm</a:t>
            </a:r>
            <a:endParaRPr>
              <a:solidFill>
                <a:schemeClr val="dk1"/>
              </a:solidFill>
              <a:latin typeface="IBM Plex Sans"/>
              <a:ea typeface="IBM Plex Sans"/>
              <a:cs typeface="IBM Plex Sans"/>
              <a:sym typeface="IBM Plex Sans"/>
            </a:endParaRPr>
          </a:p>
        </p:txBody>
      </p:sp>
      <p:sp>
        <p:nvSpPr>
          <p:cNvPr id="54" name="Google Shape;54;g2ad47293dc4_0_26"/>
          <p:cNvSpPr/>
          <p:nvPr/>
        </p:nvSpPr>
        <p:spPr>
          <a:xfrm>
            <a:off x="479591" y="3474104"/>
            <a:ext cx="8229600" cy="1204800"/>
          </a:xfrm>
          <a:prstGeom prst="rect">
            <a:avLst/>
          </a:prstGeom>
          <a:noFill/>
          <a:ln>
            <a:noFill/>
          </a:ln>
        </p:spPr>
        <p:txBody>
          <a:bodyPr spcFirstLastPara="1" wrap="square" lIns="0" tIns="0" rIns="0" bIns="0" anchor="t" anchorCtr="0">
            <a:noAutofit/>
          </a:bodyPr>
          <a:lstStyle/>
          <a:p>
            <a:pPr marL="0" marR="0" lvl="0" indent="0" algn="r" rtl="0">
              <a:lnSpc>
                <a:spcPct val="110325"/>
              </a:lnSpc>
              <a:spcBef>
                <a:spcPts val="0"/>
              </a:spcBef>
              <a:spcAft>
                <a:spcPts val="0"/>
              </a:spcAft>
              <a:buNone/>
            </a:pPr>
            <a:endParaRPr sz="8625" b="0" i="0" u="none" strike="noStrike" cap="none">
              <a:solidFill>
                <a:srgbClr val="00CDBC"/>
              </a:solidFill>
              <a:latin typeface="Calibri"/>
              <a:ea typeface="Calibri"/>
              <a:cs typeface="Calibri"/>
              <a:sym typeface="Calibri"/>
            </a:endParaRPr>
          </a:p>
        </p:txBody>
      </p:sp>
      <p:sp>
        <p:nvSpPr>
          <p:cNvPr id="55" name="Google Shape;55;g2ad47293dc4_0_26"/>
          <p:cNvSpPr/>
          <p:nvPr/>
        </p:nvSpPr>
        <p:spPr>
          <a:xfrm>
            <a:off x="479586" y="3558192"/>
            <a:ext cx="1828800" cy="3087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a:solidFill>
                  <a:schemeClr val="dk1"/>
                </a:solidFill>
                <a:latin typeface="IBM Plex Sans"/>
                <a:ea typeface="IBM Plex Sans"/>
                <a:cs typeface="IBM Plex Sans"/>
                <a:sym typeface="IBM Plex Sans"/>
              </a:rPr>
              <a:t>Roshan Velpula</a:t>
            </a:r>
            <a:endParaRPr b="0" i="0" u="none" strike="noStrike" cap="none">
              <a:solidFill>
                <a:schemeClr val="dk1"/>
              </a:solidFill>
              <a:latin typeface="Calibri"/>
              <a:ea typeface="Calibri"/>
              <a:cs typeface="Calibri"/>
              <a:sym typeface="Calibri"/>
            </a:endParaRPr>
          </a:p>
        </p:txBody>
      </p:sp>
      <p:sp>
        <p:nvSpPr>
          <p:cNvPr id="56" name="Google Shape;56;g2ad47293dc4_0_26"/>
          <p:cNvSpPr/>
          <p:nvPr/>
        </p:nvSpPr>
        <p:spPr>
          <a:xfrm>
            <a:off x="4119361" y="3556465"/>
            <a:ext cx="1199100" cy="234300"/>
          </a:xfrm>
          <a:prstGeom prst="rect">
            <a:avLst/>
          </a:prstGeom>
          <a:noFill/>
          <a:ln>
            <a:noFill/>
          </a:ln>
        </p:spPr>
        <p:txBody>
          <a:bodyPr spcFirstLastPara="1" wrap="square" lIns="0" tIns="0" rIns="0" bIns="0" anchor="t" anchorCtr="0">
            <a:noAutofit/>
          </a:bodyPr>
          <a:lstStyle/>
          <a:p>
            <a:pPr marL="0" lvl="0" indent="0" algn="l" rtl="0">
              <a:lnSpc>
                <a:spcPct val="131250"/>
              </a:lnSpc>
              <a:spcBef>
                <a:spcPts val="0"/>
              </a:spcBef>
              <a:spcAft>
                <a:spcPts val="0"/>
              </a:spcAft>
              <a:buNone/>
            </a:pPr>
            <a:r>
              <a:rPr lang="en-US">
                <a:solidFill>
                  <a:schemeClr val="dk1"/>
                </a:solidFill>
                <a:latin typeface="IBM Plex Sans"/>
                <a:ea typeface="IBM Plex Sans"/>
                <a:cs typeface="IBM Plex Sans"/>
                <a:sym typeface="IBM Plex Sans"/>
              </a:rPr>
              <a:t>B00802760</a:t>
            </a:r>
            <a:endParaRPr b="0" i="0" u="none" strike="noStrike" cap="none">
              <a:solidFill>
                <a:schemeClr val="dk1"/>
              </a:solidFill>
              <a:latin typeface="Calibri"/>
              <a:ea typeface="Calibri"/>
              <a:cs typeface="Calibri"/>
              <a:sym typeface="Calibri"/>
            </a:endParaRPr>
          </a:p>
        </p:txBody>
      </p:sp>
      <p:cxnSp>
        <p:nvCxnSpPr>
          <p:cNvPr id="57" name="Google Shape;57;g2ad47293dc4_0_26"/>
          <p:cNvCxnSpPr/>
          <p:nvPr/>
        </p:nvCxnSpPr>
        <p:spPr>
          <a:xfrm rot="5400000">
            <a:off x="2650601" y="3673607"/>
            <a:ext cx="4764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cxnSp>
        <p:nvCxnSpPr>
          <p:cNvPr id="58" name="Google Shape;58;g2ad47293dc4_0_26"/>
          <p:cNvCxnSpPr/>
          <p:nvPr/>
        </p:nvCxnSpPr>
        <p:spPr>
          <a:xfrm rot="5400000">
            <a:off x="5891376" y="3710807"/>
            <a:ext cx="4764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59" name="Google Shape;59;g2ad47293dc4_0_26"/>
          <p:cNvSpPr/>
          <p:nvPr/>
        </p:nvSpPr>
        <p:spPr>
          <a:xfrm>
            <a:off x="6596436" y="3556465"/>
            <a:ext cx="2237100" cy="234300"/>
          </a:xfrm>
          <a:prstGeom prst="rect">
            <a:avLst/>
          </a:prstGeom>
          <a:noFill/>
          <a:ln>
            <a:noFill/>
          </a:ln>
        </p:spPr>
        <p:txBody>
          <a:bodyPr spcFirstLastPara="1" wrap="square" lIns="0" tIns="0" rIns="0" bIns="0" anchor="t" anchorCtr="0">
            <a:noAutofit/>
          </a:bodyPr>
          <a:lstStyle/>
          <a:p>
            <a:pPr marL="0" marR="0" lvl="0" indent="0" algn="l" rtl="0">
              <a:lnSpc>
                <a:spcPct val="131250"/>
              </a:lnSpc>
              <a:spcBef>
                <a:spcPts val="0"/>
              </a:spcBef>
              <a:spcAft>
                <a:spcPts val="0"/>
              </a:spcAft>
              <a:buNone/>
            </a:pPr>
            <a:r>
              <a:rPr lang="en-US">
                <a:solidFill>
                  <a:schemeClr val="dk1"/>
                </a:solidFill>
                <a:latin typeface="IBM Plex Sans"/>
                <a:ea typeface="IBM Plex Sans"/>
                <a:cs typeface="IBM Plex Sans"/>
                <a:sym typeface="IBM Plex Sans"/>
              </a:rPr>
              <a:t>4.30PM - 7.30pm</a:t>
            </a:r>
            <a:endParaRPr>
              <a:solidFill>
                <a:schemeClr val="dk1"/>
              </a:solidFill>
              <a:latin typeface="IBM Plex Sans"/>
              <a:ea typeface="IBM Plex Sans"/>
              <a:cs typeface="IBM Plex Sans"/>
              <a:sym typeface="IBM Plex Sans"/>
            </a:endParaRPr>
          </a:p>
        </p:txBody>
      </p:sp>
      <p:sp>
        <p:nvSpPr>
          <p:cNvPr id="60" name="Google Shape;60;g2ad47293dc4_0_26"/>
          <p:cNvSpPr/>
          <p:nvPr/>
        </p:nvSpPr>
        <p:spPr>
          <a:xfrm>
            <a:off x="485997" y="4030797"/>
            <a:ext cx="8229600" cy="1204800"/>
          </a:xfrm>
          <a:prstGeom prst="rect">
            <a:avLst/>
          </a:prstGeom>
          <a:noFill/>
          <a:ln>
            <a:noFill/>
          </a:ln>
        </p:spPr>
        <p:txBody>
          <a:bodyPr spcFirstLastPara="1" wrap="square" lIns="0" tIns="0" rIns="0" bIns="0" anchor="t" anchorCtr="0">
            <a:noAutofit/>
          </a:bodyPr>
          <a:lstStyle/>
          <a:p>
            <a:pPr marL="0" marR="0" lvl="0" indent="0" algn="r" rtl="0">
              <a:lnSpc>
                <a:spcPct val="110325"/>
              </a:lnSpc>
              <a:spcBef>
                <a:spcPts val="0"/>
              </a:spcBef>
              <a:spcAft>
                <a:spcPts val="0"/>
              </a:spcAft>
              <a:buNone/>
            </a:pPr>
            <a:endParaRPr sz="8625" b="0" i="0" u="none" strike="noStrike" cap="none">
              <a:solidFill>
                <a:srgbClr val="00CDBC"/>
              </a:solidFill>
              <a:latin typeface="Calibri"/>
              <a:ea typeface="Calibri"/>
              <a:cs typeface="Calibri"/>
              <a:sym typeface="Calibri"/>
            </a:endParaRPr>
          </a:p>
        </p:txBody>
      </p:sp>
      <p:sp>
        <p:nvSpPr>
          <p:cNvPr id="61" name="Google Shape;61;g2ad47293dc4_0_26"/>
          <p:cNvSpPr/>
          <p:nvPr/>
        </p:nvSpPr>
        <p:spPr>
          <a:xfrm>
            <a:off x="485992" y="4114885"/>
            <a:ext cx="1828800" cy="3087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a:solidFill>
                  <a:schemeClr val="dk1"/>
                </a:solidFill>
                <a:latin typeface="IBM Plex Sans"/>
                <a:ea typeface="IBM Plex Sans"/>
                <a:cs typeface="IBM Plex Sans"/>
                <a:sym typeface="IBM Plex Sans"/>
              </a:rPr>
              <a:t>Nishtha KHURANA</a:t>
            </a:r>
            <a:endParaRPr b="0" i="0" u="none" strike="noStrike" cap="none">
              <a:solidFill>
                <a:schemeClr val="dk1"/>
              </a:solidFill>
              <a:latin typeface="Calibri"/>
              <a:ea typeface="Calibri"/>
              <a:cs typeface="Calibri"/>
              <a:sym typeface="Calibri"/>
            </a:endParaRPr>
          </a:p>
        </p:txBody>
      </p:sp>
      <p:sp>
        <p:nvSpPr>
          <p:cNvPr id="62" name="Google Shape;62;g2ad47293dc4_0_26"/>
          <p:cNvSpPr/>
          <p:nvPr/>
        </p:nvSpPr>
        <p:spPr>
          <a:xfrm>
            <a:off x="4125767" y="4113158"/>
            <a:ext cx="1199100" cy="234300"/>
          </a:xfrm>
          <a:prstGeom prst="rect">
            <a:avLst/>
          </a:prstGeom>
          <a:noFill/>
          <a:ln>
            <a:noFill/>
          </a:ln>
        </p:spPr>
        <p:txBody>
          <a:bodyPr spcFirstLastPara="1" wrap="square" lIns="0" tIns="0" rIns="0" bIns="0" anchor="t" anchorCtr="0">
            <a:noAutofit/>
          </a:bodyPr>
          <a:lstStyle/>
          <a:p>
            <a:pPr marL="0" lvl="0" indent="0" algn="l" rtl="0">
              <a:lnSpc>
                <a:spcPct val="131250"/>
              </a:lnSpc>
              <a:spcBef>
                <a:spcPts val="0"/>
              </a:spcBef>
              <a:spcAft>
                <a:spcPts val="0"/>
              </a:spcAft>
              <a:buNone/>
            </a:pPr>
            <a:r>
              <a:rPr lang="en-US">
                <a:solidFill>
                  <a:schemeClr val="dk1"/>
                </a:solidFill>
                <a:latin typeface="IBM Plex Sans"/>
                <a:ea typeface="IBM Plex Sans"/>
                <a:cs typeface="IBM Plex Sans"/>
                <a:sym typeface="IBM Plex Sans"/>
              </a:rPr>
              <a:t>B00805298</a:t>
            </a:r>
            <a:endParaRPr b="0" i="0" u="none" strike="noStrike" cap="none">
              <a:solidFill>
                <a:schemeClr val="dk1"/>
              </a:solidFill>
              <a:latin typeface="Calibri"/>
              <a:ea typeface="Calibri"/>
              <a:cs typeface="Calibri"/>
              <a:sym typeface="Calibri"/>
            </a:endParaRPr>
          </a:p>
        </p:txBody>
      </p:sp>
      <p:cxnSp>
        <p:nvCxnSpPr>
          <p:cNvPr id="63" name="Google Shape;63;g2ad47293dc4_0_26"/>
          <p:cNvCxnSpPr/>
          <p:nvPr/>
        </p:nvCxnSpPr>
        <p:spPr>
          <a:xfrm rot="5400000">
            <a:off x="2657007" y="4230300"/>
            <a:ext cx="4764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cxnSp>
        <p:nvCxnSpPr>
          <p:cNvPr id="64" name="Google Shape;64;g2ad47293dc4_0_26"/>
          <p:cNvCxnSpPr/>
          <p:nvPr/>
        </p:nvCxnSpPr>
        <p:spPr>
          <a:xfrm rot="5400000">
            <a:off x="5897782" y="4267500"/>
            <a:ext cx="4764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65" name="Google Shape;65;g2ad47293dc4_0_26"/>
          <p:cNvSpPr/>
          <p:nvPr/>
        </p:nvSpPr>
        <p:spPr>
          <a:xfrm>
            <a:off x="6602842" y="4113158"/>
            <a:ext cx="2237100" cy="234300"/>
          </a:xfrm>
          <a:prstGeom prst="rect">
            <a:avLst/>
          </a:prstGeom>
          <a:noFill/>
          <a:ln>
            <a:noFill/>
          </a:ln>
        </p:spPr>
        <p:txBody>
          <a:bodyPr spcFirstLastPara="1" wrap="square" lIns="0" tIns="0" rIns="0" bIns="0" anchor="t" anchorCtr="0">
            <a:noAutofit/>
          </a:bodyPr>
          <a:lstStyle/>
          <a:p>
            <a:pPr marL="0" marR="0" lvl="0" indent="0" algn="l" rtl="0">
              <a:lnSpc>
                <a:spcPct val="131250"/>
              </a:lnSpc>
              <a:spcBef>
                <a:spcPts val="0"/>
              </a:spcBef>
              <a:spcAft>
                <a:spcPts val="0"/>
              </a:spcAft>
              <a:buNone/>
            </a:pPr>
            <a:r>
              <a:rPr lang="en-US">
                <a:solidFill>
                  <a:schemeClr val="dk1"/>
                </a:solidFill>
                <a:latin typeface="IBM Plex Sans"/>
                <a:ea typeface="IBM Plex Sans"/>
                <a:cs typeface="IBM Plex Sans"/>
                <a:sym typeface="IBM Plex Sans"/>
              </a:rPr>
              <a:t>4.30PM - 7.30pm</a:t>
            </a:r>
            <a:endParaRPr>
              <a:solidFill>
                <a:schemeClr val="dk1"/>
              </a:solidFill>
              <a:latin typeface="IBM Plex Sans"/>
              <a:ea typeface="IBM Plex Sans"/>
              <a:cs typeface="IBM Plex Sans"/>
              <a:sym typeface="IBM Plex Sans"/>
            </a:endParaRPr>
          </a:p>
        </p:txBody>
      </p:sp>
      <p:sp>
        <p:nvSpPr>
          <p:cNvPr id="66" name="Google Shape;66;g2ad47293dc4_0_26"/>
          <p:cNvSpPr/>
          <p:nvPr/>
        </p:nvSpPr>
        <p:spPr>
          <a:xfrm>
            <a:off x="503632" y="4576259"/>
            <a:ext cx="8229600" cy="1204800"/>
          </a:xfrm>
          <a:prstGeom prst="rect">
            <a:avLst/>
          </a:prstGeom>
          <a:noFill/>
          <a:ln>
            <a:noFill/>
          </a:ln>
        </p:spPr>
        <p:txBody>
          <a:bodyPr spcFirstLastPara="1" wrap="square" lIns="0" tIns="0" rIns="0" bIns="0" anchor="t" anchorCtr="0">
            <a:noAutofit/>
          </a:bodyPr>
          <a:lstStyle/>
          <a:p>
            <a:pPr marL="0" marR="0" lvl="0" indent="0" algn="r" rtl="0">
              <a:lnSpc>
                <a:spcPct val="110325"/>
              </a:lnSpc>
              <a:spcBef>
                <a:spcPts val="0"/>
              </a:spcBef>
              <a:spcAft>
                <a:spcPts val="0"/>
              </a:spcAft>
              <a:buNone/>
            </a:pPr>
            <a:endParaRPr sz="8625" b="0" i="0" u="none" strike="noStrike" cap="none">
              <a:solidFill>
                <a:srgbClr val="00CDBC"/>
              </a:solidFill>
              <a:latin typeface="Calibri"/>
              <a:ea typeface="Calibri"/>
              <a:cs typeface="Calibri"/>
              <a:sym typeface="Calibri"/>
            </a:endParaRPr>
          </a:p>
        </p:txBody>
      </p:sp>
      <p:sp>
        <p:nvSpPr>
          <p:cNvPr id="67" name="Google Shape;67;g2ad47293dc4_0_26"/>
          <p:cNvSpPr/>
          <p:nvPr/>
        </p:nvSpPr>
        <p:spPr>
          <a:xfrm>
            <a:off x="481167" y="4660347"/>
            <a:ext cx="1828800" cy="3087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a:solidFill>
                  <a:schemeClr val="dk1"/>
                </a:solidFill>
                <a:latin typeface="IBM Plex Sans"/>
                <a:ea typeface="IBM Plex Sans"/>
                <a:cs typeface="IBM Plex Sans"/>
                <a:sym typeface="IBM Plex Sans"/>
              </a:rPr>
              <a:t>Yahya Janboubi</a:t>
            </a:r>
            <a:endParaRPr b="0" i="0" u="none" strike="noStrike" cap="none">
              <a:solidFill>
                <a:schemeClr val="dk1"/>
              </a:solidFill>
              <a:latin typeface="Calibri"/>
              <a:ea typeface="Calibri"/>
              <a:cs typeface="Calibri"/>
              <a:sym typeface="Calibri"/>
            </a:endParaRPr>
          </a:p>
        </p:txBody>
      </p:sp>
      <p:sp>
        <p:nvSpPr>
          <p:cNvPr id="68" name="Google Shape;68;g2ad47293dc4_0_26"/>
          <p:cNvSpPr/>
          <p:nvPr/>
        </p:nvSpPr>
        <p:spPr>
          <a:xfrm>
            <a:off x="4120942" y="4658620"/>
            <a:ext cx="1199100" cy="234300"/>
          </a:xfrm>
          <a:prstGeom prst="rect">
            <a:avLst/>
          </a:prstGeom>
          <a:noFill/>
          <a:ln>
            <a:noFill/>
          </a:ln>
        </p:spPr>
        <p:txBody>
          <a:bodyPr spcFirstLastPara="1" wrap="square" lIns="0" tIns="0" rIns="0" bIns="0" anchor="t" anchorCtr="0">
            <a:noAutofit/>
          </a:bodyPr>
          <a:lstStyle/>
          <a:p>
            <a:pPr marL="0" lvl="0" indent="0" algn="l" rtl="0">
              <a:lnSpc>
                <a:spcPct val="131250"/>
              </a:lnSpc>
              <a:spcBef>
                <a:spcPts val="0"/>
              </a:spcBef>
              <a:spcAft>
                <a:spcPts val="0"/>
              </a:spcAft>
              <a:buNone/>
            </a:pPr>
            <a:r>
              <a:rPr lang="en-US">
                <a:solidFill>
                  <a:schemeClr val="dk1"/>
                </a:solidFill>
                <a:latin typeface="IBM Plex Sans"/>
                <a:ea typeface="IBM Plex Sans"/>
                <a:cs typeface="IBM Plex Sans"/>
                <a:sym typeface="IBM Plex Sans"/>
              </a:rPr>
              <a:t>B00815356</a:t>
            </a:r>
            <a:endParaRPr b="0" i="0" u="none" strike="noStrike" cap="none">
              <a:solidFill>
                <a:schemeClr val="dk1"/>
              </a:solidFill>
              <a:latin typeface="Calibri"/>
              <a:ea typeface="Calibri"/>
              <a:cs typeface="Calibri"/>
              <a:sym typeface="Calibri"/>
            </a:endParaRPr>
          </a:p>
        </p:txBody>
      </p:sp>
      <p:cxnSp>
        <p:nvCxnSpPr>
          <p:cNvPr id="69" name="Google Shape;69;g2ad47293dc4_0_26"/>
          <p:cNvCxnSpPr/>
          <p:nvPr/>
        </p:nvCxnSpPr>
        <p:spPr>
          <a:xfrm rot="5400000">
            <a:off x="2652182" y="4775762"/>
            <a:ext cx="4764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cxnSp>
        <p:nvCxnSpPr>
          <p:cNvPr id="70" name="Google Shape;70;g2ad47293dc4_0_26"/>
          <p:cNvCxnSpPr/>
          <p:nvPr/>
        </p:nvCxnSpPr>
        <p:spPr>
          <a:xfrm rot="5400000">
            <a:off x="5892957" y="4812962"/>
            <a:ext cx="4764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71" name="Google Shape;71;g2ad47293dc4_0_26"/>
          <p:cNvSpPr/>
          <p:nvPr/>
        </p:nvSpPr>
        <p:spPr>
          <a:xfrm>
            <a:off x="6598017" y="4658620"/>
            <a:ext cx="2237100" cy="234300"/>
          </a:xfrm>
          <a:prstGeom prst="rect">
            <a:avLst/>
          </a:prstGeom>
          <a:noFill/>
          <a:ln>
            <a:noFill/>
          </a:ln>
        </p:spPr>
        <p:txBody>
          <a:bodyPr spcFirstLastPara="1" wrap="square" lIns="0" tIns="0" rIns="0" bIns="0" anchor="t" anchorCtr="0">
            <a:noAutofit/>
          </a:bodyPr>
          <a:lstStyle/>
          <a:p>
            <a:pPr marL="0" lvl="0" indent="0" algn="l" rtl="0">
              <a:lnSpc>
                <a:spcPct val="131250"/>
              </a:lnSpc>
              <a:spcBef>
                <a:spcPts val="0"/>
              </a:spcBef>
              <a:spcAft>
                <a:spcPts val="0"/>
              </a:spcAft>
              <a:buClr>
                <a:schemeClr val="dk1"/>
              </a:buClr>
              <a:buFont typeface="Arial"/>
              <a:buNone/>
            </a:pPr>
            <a:r>
              <a:rPr lang="en-US">
                <a:solidFill>
                  <a:schemeClr val="dk1"/>
                </a:solidFill>
                <a:latin typeface="IBM Plex Sans"/>
                <a:ea typeface="IBM Plex Sans"/>
                <a:cs typeface="IBM Plex Sans"/>
                <a:sym typeface="IBM Plex Sans"/>
              </a:rPr>
              <a:t>1.15PM - 4.15pm</a:t>
            </a:r>
            <a:endParaRPr>
              <a:solidFill>
                <a:schemeClr val="dk1"/>
              </a:solidFill>
              <a:latin typeface="IBM Plex Sans"/>
              <a:ea typeface="IBM Plex Sans"/>
              <a:cs typeface="IBM Plex Sans"/>
              <a:sym typeface="IBM Plex Sans"/>
            </a:endParaRPr>
          </a:p>
          <a:p>
            <a:pPr marL="0" marR="0" lvl="0" indent="0" algn="l" rtl="0">
              <a:lnSpc>
                <a:spcPct val="131250"/>
              </a:lnSpc>
              <a:spcBef>
                <a:spcPts val="0"/>
              </a:spcBef>
              <a:spcAft>
                <a:spcPts val="0"/>
              </a:spcAft>
              <a:buNone/>
            </a:pPr>
            <a:endParaRPr>
              <a:solidFill>
                <a:schemeClr val="dk1"/>
              </a:solidFill>
              <a:latin typeface="IBM Plex Sans"/>
              <a:ea typeface="IBM Plex Sans"/>
              <a:cs typeface="IBM Plex Sans"/>
              <a:sym typeface="IBM Plex Sans"/>
            </a:endParaRPr>
          </a:p>
        </p:txBody>
      </p:sp>
      <p:cxnSp>
        <p:nvCxnSpPr>
          <p:cNvPr id="72" name="Google Shape;72;g2ad47293dc4_0_26"/>
          <p:cNvCxnSpPr/>
          <p:nvPr/>
        </p:nvCxnSpPr>
        <p:spPr>
          <a:xfrm>
            <a:off x="450734" y="1699117"/>
            <a:ext cx="81921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cxnSp>
        <p:nvCxnSpPr>
          <p:cNvPr id="73" name="Google Shape;73;g2ad47293dc4_0_26"/>
          <p:cNvCxnSpPr/>
          <p:nvPr/>
        </p:nvCxnSpPr>
        <p:spPr>
          <a:xfrm>
            <a:off x="450734" y="2255792"/>
            <a:ext cx="81921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cxnSp>
        <p:nvCxnSpPr>
          <p:cNvPr id="74" name="Google Shape;74;g2ad47293dc4_0_26"/>
          <p:cNvCxnSpPr/>
          <p:nvPr/>
        </p:nvCxnSpPr>
        <p:spPr>
          <a:xfrm>
            <a:off x="471068" y="2823728"/>
            <a:ext cx="81921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cxnSp>
        <p:nvCxnSpPr>
          <p:cNvPr id="75" name="Google Shape;75;g2ad47293dc4_0_26"/>
          <p:cNvCxnSpPr/>
          <p:nvPr/>
        </p:nvCxnSpPr>
        <p:spPr>
          <a:xfrm>
            <a:off x="443783" y="3414112"/>
            <a:ext cx="81921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cxnSp>
        <p:nvCxnSpPr>
          <p:cNvPr id="76" name="Google Shape;76;g2ad47293dc4_0_26"/>
          <p:cNvCxnSpPr/>
          <p:nvPr/>
        </p:nvCxnSpPr>
        <p:spPr>
          <a:xfrm>
            <a:off x="495110" y="3982035"/>
            <a:ext cx="81921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cxnSp>
        <p:nvCxnSpPr>
          <p:cNvPr id="77" name="Google Shape;77;g2ad47293dc4_0_26"/>
          <p:cNvCxnSpPr/>
          <p:nvPr/>
        </p:nvCxnSpPr>
        <p:spPr>
          <a:xfrm>
            <a:off x="479054" y="4561188"/>
            <a:ext cx="81921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4"/>
        <p:cNvGrpSpPr/>
        <p:nvPr/>
      </p:nvGrpSpPr>
      <p:grpSpPr>
        <a:xfrm>
          <a:off x="0" y="0"/>
          <a:ext cx="0" cy="0"/>
          <a:chOff x="0" y="0"/>
          <a:chExt cx="0" cy="0"/>
        </a:xfrm>
      </p:grpSpPr>
      <p:sp>
        <p:nvSpPr>
          <p:cNvPr id="385" name="Google Shape;385;g2aca6489cb8_4_6"/>
          <p:cNvSpPr/>
          <p:nvPr/>
        </p:nvSpPr>
        <p:spPr>
          <a:xfrm>
            <a:off x="324700" y="501100"/>
            <a:ext cx="6995700" cy="4191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None/>
            </a:pPr>
            <a:r>
              <a:rPr lang="en-US" sz="3000">
                <a:solidFill>
                  <a:schemeClr val="dk1"/>
                </a:solidFill>
                <a:latin typeface="Calibri"/>
                <a:ea typeface="Calibri"/>
                <a:cs typeface="Calibri"/>
                <a:sym typeface="Calibri"/>
              </a:rPr>
              <a:t>Ensemble XGB and RF - The Best Model</a:t>
            </a:r>
            <a:endParaRPr sz="3000" b="0" i="0" u="none" strike="noStrike" cap="none">
              <a:solidFill>
                <a:schemeClr val="dk1"/>
              </a:solidFill>
              <a:latin typeface="Calibri"/>
              <a:ea typeface="Calibri"/>
              <a:cs typeface="Calibri"/>
              <a:sym typeface="Calibri"/>
            </a:endParaRPr>
          </a:p>
        </p:txBody>
      </p:sp>
      <p:cxnSp>
        <p:nvCxnSpPr>
          <p:cNvPr id="386" name="Google Shape;386;g2aca6489cb8_4_6"/>
          <p:cNvCxnSpPr/>
          <p:nvPr/>
        </p:nvCxnSpPr>
        <p:spPr>
          <a:xfrm>
            <a:off x="473195" y="479675"/>
            <a:ext cx="8217600" cy="1410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pic>
        <p:nvPicPr>
          <p:cNvPr id="387" name="Google Shape;387;g2aca6489cb8_4_6"/>
          <p:cNvPicPr preferRelativeResize="0"/>
          <p:nvPr/>
        </p:nvPicPr>
        <p:blipFill>
          <a:blip r:embed="rId3">
            <a:alphaModFix/>
          </a:blip>
          <a:stretch>
            <a:fillRect/>
          </a:stretch>
        </p:blipFill>
        <p:spPr>
          <a:xfrm>
            <a:off x="64200" y="4430150"/>
            <a:ext cx="1175500" cy="713352"/>
          </a:xfrm>
          <a:prstGeom prst="rect">
            <a:avLst/>
          </a:prstGeom>
          <a:noFill/>
          <a:ln>
            <a:noFill/>
          </a:ln>
        </p:spPr>
      </p:pic>
      <p:sp>
        <p:nvSpPr>
          <p:cNvPr id="388" name="Google Shape;388;g2aca6489cb8_4_6"/>
          <p:cNvSpPr/>
          <p:nvPr/>
        </p:nvSpPr>
        <p:spPr>
          <a:xfrm>
            <a:off x="383350" y="1397800"/>
            <a:ext cx="3784200" cy="1955100"/>
          </a:xfrm>
          <a:prstGeom prst="roundRect">
            <a:avLst>
              <a:gd name="adj" fmla="val 16667"/>
            </a:avLst>
          </a:prstGeom>
          <a:noFill/>
          <a:ln w="9525" cap="flat" cmpd="sng">
            <a:solidFill>
              <a:srgbClr val="00CDB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100">
                <a:latin typeface="IBM Plex Sans"/>
                <a:ea typeface="IBM Plex Sans"/>
                <a:cs typeface="IBM Plex Sans"/>
                <a:sym typeface="IBM Plex Sans"/>
              </a:rPr>
              <a:t>Then we decided to create an ensemble of Random Forest and XGBoost which involved combining the predictions from both models to make a final prediction and thereby get the best of Accuracy and Recall.</a:t>
            </a:r>
            <a:endParaRPr sz="1100">
              <a:latin typeface="IBM Plex Sans"/>
              <a:ea typeface="IBM Plex Sans"/>
              <a:cs typeface="IBM Plex Sans"/>
              <a:sym typeface="IBM Plex Sans"/>
            </a:endParaRPr>
          </a:p>
          <a:p>
            <a:pPr marL="0" lvl="0" indent="0" algn="l" rtl="0">
              <a:spcBef>
                <a:spcPts val="0"/>
              </a:spcBef>
              <a:spcAft>
                <a:spcPts val="0"/>
              </a:spcAft>
              <a:buNone/>
            </a:pPr>
            <a:endParaRPr sz="1100">
              <a:latin typeface="IBM Plex Sans"/>
              <a:ea typeface="IBM Plex Sans"/>
              <a:cs typeface="IBM Plex Sans"/>
              <a:sym typeface="IBM Plex Sans"/>
            </a:endParaRPr>
          </a:p>
          <a:p>
            <a:pPr marL="0" lvl="0" indent="0" algn="l" rtl="0">
              <a:spcBef>
                <a:spcPts val="0"/>
              </a:spcBef>
              <a:spcAft>
                <a:spcPts val="0"/>
              </a:spcAft>
              <a:buNone/>
            </a:pPr>
            <a:r>
              <a:rPr lang="en-US" sz="1100">
                <a:latin typeface="IBM Plex Sans"/>
                <a:ea typeface="IBM Plex Sans"/>
                <a:cs typeface="IBM Plex Sans"/>
                <a:sym typeface="IBM Plex Sans"/>
              </a:rPr>
              <a:t>It averages the binary predictions from the XGBoost and Random Forest models. This step effectively means that </a:t>
            </a:r>
            <a:r>
              <a:rPr lang="en-US" sz="1100" b="1">
                <a:latin typeface="IBM Plex Sans"/>
                <a:ea typeface="IBM Plex Sans"/>
                <a:cs typeface="IBM Plex Sans"/>
                <a:sym typeface="IBM Plex Sans"/>
              </a:rPr>
              <a:t>if both models agree on the classification, the ensemble will also agree.</a:t>
            </a:r>
            <a:endParaRPr sz="1100" b="1">
              <a:latin typeface="IBM Plex Sans"/>
              <a:ea typeface="IBM Plex Sans"/>
              <a:cs typeface="IBM Plex Sans"/>
              <a:sym typeface="IBM Plex Sans"/>
            </a:endParaRPr>
          </a:p>
        </p:txBody>
      </p:sp>
      <p:graphicFrame>
        <p:nvGraphicFramePr>
          <p:cNvPr id="389" name="Google Shape;389;g2aca6489cb8_4_6"/>
          <p:cNvGraphicFramePr/>
          <p:nvPr/>
        </p:nvGraphicFramePr>
        <p:xfrm>
          <a:off x="5039875" y="1519150"/>
          <a:ext cx="3487875" cy="1350300"/>
        </p:xfrm>
        <a:graphic>
          <a:graphicData uri="http://schemas.openxmlformats.org/drawingml/2006/table">
            <a:tbl>
              <a:tblPr>
                <a:noFill/>
                <a:tableStyleId>{1800C5B7-BE42-4134-8DD6-EE54B5B7FE47}</a:tableStyleId>
              </a:tblPr>
              <a:tblGrid>
                <a:gridCol w="1162625">
                  <a:extLst>
                    <a:ext uri="{9D8B030D-6E8A-4147-A177-3AD203B41FA5}">
                      <a16:colId xmlns:a16="http://schemas.microsoft.com/office/drawing/2014/main" val="20000"/>
                    </a:ext>
                  </a:extLst>
                </a:gridCol>
                <a:gridCol w="1162625">
                  <a:extLst>
                    <a:ext uri="{9D8B030D-6E8A-4147-A177-3AD203B41FA5}">
                      <a16:colId xmlns:a16="http://schemas.microsoft.com/office/drawing/2014/main" val="20001"/>
                    </a:ext>
                  </a:extLst>
                </a:gridCol>
                <a:gridCol w="1162625">
                  <a:extLst>
                    <a:ext uri="{9D8B030D-6E8A-4147-A177-3AD203B41FA5}">
                      <a16:colId xmlns:a16="http://schemas.microsoft.com/office/drawing/2014/main" val="20002"/>
                    </a:ext>
                  </a:extLst>
                </a:gridCol>
              </a:tblGrid>
              <a:tr h="450100">
                <a:tc>
                  <a:txBody>
                    <a:bodyPr/>
                    <a:lstStyle/>
                    <a:p>
                      <a:pPr marL="0" lvl="0" indent="0" algn="l" rtl="0">
                        <a:spcBef>
                          <a:spcPts val="0"/>
                        </a:spcBef>
                        <a:spcAft>
                          <a:spcPts val="0"/>
                        </a:spcAft>
                        <a:buNone/>
                      </a:pPr>
                      <a:endParaRPr sz="1000">
                        <a:latin typeface="IBM Plex Sans"/>
                        <a:ea typeface="IBM Plex Sans"/>
                        <a:cs typeface="IBM Plex Sans"/>
                        <a:sym typeface="IBM Plex Sans"/>
                      </a:endParaRPr>
                    </a:p>
                  </a:txBody>
                  <a:tcPr marL="91425" marR="91425" marT="91425" marB="91425"/>
                </a:tc>
                <a:tc>
                  <a:txBody>
                    <a:bodyPr/>
                    <a:lstStyle/>
                    <a:p>
                      <a:pPr marL="0" lvl="0" indent="0" algn="l" rtl="0">
                        <a:spcBef>
                          <a:spcPts val="0"/>
                        </a:spcBef>
                        <a:spcAft>
                          <a:spcPts val="0"/>
                        </a:spcAft>
                        <a:buNone/>
                      </a:pPr>
                      <a:r>
                        <a:rPr lang="en-US" sz="1000">
                          <a:latin typeface="IBM Plex Sans"/>
                          <a:ea typeface="IBM Plex Sans"/>
                          <a:cs typeface="IBM Plex Sans"/>
                          <a:sym typeface="IBM Plex Sans"/>
                        </a:rPr>
                        <a:t>XGB</a:t>
                      </a:r>
                      <a:endParaRPr sz="1000">
                        <a:latin typeface="IBM Plex Sans"/>
                        <a:ea typeface="IBM Plex Sans"/>
                        <a:cs typeface="IBM Plex Sans"/>
                        <a:sym typeface="IBM Plex Sans"/>
                      </a:endParaRPr>
                    </a:p>
                  </a:txBody>
                  <a:tcPr marL="91425" marR="91425" marT="91425" marB="91425"/>
                </a:tc>
                <a:tc>
                  <a:txBody>
                    <a:bodyPr/>
                    <a:lstStyle/>
                    <a:p>
                      <a:pPr marL="0" lvl="0" indent="0" algn="l" rtl="0">
                        <a:spcBef>
                          <a:spcPts val="0"/>
                        </a:spcBef>
                        <a:spcAft>
                          <a:spcPts val="0"/>
                        </a:spcAft>
                        <a:buNone/>
                      </a:pPr>
                      <a:r>
                        <a:rPr lang="en-US" sz="1000">
                          <a:latin typeface="IBM Plex Sans"/>
                          <a:ea typeface="IBM Plex Sans"/>
                          <a:cs typeface="IBM Plex Sans"/>
                          <a:sym typeface="IBM Plex Sans"/>
                        </a:rPr>
                        <a:t>RF</a:t>
                      </a:r>
                      <a:endParaRPr sz="1000">
                        <a:latin typeface="IBM Plex Sans"/>
                        <a:ea typeface="IBM Plex Sans"/>
                        <a:cs typeface="IBM Plex Sans"/>
                        <a:sym typeface="IBM Plex Sans"/>
                      </a:endParaRPr>
                    </a:p>
                  </a:txBody>
                  <a:tcPr marL="91425" marR="91425" marT="91425" marB="91425"/>
                </a:tc>
                <a:extLst>
                  <a:ext uri="{0D108BD9-81ED-4DB2-BD59-A6C34878D82A}">
                    <a16:rowId xmlns:a16="http://schemas.microsoft.com/office/drawing/2014/main" val="10000"/>
                  </a:ext>
                </a:extLst>
              </a:tr>
              <a:tr h="450100">
                <a:tc>
                  <a:txBody>
                    <a:bodyPr/>
                    <a:lstStyle/>
                    <a:p>
                      <a:pPr marL="0" lvl="0" indent="0" algn="l" rtl="0">
                        <a:spcBef>
                          <a:spcPts val="0"/>
                        </a:spcBef>
                        <a:spcAft>
                          <a:spcPts val="0"/>
                        </a:spcAft>
                        <a:buNone/>
                      </a:pPr>
                      <a:r>
                        <a:rPr lang="en-US" sz="1000">
                          <a:latin typeface="IBM Plex Sans"/>
                          <a:ea typeface="IBM Plex Sans"/>
                          <a:cs typeface="IBM Plex Sans"/>
                          <a:sym typeface="IBM Plex Sans"/>
                        </a:rPr>
                        <a:t>Accuracy</a:t>
                      </a:r>
                      <a:endParaRPr sz="1000">
                        <a:latin typeface="IBM Plex Sans"/>
                        <a:ea typeface="IBM Plex Sans"/>
                        <a:cs typeface="IBM Plex Sans"/>
                        <a:sym typeface="IBM Plex Sans"/>
                      </a:endParaRPr>
                    </a:p>
                  </a:txBody>
                  <a:tcPr marL="91425" marR="91425" marT="91425" marB="91425"/>
                </a:tc>
                <a:tc>
                  <a:txBody>
                    <a:bodyPr/>
                    <a:lstStyle/>
                    <a:p>
                      <a:pPr marL="0" lvl="0" indent="0" algn="l" rtl="0">
                        <a:spcBef>
                          <a:spcPts val="0"/>
                        </a:spcBef>
                        <a:spcAft>
                          <a:spcPts val="0"/>
                        </a:spcAft>
                        <a:buNone/>
                      </a:pPr>
                      <a:r>
                        <a:rPr lang="en-US" sz="1000">
                          <a:latin typeface="IBM Plex Sans"/>
                          <a:ea typeface="IBM Plex Sans"/>
                          <a:cs typeface="IBM Plex Sans"/>
                          <a:sym typeface="IBM Plex Sans"/>
                        </a:rPr>
                        <a:t>95.17%</a:t>
                      </a:r>
                      <a:endParaRPr sz="1000">
                        <a:latin typeface="IBM Plex Sans"/>
                        <a:ea typeface="IBM Plex Sans"/>
                        <a:cs typeface="IBM Plex Sans"/>
                        <a:sym typeface="IBM Plex Sans"/>
                      </a:endParaRPr>
                    </a:p>
                  </a:txBody>
                  <a:tcPr marL="91425" marR="91425" marT="91425" marB="91425"/>
                </a:tc>
                <a:tc>
                  <a:txBody>
                    <a:bodyPr/>
                    <a:lstStyle/>
                    <a:p>
                      <a:pPr marL="0" lvl="0" indent="0" algn="l" rtl="0">
                        <a:spcBef>
                          <a:spcPts val="0"/>
                        </a:spcBef>
                        <a:spcAft>
                          <a:spcPts val="0"/>
                        </a:spcAft>
                        <a:buNone/>
                      </a:pPr>
                      <a:r>
                        <a:rPr lang="en-US" sz="1000">
                          <a:latin typeface="IBM Plex Sans"/>
                          <a:ea typeface="IBM Plex Sans"/>
                          <a:cs typeface="IBM Plex Sans"/>
                          <a:sym typeface="IBM Plex Sans"/>
                        </a:rPr>
                        <a:t>94.56%</a:t>
                      </a:r>
                      <a:endParaRPr sz="1000">
                        <a:latin typeface="IBM Plex Sans"/>
                        <a:ea typeface="IBM Plex Sans"/>
                        <a:cs typeface="IBM Plex Sans"/>
                        <a:sym typeface="IBM Plex Sans"/>
                      </a:endParaRPr>
                    </a:p>
                  </a:txBody>
                  <a:tcPr marL="91425" marR="91425" marT="91425" marB="91425"/>
                </a:tc>
                <a:extLst>
                  <a:ext uri="{0D108BD9-81ED-4DB2-BD59-A6C34878D82A}">
                    <a16:rowId xmlns:a16="http://schemas.microsoft.com/office/drawing/2014/main" val="10001"/>
                  </a:ext>
                </a:extLst>
              </a:tr>
              <a:tr h="450100">
                <a:tc>
                  <a:txBody>
                    <a:bodyPr/>
                    <a:lstStyle/>
                    <a:p>
                      <a:pPr marL="0" lvl="0" indent="0" algn="l" rtl="0">
                        <a:spcBef>
                          <a:spcPts val="0"/>
                        </a:spcBef>
                        <a:spcAft>
                          <a:spcPts val="0"/>
                        </a:spcAft>
                        <a:buNone/>
                      </a:pPr>
                      <a:r>
                        <a:rPr lang="en-US" sz="1000">
                          <a:latin typeface="IBM Plex Sans"/>
                          <a:ea typeface="IBM Plex Sans"/>
                          <a:cs typeface="IBM Plex Sans"/>
                          <a:sym typeface="IBM Plex Sans"/>
                        </a:rPr>
                        <a:t>Recall</a:t>
                      </a:r>
                      <a:endParaRPr sz="1000">
                        <a:latin typeface="IBM Plex Sans"/>
                        <a:ea typeface="IBM Plex Sans"/>
                        <a:cs typeface="IBM Plex Sans"/>
                        <a:sym typeface="IBM Plex Sans"/>
                      </a:endParaRPr>
                    </a:p>
                  </a:txBody>
                  <a:tcPr marL="91425" marR="91425" marT="91425" marB="91425"/>
                </a:tc>
                <a:tc>
                  <a:txBody>
                    <a:bodyPr/>
                    <a:lstStyle/>
                    <a:p>
                      <a:pPr marL="0" lvl="0" indent="0" algn="l" rtl="0">
                        <a:spcBef>
                          <a:spcPts val="0"/>
                        </a:spcBef>
                        <a:spcAft>
                          <a:spcPts val="0"/>
                        </a:spcAft>
                        <a:buNone/>
                      </a:pPr>
                      <a:r>
                        <a:rPr lang="en-US" sz="1000">
                          <a:latin typeface="IBM Plex Sans"/>
                          <a:ea typeface="IBM Plex Sans"/>
                          <a:cs typeface="IBM Plex Sans"/>
                          <a:sym typeface="IBM Plex Sans"/>
                        </a:rPr>
                        <a:t>78%</a:t>
                      </a:r>
                      <a:endParaRPr sz="1000">
                        <a:latin typeface="IBM Plex Sans"/>
                        <a:ea typeface="IBM Plex Sans"/>
                        <a:cs typeface="IBM Plex Sans"/>
                        <a:sym typeface="IBM Plex Sans"/>
                      </a:endParaRPr>
                    </a:p>
                  </a:txBody>
                  <a:tcPr marL="91425" marR="91425" marT="91425" marB="91425"/>
                </a:tc>
                <a:tc>
                  <a:txBody>
                    <a:bodyPr/>
                    <a:lstStyle/>
                    <a:p>
                      <a:pPr marL="0" lvl="0" indent="0" algn="l" rtl="0">
                        <a:spcBef>
                          <a:spcPts val="0"/>
                        </a:spcBef>
                        <a:spcAft>
                          <a:spcPts val="0"/>
                        </a:spcAft>
                        <a:buNone/>
                      </a:pPr>
                      <a:r>
                        <a:rPr lang="en-US" sz="1000">
                          <a:latin typeface="IBM Plex Sans"/>
                          <a:ea typeface="IBM Plex Sans"/>
                          <a:cs typeface="IBM Plex Sans"/>
                          <a:sym typeface="IBM Plex Sans"/>
                        </a:rPr>
                        <a:t>79%</a:t>
                      </a:r>
                      <a:endParaRPr sz="1000">
                        <a:latin typeface="IBM Plex Sans"/>
                        <a:ea typeface="IBM Plex Sans"/>
                        <a:cs typeface="IBM Plex Sans"/>
                        <a:sym typeface="IBM Plex Sans"/>
                      </a:endParaRPr>
                    </a:p>
                  </a:txBody>
                  <a:tcPr marL="91425" marR="91425" marT="91425" marB="91425"/>
                </a:tc>
                <a:extLst>
                  <a:ext uri="{0D108BD9-81ED-4DB2-BD59-A6C34878D82A}">
                    <a16:rowId xmlns:a16="http://schemas.microsoft.com/office/drawing/2014/main" val="10002"/>
                  </a:ext>
                </a:extLst>
              </a:tr>
            </a:tbl>
          </a:graphicData>
        </a:graphic>
      </p:graphicFrame>
      <p:sp>
        <p:nvSpPr>
          <p:cNvPr id="390" name="Google Shape;390;g2aca6489cb8_4_6"/>
          <p:cNvSpPr/>
          <p:nvPr/>
        </p:nvSpPr>
        <p:spPr>
          <a:xfrm>
            <a:off x="5420526" y="3650307"/>
            <a:ext cx="2782500" cy="4191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None/>
            </a:pPr>
            <a:r>
              <a:rPr lang="en-US" sz="2800">
                <a:solidFill>
                  <a:srgbClr val="00CDBC"/>
                </a:solidFill>
                <a:latin typeface="IBM Plex Sans"/>
                <a:ea typeface="IBM Plex Sans"/>
                <a:cs typeface="IBM Plex Sans"/>
                <a:sym typeface="IBM Plex Sans"/>
              </a:rPr>
              <a:t>79% </a:t>
            </a:r>
            <a:r>
              <a:rPr lang="en-US" sz="2800">
                <a:solidFill>
                  <a:schemeClr val="dk1"/>
                </a:solidFill>
                <a:latin typeface="IBM Plex Sans"/>
                <a:ea typeface="IBM Plex Sans"/>
                <a:cs typeface="IBM Plex Sans"/>
                <a:sym typeface="IBM Plex Sans"/>
              </a:rPr>
              <a:t>→</a:t>
            </a:r>
            <a:r>
              <a:rPr lang="en-US" sz="2800">
                <a:solidFill>
                  <a:srgbClr val="00CDBC"/>
                </a:solidFill>
                <a:latin typeface="IBM Plex Sans"/>
                <a:ea typeface="IBM Plex Sans"/>
                <a:cs typeface="IBM Plex Sans"/>
                <a:sym typeface="IBM Plex Sans"/>
              </a:rPr>
              <a:t> 82.85%</a:t>
            </a:r>
            <a:endParaRPr sz="2800" b="0" i="0" u="none" strike="noStrike" cap="none">
              <a:solidFill>
                <a:srgbClr val="00CDBC"/>
              </a:solidFill>
              <a:latin typeface="Calibri"/>
              <a:ea typeface="Calibri"/>
              <a:cs typeface="Calibri"/>
              <a:sym typeface="Calibri"/>
            </a:endParaRPr>
          </a:p>
        </p:txBody>
      </p:sp>
      <p:sp>
        <p:nvSpPr>
          <p:cNvPr id="391" name="Google Shape;391;g2aca6489cb8_4_6"/>
          <p:cNvSpPr txBox="1"/>
          <p:nvPr/>
        </p:nvSpPr>
        <p:spPr>
          <a:xfrm>
            <a:off x="5364600" y="3184982"/>
            <a:ext cx="27078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i="1">
                <a:latin typeface="IBM Plex Sans"/>
                <a:ea typeface="IBM Plex Sans"/>
                <a:cs typeface="IBM Plex Sans"/>
                <a:sym typeface="IBM Plex Sans"/>
              </a:rPr>
              <a:t>With Ensemble, a significant improvement in  Recall is observed</a:t>
            </a:r>
            <a:endParaRPr sz="1000" i="1">
              <a:latin typeface="IBM Plex Sans"/>
              <a:ea typeface="IBM Plex Sans"/>
              <a:cs typeface="IBM Plex Sans"/>
              <a:sym typeface="IBM Plex Sans"/>
            </a:endParaRPr>
          </a:p>
        </p:txBody>
      </p:sp>
      <p:sp>
        <p:nvSpPr>
          <p:cNvPr id="392" name="Google Shape;392;g2aca6489cb8_4_6"/>
          <p:cNvSpPr txBox="1"/>
          <p:nvPr/>
        </p:nvSpPr>
        <p:spPr>
          <a:xfrm>
            <a:off x="5375604" y="4235450"/>
            <a:ext cx="3000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i="1">
                <a:solidFill>
                  <a:schemeClr val="dk1"/>
                </a:solidFill>
                <a:latin typeface="IBM Plex Sans"/>
                <a:ea typeface="IBM Plex Sans"/>
                <a:cs typeface="IBM Plex Sans"/>
                <a:sym typeface="IBM Plex Sans"/>
              </a:rPr>
              <a:t>While not compromising on Accuracy</a:t>
            </a:r>
            <a:endParaRPr/>
          </a:p>
        </p:txBody>
      </p:sp>
      <p:sp>
        <p:nvSpPr>
          <p:cNvPr id="393" name="Google Shape;393;g2aca6489cb8_4_6"/>
          <p:cNvSpPr/>
          <p:nvPr/>
        </p:nvSpPr>
        <p:spPr>
          <a:xfrm>
            <a:off x="5428202" y="4497950"/>
            <a:ext cx="2782500" cy="4191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None/>
            </a:pPr>
            <a:r>
              <a:rPr lang="en-US" sz="2800">
                <a:solidFill>
                  <a:srgbClr val="00CDBC"/>
                </a:solidFill>
                <a:latin typeface="IBM Plex Sans"/>
                <a:ea typeface="IBM Plex Sans"/>
                <a:cs typeface="IBM Plex Sans"/>
                <a:sym typeface="IBM Plex Sans"/>
              </a:rPr>
              <a:t>95% </a:t>
            </a:r>
            <a:r>
              <a:rPr lang="en-US" sz="2800">
                <a:solidFill>
                  <a:schemeClr val="dk1"/>
                </a:solidFill>
                <a:latin typeface="IBM Plex Sans"/>
                <a:ea typeface="IBM Plex Sans"/>
                <a:cs typeface="IBM Plex Sans"/>
                <a:sym typeface="IBM Plex Sans"/>
              </a:rPr>
              <a:t>→</a:t>
            </a:r>
            <a:r>
              <a:rPr lang="en-US" sz="2800">
                <a:solidFill>
                  <a:srgbClr val="00CDBC"/>
                </a:solidFill>
                <a:latin typeface="IBM Plex Sans"/>
                <a:ea typeface="IBM Plex Sans"/>
                <a:cs typeface="IBM Plex Sans"/>
                <a:sym typeface="IBM Plex Sans"/>
              </a:rPr>
              <a:t> 94%</a:t>
            </a:r>
            <a:endParaRPr sz="2800" b="0" i="0" u="none" strike="noStrike" cap="none">
              <a:solidFill>
                <a:srgbClr val="00CDBC"/>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398"/>
        <p:cNvGrpSpPr/>
        <p:nvPr/>
      </p:nvGrpSpPr>
      <p:grpSpPr>
        <a:xfrm>
          <a:off x="0" y="0"/>
          <a:ext cx="0" cy="0"/>
          <a:chOff x="0" y="0"/>
          <a:chExt cx="0" cy="0"/>
        </a:xfrm>
      </p:grpSpPr>
      <p:cxnSp>
        <p:nvCxnSpPr>
          <p:cNvPr id="399" name="Google Shape;399;p15"/>
          <p:cNvCxnSpPr/>
          <p:nvPr/>
        </p:nvCxnSpPr>
        <p:spPr>
          <a:xfrm rot="5400000">
            <a:off x="647106" y="854677"/>
            <a:ext cx="762000" cy="0"/>
          </a:xfrm>
          <a:prstGeom prst="straightConnector1">
            <a:avLst/>
          </a:prstGeom>
          <a:solidFill>
            <a:srgbClr val="FFFFFF"/>
          </a:solidFill>
          <a:ln w="9525" cap="flat" cmpd="sng">
            <a:solidFill>
              <a:srgbClr val="FFFFFF">
                <a:alpha val="29803"/>
              </a:srgbClr>
            </a:solidFill>
            <a:prstDash val="solid"/>
            <a:round/>
            <a:headEnd type="none" w="sm" len="sm"/>
            <a:tailEnd type="none" w="sm" len="sm"/>
          </a:ln>
        </p:spPr>
      </p:cxnSp>
      <p:cxnSp>
        <p:nvCxnSpPr>
          <p:cNvPr id="400" name="Google Shape;400;p15"/>
          <p:cNvCxnSpPr/>
          <p:nvPr/>
        </p:nvCxnSpPr>
        <p:spPr>
          <a:xfrm>
            <a:off x="477497" y="478276"/>
            <a:ext cx="8763000" cy="0"/>
          </a:xfrm>
          <a:prstGeom prst="straightConnector1">
            <a:avLst/>
          </a:prstGeom>
          <a:solidFill>
            <a:srgbClr val="FFFFFF"/>
          </a:solidFill>
          <a:ln w="9525" cap="flat" cmpd="sng">
            <a:solidFill>
              <a:srgbClr val="FFFFFF">
                <a:alpha val="29803"/>
              </a:srgbClr>
            </a:solidFill>
            <a:prstDash val="solid"/>
            <a:round/>
            <a:headEnd type="none" w="sm" len="sm"/>
            <a:tailEnd type="none" w="sm" len="sm"/>
          </a:ln>
        </p:spPr>
      </p:cxnSp>
      <p:sp>
        <p:nvSpPr>
          <p:cNvPr id="401" name="Google Shape;401;p15"/>
          <p:cNvSpPr/>
          <p:nvPr/>
        </p:nvSpPr>
        <p:spPr>
          <a:xfrm>
            <a:off x="6151453" y="4249538"/>
            <a:ext cx="2743200" cy="480000"/>
          </a:xfrm>
          <a:prstGeom prst="rect">
            <a:avLst/>
          </a:prstGeom>
          <a:noFill/>
          <a:ln>
            <a:noFill/>
          </a:ln>
        </p:spPr>
        <p:txBody>
          <a:bodyPr spcFirstLastPara="1" wrap="square" lIns="0" tIns="0" rIns="0" bIns="0" anchor="b" anchorCtr="0">
            <a:noAutofit/>
          </a:bodyPr>
          <a:lstStyle/>
          <a:p>
            <a:pPr marL="0" lvl="0" indent="0" algn="l" rtl="0">
              <a:lnSpc>
                <a:spcPct val="140000"/>
              </a:lnSpc>
              <a:spcBef>
                <a:spcPts val="0"/>
              </a:spcBef>
              <a:spcAft>
                <a:spcPts val="0"/>
              </a:spcAft>
              <a:buNone/>
            </a:pPr>
            <a:r>
              <a:rPr lang="en-US" sz="1100">
                <a:solidFill>
                  <a:schemeClr val="lt1"/>
                </a:solidFill>
                <a:latin typeface="IBM Plex Sans"/>
                <a:ea typeface="IBM Plex Sans"/>
                <a:cs typeface="IBM Plex Sans"/>
                <a:sym typeface="IBM Plex Sans"/>
              </a:rPr>
              <a:t>In this section we will  present the results of our model and our accuracy in addressing the problem in hand. From this result, we will be able to formulate recommendations to Deliveroo’s decision makers.</a:t>
            </a:r>
            <a:endParaRPr sz="1100">
              <a:solidFill>
                <a:srgbClr val="FFFFFF"/>
              </a:solidFill>
              <a:latin typeface="IBM Plex Sans"/>
              <a:ea typeface="IBM Plex Sans"/>
              <a:cs typeface="IBM Plex Sans"/>
              <a:sym typeface="IBM Plex Sans"/>
            </a:endParaRPr>
          </a:p>
        </p:txBody>
      </p:sp>
      <p:sp>
        <p:nvSpPr>
          <p:cNvPr id="402" name="Google Shape;402;p15"/>
          <p:cNvSpPr/>
          <p:nvPr/>
        </p:nvSpPr>
        <p:spPr>
          <a:xfrm>
            <a:off x="590528" y="565025"/>
            <a:ext cx="385800" cy="30870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1900" b="0" i="0" u="none" strike="noStrike" cap="none">
                <a:solidFill>
                  <a:srgbClr val="00CDBC"/>
                </a:solidFill>
                <a:latin typeface="IBM Plex Sans"/>
                <a:ea typeface="IBM Plex Sans"/>
                <a:cs typeface="IBM Plex Sans"/>
                <a:sym typeface="IBM Plex Sans"/>
              </a:rPr>
              <a:t>05</a:t>
            </a:r>
            <a:endParaRPr sz="1875" b="0" i="0" u="none" strike="noStrike" cap="none">
              <a:solidFill>
                <a:srgbClr val="00CDBC"/>
              </a:solidFill>
              <a:latin typeface="Calibri"/>
              <a:ea typeface="Calibri"/>
              <a:cs typeface="Calibri"/>
              <a:sym typeface="Calibri"/>
            </a:endParaRPr>
          </a:p>
        </p:txBody>
      </p:sp>
      <p:sp>
        <p:nvSpPr>
          <p:cNvPr id="403" name="Google Shape;403;p15"/>
          <p:cNvSpPr/>
          <p:nvPr/>
        </p:nvSpPr>
        <p:spPr>
          <a:xfrm>
            <a:off x="1160556" y="514175"/>
            <a:ext cx="3508800" cy="6810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Clr>
                <a:schemeClr val="dk1"/>
              </a:buClr>
              <a:buFont typeface="Arial"/>
              <a:buNone/>
            </a:pPr>
            <a:r>
              <a:rPr lang="en-US" sz="4900">
                <a:solidFill>
                  <a:schemeClr val="lt1"/>
                </a:solidFill>
                <a:latin typeface="IBM Plex Sans"/>
                <a:ea typeface="IBM Plex Sans"/>
                <a:cs typeface="IBM Plex Sans"/>
                <a:sym typeface="IBM Plex Sans"/>
              </a:rPr>
              <a:t>Results</a:t>
            </a:r>
            <a:endParaRPr sz="4900" b="0" i="0" u="none" strike="noStrike" cap="none">
              <a:solidFill>
                <a:schemeClr val="lt1"/>
              </a:solidFill>
              <a:latin typeface="Calibri"/>
              <a:ea typeface="Calibri"/>
              <a:cs typeface="Calibri"/>
              <a:sym typeface="Calibri"/>
            </a:endParaRPr>
          </a:p>
        </p:txBody>
      </p:sp>
      <p:pic>
        <p:nvPicPr>
          <p:cNvPr id="404" name="Google Shape;404;p15"/>
          <p:cNvPicPr preferRelativeResize="0"/>
          <p:nvPr/>
        </p:nvPicPr>
        <p:blipFill>
          <a:blip r:embed="rId3">
            <a:alphaModFix/>
          </a:blip>
          <a:stretch>
            <a:fillRect/>
          </a:stretch>
        </p:blipFill>
        <p:spPr>
          <a:xfrm>
            <a:off x="34150" y="4430150"/>
            <a:ext cx="1175500" cy="71335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09"/>
        <p:cNvGrpSpPr/>
        <p:nvPr/>
      </p:nvGrpSpPr>
      <p:grpSpPr>
        <a:xfrm>
          <a:off x="0" y="0"/>
          <a:ext cx="0" cy="0"/>
          <a:chOff x="0" y="0"/>
          <a:chExt cx="0" cy="0"/>
        </a:xfrm>
      </p:grpSpPr>
      <p:sp>
        <p:nvSpPr>
          <p:cNvPr id="410" name="Google Shape;410;g2aca6489cb8_4_66"/>
          <p:cNvSpPr/>
          <p:nvPr/>
        </p:nvSpPr>
        <p:spPr>
          <a:xfrm>
            <a:off x="572350" y="577300"/>
            <a:ext cx="7422300" cy="4191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None/>
            </a:pPr>
            <a:r>
              <a:rPr lang="en-US" sz="3000">
                <a:latin typeface="IBM Plex Sans"/>
                <a:ea typeface="IBM Plex Sans"/>
                <a:cs typeface="IBM Plex Sans"/>
                <a:sym typeface="IBM Plex Sans"/>
              </a:rPr>
              <a:t>Metrics Summary</a:t>
            </a:r>
            <a:endParaRPr sz="3000" b="0" i="0" u="none" strike="noStrike" cap="none">
              <a:solidFill>
                <a:schemeClr val="dk1"/>
              </a:solidFill>
              <a:latin typeface="Calibri"/>
              <a:ea typeface="Calibri"/>
              <a:cs typeface="Calibri"/>
              <a:sym typeface="Calibri"/>
            </a:endParaRPr>
          </a:p>
        </p:txBody>
      </p:sp>
      <p:cxnSp>
        <p:nvCxnSpPr>
          <p:cNvPr id="411" name="Google Shape;411;g2aca6489cb8_4_66"/>
          <p:cNvCxnSpPr/>
          <p:nvPr/>
        </p:nvCxnSpPr>
        <p:spPr>
          <a:xfrm>
            <a:off x="473195" y="479675"/>
            <a:ext cx="81921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pic>
        <p:nvPicPr>
          <p:cNvPr id="412" name="Google Shape;412;g2aca6489cb8_4_66"/>
          <p:cNvPicPr preferRelativeResize="0"/>
          <p:nvPr/>
        </p:nvPicPr>
        <p:blipFill>
          <a:blip r:embed="rId3">
            <a:alphaModFix/>
          </a:blip>
          <a:stretch>
            <a:fillRect/>
          </a:stretch>
        </p:blipFill>
        <p:spPr>
          <a:xfrm>
            <a:off x="34150" y="4430150"/>
            <a:ext cx="1175500" cy="713352"/>
          </a:xfrm>
          <a:prstGeom prst="rect">
            <a:avLst/>
          </a:prstGeom>
          <a:noFill/>
          <a:ln>
            <a:noFill/>
          </a:ln>
        </p:spPr>
      </p:pic>
      <p:graphicFrame>
        <p:nvGraphicFramePr>
          <p:cNvPr id="413" name="Google Shape;413;g2aca6489cb8_4_66"/>
          <p:cNvGraphicFramePr/>
          <p:nvPr/>
        </p:nvGraphicFramePr>
        <p:xfrm>
          <a:off x="473200" y="1226254"/>
          <a:ext cx="4325800" cy="1333300"/>
        </p:xfrm>
        <a:graphic>
          <a:graphicData uri="http://schemas.openxmlformats.org/drawingml/2006/table">
            <a:tbl>
              <a:tblPr>
                <a:noFill/>
                <a:tableStyleId>{1800C5B7-BE42-4134-8DD6-EE54B5B7FE47}</a:tableStyleId>
              </a:tblPr>
              <a:tblGrid>
                <a:gridCol w="1081450">
                  <a:extLst>
                    <a:ext uri="{9D8B030D-6E8A-4147-A177-3AD203B41FA5}">
                      <a16:colId xmlns:a16="http://schemas.microsoft.com/office/drawing/2014/main" val="20000"/>
                    </a:ext>
                  </a:extLst>
                </a:gridCol>
                <a:gridCol w="1081450">
                  <a:extLst>
                    <a:ext uri="{9D8B030D-6E8A-4147-A177-3AD203B41FA5}">
                      <a16:colId xmlns:a16="http://schemas.microsoft.com/office/drawing/2014/main" val="20001"/>
                    </a:ext>
                  </a:extLst>
                </a:gridCol>
                <a:gridCol w="1081450">
                  <a:extLst>
                    <a:ext uri="{9D8B030D-6E8A-4147-A177-3AD203B41FA5}">
                      <a16:colId xmlns:a16="http://schemas.microsoft.com/office/drawing/2014/main" val="20002"/>
                    </a:ext>
                  </a:extLst>
                </a:gridCol>
                <a:gridCol w="1081450">
                  <a:extLst>
                    <a:ext uri="{9D8B030D-6E8A-4147-A177-3AD203B41FA5}">
                      <a16:colId xmlns:a16="http://schemas.microsoft.com/office/drawing/2014/main" val="20003"/>
                    </a:ext>
                  </a:extLst>
                </a:gridCol>
              </a:tblGrid>
              <a:tr h="333325">
                <a:tc>
                  <a:txBody>
                    <a:bodyPr/>
                    <a:lstStyle/>
                    <a:p>
                      <a:pPr marL="0" lvl="0" indent="0" algn="l" rtl="0">
                        <a:spcBef>
                          <a:spcPts val="0"/>
                        </a:spcBef>
                        <a:spcAft>
                          <a:spcPts val="0"/>
                        </a:spcAft>
                        <a:buNone/>
                      </a:pPr>
                      <a:endParaRPr sz="900">
                        <a:latin typeface="IBM Plex Sans"/>
                        <a:ea typeface="IBM Plex Sans"/>
                        <a:cs typeface="IBM Plex Sans"/>
                        <a:sym typeface="IBM Plex Sans"/>
                      </a:endParaRPr>
                    </a:p>
                  </a:txBody>
                  <a:tcPr marL="91425" marR="91425" marT="91425" marB="91425"/>
                </a:tc>
                <a:tc>
                  <a:txBody>
                    <a:bodyPr/>
                    <a:lstStyle/>
                    <a:p>
                      <a:pPr marL="0" lvl="0" indent="0" algn="l" rtl="0">
                        <a:spcBef>
                          <a:spcPts val="0"/>
                        </a:spcBef>
                        <a:spcAft>
                          <a:spcPts val="0"/>
                        </a:spcAft>
                        <a:buNone/>
                      </a:pPr>
                      <a:r>
                        <a:rPr lang="en-US" sz="900">
                          <a:latin typeface="IBM Plex Sans"/>
                          <a:ea typeface="IBM Plex Sans"/>
                          <a:cs typeface="IBM Plex Sans"/>
                          <a:sym typeface="IBM Plex Sans"/>
                        </a:rPr>
                        <a:t>Accuracy</a:t>
                      </a:r>
                      <a:endParaRPr sz="900">
                        <a:latin typeface="IBM Plex Sans"/>
                        <a:ea typeface="IBM Plex Sans"/>
                        <a:cs typeface="IBM Plex Sans"/>
                        <a:sym typeface="IBM Plex Sans"/>
                      </a:endParaRPr>
                    </a:p>
                  </a:txBody>
                  <a:tcPr marL="91425" marR="91425" marT="91425" marB="91425"/>
                </a:tc>
                <a:tc>
                  <a:txBody>
                    <a:bodyPr/>
                    <a:lstStyle/>
                    <a:p>
                      <a:pPr marL="0" lvl="0" indent="0" algn="l" rtl="0">
                        <a:spcBef>
                          <a:spcPts val="0"/>
                        </a:spcBef>
                        <a:spcAft>
                          <a:spcPts val="0"/>
                        </a:spcAft>
                        <a:buNone/>
                      </a:pPr>
                      <a:r>
                        <a:rPr lang="en-US" sz="900">
                          <a:latin typeface="IBM Plex Sans"/>
                          <a:ea typeface="IBM Plex Sans"/>
                          <a:cs typeface="IBM Plex Sans"/>
                          <a:sym typeface="IBM Plex Sans"/>
                        </a:rPr>
                        <a:t>F1 Score</a:t>
                      </a:r>
                      <a:endParaRPr sz="900">
                        <a:latin typeface="IBM Plex Sans"/>
                        <a:ea typeface="IBM Plex Sans"/>
                        <a:cs typeface="IBM Plex Sans"/>
                        <a:sym typeface="IBM Plex Sans"/>
                      </a:endParaRPr>
                    </a:p>
                  </a:txBody>
                  <a:tcPr marL="91425" marR="91425" marT="91425" marB="91425"/>
                </a:tc>
                <a:tc>
                  <a:txBody>
                    <a:bodyPr/>
                    <a:lstStyle/>
                    <a:p>
                      <a:pPr marL="0" lvl="0" indent="0" algn="l" rtl="0">
                        <a:spcBef>
                          <a:spcPts val="0"/>
                        </a:spcBef>
                        <a:spcAft>
                          <a:spcPts val="0"/>
                        </a:spcAft>
                        <a:buNone/>
                      </a:pPr>
                      <a:r>
                        <a:rPr lang="en-US" sz="900">
                          <a:latin typeface="IBM Plex Sans"/>
                          <a:ea typeface="IBM Plex Sans"/>
                          <a:cs typeface="IBM Plex Sans"/>
                          <a:sym typeface="IBM Plex Sans"/>
                        </a:rPr>
                        <a:t>Recall</a:t>
                      </a:r>
                      <a:endParaRPr sz="900">
                        <a:latin typeface="IBM Plex Sans"/>
                        <a:ea typeface="IBM Plex Sans"/>
                        <a:cs typeface="IBM Plex Sans"/>
                        <a:sym typeface="IBM Plex Sans"/>
                      </a:endParaRPr>
                    </a:p>
                  </a:txBody>
                  <a:tcPr marL="91425" marR="91425" marT="91425" marB="91425"/>
                </a:tc>
                <a:extLst>
                  <a:ext uri="{0D108BD9-81ED-4DB2-BD59-A6C34878D82A}">
                    <a16:rowId xmlns:a16="http://schemas.microsoft.com/office/drawing/2014/main" val="10000"/>
                  </a:ext>
                </a:extLst>
              </a:tr>
              <a:tr h="333325">
                <a:tc>
                  <a:txBody>
                    <a:bodyPr/>
                    <a:lstStyle/>
                    <a:p>
                      <a:pPr marL="0" lvl="0" indent="0" algn="l" rtl="0">
                        <a:spcBef>
                          <a:spcPts val="0"/>
                        </a:spcBef>
                        <a:spcAft>
                          <a:spcPts val="0"/>
                        </a:spcAft>
                        <a:buNone/>
                      </a:pPr>
                      <a:r>
                        <a:rPr lang="en-US" sz="900">
                          <a:latin typeface="IBM Plex Sans"/>
                          <a:ea typeface="IBM Plex Sans"/>
                          <a:cs typeface="IBM Plex Sans"/>
                          <a:sym typeface="IBM Plex Sans"/>
                        </a:rPr>
                        <a:t>XGB</a:t>
                      </a:r>
                      <a:endParaRPr sz="900">
                        <a:latin typeface="IBM Plex Sans"/>
                        <a:ea typeface="IBM Plex Sans"/>
                        <a:cs typeface="IBM Plex Sans"/>
                        <a:sym typeface="IBM Plex Sans"/>
                      </a:endParaRPr>
                    </a:p>
                  </a:txBody>
                  <a:tcPr marL="91425" marR="91425" marT="91425" marB="91425"/>
                </a:tc>
                <a:tc>
                  <a:txBody>
                    <a:bodyPr/>
                    <a:lstStyle/>
                    <a:p>
                      <a:pPr marL="0" lvl="0" indent="0" algn="l" rtl="0">
                        <a:spcBef>
                          <a:spcPts val="0"/>
                        </a:spcBef>
                        <a:spcAft>
                          <a:spcPts val="0"/>
                        </a:spcAft>
                        <a:buNone/>
                      </a:pPr>
                      <a:r>
                        <a:rPr lang="en-US" sz="900">
                          <a:latin typeface="IBM Plex Sans"/>
                          <a:ea typeface="IBM Plex Sans"/>
                          <a:cs typeface="IBM Plex Sans"/>
                          <a:sym typeface="IBM Plex Sans"/>
                        </a:rPr>
                        <a:t>95%</a:t>
                      </a:r>
                      <a:endParaRPr sz="900">
                        <a:latin typeface="IBM Plex Sans"/>
                        <a:ea typeface="IBM Plex Sans"/>
                        <a:cs typeface="IBM Plex Sans"/>
                        <a:sym typeface="IBM Plex Sans"/>
                      </a:endParaRPr>
                    </a:p>
                  </a:txBody>
                  <a:tcPr marL="91425" marR="91425" marT="91425" marB="91425"/>
                </a:tc>
                <a:tc>
                  <a:txBody>
                    <a:bodyPr/>
                    <a:lstStyle/>
                    <a:p>
                      <a:pPr marL="0" lvl="0" indent="0" algn="l" rtl="0">
                        <a:spcBef>
                          <a:spcPts val="0"/>
                        </a:spcBef>
                        <a:spcAft>
                          <a:spcPts val="0"/>
                        </a:spcAft>
                        <a:buNone/>
                      </a:pPr>
                      <a:r>
                        <a:rPr lang="en-US" sz="900">
                          <a:latin typeface="IBM Plex Sans"/>
                          <a:ea typeface="IBM Plex Sans"/>
                          <a:cs typeface="IBM Plex Sans"/>
                          <a:sym typeface="IBM Plex Sans"/>
                        </a:rPr>
                        <a:t>83.1%</a:t>
                      </a:r>
                      <a:endParaRPr sz="900">
                        <a:latin typeface="IBM Plex Sans"/>
                        <a:ea typeface="IBM Plex Sans"/>
                        <a:cs typeface="IBM Plex Sans"/>
                        <a:sym typeface="IBM Plex Sans"/>
                      </a:endParaRPr>
                    </a:p>
                  </a:txBody>
                  <a:tcPr marL="91425" marR="91425" marT="91425" marB="91425"/>
                </a:tc>
                <a:tc>
                  <a:txBody>
                    <a:bodyPr/>
                    <a:lstStyle/>
                    <a:p>
                      <a:pPr marL="0" lvl="0" indent="0" algn="l" rtl="0">
                        <a:spcBef>
                          <a:spcPts val="0"/>
                        </a:spcBef>
                        <a:spcAft>
                          <a:spcPts val="0"/>
                        </a:spcAft>
                        <a:buNone/>
                      </a:pPr>
                      <a:r>
                        <a:rPr lang="en-US" sz="900">
                          <a:latin typeface="IBM Plex Sans"/>
                          <a:ea typeface="IBM Plex Sans"/>
                          <a:cs typeface="IBM Plex Sans"/>
                          <a:sym typeface="IBM Plex Sans"/>
                        </a:rPr>
                        <a:t>77%</a:t>
                      </a:r>
                      <a:endParaRPr sz="900">
                        <a:latin typeface="IBM Plex Sans"/>
                        <a:ea typeface="IBM Plex Sans"/>
                        <a:cs typeface="IBM Plex Sans"/>
                        <a:sym typeface="IBM Plex Sans"/>
                      </a:endParaRPr>
                    </a:p>
                  </a:txBody>
                  <a:tcPr marL="91425" marR="91425" marT="91425" marB="91425"/>
                </a:tc>
                <a:extLst>
                  <a:ext uri="{0D108BD9-81ED-4DB2-BD59-A6C34878D82A}">
                    <a16:rowId xmlns:a16="http://schemas.microsoft.com/office/drawing/2014/main" val="10001"/>
                  </a:ext>
                </a:extLst>
              </a:tr>
              <a:tr h="333325">
                <a:tc>
                  <a:txBody>
                    <a:bodyPr/>
                    <a:lstStyle/>
                    <a:p>
                      <a:pPr marL="0" lvl="0" indent="0" algn="l" rtl="0">
                        <a:spcBef>
                          <a:spcPts val="0"/>
                        </a:spcBef>
                        <a:spcAft>
                          <a:spcPts val="0"/>
                        </a:spcAft>
                        <a:buNone/>
                      </a:pPr>
                      <a:r>
                        <a:rPr lang="en-US" sz="900">
                          <a:latin typeface="IBM Plex Sans"/>
                          <a:ea typeface="IBM Plex Sans"/>
                          <a:cs typeface="IBM Plex Sans"/>
                          <a:sym typeface="IBM Plex Sans"/>
                        </a:rPr>
                        <a:t>RF</a:t>
                      </a:r>
                      <a:endParaRPr sz="900">
                        <a:latin typeface="IBM Plex Sans"/>
                        <a:ea typeface="IBM Plex Sans"/>
                        <a:cs typeface="IBM Plex Sans"/>
                        <a:sym typeface="IBM Plex Sans"/>
                      </a:endParaRPr>
                    </a:p>
                  </a:txBody>
                  <a:tcPr marL="91425" marR="91425" marT="91425" marB="91425">
                    <a:lnB w="9525" cap="flat" cmpd="sng">
                      <a:solidFill>
                        <a:srgbClr val="00CCBD"/>
                      </a:solidFill>
                      <a:prstDash val="solid"/>
                      <a:round/>
                      <a:headEnd type="none" w="sm" len="sm"/>
                      <a:tailEnd type="none" w="sm" len="sm"/>
                    </a:lnB>
                  </a:tcPr>
                </a:tc>
                <a:tc>
                  <a:txBody>
                    <a:bodyPr/>
                    <a:lstStyle/>
                    <a:p>
                      <a:pPr marL="0" lvl="0" indent="0" algn="l" rtl="0">
                        <a:spcBef>
                          <a:spcPts val="0"/>
                        </a:spcBef>
                        <a:spcAft>
                          <a:spcPts val="0"/>
                        </a:spcAft>
                        <a:buNone/>
                      </a:pPr>
                      <a:r>
                        <a:rPr lang="en-US" sz="900">
                          <a:latin typeface="IBM Plex Sans"/>
                          <a:ea typeface="IBM Plex Sans"/>
                          <a:cs typeface="IBM Plex Sans"/>
                          <a:sym typeface="IBM Plex Sans"/>
                        </a:rPr>
                        <a:t>94.4%</a:t>
                      </a:r>
                      <a:endParaRPr sz="900">
                        <a:latin typeface="IBM Plex Sans"/>
                        <a:ea typeface="IBM Plex Sans"/>
                        <a:cs typeface="IBM Plex Sans"/>
                        <a:sym typeface="IBM Plex Sans"/>
                      </a:endParaRPr>
                    </a:p>
                  </a:txBody>
                  <a:tcPr marL="91425" marR="91425" marT="91425" marB="91425">
                    <a:lnB w="9525" cap="flat" cmpd="sng">
                      <a:solidFill>
                        <a:srgbClr val="00CCBD"/>
                      </a:solidFill>
                      <a:prstDash val="solid"/>
                      <a:round/>
                      <a:headEnd type="none" w="sm" len="sm"/>
                      <a:tailEnd type="none" w="sm" len="sm"/>
                    </a:lnB>
                  </a:tcPr>
                </a:tc>
                <a:tc>
                  <a:txBody>
                    <a:bodyPr/>
                    <a:lstStyle/>
                    <a:p>
                      <a:pPr marL="0" lvl="0" indent="0" algn="l" rtl="0">
                        <a:spcBef>
                          <a:spcPts val="0"/>
                        </a:spcBef>
                        <a:spcAft>
                          <a:spcPts val="0"/>
                        </a:spcAft>
                        <a:buNone/>
                      </a:pPr>
                      <a:r>
                        <a:rPr lang="en-US" sz="900">
                          <a:latin typeface="IBM Plex Sans"/>
                          <a:ea typeface="IBM Plex Sans"/>
                          <a:cs typeface="IBM Plex Sans"/>
                          <a:sym typeface="IBM Plex Sans"/>
                        </a:rPr>
                        <a:t>82.1%</a:t>
                      </a:r>
                      <a:endParaRPr sz="900">
                        <a:latin typeface="IBM Plex Sans"/>
                        <a:ea typeface="IBM Plex Sans"/>
                        <a:cs typeface="IBM Plex Sans"/>
                        <a:sym typeface="IBM Plex Sans"/>
                      </a:endParaRPr>
                    </a:p>
                  </a:txBody>
                  <a:tcPr marL="91425" marR="91425" marT="91425" marB="91425">
                    <a:lnB w="9525" cap="flat" cmpd="sng">
                      <a:solidFill>
                        <a:srgbClr val="00CCBD"/>
                      </a:solidFill>
                      <a:prstDash val="solid"/>
                      <a:round/>
                      <a:headEnd type="none" w="sm" len="sm"/>
                      <a:tailEnd type="none" w="sm" len="sm"/>
                    </a:lnB>
                  </a:tcPr>
                </a:tc>
                <a:tc>
                  <a:txBody>
                    <a:bodyPr/>
                    <a:lstStyle/>
                    <a:p>
                      <a:pPr marL="0" lvl="0" indent="0" algn="l" rtl="0">
                        <a:spcBef>
                          <a:spcPts val="0"/>
                        </a:spcBef>
                        <a:spcAft>
                          <a:spcPts val="0"/>
                        </a:spcAft>
                        <a:buNone/>
                      </a:pPr>
                      <a:r>
                        <a:rPr lang="en-US" sz="900">
                          <a:latin typeface="IBM Plex Sans"/>
                          <a:ea typeface="IBM Plex Sans"/>
                          <a:cs typeface="IBM Plex Sans"/>
                          <a:sym typeface="IBM Plex Sans"/>
                        </a:rPr>
                        <a:t>79%</a:t>
                      </a:r>
                      <a:endParaRPr sz="900">
                        <a:latin typeface="IBM Plex Sans"/>
                        <a:ea typeface="IBM Plex Sans"/>
                        <a:cs typeface="IBM Plex Sans"/>
                        <a:sym typeface="IBM Plex Sans"/>
                      </a:endParaRPr>
                    </a:p>
                  </a:txBody>
                  <a:tcPr marL="91425" marR="91425" marT="91425" marB="91425">
                    <a:lnB w="9525" cap="flat" cmpd="sng">
                      <a:solidFill>
                        <a:srgbClr val="00CCBD"/>
                      </a:solidFill>
                      <a:prstDash val="solid"/>
                      <a:round/>
                      <a:headEnd type="none" w="sm" len="sm"/>
                      <a:tailEnd type="none" w="sm" len="sm"/>
                    </a:lnB>
                  </a:tcPr>
                </a:tc>
                <a:extLst>
                  <a:ext uri="{0D108BD9-81ED-4DB2-BD59-A6C34878D82A}">
                    <a16:rowId xmlns:a16="http://schemas.microsoft.com/office/drawing/2014/main" val="10002"/>
                  </a:ext>
                </a:extLst>
              </a:tr>
              <a:tr h="333325">
                <a:tc>
                  <a:txBody>
                    <a:bodyPr/>
                    <a:lstStyle/>
                    <a:p>
                      <a:pPr marL="0" lvl="0" indent="0" algn="l" rtl="0">
                        <a:spcBef>
                          <a:spcPts val="0"/>
                        </a:spcBef>
                        <a:spcAft>
                          <a:spcPts val="0"/>
                        </a:spcAft>
                        <a:buNone/>
                      </a:pPr>
                      <a:r>
                        <a:rPr lang="en-US" sz="900">
                          <a:latin typeface="IBM Plex Sans"/>
                          <a:ea typeface="IBM Plex Sans"/>
                          <a:cs typeface="IBM Plex Sans"/>
                          <a:sym typeface="IBM Plex Sans"/>
                        </a:rPr>
                        <a:t>Ensemble</a:t>
                      </a:r>
                      <a:endParaRPr sz="900">
                        <a:latin typeface="IBM Plex Sans"/>
                        <a:ea typeface="IBM Plex Sans"/>
                        <a:cs typeface="IBM Plex Sans"/>
                        <a:sym typeface="IBM Plex Sans"/>
                      </a:endParaRPr>
                    </a:p>
                  </a:txBody>
                  <a:tcPr marL="91425" marR="91425" marT="91425" marB="91425">
                    <a:lnL w="9525" cap="flat" cmpd="sng">
                      <a:solidFill>
                        <a:srgbClr val="00CCBD"/>
                      </a:solidFill>
                      <a:prstDash val="solid"/>
                      <a:round/>
                      <a:headEnd type="none" w="sm" len="sm"/>
                      <a:tailEnd type="none" w="sm" len="sm"/>
                    </a:lnL>
                    <a:lnR w="9525" cap="flat" cmpd="sng">
                      <a:solidFill>
                        <a:srgbClr val="00CCBD"/>
                      </a:solidFill>
                      <a:prstDash val="solid"/>
                      <a:round/>
                      <a:headEnd type="none" w="sm" len="sm"/>
                      <a:tailEnd type="none" w="sm" len="sm"/>
                    </a:lnR>
                    <a:lnT w="9525" cap="flat" cmpd="sng">
                      <a:solidFill>
                        <a:srgbClr val="00CCBD"/>
                      </a:solidFill>
                      <a:prstDash val="solid"/>
                      <a:round/>
                      <a:headEnd type="none" w="sm" len="sm"/>
                      <a:tailEnd type="none" w="sm" len="sm"/>
                    </a:lnT>
                    <a:lnB w="9525" cap="flat" cmpd="sng">
                      <a:solidFill>
                        <a:srgbClr val="00CCBD"/>
                      </a:solidFill>
                      <a:prstDash val="solid"/>
                      <a:round/>
                      <a:headEnd type="none" w="sm" len="sm"/>
                      <a:tailEnd type="none" w="sm" len="sm"/>
                    </a:lnB>
                  </a:tcPr>
                </a:tc>
                <a:tc>
                  <a:txBody>
                    <a:bodyPr/>
                    <a:lstStyle/>
                    <a:p>
                      <a:pPr marL="0" lvl="0" indent="0" algn="l" rtl="0">
                        <a:spcBef>
                          <a:spcPts val="0"/>
                        </a:spcBef>
                        <a:spcAft>
                          <a:spcPts val="0"/>
                        </a:spcAft>
                        <a:buNone/>
                      </a:pPr>
                      <a:r>
                        <a:rPr lang="en-US" sz="900">
                          <a:latin typeface="IBM Plex Sans"/>
                          <a:ea typeface="IBM Plex Sans"/>
                          <a:cs typeface="IBM Plex Sans"/>
                          <a:sym typeface="IBM Plex Sans"/>
                        </a:rPr>
                        <a:t>94.6%</a:t>
                      </a:r>
                      <a:endParaRPr sz="900">
                        <a:latin typeface="IBM Plex Sans"/>
                        <a:ea typeface="IBM Plex Sans"/>
                        <a:cs typeface="IBM Plex Sans"/>
                        <a:sym typeface="IBM Plex Sans"/>
                      </a:endParaRPr>
                    </a:p>
                  </a:txBody>
                  <a:tcPr marL="91425" marR="91425" marT="91425" marB="91425">
                    <a:lnL w="9525" cap="flat" cmpd="sng">
                      <a:solidFill>
                        <a:srgbClr val="00CCBD"/>
                      </a:solidFill>
                      <a:prstDash val="solid"/>
                      <a:round/>
                      <a:headEnd type="none" w="sm" len="sm"/>
                      <a:tailEnd type="none" w="sm" len="sm"/>
                    </a:lnL>
                    <a:lnR w="9525" cap="flat" cmpd="sng">
                      <a:solidFill>
                        <a:srgbClr val="00CCBD"/>
                      </a:solidFill>
                      <a:prstDash val="solid"/>
                      <a:round/>
                      <a:headEnd type="none" w="sm" len="sm"/>
                      <a:tailEnd type="none" w="sm" len="sm"/>
                    </a:lnR>
                    <a:lnT w="9525" cap="flat" cmpd="sng">
                      <a:solidFill>
                        <a:srgbClr val="00CCBD"/>
                      </a:solidFill>
                      <a:prstDash val="solid"/>
                      <a:round/>
                      <a:headEnd type="none" w="sm" len="sm"/>
                      <a:tailEnd type="none" w="sm" len="sm"/>
                    </a:lnT>
                    <a:lnB w="9525" cap="flat" cmpd="sng">
                      <a:solidFill>
                        <a:srgbClr val="00CCBD"/>
                      </a:solidFill>
                      <a:prstDash val="solid"/>
                      <a:round/>
                      <a:headEnd type="none" w="sm" len="sm"/>
                      <a:tailEnd type="none" w="sm" len="sm"/>
                    </a:lnB>
                  </a:tcPr>
                </a:tc>
                <a:tc>
                  <a:txBody>
                    <a:bodyPr/>
                    <a:lstStyle/>
                    <a:p>
                      <a:pPr marL="0" lvl="0" indent="0" algn="l" rtl="0">
                        <a:spcBef>
                          <a:spcPts val="0"/>
                        </a:spcBef>
                        <a:spcAft>
                          <a:spcPts val="0"/>
                        </a:spcAft>
                        <a:buNone/>
                      </a:pPr>
                      <a:r>
                        <a:rPr lang="en-US" sz="900">
                          <a:latin typeface="IBM Plex Sans"/>
                          <a:ea typeface="IBM Plex Sans"/>
                          <a:cs typeface="IBM Plex Sans"/>
                          <a:sym typeface="IBM Plex Sans"/>
                        </a:rPr>
                        <a:t>83.4%</a:t>
                      </a:r>
                      <a:endParaRPr sz="900">
                        <a:latin typeface="IBM Plex Sans"/>
                        <a:ea typeface="IBM Plex Sans"/>
                        <a:cs typeface="IBM Plex Sans"/>
                        <a:sym typeface="IBM Plex Sans"/>
                      </a:endParaRPr>
                    </a:p>
                  </a:txBody>
                  <a:tcPr marL="91425" marR="91425" marT="91425" marB="91425">
                    <a:lnL w="9525" cap="flat" cmpd="sng">
                      <a:solidFill>
                        <a:srgbClr val="00CCBD"/>
                      </a:solidFill>
                      <a:prstDash val="solid"/>
                      <a:round/>
                      <a:headEnd type="none" w="sm" len="sm"/>
                      <a:tailEnd type="none" w="sm" len="sm"/>
                    </a:lnL>
                    <a:lnR w="9525" cap="flat" cmpd="sng">
                      <a:solidFill>
                        <a:srgbClr val="00CCBD"/>
                      </a:solidFill>
                      <a:prstDash val="solid"/>
                      <a:round/>
                      <a:headEnd type="none" w="sm" len="sm"/>
                      <a:tailEnd type="none" w="sm" len="sm"/>
                    </a:lnR>
                    <a:lnT w="9525" cap="flat" cmpd="sng">
                      <a:solidFill>
                        <a:srgbClr val="00CCBD"/>
                      </a:solidFill>
                      <a:prstDash val="solid"/>
                      <a:round/>
                      <a:headEnd type="none" w="sm" len="sm"/>
                      <a:tailEnd type="none" w="sm" len="sm"/>
                    </a:lnT>
                    <a:lnB w="9525" cap="flat" cmpd="sng">
                      <a:solidFill>
                        <a:srgbClr val="00CCBD"/>
                      </a:solidFill>
                      <a:prstDash val="solid"/>
                      <a:round/>
                      <a:headEnd type="none" w="sm" len="sm"/>
                      <a:tailEnd type="none" w="sm" len="sm"/>
                    </a:lnB>
                  </a:tcPr>
                </a:tc>
                <a:tc>
                  <a:txBody>
                    <a:bodyPr/>
                    <a:lstStyle/>
                    <a:p>
                      <a:pPr marL="0" lvl="0" indent="0" algn="l" rtl="0">
                        <a:spcBef>
                          <a:spcPts val="0"/>
                        </a:spcBef>
                        <a:spcAft>
                          <a:spcPts val="0"/>
                        </a:spcAft>
                        <a:buNone/>
                      </a:pPr>
                      <a:r>
                        <a:rPr lang="en-US" sz="900">
                          <a:latin typeface="IBM Plex Sans"/>
                          <a:ea typeface="IBM Plex Sans"/>
                          <a:cs typeface="IBM Plex Sans"/>
                          <a:sym typeface="IBM Plex Sans"/>
                        </a:rPr>
                        <a:t>82.8%</a:t>
                      </a:r>
                      <a:endParaRPr sz="900">
                        <a:latin typeface="IBM Plex Sans"/>
                        <a:ea typeface="IBM Plex Sans"/>
                        <a:cs typeface="IBM Plex Sans"/>
                        <a:sym typeface="IBM Plex Sans"/>
                      </a:endParaRPr>
                    </a:p>
                  </a:txBody>
                  <a:tcPr marL="91425" marR="91425" marT="91425" marB="91425">
                    <a:lnL w="9525" cap="flat" cmpd="sng">
                      <a:solidFill>
                        <a:srgbClr val="00CCBD"/>
                      </a:solidFill>
                      <a:prstDash val="solid"/>
                      <a:round/>
                      <a:headEnd type="none" w="sm" len="sm"/>
                      <a:tailEnd type="none" w="sm" len="sm"/>
                    </a:lnL>
                    <a:lnR w="9525" cap="flat" cmpd="sng">
                      <a:solidFill>
                        <a:srgbClr val="00CCBD"/>
                      </a:solidFill>
                      <a:prstDash val="solid"/>
                      <a:round/>
                      <a:headEnd type="none" w="sm" len="sm"/>
                      <a:tailEnd type="none" w="sm" len="sm"/>
                    </a:lnR>
                    <a:lnT w="9525" cap="flat" cmpd="sng">
                      <a:solidFill>
                        <a:srgbClr val="00CCBD"/>
                      </a:solidFill>
                      <a:prstDash val="solid"/>
                      <a:round/>
                      <a:headEnd type="none" w="sm" len="sm"/>
                      <a:tailEnd type="none" w="sm" len="sm"/>
                    </a:lnT>
                    <a:lnB w="9525" cap="flat" cmpd="sng">
                      <a:solidFill>
                        <a:srgbClr val="00CCBD"/>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414" name="Google Shape;414;g2aca6489cb8_4_66"/>
          <p:cNvSpPr/>
          <p:nvPr/>
        </p:nvSpPr>
        <p:spPr>
          <a:xfrm>
            <a:off x="454925" y="2820562"/>
            <a:ext cx="4582200" cy="1862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000">
                <a:solidFill>
                  <a:schemeClr val="dk1"/>
                </a:solidFill>
                <a:latin typeface="IBM Plex Sans"/>
                <a:ea typeface="IBM Plex Sans"/>
                <a:cs typeface="IBM Plex Sans"/>
                <a:sym typeface="IBM Plex Sans"/>
              </a:rPr>
              <a:t>For Deliveroo, the choice between minimizing false positives (favoring precision) or false negatives (prioritizing recall) impacts ad costs and brand image. </a:t>
            </a:r>
            <a:r>
              <a:rPr lang="en-US" sz="1000" b="1">
                <a:solidFill>
                  <a:schemeClr val="dk1"/>
                </a:solidFill>
                <a:latin typeface="IBM Plex Sans"/>
                <a:ea typeface="IBM Plex Sans"/>
                <a:cs typeface="IBM Plex Sans"/>
                <a:sym typeface="IBM Plex Sans"/>
              </a:rPr>
              <a:t>XGB offers higher accuracy</a:t>
            </a:r>
            <a:r>
              <a:rPr lang="en-US" sz="1000">
                <a:solidFill>
                  <a:schemeClr val="dk1"/>
                </a:solidFill>
                <a:latin typeface="IBM Plex Sans"/>
                <a:ea typeface="IBM Plex Sans"/>
                <a:cs typeface="IBM Plex Sans"/>
                <a:sym typeface="IBM Plex Sans"/>
              </a:rPr>
              <a:t> at 95.1%, while </a:t>
            </a:r>
            <a:r>
              <a:rPr lang="en-US" sz="1000" b="1">
                <a:solidFill>
                  <a:schemeClr val="dk1"/>
                </a:solidFill>
                <a:latin typeface="IBM Plex Sans"/>
                <a:ea typeface="IBM Plex Sans"/>
                <a:cs typeface="IBM Plex Sans"/>
                <a:sym typeface="IBM Plex Sans"/>
              </a:rPr>
              <a:t>Ensembling it with Random Forest focuses on improving Recall</a:t>
            </a:r>
            <a:r>
              <a:rPr lang="en-US" sz="1000">
                <a:solidFill>
                  <a:schemeClr val="dk1"/>
                </a:solidFill>
                <a:latin typeface="IBM Plex Sans"/>
                <a:ea typeface="IBM Plex Sans"/>
                <a:cs typeface="IBM Plex Sans"/>
                <a:sym typeface="IBM Plex Sans"/>
              </a:rPr>
              <a:t> in order to not miss out on potential clicks. </a:t>
            </a:r>
            <a:endParaRPr sz="1000">
              <a:solidFill>
                <a:schemeClr val="dk1"/>
              </a:solidFill>
              <a:latin typeface="IBM Plex Sans"/>
              <a:ea typeface="IBM Plex Sans"/>
              <a:cs typeface="IBM Plex Sans"/>
              <a:sym typeface="IBM Plex Sans"/>
            </a:endParaRPr>
          </a:p>
          <a:p>
            <a:pPr marL="0" lvl="0" indent="0" algn="l" rtl="0">
              <a:lnSpc>
                <a:spcPct val="115000"/>
              </a:lnSpc>
              <a:spcBef>
                <a:spcPts val="0"/>
              </a:spcBef>
              <a:spcAft>
                <a:spcPts val="0"/>
              </a:spcAft>
              <a:buNone/>
            </a:pPr>
            <a:endParaRPr sz="1000">
              <a:solidFill>
                <a:schemeClr val="dk1"/>
              </a:solidFill>
              <a:latin typeface="IBM Plex Sans"/>
              <a:ea typeface="IBM Plex Sans"/>
              <a:cs typeface="IBM Plex Sans"/>
              <a:sym typeface="IBM Plex Sans"/>
            </a:endParaRPr>
          </a:p>
          <a:p>
            <a:pPr marL="0" lvl="0" indent="0" algn="l" rtl="0">
              <a:lnSpc>
                <a:spcPct val="115000"/>
              </a:lnSpc>
              <a:spcBef>
                <a:spcPts val="0"/>
              </a:spcBef>
              <a:spcAft>
                <a:spcPts val="0"/>
              </a:spcAft>
              <a:buNone/>
            </a:pPr>
            <a:r>
              <a:rPr lang="en-US" sz="1000">
                <a:solidFill>
                  <a:schemeClr val="dk1"/>
                </a:solidFill>
                <a:latin typeface="IBM Plex Sans"/>
                <a:ea typeface="IBM Plex Sans"/>
                <a:cs typeface="IBM Plex Sans"/>
                <a:sym typeface="IBM Plex Sans"/>
              </a:rPr>
              <a:t>We believe Deliveroo should focus on </a:t>
            </a:r>
            <a:r>
              <a:rPr lang="en-US" sz="1000" b="1">
                <a:solidFill>
                  <a:schemeClr val="dk1"/>
                </a:solidFill>
                <a:latin typeface="IBM Plex Sans"/>
                <a:ea typeface="IBM Plex Sans"/>
                <a:cs typeface="IBM Plex Sans"/>
                <a:sym typeface="IBM Plex Sans"/>
              </a:rPr>
              <a:t>minimizing false negatives</a:t>
            </a:r>
            <a:r>
              <a:rPr lang="en-US" sz="1000">
                <a:solidFill>
                  <a:schemeClr val="dk1"/>
                </a:solidFill>
                <a:latin typeface="IBM Plex Sans"/>
                <a:ea typeface="IBM Plex Sans"/>
                <a:cs typeface="IBM Plex Sans"/>
                <a:sym typeface="IBM Plex Sans"/>
              </a:rPr>
              <a:t>, as the cost of missing a potential click and subsequent conversion is deemed higher than targeting users who may not click, thus emphasizing the importance of Recall (Sensitivity) delivered by XGBoost &amp; Random Forest.</a:t>
            </a:r>
            <a:endParaRPr sz="1000">
              <a:solidFill>
                <a:schemeClr val="dk1"/>
              </a:solidFill>
              <a:latin typeface="IBM Plex Sans"/>
              <a:ea typeface="IBM Plex Sans"/>
              <a:cs typeface="IBM Plex Sans"/>
              <a:sym typeface="IBM Plex Sans"/>
            </a:endParaRPr>
          </a:p>
          <a:p>
            <a:pPr marL="0" lvl="0" indent="0" algn="l" rtl="0">
              <a:lnSpc>
                <a:spcPct val="115000"/>
              </a:lnSpc>
              <a:spcBef>
                <a:spcPts val="0"/>
              </a:spcBef>
              <a:spcAft>
                <a:spcPts val="0"/>
              </a:spcAft>
              <a:buNone/>
            </a:pPr>
            <a:endParaRPr sz="900">
              <a:solidFill>
                <a:schemeClr val="dk1"/>
              </a:solidFill>
              <a:latin typeface="IBM Plex Sans"/>
              <a:ea typeface="IBM Plex Sans"/>
              <a:cs typeface="IBM Plex Sans"/>
              <a:sym typeface="IBM Plex Sans"/>
            </a:endParaRPr>
          </a:p>
          <a:p>
            <a:pPr marL="0" lvl="0" indent="0" algn="ctr" rtl="0">
              <a:lnSpc>
                <a:spcPct val="115000"/>
              </a:lnSpc>
              <a:spcBef>
                <a:spcPts val="0"/>
              </a:spcBef>
              <a:spcAft>
                <a:spcPts val="0"/>
              </a:spcAft>
              <a:buNone/>
            </a:pPr>
            <a:endParaRPr sz="900" i="1">
              <a:solidFill>
                <a:schemeClr val="dk1"/>
              </a:solidFill>
              <a:latin typeface="IBM Plex Sans"/>
              <a:ea typeface="IBM Plex Sans"/>
              <a:cs typeface="IBM Plex Sans"/>
              <a:sym typeface="IBM Plex Sans"/>
            </a:endParaRPr>
          </a:p>
        </p:txBody>
      </p:sp>
      <p:pic>
        <p:nvPicPr>
          <p:cNvPr id="415" name="Google Shape;415;g2aca6489cb8_4_66"/>
          <p:cNvPicPr preferRelativeResize="0"/>
          <p:nvPr/>
        </p:nvPicPr>
        <p:blipFill rotWithShape="1">
          <a:blip r:embed="rId4">
            <a:alphaModFix/>
          </a:blip>
          <a:srcRect r="8450" b="2789"/>
          <a:stretch/>
        </p:blipFill>
        <p:spPr>
          <a:xfrm>
            <a:off x="5175400" y="881675"/>
            <a:ext cx="3825200" cy="2651025"/>
          </a:xfrm>
          <a:prstGeom prst="rect">
            <a:avLst/>
          </a:prstGeom>
          <a:noFill/>
          <a:ln>
            <a:noFill/>
          </a:ln>
        </p:spPr>
      </p:pic>
      <p:sp>
        <p:nvSpPr>
          <p:cNvPr id="416" name="Google Shape;416;g2aca6489cb8_4_66"/>
          <p:cNvSpPr/>
          <p:nvPr/>
        </p:nvSpPr>
        <p:spPr>
          <a:xfrm>
            <a:off x="5753175" y="3620077"/>
            <a:ext cx="2863800" cy="1192800"/>
          </a:xfrm>
          <a:prstGeom prst="roundRect">
            <a:avLst>
              <a:gd name="adj" fmla="val 16667"/>
            </a:avLst>
          </a:prstGeom>
          <a:noFill/>
          <a:ln w="9525" cap="flat" cmpd="sng">
            <a:solidFill>
              <a:srgbClr val="00CDB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latin typeface="IBM Plex Sans"/>
                <a:ea typeface="IBM Plex Sans"/>
                <a:cs typeface="IBM Plex Sans"/>
                <a:sym typeface="IBM Plex Sans"/>
              </a:rPr>
              <a:t>The ensemble model, although not towards the extreme left strikes a balance between sensitivity and specificity </a:t>
            </a:r>
            <a:r>
              <a:rPr lang="en-US" sz="1200" b="1">
                <a:latin typeface="IBM Plex Sans"/>
                <a:ea typeface="IBM Plex Sans"/>
                <a:cs typeface="IBM Plex Sans"/>
                <a:sym typeface="IBM Plex Sans"/>
              </a:rPr>
              <a:t>at a threshold that optimizes both recall and accuracy.</a:t>
            </a:r>
            <a:endParaRPr sz="1200" b="1">
              <a:latin typeface="IBM Plex Sans"/>
              <a:ea typeface="IBM Plex Sans"/>
              <a:cs typeface="IBM Plex Sans"/>
              <a:sym typeface="IBM Plex Sans"/>
            </a:endParaRPr>
          </a:p>
        </p:txBody>
      </p:sp>
      <p:sp>
        <p:nvSpPr>
          <p:cNvPr id="417" name="Google Shape;417;g2aca6489cb8_4_66"/>
          <p:cNvSpPr txBox="1"/>
          <p:nvPr/>
        </p:nvSpPr>
        <p:spPr>
          <a:xfrm>
            <a:off x="5324699" y="985179"/>
            <a:ext cx="777900" cy="307800"/>
          </a:xfrm>
          <a:prstGeom prst="rect">
            <a:avLst/>
          </a:prstGeom>
          <a:noFill/>
          <a:ln>
            <a:noFill/>
          </a:ln>
        </p:spPr>
        <p:txBody>
          <a:bodyPr spcFirstLastPara="1" wrap="square" lIns="91425" tIns="91425" rIns="91425" bIns="91425" anchor="t" anchorCtr="0">
            <a:spAutoFit/>
          </a:bodyPr>
          <a:lstStyle/>
          <a:p>
            <a:pPr marL="0" lvl="0" indent="0" algn="ctr" rtl="0">
              <a:lnSpc>
                <a:spcPct val="171429"/>
              </a:lnSpc>
              <a:spcBef>
                <a:spcPts val="0"/>
              </a:spcBef>
              <a:spcAft>
                <a:spcPts val="0"/>
              </a:spcAft>
              <a:buNone/>
            </a:pPr>
            <a:r>
              <a:rPr lang="en-US" sz="800" b="1">
                <a:solidFill>
                  <a:schemeClr val="dk1"/>
                </a:solidFill>
                <a:latin typeface="IBM Plex Sans"/>
                <a:ea typeface="IBM Plex Sans"/>
                <a:cs typeface="IBM Plex Sans"/>
                <a:sym typeface="IBM Plex Sans"/>
              </a:rPr>
              <a:t>Fig  9.</a:t>
            </a:r>
            <a:endParaRPr sz="800" b="1">
              <a:solidFill>
                <a:schemeClr val="dk1"/>
              </a:solidFill>
              <a:latin typeface="IBM Plex Sans"/>
              <a:ea typeface="IBM Plex Sans"/>
              <a:cs typeface="IBM Plex Sans"/>
              <a:sym typeface="IBM Plex Sans"/>
            </a:endParaRPr>
          </a:p>
        </p:txBody>
      </p:sp>
      <p:sp>
        <p:nvSpPr>
          <p:cNvPr id="418" name="Google Shape;418;g2aca6489cb8_4_66"/>
          <p:cNvSpPr txBox="1"/>
          <p:nvPr/>
        </p:nvSpPr>
        <p:spPr>
          <a:xfrm>
            <a:off x="241548" y="2506804"/>
            <a:ext cx="3000000" cy="34391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US" sz="900" i="1" dirty="0">
                <a:solidFill>
                  <a:schemeClr val="dk1"/>
                </a:solidFill>
                <a:latin typeface="IBM Plex Sans"/>
                <a:ea typeface="IBM Plex Sans"/>
                <a:cs typeface="IBM Plex Sans"/>
                <a:sym typeface="IBM Plex Sans"/>
              </a:rPr>
              <a:t>Refer </a:t>
            </a:r>
            <a:r>
              <a:rPr lang="en-US" sz="900" i="1" dirty="0">
                <a:solidFill>
                  <a:schemeClr val="dk1"/>
                </a:solidFill>
                <a:latin typeface="IBM Plex Sans"/>
                <a:ea typeface="IBM Plex Sans"/>
                <a:cs typeface="IBM Plex Sans"/>
                <a:sym typeface="IBM Plex Sans"/>
                <a:hlinkClick r:id="rId5" action="ppaction://hlinksldjump"/>
              </a:rPr>
              <a:t>Appendix 7.1 to 7.3 </a:t>
            </a:r>
            <a:r>
              <a:rPr lang="en-US" sz="900" i="1" dirty="0">
                <a:solidFill>
                  <a:schemeClr val="dk1"/>
                </a:solidFill>
                <a:latin typeface="IBM Plex Sans"/>
                <a:ea typeface="IBM Plex Sans"/>
                <a:cs typeface="IBM Plex Sans"/>
                <a:sym typeface="IBM Plex Sans"/>
              </a:rPr>
              <a:t>for the complete results </a:t>
            </a:r>
            <a:endParaRPr sz="900" i="1" dirty="0">
              <a:solidFill>
                <a:schemeClr val="dk1"/>
              </a:solidFill>
              <a:latin typeface="IBM Plex Sans"/>
              <a:ea typeface="IBM Plex Sans"/>
              <a:cs typeface="IBM Plex Sans"/>
              <a:sym typeface="IBM Plex Sans"/>
            </a:endParaRPr>
          </a:p>
        </p:txBody>
      </p:sp>
      <p:sp>
        <p:nvSpPr>
          <p:cNvPr id="419" name="Google Shape;419;g2aca6489cb8_4_66"/>
          <p:cNvSpPr txBox="1"/>
          <p:nvPr/>
        </p:nvSpPr>
        <p:spPr>
          <a:xfrm>
            <a:off x="5685073" y="4835352"/>
            <a:ext cx="3000000" cy="34391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US" sz="900" i="1" dirty="0">
                <a:solidFill>
                  <a:schemeClr val="dk1"/>
                </a:solidFill>
                <a:latin typeface="IBM Plex Sans"/>
                <a:ea typeface="IBM Plex Sans"/>
                <a:cs typeface="IBM Plex Sans"/>
                <a:sym typeface="IBM Plex Sans"/>
              </a:rPr>
              <a:t>Refer </a:t>
            </a:r>
            <a:r>
              <a:rPr lang="en-US" sz="900" i="1" dirty="0">
                <a:solidFill>
                  <a:schemeClr val="dk1"/>
                </a:solidFill>
                <a:latin typeface="IBM Plex Sans"/>
                <a:ea typeface="IBM Plex Sans"/>
                <a:cs typeface="IBM Plex Sans"/>
                <a:sym typeface="IBM Plex Sans"/>
                <a:hlinkClick r:id="rId6" action="ppaction://hlinksldjump"/>
              </a:rPr>
              <a:t>Appendix 8</a:t>
            </a:r>
            <a:r>
              <a:rPr lang="en-US" sz="900" i="1" dirty="0">
                <a:solidFill>
                  <a:schemeClr val="dk1"/>
                </a:solidFill>
                <a:latin typeface="IBM Plex Sans"/>
                <a:ea typeface="IBM Plex Sans"/>
                <a:cs typeface="IBM Plex Sans"/>
                <a:sym typeface="IBM Plex Sans"/>
              </a:rPr>
              <a:t> for the complete results </a:t>
            </a:r>
            <a:endParaRPr sz="900" i="1" dirty="0">
              <a:solidFill>
                <a:schemeClr val="dk1"/>
              </a:solidFill>
              <a:latin typeface="IBM Plex Sans"/>
              <a:ea typeface="IBM Plex Sans"/>
              <a:cs typeface="IBM Plex Sans"/>
              <a:sym typeface="IBM Plex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24"/>
        <p:cNvGrpSpPr/>
        <p:nvPr/>
      </p:nvGrpSpPr>
      <p:grpSpPr>
        <a:xfrm>
          <a:off x="0" y="0"/>
          <a:ext cx="0" cy="0"/>
          <a:chOff x="0" y="0"/>
          <a:chExt cx="0" cy="0"/>
        </a:xfrm>
      </p:grpSpPr>
      <p:sp>
        <p:nvSpPr>
          <p:cNvPr id="425" name="Google Shape;425;g2ad47293dc4_5_32"/>
          <p:cNvSpPr/>
          <p:nvPr/>
        </p:nvSpPr>
        <p:spPr>
          <a:xfrm>
            <a:off x="572350" y="577300"/>
            <a:ext cx="4935600" cy="4191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None/>
            </a:pPr>
            <a:r>
              <a:rPr lang="en-US" sz="3000">
                <a:latin typeface="IBM Plex Sans"/>
                <a:ea typeface="IBM Plex Sans"/>
                <a:cs typeface="IBM Plex Sans"/>
                <a:sym typeface="IBM Plex Sans"/>
              </a:rPr>
              <a:t>Prediction dashboard </a:t>
            </a:r>
            <a:endParaRPr sz="3000" b="0" i="0" u="none" strike="noStrike" cap="none">
              <a:solidFill>
                <a:schemeClr val="dk1"/>
              </a:solidFill>
              <a:latin typeface="Calibri"/>
              <a:ea typeface="Calibri"/>
              <a:cs typeface="Calibri"/>
              <a:sym typeface="Calibri"/>
            </a:endParaRPr>
          </a:p>
        </p:txBody>
      </p:sp>
      <p:cxnSp>
        <p:nvCxnSpPr>
          <p:cNvPr id="426" name="Google Shape;426;g2ad47293dc4_5_32"/>
          <p:cNvCxnSpPr/>
          <p:nvPr/>
        </p:nvCxnSpPr>
        <p:spPr>
          <a:xfrm>
            <a:off x="473195" y="479675"/>
            <a:ext cx="81921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pic>
        <p:nvPicPr>
          <p:cNvPr id="427" name="Google Shape;427;g2ad47293dc4_5_32"/>
          <p:cNvPicPr preferRelativeResize="0"/>
          <p:nvPr/>
        </p:nvPicPr>
        <p:blipFill>
          <a:blip r:embed="rId3">
            <a:alphaModFix/>
          </a:blip>
          <a:stretch>
            <a:fillRect/>
          </a:stretch>
        </p:blipFill>
        <p:spPr>
          <a:xfrm>
            <a:off x="34150" y="4430150"/>
            <a:ext cx="1175500" cy="713352"/>
          </a:xfrm>
          <a:prstGeom prst="rect">
            <a:avLst/>
          </a:prstGeom>
          <a:noFill/>
          <a:ln>
            <a:noFill/>
          </a:ln>
        </p:spPr>
      </p:pic>
      <p:sp>
        <p:nvSpPr>
          <p:cNvPr id="428" name="Google Shape;428;g2ad47293dc4_5_32"/>
          <p:cNvSpPr/>
          <p:nvPr/>
        </p:nvSpPr>
        <p:spPr>
          <a:xfrm>
            <a:off x="2917836" y="1288775"/>
            <a:ext cx="3129600" cy="419100"/>
          </a:xfrm>
          <a:prstGeom prst="rect">
            <a:avLst/>
          </a:prstGeom>
          <a:noFill/>
          <a:ln w="9525" cap="flat" cmpd="sng">
            <a:solidFill>
              <a:srgbClr val="00CDBC"/>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200" b="1">
                <a:solidFill>
                  <a:schemeClr val="dk1"/>
                </a:solidFill>
                <a:latin typeface="IBM Plex Sans"/>
                <a:ea typeface="IBM Plex Sans"/>
                <a:cs typeface="IBM Plex Sans"/>
                <a:sym typeface="IBM Plex Sans"/>
              </a:rPr>
              <a:t>Final Predictions on Prediction Dataset</a:t>
            </a:r>
            <a:endParaRPr sz="1100">
              <a:latin typeface="IBM Plex Sans"/>
              <a:ea typeface="IBM Plex Sans"/>
              <a:cs typeface="IBM Plex Sans"/>
              <a:sym typeface="IBM Plex Sans"/>
            </a:endParaRPr>
          </a:p>
        </p:txBody>
      </p:sp>
      <p:graphicFrame>
        <p:nvGraphicFramePr>
          <p:cNvPr id="429" name="Google Shape;429;g2ad47293dc4_5_32"/>
          <p:cNvGraphicFramePr/>
          <p:nvPr/>
        </p:nvGraphicFramePr>
        <p:xfrm>
          <a:off x="952500" y="2000250"/>
          <a:ext cx="7239000" cy="1584840"/>
        </p:xfrm>
        <a:graphic>
          <a:graphicData uri="http://schemas.openxmlformats.org/drawingml/2006/table">
            <a:tbl>
              <a:tblPr>
                <a:noFill/>
                <a:tableStyleId>{1800C5B7-BE42-4134-8DD6-EE54B5B7FE47}</a:tableStyleId>
              </a:tblPr>
              <a:tblGrid>
                <a:gridCol w="1628425">
                  <a:extLst>
                    <a:ext uri="{9D8B030D-6E8A-4147-A177-3AD203B41FA5}">
                      <a16:colId xmlns:a16="http://schemas.microsoft.com/office/drawing/2014/main" val="20000"/>
                    </a:ext>
                  </a:extLst>
                </a:gridCol>
                <a:gridCol w="3197575">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US">
                          <a:latin typeface="IBM Plex Sans"/>
                          <a:ea typeface="IBM Plex Sans"/>
                          <a:cs typeface="IBM Plex Sans"/>
                          <a:sym typeface="IBM Plex Sans"/>
                        </a:rPr>
                        <a:t>Behaviour</a:t>
                      </a:r>
                      <a:endParaRPr>
                        <a:latin typeface="IBM Plex Sans"/>
                        <a:ea typeface="IBM Plex Sans"/>
                        <a:cs typeface="IBM Plex Sans"/>
                        <a:sym typeface="IBM Plex Sans"/>
                      </a:endParaRPr>
                    </a:p>
                  </a:txBody>
                  <a:tcPr marL="91425" marR="91425" marT="91425" marB="91425"/>
                </a:tc>
                <a:tc>
                  <a:txBody>
                    <a:bodyPr/>
                    <a:lstStyle/>
                    <a:p>
                      <a:pPr marL="0" lvl="0" indent="0" algn="ctr" rtl="0">
                        <a:spcBef>
                          <a:spcPts val="0"/>
                        </a:spcBef>
                        <a:spcAft>
                          <a:spcPts val="0"/>
                        </a:spcAft>
                        <a:buNone/>
                      </a:pPr>
                      <a:r>
                        <a:rPr lang="en-US">
                          <a:latin typeface="IBM Plex Sans"/>
                          <a:ea typeface="IBM Plex Sans"/>
                          <a:cs typeface="IBM Plex Sans"/>
                          <a:sym typeface="IBM Plex Sans"/>
                        </a:rPr>
                        <a:t> XGB</a:t>
                      </a:r>
                      <a:endParaRPr>
                        <a:latin typeface="IBM Plex Sans"/>
                        <a:ea typeface="IBM Plex Sans"/>
                        <a:cs typeface="IBM Plex Sans"/>
                        <a:sym typeface="IBM Plex Sans"/>
                      </a:endParaRPr>
                    </a:p>
                  </a:txBody>
                  <a:tcPr marL="91425" marR="91425" marT="91425" marB="91425"/>
                </a:tc>
                <a:tc>
                  <a:txBody>
                    <a:bodyPr/>
                    <a:lstStyle/>
                    <a:p>
                      <a:pPr marL="0" lvl="0" indent="0" algn="ctr" rtl="0">
                        <a:spcBef>
                          <a:spcPts val="0"/>
                        </a:spcBef>
                        <a:spcAft>
                          <a:spcPts val="0"/>
                        </a:spcAft>
                        <a:buNone/>
                      </a:pPr>
                      <a:r>
                        <a:rPr lang="en-US">
                          <a:latin typeface="IBM Plex Sans"/>
                          <a:ea typeface="IBM Plex Sans"/>
                          <a:cs typeface="IBM Plex Sans"/>
                          <a:sym typeface="IBM Plex Sans"/>
                        </a:rPr>
                        <a:t>Ensemble</a:t>
                      </a:r>
                      <a:endParaRPr>
                        <a:latin typeface="IBM Plex Sans"/>
                        <a:ea typeface="IBM Plex Sans"/>
                        <a:cs typeface="IBM Plex Sans"/>
                        <a:sym typeface="IBM Plex Sans"/>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a:latin typeface="IBM Plex Sans"/>
                          <a:ea typeface="IBM Plex Sans"/>
                          <a:cs typeface="IBM Plex Sans"/>
                          <a:sym typeface="IBM Plex Sans"/>
                        </a:rPr>
                        <a:t>0 - no click</a:t>
                      </a:r>
                      <a:endParaRPr>
                        <a:latin typeface="IBM Plex Sans"/>
                        <a:ea typeface="IBM Plex Sans"/>
                        <a:cs typeface="IBM Plex Sans"/>
                        <a:sym typeface="IBM Plex Sans"/>
                      </a:endParaRPr>
                    </a:p>
                  </a:txBody>
                  <a:tcPr marL="91425" marR="91425" marT="91425" marB="91425"/>
                </a:tc>
                <a:tc>
                  <a:txBody>
                    <a:bodyPr/>
                    <a:lstStyle/>
                    <a:p>
                      <a:pPr marL="0" lvl="0" indent="0" algn="ctr" rtl="0">
                        <a:spcBef>
                          <a:spcPts val="0"/>
                        </a:spcBef>
                        <a:spcAft>
                          <a:spcPts val="0"/>
                        </a:spcAft>
                        <a:buNone/>
                      </a:pPr>
                      <a:r>
                        <a:rPr lang="en-US">
                          <a:latin typeface="IBM Plex Sans"/>
                          <a:ea typeface="IBM Plex Sans"/>
                          <a:cs typeface="IBM Plex Sans"/>
                          <a:sym typeface="IBM Plex Sans"/>
                        </a:rPr>
                        <a:t>252</a:t>
                      </a:r>
                      <a:endParaRPr>
                        <a:latin typeface="IBM Plex Sans"/>
                        <a:ea typeface="IBM Plex Sans"/>
                        <a:cs typeface="IBM Plex Sans"/>
                        <a:sym typeface="IBM Plex Sans"/>
                      </a:endParaRPr>
                    </a:p>
                  </a:txBody>
                  <a:tcPr marL="91425" marR="91425" marT="91425" marB="91425"/>
                </a:tc>
                <a:tc>
                  <a:txBody>
                    <a:bodyPr/>
                    <a:lstStyle/>
                    <a:p>
                      <a:pPr marL="0" lvl="0" indent="0" algn="ctr" rtl="0">
                        <a:spcBef>
                          <a:spcPts val="0"/>
                        </a:spcBef>
                        <a:spcAft>
                          <a:spcPts val="0"/>
                        </a:spcAft>
                        <a:buNone/>
                      </a:pPr>
                      <a:r>
                        <a:rPr lang="en-US">
                          <a:latin typeface="IBM Plex Sans"/>
                          <a:ea typeface="IBM Plex Sans"/>
                          <a:cs typeface="IBM Plex Sans"/>
                          <a:sym typeface="IBM Plex Sans"/>
                        </a:rPr>
                        <a:t>235</a:t>
                      </a:r>
                      <a:endParaRPr>
                        <a:latin typeface="IBM Plex Sans"/>
                        <a:ea typeface="IBM Plex Sans"/>
                        <a:cs typeface="IBM Plex Sans"/>
                        <a:sym typeface="IBM Plex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US">
                          <a:latin typeface="IBM Plex Sans"/>
                          <a:ea typeface="IBM Plex Sans"/>
                          <a:cs typeface="IBM Plex Sans"/>
                          <a:sym typeface="IBM Plex Sans"/>
                        </a:rPr>
                        <a:t>1 - click</a:t>
                      </a:r>
                      <a:endParaRPr>
                        <a:latin typeface="IBM Plex Sans"/>
                        <a:ea typeface="IBM Plex Sans"/>
                        <a:cs typeface="IBM Plex Sans"/>
                        <a:sym typeface="IBM Plex Sans"/>
                      </a:endParaRPr>
                    </a:p>
                  </a:txBody>
                  <a:tcPr marL="91425" marR="91425" marT="91425" marB="91425"/>
                </a:tc>
                <a:tc>
                  <a:txBody>
                    <a:bodyPr/>
                    <a:lstStyle/>
                    <a:p>
                      <a:pPr marL="0" lvl="0" indent="0" algn="ctr" rtl="0">
                        <a:spcBef>
                          <a:spcPts val="0"/>
                        </a:spcBef>
                        <a:spcAft>
                          <a:spcPts val="0"/>
                        </a:spcAft>
                        <a:buNone/>
                      </a:pPr>
                      <a:r>
                        <a:rPr lang="en-US">
                          <a:latin typeface="IBM Plex Sans"/>
                          <a:ea typeface="IBM Plex Sans"/>
                          <a:cs typeface="IBM Plex Sans"/>
                          <a:sym typeface="IBM Plex Sans"/>
                        </a:rPr>
                        <a:t>1748</a:t>
                      </a:r>
                      <a:endParaRPr>
                        <a:latin typeface="IBM Plex Sans"/>
                        <a:ea typeface="IBM Plex Sans"/>
                        <a:cs typeface="IBM Plex Sans"/>
                        <a:sym typeface="IBM Plex Sans"/>
                      </a:endParaRPr>
                    </a:p>
                  </a:txBody>
                  <a:tcPr marL="91425" marR="91425" marT="91425" marB="91425"/>
                </a:tc>
                <a:tc>
                  <a:txBody>
                    <a:bodyPr/>
                    <a:lstStyle/>
                    <a:p>
                      <a:pPr marL="0" lvl="0" indent="0" algn="ctr" rtl="0">
                        <a:spcBef>
                          <a:spcPts val="0"/>
                        </a:spcBef>
                        <a:spcAft>
                          <a:spcPts val="0"/>
                        </a:spcAft>
                        <a:buNone/>
                      </a:pPr>
                      <a:r>
                        <a:rPr lang="en-US">
                          <a:latin typeface="IBM Plex Sans"/>
                          <a:ea typeface="IBM Plex Sans"/>
                          <a:cs typeface="IBM Plex Sans"/>
                          <a:sym typeface="IBM Plex Sans"/>
                        </a:rPr>
                        <a:t>1765</a:t>
                      </a:r>
                      <a:endParaRPr>
                        <a:latin typeface="IBM Plex Sans"/>
                        <a:ea typeface="IBM Plex Sans"/>
                        <a:cs typeface="IBM Plex Sans"/>
                        <a:sym typeface="IBM Plex Sans"/>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US">
                          <a:latin typeface="IBM Plex Sans"/>
                          <a:ea typeface="IBM Plex Sans"/>
                          <a:cs typeface="IBM Plex Sans"/>
                          <a:sym typeface="IBM Plex Sans"/>
                        </a:rPr>
                        <a:t>Total</a:t>
                      </a:r>
                      <a:endParaRPr>
                        <a:latin typeface="IBM Plex Sans"/>
                        <a:ea typeface="IBM Plex Sans"/>
                        <a:cs typeface="IBM Plex Sans"/>
                        <a:sym typeface="IBM Plex Sans"/>
                      </a:endParaRPr>
                    </a:p>
                  </a:txBody>
                  <a:tcPr marL="91425" marR="91425" marT="91425" marB="91425"/>
                </a:tc>
                <a:tc>
                  <a:txBody>
                    <a:bodyPr/>
                    <a:lstStyle/>
                    <a:p>
                      <a:pPr marL="0" lvl="0" indent="0" algn="ctr" rtl="0">
                        <a:spcBef>
                          <a:spcPts val="0"/>
                        </a:spcBef>
                        <a:spcAft>
                          <a:spcPts val="0"/>
                        </a:spcAft>
                        <a:buNone/>
                      </a:pPr>
                      <a:r>
                        <a:rPr lang="en-US">
                          <a:latin typeface="IBM Plex Sans"/>
                          <a:ea typeface="IBM Plex Sans"/>
                          <a:cs typeface="IBM Plex Sans"/>
                          <a:sym typeface="IBM Plex Sans"/>
                        </a:rPr>
                        <a:t> 2000</a:t>
                      </a:r>
                      <a:endParaRPr>
                        <a:latin typeface="IBM Plex Sans"/>
                        <a:ea typeface="IBM Plex Sans"/>
                        <a:cs typeface="IBM Plex Sans"/>
                        <a:sym typeface="IBM Plex Sans"/>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US">
                          <a:solidFill>
                            <a:schemeClr val="dk1"/>
                          </a:solidFill>
                          <a:latin typeface="IBM Plex Sans"/>
                          <a:ea typeface="IBM Plex Sans"/>
                          <a:cs typeface="IBM Plex Sans"/>
                          <a:sym typeface="IBM Plex Sans"/>
                        </a:rPr>
                        <a:t> 2000</a:t>
                      </a:r>
                      <a:endParaRPr>
                        <a:latin typeface="IBM Plex Sans"/>
                        <a:ea typeface="IBM Plex Sans"/>
                        <a:cs typeface="IBM Plex Sans"/>
                        <a:sym typeface="IBM Plex Sans"/>
                      </a:endParaRPr>
                    </a:p>
                  </a:txBody>
                  <a:tcPr marL="91425" marR="91425" marT="91425" marB="91425"/>
                </a:tc>
                <a:extLst>
                  <a:ext uri="{0D108BD9-81ED-4DB2-BD59-A6C34878D82A}">
                    <a16:rowId xmlns:a16="http://schemas.microsoft.com/office/drawing/2014/main" val="10003"/>
                  </a:ext>
                </a:extLst>
              </a:tr>
            </a:tbl>
          </a:graphicData>
        </a:graphic>
      </p:graphicFrame>
      <p:sp>
        <p:nvSpPr>
          <p:cNvPr id="430" name="Google Shape;430;g2ad47293dc4_5_32"/>
          <p:cNvSpPr/>
          <p:nvPr/>
        </p:nvSpPr>
        <p:spPr>
          <a:xfrm>
            <a:off x="1500462" y="3877425"/>
            <a:ext cx="6300300" cy="7134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latin typeface="IBM Plex Sans"/>
                <a:ea typeface="IBM Plex Sans"/>
                <a:cs typeface="IBM Plex Sans"/>
                <a:sym typeface="IBM Plex Sans"/>
              </a:rPr>
              <a:t>2000 observations were provided to make predictions. Above is the results from both XGB and Ensemble. They will be available to explore on dashboard and also submitted as CSV file for validation.</a:t>
            </a:r>
            <a:endParaRPr sz="1200" b="1">
              <a:latin typeface="IBM Plex Sans"/>
              <a:ea typeface="IBM Plex Sans"/>
              <a:cs typeface="IBM Plex Sans"/>
              <a:sym typeface="IBM Plex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35"/>
        <p:cNvGrpSpPr/>
        <p:nvPr/>
      </p:nvGrpSpPr>
      <p:grpSpPr>
        <a:xfrm>
          <a:off x="0" y="0"/>
          <a:ext cx="0" cy="0"/>
          <a:chOff x="0" y="0"/>
          <a:chExt cx="0" cy="0"/>
        </a:xfrm>
      </p:grpSpPr>
      <p:sp>
        <p:nvSpPr>
          <p:cNvPr id="436" name="Google Shape;436;g2ad47293dc4_0_325"/>
          <p:cNvSpPr/>
          <p:nvPr/>
        </p:nvSpPr>
        <p:spPr>
          <a:xfrm>
            <a:off x="572350" y="577300"/>
            <a:ext cx="4935600" cy="4191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None/>
            </a:pPr>
            <a:r>
              <a:rPr lang="en-US" sz="3000">
                <a:latin typeface="IBM Plex Sans"/>
                <a:ea typeface="IBM Plex Sans"/>
                <a:cs typeface="IBM Plex Sans"/>
                <a:sym typeface="IBM Plex Sans"/>
              </a:rPr>
              <a:t>Prediction dashboard </a:t>
            </a:r>
            <a:endParaRPr sz="3000" b="0" i="0" u="none" strike="noStrike" cap="none">
              <a:solidFill>
                <a:schemeClr val="dk1"/>
              </a:solidFill>
              <a:latin typeface="Calibri"/>
              <a:ea typeface="Calibri"/>
              <a:cs typeface="Calibri"/>
              <a:sym typeface="Calibri"/>
            </a:endParaRPr>
          </a:p>
        </p:txBody>
      </p:sp>
      <p:cxnSp>
        <p:nvCxnSpPr>
          <p:cNvPr id="437" name="Google Shape;437;g2ad47293dc4_0_325"/>
          <p:cNvCxnSpPr/>
          <p:nvPr/>
        </p:nvCxnSpPr>
        <p:spPr>
          <a:xfrm>
            <a:off x="473195" y="479675"/>
            <a:ext cx="81921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pic>
        <p:nvPicPr>
          <p:cNvPr id="438" name="Google Shape;438;g2ad47293dc4_0_325"/>
          <p:cNvPicPr preferRelativeResize="0"/>
          <p:nvPr/>
        </p:nvPicPr>
        <p:blipFill>
          <a:blip r:embed="rId3">
            <a:alphaModFix/>
          </a:blip>
          <a:stretch>
            <a:fillRect/>
          </a:stretch>
        </p:blipFill>
        <p:spPr>
          <a:xfrm>
            <a:off x="34150" y="4430150"/>
            <a:ext cx="1175500" cy="713352"/>
          </a:xfrm>
          <a:prstGeom prst="rect">
            <a:avLst/>
          </a:prstGeom>
          <a:noFill/>
          <a:ln>
            <a:noFill/>
          </a:ln>
        </p:spPr>
      </p:pic>
      <p:sp>
        <p:nvSpPr>
          <p:cNvPr id="439" name="Google Shape;439;g2ad47293dc4_0_325"/>
          <p:cNvSpPr/>
          <p:nvPr/>
        </p:nvSpPr>
        <p:spPr>
          <a:xfrm>
            <a:off x="5710625" y="1398250"/>
            <a:ext cx="3129600" cy="419100"/>
          </a:xfrm>
          <a:prstGeom prst="rect">
            <a:avLst/>
          </a:prstGeom>
          <a:noFill/>
          <a:ln w="9525" cap="flat" cmpd="sng">
            <a:solidFill>
              <a:srgbClr val="00CDBC"/>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200" b="1">
                <a:solidFill>
                  <a:schemeClr val="dk1"/>
                </a:solidFill>
                <a:latin typeface="IBM Plex Sans"/>
                <a:ea typeface="IBM Plex Sans"/>
                <a:cs typeface="IBM Plex Sans"/>
                <a:sym typeface="IBM Plex Sans"/>
              </a:rPr>
              <a:t>Weekly Performance Summary</a:t>
            </a:r>
            <a:endParaRPr sz="1100">
              <a:latin typeface="IBM Plex Sans"/>
              <a:ea typeface="IBM Plex Sans"/>
              <a:cs typeface="IBM Plex Sans"/>
              <a:sym typeface="IBM Plex Sans"/>
            </a:endParaRPr>
          </a:p>
        </p:txBody>
      </p:sp>
      <p:pic>
        <p:nvPicPr>
          <p:cNvPr id="440" name="Google Shape;440;g2ad47293dc4_0_325"/>
          <p:cNvPicPr preferRelativeResize="0"/>
          <p:nvPr/>
        </p:nvPicPr>
        <p:blipFill>
          <a:blip r:embed="rId4">
            <a:alphaModFix/>
          </a:blip>
          <a:stretch>
            <a:fillRect/>
          </a:stretch>
        </p:blipFill>
        <p:spPr>
          <a:xfrm>
            <a:off x="152400" y="1695875"/>
            <a:ext cx="5405725" cy="2034794"/>
          </a:xfrm>
          <a:prstGeom prst="rect">
            <a:avLst/>
          </a:prstGeom>
          <a:noFill/>
          <a:ln w="19050" cap="flat" cmpd="sng">
            <a:solidFill>
              <a:srgbClr val="00CCBD"/>
            </a:solidFill>
            <a:prstDash val="solid"/>
            <a:round/>
            <a:headEnd type="none" w="sm" len="sm"/>
            <a:tailEnd type="none" w="sm" len="sm"/>
          </a:ln>
        </p:spPr>
      </p:pic>
      <p:sp>
        <p:nvSpPr>
          <p:cNvPr id="441" name="Google Shape;441;g2ad47293dc4_0_325"/>
          <p:cNvSpPr/>
          <p:nvPr/>
        </p:nvSpPr>
        <p:spPr>
          <a:xfrm>
            <a:off x="5710525" y="2011525"/>
            <a:ext cx="3129600" cy="25773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100">
              <a:latin typeface="IBM Plex Sans"/>
              <a:ea typeface="IBM Plex Sans"/>
              <a:cs typeface="IBM Plex Sans"/>
              <a:sym typeface="IBM Plex Sans"/>
            </a:endParaRPr>
          </a:p>
          <a:p>
            <a:pPr marL="0" lvl="0" indent="0" algn="l" rtl="0">
              <a:spcBef>
                <a:spcPts val="0"/>
              </a:spcBef>
              <a:spcAft>
                <a:spcPts val="0"/>
              </a:spcAft>
              <a:buClr>
                <a:schemeClr val="dk1"/>
              </a:buClr>
              <a:buSzPts val="1100"/>
              <a:buFont typeface="Arial"/>
              <a:buNone/>
            </a:pPr>
            <a:r>
              <a:rPr lang="en-US" sz="1100">
                <a:latin typeface="IBM Plex Sans"/>
                <a:ea typeface="IBM Plex Sans"/>
                <a:cs typeface="IBM Plex Sans"/>
                <a:sym typeface="IBM Plex Sans"/>
              </a:rPr>
              <a:t>This dashboard highlights </a:t>
            </a:r>
            <a:endParaRPr sz="1100">
              <a:latin typeface="IBM Plex Sans"/>
              <a:ea typeface="IBM Plex Sans"/>
              <a:cs typeface="IBM Plex Sans"/>
              <a:sym typeface="IBM Plex Sans"/>
            </a:endParaRPr>
          </a:p>
          <a:p>
            <a:pPr marL="457200" lvl="0" indent="-298450" algn="l" rtl="0">
              <a:spcBef>
                <a:spcPts val="0"/>
              </a:spcBef>
              <a:spcAft>
                <a:spcPts val="0"/>
              </a:spcAft>
              <a:buSzPts val="1100"/>
              <a:buFont typeface="IBM Plex Sans"/>
              <a:buChar char="●"/>
            </a:pPr>
            <a:r>
              <a:rPr lang="en-US" sz="1100" b="1">
                <a:latin typeface="IBM Plex Sans"/>
                <a:ea typeface="IBM Plex Sans"/>
                <a:cs typeface="IBM Plex Sans"/>
                <a:sym typeface="IBM Plex Sans"/>
              </a:rPr>
              <a:t>Weekly conversion analysis</a:t>
            </a:r>
            <a:r>
              <a:rPr lang="en-US" sz="1100">
                <a:latin typeface="IBM Plex Sans"/>
                <a:ea typeface="IBM Plex Sans"/>
                <a:cs typeface="IBM Plex Sans"/>
                <a:sym typeface="IBM Plex Sans"/>
              </a:rPr>
              <a:t>, specifying that it pertains to Deliveroo's various acquisition channels. </a:t>
            </a:r>
            <a:endParaRPr sz="1100">
              <a:latin typeface="IBM Plex Sans"/>
              <a:ea typeface="IBM Plex Sans"/>
              <a:cs typeface="IBM Plex Sans"/>
              <a:sym typeface="IBM Plex Sans"/>
            </a:endParaRPr>
          </a:p>
          <a:p>
            <a:pPr marL="457200" lvl="0" indent="-298450" algn="l" rtl="0">
              <a:spcBef>
                <a:spcPts val="0"/>
              </a:spcBef>
              <a:spcAft>
                <a:spcPts val="0"/>
              </a:spcAft>
              <a:buSzPts val="1100"/>
              <a:buFont typeface="IBM Plex Sans"/>
              <a:buChar char="●"/>
            </a:pPr>
            <a:r>
              <a:rPr lang="en-US" sz="1100" b="1">
                <a:latin typeface="IBM Plex Sans"/>
                <a:ea typeface="IBM Plex Sans"/>
                <a:cs typeface="IBM Plex Sans"/>
                <a:sym typeface="IBM Plex Sans"/>
              </a:rPr>
              <a:t>Key Metrics</a:t>
            </a:r>
            <a:r>
              <a:rPr lang="en-US" sz="1100">
                <a:latin typeface="IBM Plex Sans"/>
                <a:ea typeface="IBM Plex Sans"/>
                <a:cs typeface="IBM Plex Sans"/>
                <a:sym typeface="IBM Plex Sans"/>
              </a:rPr>
              <a:t> - (Total conversions in the dataset, Top performing conversion channel, Day with the highest number of conversions )</a:t>
            </a:r>
            <a:endParaRPr sz="1100">
              <a:latin typeface="IBM Plex Sans"/>
              <a:ea typeface="IBM Plex Sans"/>
              <a:cs typeface="IBM Plex Sans"/>
              <a:sym typeface="IBM Plex Sans"/>
            </a:endParaRPr>
          </a:p>
          <a:p>
            <a:pPr marL="457200" lvl="0" indent="-298450" algn="l" rtl="0">
              <a:spcBef>
                <a:spcPts val="0"/>
              </a:spcBef>
              <a:spcAft>
                <a:spcPts val="0"/>
              </a:spcAft>
              <a:buSzPts val="1100"/>
              <a:buFont typeface="IBM Plex Sans"/>
              <a:buChar char="●"/>
            </a:pPr>
            <a:r>
              <a:rPr lang="en-US" sz="1100">
                <a:latin typeface="IBM Plex Sans"/>
                <a:ea typeface="IBM Plex Sans"/>
                <a:cs typeface="IBM Plex Sans"/>
                <a:sym typeface="IBM Plex Sans"/>
              </a:rPr>
              <a:t>Top performing conversion channel </a:t>
            </a:r>
            <a:r>
              <a:rPr lang="en-US" sz="1100" b="1">
                <a:latin typeface="IBM Plex Sans"/>
                <a:ea typeface="IBM Plex Sans"/>
                <a:cs typeface="IBM Plex Sans"/>
                <a:sym typeface="IBM Plex Sans"/>
              </a:rPr>
              <a:t>Facebook </a:t>
            </a:r>
            <a:r>
              <a:rPr lang="en-US" sz="1100">
                <a:latin typeface="IBM Plex Sans"/>
                <a:ea typeface="IBM Plex Sans"/>
                <a:cs typeface="IBM Plex Sans"/>
                <a:sym typeface="IBM Plex Sans"/>
              </a:rPr>
              <a:t>(in this scenario)</a:t>
            </a:r>
            <a:endParaRPr sz="1100">
              <a:latin typeface="IBM Plex Sans"/>
              <a:ea typeface="IBM Plex Sans"/>
              <a:cs typeface="IBM Plex Sans"/>
              <a:sym typeface="IBM Plex Sans"/>
            </a:endParaRPr>
          </a:p>
          <a:p>
            <a:pPr marL="457200" lvl="0" indent="-298450" algn="l" rtl="0">
              <a:spcBef>
                <a:spcPts val="0"/>
              </a:spcBef>
              <a:spcAft>
                <a:spcPts val="0"/>
              </a:spcAft>
              <a:buSzPts val="1100"/>
              <a:buFont typeface="IBM Plex Sans"/>
              <a:buChar char="●"/>
            </a:pPr>
            <a:r>
              <a:rPr lang="en-US" sz="1100">
                <a:latin typeface="IBM Plex Sans"/>
                <a:ea typeface="IBM Plex Sans"/>
                <a:cs typeface="IBM Plex Sans"/>
                <a:sym typeface="IBM Plex Sans"/>
              </a:rPr>
              <a:t>Day with highest conversions </a:t>
            </a:r>
            <a:endParaRPr sz="1100">
              <a:latin typeface="IBM Plex Sans"/>
              <a:ea typeface="IBM Plex Sans"/>
              <a:cs typeface="IBM Plex Sans"/>
              <a:sym typeface="IBM Plex Sans"/>
            </a:endParaRPr>
          </a:p>
          <a:p>
            <a:pPr marL="457200" lvl="0" indent="0" algn="l" rtl="0">
              <a:spcBef>
                <a:spcPts val="0"/>
              </a:spcBef>
              <a:spcAft>
                <a:spcPts val="0"/>
              </a:spcAft>
              <a:buNone/>
            </a:pPr>
            <a:r>
              <a:rPr lang="en-US" sz="1100" b="1">
                <a:latin typeface="IBM Plex Sans"/>
                <a:ea typeface="IBM Plex Sans"/>
                <a:cs typeface="IBM Plex Sans"/>
                <a:sym typeface="IBM Plex Sans"/>
              </a:rPr>
              <a:t>Friday </a:t>
            </a:r>
            <a:r>
              <a:rPr lang="en-US" sz="1100">
                <a:latin typeface="IBM Plex Sans"/>
                <a:ea typeface="IBM Plex Sans"/>
                <a:cs typeface="IBM Plex Sans"/>
                <a:sym typeface="IBM Plex Sans"/>
              </a:rPr>
              <a:t>(</a:t>
            </a:r>
            <a:r>
              <a:rPr lang="en-US" sz="1100">
                <a:solidFill>
                  <a:schemeClr val="dk1"/>
                </a:solidFill>
                <a:latin typeface="IBM Plex Sans"/>
                <a:ea typeface="IBM Plex Sans"/>
                <a:cs typeface="IBM Plex Sans"/>
                <a:sym typeface="IBM Plex Sans"/>
              </a:rPr>
              <a:t>in this scenario)</a:t>
            </a:r>
            <a:endParaRPr sz="1100">
              <a:latin typeface="IBM Plex Sans"/>
              <a:ea typeface="IBM Plex Sans"/>
              <a:cs typeface="IBM Plex Sans"/>
              <a:sym typeface="IBM Plex Sans"/>
            </a:endParaRPr>
          </a:p>
          <a:p>
            <a:pPr marL="0" lvl="0" indent="0" algn="l" rtl="0">
              <a:spcBef>
                <a:spcPts val="0"/>
              </a:spcBef>
              <a:spcAft>
                <a:spcPts val="0"/>
              </a:spcAft>
              <a:buClr>
                <a:schemeClr val="dk1"/>
              </a:buClr>
              <a:buSzPts val="1100"/>
              <a:buFont typeface="Arial"/>
              <a:buNone/>
            </a:pPr>
            <a:endParaRPr sz="1100">
              <a:latin typeface="IBM Plex Sans"/>
              <a:ea typeface="IBM Plex Sans"/>
              <a:cs typeface="IBM Plex Sans"/>
              <a:sym typeface="IBM Plex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46"/>
        <p:cNvGrpSpPr/>
        <p:nvPr/>
      </p:nvGrpSpPr>
      <p:grpSpPr>
        <a:xfrm>
          <a:off x="0" y="0"/>
          <a:ext cx="0" cy="0"/>
          <a:chOff x="0" y="0"/>
          <a:chExt cx="0" cy="0"/>
        </a:xfrm>
      </p:grpSpPr>
      <p:sp>
        <p:nvSpPr>
          <p:cNvPr id="447" name="Google Shape;447;g2ad47293dc4_10_44"/>
          <p:cNvSpPr/>
          <p:nvPr/>
        </p:nvSpPr>
        <p:spPr>
          <a:xfrm>
            <a:off x="572350" y="577300"/>
            <a:ext cx="4935600" cy="4191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None/>
            </a:pPr>
            <a:r>
              <a:rPr lang="en-US" sz="3000">
                <a:latin typeface="IBM Plex Sans"/>
                <a:ea typeface="IBM Plex Sans"/>
                <a:cs typeface="IBM Plex Sans"/>
                <a:sym typeface="IBM Plex Sans"/>
              </a:rPr>
              <a:t>Prediction dashboard </a:t>
            </a:r>
            <a:endParaRPr sz="3000" b="0" i="0" u="none" strike="noStrike" cap="none">
              <a:solidFill>
                <a:schemeClr val="dk1"/>
              </a:solidFill>
              <a:latin typeface="Calibri"/>
              <a:ea typeface="Calibri"/>
              <a:cs typeface="Calibri"/>
              <a:sym typeface="Calibri"/>
            </a:endParaRPr>
          </a:p>
        </p:txBody>
      </p:sp>
      <p:cxnSp>
        <p:nvCxnSpPr>
          <p:cNvPr id="448" name="Google Shape;448;g2ad47293dc4_10_44"/>
          <p:cNvCxnSpPr/>
          <p:nvPr/>
        </p:nvCxnSpPr>
        <p:spPr>
          <a:xfrm>
            <a:off x="473195" y="479675"/>
            <a:ext cx="81921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pic>
        <p:nvPicPr>
          <p:cNvPr id="449" name="Google Shape;449;g2ad47293dc4_10_44"/>
          <p:cNvPicPr preferRelativeResize="0"/>
          <p:nvPr/>
        </p:nvPicPr>
        <p:blipFill>
          <a:blip r:embed="rId3">
            <a:alphaModFix/>
          </a:blip>
          <a:stretch>
            <a:fillRect/>
          </a:stretch>
        </p:blipFill>
        <p:spPr>
          <a:xfrm>
            <a:off x="34150" y="4430150"/>
            <a:ext cx="1175500" cy="713352"/>
          </a:xfrm>
          <a:prstGeom prst="rect">
            <a:avLst/>
          </a:prstGeom>
          <a:noFill/>
          <a:ln>
            <a:noFill/>
          </a:ln>
        </p:spPr>
      </p:pic>
      <p:sp>
        <p:nvSpPr>
          <p:cNvPr id="450" name="Google Shape;450;g2ad47293dc4_10_44"/>
          <p:cNvSpPr/>
          <p:nvPr/>
        </p:nvSpPr>
        <p:spPr>
          <a:xfrm>
            <a:off x="34300" y="3265350"/>
            <a:ext cx="3959400" cy="419100"/>
          </a:xfrm>
          <a:prstGeom prst="rect">
            <a:avLst/>
          </a:prstGeom>
          <a:noFill/>
          <a:ln w="9525" cap="flat" cmpd="sng">
            <a:solidFill>
              <a:srgbClr val="00CDBC"/>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100" b="1">
                <a:latin typeface="IBM Plex Sans"/>
                <a:ea typeface="IBM Plex Sans"/>
                <a:cs typeface="IBM Plex Sans"/>
                <a:sym typeface="IBM Plex Sans"/>
              </a:rPr>
              <a:t>These plots summarize the KPI’s for weekday</a:t>
            </a:r>
            <a:endParaRPr sz="1100" b="1">
              <a:latin typeface="IBM Plex Sans"/>
              <a:ea typeface="IBM Plex Sans"/>
              <a:cs typeface="IBM Plex Sans"/>
              <a:sym typeface="IBM Plex Sans"/>
            </a:endParaRPr>
          </a:p>
        </p:txBody>
      </p:sp>
      <p:sp>
        <p:nvSpPr>
          <p:cNvPr id="451" name="Google Shape;451;g2ad47293dc4_10_44"/>
          <p:cNvSpPr/>
          <p:nvPr/>
        </p:nvSpPr>
        <p:spPr>
          <a:xfrm>
            <a:off x="34300" y="3847750"/>
            <a:ext cx="4015200" cy="7134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100">
                <a:solidFill>
                  <a:schemeClr val="dk1"/>
                </a:solidFill>
                <a:highlight>
                  <a:srgbClr val="FFFFFF"/>
                </a:highlight>
                <a:latin typeface="IBM Plex Sans"/>
                <a:ea typeface="IBM Plex Sans"/>
                <a:cs typeface="IBM Plex Sans"/>
                <a:sym typeface="IBM Plex Sans"/>
              </a:rPr>
              <a:t>We noticed that there is a major trend between each day. Indeed, </a:t>
            </a:r>
            <a:r>
              <a:rPr lang="en-US" sz="1100" b="1">
                <a:solidFill>
                  <a:schemeClr val="dk1"/>
                </a:solidFill>
                <a:highlight>
                  <a:srgbClr val="FFFFFF"/>
                </a:highlight>
                <a:latin typeface="IBM Plex Sans"/>
                <a:ea typeface="IBM Plex Sans"/>
                <a:cs typeface="IBM Plex Sans"/>
                <a:sym typeface="IBM Plex Sans"/>
              </a:rPr>
              <a:t>Facebook </a:t>
            </a:r>
            <a:r>
              <a:rPr lang="en-US" sz="1100">
                <a:solidFill>
                  <a:schemeClr val="dk1"/>
                </a:solidFill>
                <a:highlight>
                  <a:srgbClr val="FFFFFF"/>
                </a:highlight>
                <a:latin typeface="IBM Plex Sans"/>
                <a:ea typeface="IBM Plex Sans"/>
                <a:cs typeface="IBM Plex Sans"/>
                <a:sym typeface="IBM Plex Sans"/>
              </a:rPr>
              <a:t>appears to be the best social media acquisition channel </a:t>
            </a:r>
            <a:endParaRPr sz="1100">
              <a:latin typeface="IBM Plex Sans"/>
              <a:ea typeface="IBM Plex Sans"/>
              <a:cs typeface="IBM Plex Sans"/>
              <a:sym typeface="IBM Plex Sans"/>
            </a:endParaRPr>
          </a:p>
        </p:txBody>
      </p:sp>
      <p:sp>
        <p:nvSpPr>
          <p:cNvPr id="452" name="Google Shape;452;g2ad47293dc4_10_44"/>
          <p:cNvSpPr/>
          <p:nvPr/>
        </p:nvSpPr>
        <p:spPr>
          <a:xfrm>
            <a:off x="4378425" y="3259650"/>
            <a:ext cx="2180100" cy="419100"/>
          </a:xfrm>
          <a:prstGeom prst="rect">
            <a:avLst/>
          </a:prstGeom>
          <a:noFill/>
          <a:ln w="9525" cap="flat" cmpd="sng">
            <a:solidFill>
              <a:srgbClr val="00CDBC"/>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100" b="1">
                <a:latin typeface="IBM Plex Sans"/>
                <a:ea typeface="IBM Plex Sans"/>
                <a:cs typeface="IBM Plex Sans"/>
                <a:sym typeface="IBM Plex Sans"/>
              </a:rPr>
              <a:t>Brand Loyalty</a:t>
            </a:r>
            <a:endParaRPr sz="1100" b="1">
              <a:latin typeface="IBM Plex Sans"/>
              <a:ea typeface="IBM Plex Sans"/>
              <a:cs typeface="IBM Plex Sans"/>
              <a:sym typeface="IBM Plex Sans"/>
            </a:endParaRPr>
          </a:p>
        </p:txBody>
      </p:sp>
      <p:sp>
        <p:nvSpPr>
          <p:cNvPr id="453" name="Google Shape;453;g2ad47293dc4_10_44"/>
          <p:cNvSpPr/>
          <p:nvPr/>
        </p:nvSpPr>
        <p:spPr>
          <a:xfrm>
            <a:off x="4364675" y="3814775"/>
            <a:ext cx="2180100" cy="7533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100">
                <a:solidFill>
                  <a:schemeClr val="dk1"/>
                </a:solidFill>
                <a:highlight>
                  <a:srgbClr val="FFFFFF"/>
                </a:highlight>
                <a:latin typeface="IBM Plex Sans"/>
                <a:ea typeface="IBM Plex Sans"/>
                <a:cs typeface="IBM Plex Sans"/>
                <a:sym typeface="IBM Plex Sans"/>
              </a:rPr>
              <a:t>This shows us the </a:t>
            </a:r>
            <a:r>
              <a:rPr lang="en-US" sz="1100" b="1">
                <a:solidFill>
                  <a:schemeClr val="dk1"/>
                </a:solidFill>
                <a:highlight>
                  <a:srgbClr val="FFFFFF"/>
                </a:highlight>
                <a:latin typeface="IBM Plex Sans"/>
                <a:ea typeface="IBM Plex Sans"/>
                <a:cs typeface="IBM Plex Sans"/>
                <a:sym typeface="IBM Plex Sans"/>
              </a:rPr>
              <a:t>customer loyalty </a:t>
            </a:r>
            <a:r>
              <a:rPr lang="en-US" sz="1100">
                <a:solidFill>
                  <a:schemeClr val="dk1"/>
                </a:solidFill>
                <a:highlight>
                  <a:srgbClr val="FFFFFF"/>
                </a:highlight>
                <a:latin typeface="IBM Plex Sans"/>
                <a:ea typeface="IBM Plex Sans"/>
                <a:cs typeface="IBM Plex Sans"/>
                <a:sym typeface="IBM Plex Sans"/>
              </a:rPr>
              <a:t>based on their previous orders </a:t>
            </a:r>
            <a:endParaRPr sz="1100">
              <a:latin typeface="IBM Plex Sans"/>
              <a:ea typeface="IBM Plex Sans"/>
              <a:cs typeface="IBM Plex Sans"/>
              <a:sym typeface="IBM Plex Sans"/>
            </a:endParaRPr>
          </a:p>
        </p:txBody>
      </p:sp>
      <p:sp>
        <p:nvSpPr>
          <p:cNvPr id="454" name="Google Shape;454;g2ad47293dc4_10_44"/>
          <p:cNvSpPr/>
          <p:nvPr/>
        </p:nvSpPr>
        <p:spPr>
          <a:xfrm>
            <a:off x="6859950" y="3307088"/>
            <a:ext cx="2180100" cy="419100"/>
          </a:xfrm>
          <a:prstGeom prst="rect">
            <a:avLst/>
          </a:prstGeom>
          <a:noFill/>
          <a:ln w="9525" cap="flat" cmpd="sng">
            <a:solidFill>
              <a:srgbClr val="00CDBC"/>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100" b="1">
                <a:latin typeface="IBM Plex Sans"/>
                <a:ea typeface="IBM Plex Sans"/>
                <a:cs typeface="IBM Plex Sans"/>
                <a:sym typeface="IBM Plex Sans"/>
              </a:rPr>
              <a:t>Best performing Social media</a:t>
            </a:r>
            <a:endParaRPr sz="1100" b="1">
              <a:latin typeface="IBM Plex Sans"/>
              <a:ea typeface="IBM Plex Sans"/>
              <a:cs typeface="IBM Plex Sans"/>
              <a:sym typeface="IBM Plex Sans"/>
            </a:endParaRPr>
          </a:p>
        </p:txBody>
      </p:sp>
      <p:sp>
        <p:nvSpPr>
          <p:cNvPr id="455" name="Google Shape;455;g2ad47293dc4_10_44"/>
          <p:cNvSpPr/>
          <p:nvPr/>
        </p:nvSpPr>
        <p:spPr>
          <a:xfrm>
            <a:off x="6859950" y="3854650"/>
            <a:ext cx="2180100" cy="7134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100">
                <a:solidFill>
                  <a:schemeClr val="dk1"/>
                </a:solidFill>
                <a:highlight>
                  <a:srgbClr val="FFFFFF"/>
                </a:highlight>
                <a:latin typeface="IBM Plex Sans"/>
                <a:ea typeface="IBM Plex Sans"/>
                <a:cs typeface="IBM Plex Sans"/>
                <a:sym typeface="IBM Plex Sans"/>
              </a:rPr>
              <a:t>On the whole week, it’s Facebook that generates more clicks </a:t>
            </a:r>
            <a:endParaRPr sz="1100">
              <a:latin typeface="IBM Plex Sans"/>
              <a:ea typeface="IBM Plex Sans"/>
              <a:cs typeface="IBM Plex Sans"/>
              <a:sym typeface="IBM Plex Sans"/>
            </a:endParaRPr>
          </a:p>
        </p:txBody>
      </p:sp>
      <p:pic>
        <p:nvPicPr>
          <p:cNvPr id="456" name="Google Shape;456;g2ad47293dc4_10_44"/>
          <p:cNvPicPr preferRelativeResize="0"/>
          <p:nvPr/>
        </p:nvPicPr>
        <p:blipFill>
          <a:blip r:embed="rId4">
            <a:alphaModFix/>
          </a:blip>
          <a:stretch>
            <a:fillRect/>
          </a:stretch>
        </p:blipFill>
        <p:spPr>
          <a:xfrm>
            <a:off x="34300" y="1241225"/>
            <a:ext cx="3959402" cy="1647606"/>
          </a:xfrm>
          <a:prstGeom prst="rect">
            <a:avLst/>
          </a:prstGeom>
          <a:noFill/>
          <a:ln w="19050" cap="flat" cmpd="sng">
            <a:solidFill>
              <a:srgbClr val="00CCBD"/>
            </a:solidFill>
            <a:prstDash val="solid"/>
            <a:round/>
            <a:headEnd type="none" w="sm" len="sm"/>
            <a:tailEnd type="none" w="sm" len="sm"/>
          </a:ln>
        </p:spPr>
      </p:pic>
      <p:pic>
        <p:nvPicPr>
          <p:cNvPr id="457" name="Google Shape;457;g2ad47293dc4_10_44"/>
          <p:cNvPicPr preferRelativeResize="0"/>
          <p:nvPr/>
        </p:nvPicPr>
        <p:blipFill>
          <a:blip r:embed="rId5">
            <a:alphaModFix/>
          </a:blip>
          <a:stretch>
            <a:fillRect/>
          </a:stretch>
        </p:blipFill>
        <p:spPr>
          <a:xfrm>
            <a:off x="4279950" y="1276175"/>
            <a:ext cx="4760098" cy="1589100"/>
          </a:xfrm>
          <a:prstGeom prst="rect">
            <a:avLst/>
          </a:prstGeom>
          <a:noFill/>
          <a:ln w="19050" cap="flat" cmpd="sng">
            <a:solidFill>
              <a:srgbClr val="00CCBD"/>
            </a:solidFill>
            <a:prstDash val="solid"/>
            <a:round/>
            <a:headEnd type="none" w="sm" len="sm"/>
            <a:tailEnd type="none" w="sm" len="sm"/>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62"/>
        <p:cNvGrpSpPr/>
        <p:nvPr/>
      </p:nvGrpSpPr>
      <p:grpSpPr>
        <a:xfrm>
          <a:off x="0" y="0"/>
          <a:ext cx="0" cy="0"/>
          <a:chOff x="0" y="0"/>
          <a:chExt cx="0" cy="0"/>
        </a:xfrm>
      </p:grpSpPr>
      <p:sp>
        <p:nvSpPr>
          <p:cNvPr id="463" name="Google Shape;463;g2ad47293dc4_5_21"/>
          <p:cNvSpPr/>
          <p:nvPr/>
        </p:nvSpPr>
        <p:spPr>
          <a:xfrm>
            <a:off x="572350" y="577300"/>
            <a:ext cx="4935600" cy="4191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None/>
            </a:pPr>
            <a:r>
              <a:rPr lang="en-US" sz="3000">
                <a:latin typeface="IBM Plex Sans"/>
                <a:ea typeface="IBM Plex Sans"/>
                <a:cs typeface="IBM Plex Sans"/>
                <a:sym typeface="IBM Plex Sans"/>
              </a:rPr>
              <a:t>Prediction dashboard </a:t>
            </a:r>
            <a:endParaRPr sz="3000" b="0" i="0" u="none" strike="noStrike" cap="none">
              <a:solidFill>
                <a:schemeClr val="dk1"/>
              </a:solidFill>
              <a:latin typeface="Calibri"/>
              <a:ea typeface="Calibri"/>
              <a:cs typeface="Calibri"/>
              <a:sym typeface="Calibri"/>
            </a:endParaRPr>
          </a:p>
        </p:txBody>
      </p:sp>
      <p:cxnSp>
        <p:nvCxnSpPr>
          <p:cNvPr id="464" name="Google Shape;464;g2ad47293dc4_5_21"/>
          <p:cNvCxnSpPr/>
          <p:nvPr/>
        </p:nvCxnSpPr>
        <p:spPr>
          <a:xfrm>
            <a:off x="473195" y="479675"/>
            <a:ext cx="81921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pic>
        <p:nvPicPr>
          <p:cNvPr id="465" name="Google Shape;465;g2ad47293dc4_5_21"/>
          <p:cNvPicPr preferRelativeResize="0"/>
          <p:nvPr/>
        </p:nvPicPr>
        <p:blipFill>
          <a:blip r:embed="rId3">
            <a:alphaModFix/>
          </a:blip>
          <a:stretch>
            <a:fillRect/>
          </a:stretch>
        </p:blipFill>
        <p:spPr>
          <a:xfrm>
            <a:off x="34150" y="4430150"/>
            <a:ext cx="1175500" cy="713352"/>
          </a:xfrm>
          <a:prstGeom prst="rect">
            <a:avLst/>
          </a:prstGeom>
          <a:noFill/>
          <a:ln>
            <a:noFill/>
          </a:ln>
        </p:spPr>
      </p:pic>
      <p:sp>
        <p:nvSpPr>
          <p:cNvPr id="466" name="Google Shape;466;g2ad47293dc4_5_21"/>
          <p:cNvSpPr/>
          <p:nvPr/>
        </p:nvSpPr>
        <p:spPr>
          <a:xfrm>
            <a:off x="639325" y="4259550"/>
            <a:ext cx="3473100" cy="419100"/>
          </a:xfrm>
          <a:prstGeom prst="rect">
            <a:avLst/>
          </a:prstGeom>
          <a:noFill/>
          <a:ln w="9525" cap="flat" cmpd="sng">
            <a:solidFill>
              <a:srgbClr val="00CDBC"/>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100" b="1">
                <a:latin typeface="IBM Plex Sans"/>
                <a:ea typeface="IBM Plex Sans"/>
                <a:cs typeface="IBM Plex Sans"/>
                <a:sym typeface="IBM Plex Sans"/>
              </a:rPr>
              <a:t>The conversion rate for each restaurant type</a:t>
            </a:r>
            <a:endParaRPr sz="1100" b="1">
              <a:latin typeface="IBM Plex Sans"/>
              <a:ea typeface="IBM Plex Sans"/>
              <a:cs typeface="IBM Plex Sans"/>
              <a:sym typeface="IBM Plex Sans"/>
            </a:endParaRPr>
          </a:p>
        </p:txBody>
      </p:sp>
      <p:sp>
        <p:nvSpPr>
          <p:cNvPr id="467" name="Google Shape;467;g2ad47293dc4_5_21"/>
          <p:cNvSpPr/>
          <p:nvPr/>
        </p:nvSpPr>
        <p:spPr>
          <a:xfrm>
            <a:off x="5160125" y="4259550"/>
            <a:ext cx="3188700" cy="419100"/>
          </a:xfrm>
          <a:prstGeom prst="rect">
            <a:avLst/>
          </a:prstGeom>
          <a:noFill/>
          <a:ln w="9525" cap="flat" cmpd="sng">
            <a:solidFill>
              <a:srgbClr val="00CDBC"/>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000" b="1">
                <a:latin typeface="IBM Plex Sans"/>
                <a:ea typeface="IBM Plex Sans"/>
                <a:cs typeface="IBM Plex Sans"/>
                <a:sym typeface="IBM Plex Sans"/>
              </a:rPr>
              <a:t>The conversion rate based on the Ads on the social network</a:t>
            </a:r>
            <a:endParaRPr sz="1000" b="1">
              <a:latin typeface="IBM Plex Sans"/>
              <a:ea typeface="IBM Plex Sans"/>
              <a:cs typeface="IBM Plex Sans"/>
              <a:sym typeface="IBM Plex Sans"/>
            </a:endParaRPr>
          </a:p>
        </p:txBody>
      </p:sp>
      <p:pic>
        <p:nvPicPr>
          <p:cNvPr id="468" name="Google Shape;468;g2ad47293dc4_5_21"/>
          <p:cNvPicPr preferRelativeResize="0"/>
          <p:nvPr/>
        </p:nvPicPr>
        <p:blipFill rotWithShape="1">
          <a:blip r:embed="rId4">
            <a:alphaModFix/>
          </a:blip>
          <a:srcRect r="50704"/>
          <a:stretch/>
        </p:blipFill>
        <p:spPr>
          <a:xfrm>
            <a:off x="141525" y="1167000"/>
            <a:ext cx="4155949" cy="3092550"/>
          </a:xfrm>
          <a:prstGeom prst="rect">
            <a:avLst/>
          </a:prstGeom>
          <a:noFill/>
          <a:ln w="9525" cap="flat" cmpd="sng">
            <a:solidFill>
              <a:srgbClr val="00CDBC"/>
            </a:solidFill>
            <a:prstDash val="solid"/>
            <a:round/>
            <a:headEnd type="none" w="sm" len="sm"/>
            <a:tailEnd type="none" w="sm" len="sm"/>
          </a:ln>
        </p:spPr>
      </p:pic>
      <p:pic>
        <p:nvPicPr>
          <p:cNvPr id="469" name="Google Shape;469;g2ad47293dc4_5_21"/>
          <p:cNvPicPr preferRelativeResize="0"/>
          <p:nvPr/>
        </p:nvPicPr>
        <p:blipFill rotWithShape="1">
          <a:blip r:embed="rId4">
            <a:alphaModFix/>
          </a:blip>
          <a:srcRect l="51613"/>
          <a:stretch/>
        </p:blipFill>
        <p:spPr>
          <a:xfrm>
            <a:off x="4585975" y="1167000"/>
            <a:ext cx="4079324" cy="3092550"/>
          </a:xfrm>
          <a:prstGeom prst="rect">
            <a:avLst/>
          </a:prstGeom>
          <a:noFill/>
          <a:ln w="9525" cap="flat" cmpd="sng">
            <a:solidFill>
              <a:srgbClr val="00CDBC"/>
            </a:solidFill>
            <a:prstDash val="solid"/>
            <a:round/>
            <a:headEnd type="none" w="sm" len="sm"/>
            <a:tailEnd type="none" w="sm" len="sm"/>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74"/>
        <p:cNvGrpSpPr/>
        <p:nvPr/>
      </p:nvGrpSpPr>
      <p:grpSpPr>
        <a:xfrm>
          <a:off x="0" y="0"/>
          <a:ext cx="0" cy="0"/>
          <a:chOff x="0" y="0"/>
          <a:chExt cx="0" cy="0"/>
        </a:xfrm>
      </p:grpSpPr>
      <p:sp>
        <p:nvSpPr>
          <p:cNvPr id="475" name="Google Shape;475;g2ad47293dc4_5_42"/>
          <p:cNvSpPr/>
          <p:nvPr/>
        </p:nvSpPr>
        <p:spPr>
          <a:xfrm>
            <a:off x="572350" y="577300"/>
            <a:ext cx="7955400" cy="4191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None/>
            </a:pPr>
            <a:r>
              <a:rPr lang="en-US" sz="3000">
                <a:latin typeface="IBM Plex Sans"/>
                <a:ea typeface="IBM Plex Sans"/>
                <a:cs typeface="IBM Plex Sans"/>
                <a:sym typeface="IBM Plex Sans"/>
              </a:rPr>
              <a:t>Prediction dashboard - Model evaluation </a:t>
            </a:r>
            <a:endParaRPr sz="3000" b="0" i="0" u="none" strike="noStrike" cap="none">
              <a:solidFill>
                <a:schemeClr val="dk1"/>
              </a:solidFill>
              <a:latin typeface="Calibri"/>
              <a:ea typeface="Calibri"/>
              <a:cs typeface="Calibri"/>
              <a:sym typeface="Calibri"/>
            </a:endParaRPr>
          </a:p>
        </p:txBody>
      </p:sp>
      <p:cxnSp>
        <p:nvCxnSpPr>
          <p:cNvPr id="476" name="Google Shape;476;g2ad47293dc4_5_42"/>
          <p:cNvCxnSpPr/>
          <p:nvPr/>
        </p:nvCxnSpPr>
        <p:spPr>
          <a:xfrm>
            <a:off x="473195" y="479675"/>
            <a:ext cx="81921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pic>
        <p:nvPicPr>
          <p:cNvPr id="477" name="Google Shape;477;g2ad47293dc4_5_42"/>
          <p:cNvPicPr preferRelativeResize="0"/>
          <p:nvPr/>
        </p:nvPicPr>
        <p:blipFill>
          <a:blip r:embed="rId3">
            <a:alphaModFix/>
          </a:blip>
          <a:stretch>
            <a:fillRect/>
          </a:stretch>
        </p:blipFill>
        <p:spPr>
          <a:xfrm>
            <a:off x="34150" y="4430150"/>
            <a:ext cx="1175500" cy="713352"/>
          </a:xfrm>
          <a:prstGeom prst="rect">
            <a:avLst/>
          </a:prstGeom>
          <a:noFill/>
          <a:ln>
            <a:noFill/>
          </a:ln>
        </p:spPr>
      </p:pic>
      <p:pic>
        <p:nvPicPr>
          <p:cNvPr id="478" name="Google Shape;478;g2ad47293dc4_5_42"/>
          <p:cNvPicPr preferRelativeResize="0"/>
          <p:nvPr/>
        </p:nvPicPr>
        <p:blipFill>
          <a:blip r:embed="rId4">
            <a:alphaModFix/>
          </a:blip>
          <a:stretch>
            <a:fillRect/>
          </a:stretch>
        </p:blipFill>
        <p:spPr>
          <a:xfrm>
            <a:off x="572350" y="1188050"/>
            <a:ext cx="3839075" cy="2482425"/>
          </a:xfrm>
          <a:prstGeom prst="rect">
            <a:avLst/>
          </a:prstGeom>
          <a:noFill/>
          <a:ln w="19050" cap="flat" cmpd="sng">
            <a:solidFill>
              <a:srgbClr val="00CCBD"/>
            </a:solidFill>
            <a:prstDash val="solid"/>
            <a:round/>
            <a:headEnd type="none" w="sm" len="sm"/>
            <a:tailEnd type="none" w="sm" len="sm"/>
          </a:ln>
        </p:spPr>
      </p:pic>
      <p:sp>
        <p:nvSpPr>
          <p:cNvPr id="479" name="Google Shape;479;g2ad47293dc4_5_42"/>
          <p:cNvSpPr txBox="1"/>
          <p:nvPr/>
        </p:nvSpPr>
        <p:spPr>
          <a:xfrm>
            <a:off x="344625" y="3880950"/>
            <a:ext cx="8127300" cy="6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Users can upload real conversion data to see how accurate each model is and view their confusion matrices.</a:t>
            </a:r>
            <a:endParaRPr/>
          </a:p>
        </p:txBody>
      </p:sp>
      <p:pic>
        <p:nvPicPr>
          <p:cNvPr id="480" name="Google Shape;480;g2ad47293dc4_5_42"/>
          <p:cNvPicPr preferRelativeResize="0"/>
          <p:nvPr/>
        </p:nvPicPr>
        <p:blipFill rotWithShape="1">
          <a:blip r:embed="rId5">
            <a:alphaModFix/>
          </a:blip>
          <a:srcRect r="7149" b="7629"/>
          <a:stretch/>
        </p:blipFill>
        <p:spPr>
          <a:xfrm>
            <a:off x="4483825" y="1188050"/>
            <a:ext cx="2199614" cy="2482425"/>
          </a:xfrm>
          <a:prstGeom prst="rect">
            <a:avLst/>
          </a:prstGeom>
          <a:noFill/>
          <a:ln w="19050" cap="flat" cmpd="sng">
            <a:solidFill>
              <a:srgbClr val="00CCBD"/>
            </a:solidFill>
            <a:prstDash val="solid"/>
            <a:round/>
            <a:headEnd type="none" w="sm" len="sm"/>
            <a:tailEnd type="none" w="sm" len="sm"/>
          </a:ln>
        </p:spPr>
      </p:pic>
      <p:pic>
        <p:nvPicPr>
          <p:cNvPr id="481" name="Google Shape;481;g2ad47293dc4_5_42"/>
          <p:cNvPicPr preferRelativeResize="0"/>
          <p:nvPr/>
        </p:nvPicPr>
        <p:blipFill>
          <a:blip r:embed="rId6">
            <a:alphaModFix/>
          </a:blip>
          <a:stretch>
            <a:fillRect/>
          </a:stretch>
        </p:blipFill>
        <p:spPr>
          <a:xfrm>
            <a:off x="6683450" y="1188050"/>
            <a:ext cx="2245355" cy="2482425"/>
          </a:xfrm>
          <a:prstGeom prst="rect">
            <a:avLst/>
          </a:prstGeom>
          <a:noFill/>
          <a:ln w="19050" cap="flat" cmpd="sng">
            <a:solidFill>
              <a:srgbClr val="00CCBD"/>
            </a:solidFill>
            <a:prstDash val="solid"/>
            <a:round/>
            <a:headEnd type="none" w="sm" len="sm"/>
            <a:tailEnd type="none" w="sm" len="sm"/>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486"/>
        <p:cNvGrpSpPr/>
        <p:nvPr/>
      </p:nvGrpSpPr>
      <p:grpSpPr>
        <a:xfrm>
          <a:off x="0" y="0"/>
          <a:ext cx="0" cy="0"/>
          <a:chOff x="0" y="0"/>
          <a:chExt cx="0" cy="0"/>
        </a:xfrm>
      </p:grpSpPr>
      <p:cxnSp>
        <p:nvCxnSpPr>
          <p:cNvPr id="487" name="Google Shape;487;p18"/>
          <p:cNvCxnSpPr/>
          <p:nvPr/>
        </p:nvCxnSpPr>
        <p:spPr>
          <a:xfrm rot="5400000">
            <a:off x="647106" y="854677"/>
            <a:ext cx="762000" cy="0"/>
          </a:xfrm>
          <a:prstGeom prst="straightConnector1">
            <a:avLst/>
          </a:prstGeom>
          <a:solidFill>
            <a:srgbClr val="FFFFFF"/>
          </a:solidFill>
          <a:ln w="9525" cap="flat" cmpd="sng">
            <a:solidFill>
              <a:srgbClr val="FFFFFF">
                <a:alpha val="29803"/>
              </a:srgbClr>
            </a:solidFill>
            <a:prstDash val="solid"/>
            <a:round/>
            <a:headEnd type="none" w="sm" len="sm"/>
            <a:tailEnd type="none" w="sm" len="sm"/>
          </a:ln>
        </p:spPr>
      </p:cxnSp>
      <p:cxnSp>
        <p:nvCxnSpPr>
          <p:cNvPr id="488" name="Google Shape;488;p18"/>
          <p:cNvCxnSpPr/>
          <p:nvPr/>
        </p:nvCxnSpPr>
        <p:spPr>
          <a:xfrm>
            <a:off x="477497" y="478276"/>
            <a:ext cx="8763000" cy="0"/>
          </a:xfrm>
          <a:prstGeom prst="straightConnector1">
            <a:avLst/>
          </a:prstGeom>
          <a:solidFill>
            <a:srgbClr val="FFFFFF"/>
          </a:solidFill>
          <a:ln w="9525" cap="flat" cmpd="sng">
            <a:solidFill>
              <a:srgbClr val="FFFFFF">
                <a:alpha val="29803"/>
              </a:srgbClr>
            </a:solidFill>
            <a:prstDash val="solid"/>
            <a:round/>
            <a:headEnd type="none" w="sm" len="sm"/>
            <a:tailEnd type="none" w="sm" len="sm"/>
          </a:ln>
        </p:spPr>
      </p:cxnSp>
      <p:sp>
        <p:nvSpPr>
          <p:cNvPr id="489" name="Google Shape;489;p18"/>
          <p:cNvSpPr/>
          <p:nvPr/>
        </p:nvSpPr>
        <p:spPr>
          <a:xfrm>
            <a:off x="6195553" y="4430138"/>
            <a:ext cx="2743200" cy="480000"/>
          </a:xfrm>
          <a:prstGeom prst="rect">
            <a:avLst/>
          </a:prstGeom>
          <a:noFill/>
          <a:ln>
            <a:noFill/>
          </a:ln>
        </p:spPr>
        <p:txBody>
          <a:bodyPr spcFirstLastPara="1" wrap="square" lIns="0" tIns="0" rIns="0" bIns="0" anchor="b" anchorCtr="0">
            <a:noAutofit/>
          </a:bodyPr>
          <a:lstStyle/>
          <a:p>
            <a:pPr marL="0" lvl="0" indent="0" algn="l" rtl="0">
              <a:lnSpc>
                <a:spcPct val="140000"/>
              </a:lnSpc>
              <a:spcBef>
                <a:spcPts val="0"/>
              </a:spcBef>
              <a:spcAft>
                <a:spcPts val="0"/>
              </a:spcAft>
              <a:buClr>
                <a:schemeClr val="dk1"/>
              </a:buClr>
              <a:buFont typeface="Arial"/>
              <a:buNone/>
            </a:pPr>
            <a:r>
              <a:rPr lang="en-US" sz="1100">
                <a:solidFill>
                  <a:schemeClr val="lt1"/>
                </a:solidFill>
                <a:latin typeface="IBM Plex Sans"/>
                <a:ea typeface="IBM Plex Sans"/>
                <a:cs typeface="IBM Plex Sans"/>
                <a:sym typeface="IBM Plex Sans"/>
              </a:rPr>
              <a:t>In this section we will  present the recommendations  to Deliveroo’s marketing department based on the modeling and the dashboards created to answer the problem in hand</a:t>
            </a:r>
            <a:endParaRPr sz="1100">
              <a:solidFill>
                <a:schemeClr val="lt1"/>
              </a:solidFill>
              <a:latin typeface="IBM Plex Sans"/>
              <a:ea typeface="IBM Plex Sans"/>
              <a:cs typeface="IBM Plex Sans"/>
              <a:sym typeface="IBM Plex Sans"/>
            </a:endParaRPr>
          </a:p>
          <a:p>
            <a:pPr marL="0" marR="0" lvl="0" indent="0" algn="l" rtl="0">
              <a:lnSpc>
                <a:spcPct val="140000"/>
              </a:lnSpc>
              <a:spcBef>
                <a:spcPts val="0"/>
              </a:spcBef>
              <a:spcAft>
                <a:spcPts val="0"/>
              </a:spcAft>
              <a:buNone/>
            </a:pPr>
            <a:endParaRPr sz="1100">
              <a:solidFill>
                <a:schemeClr val="lt1"/>
              </a:solidFill>
              <a:latin typeface="Calibri"/>
              <a:ea typeface="Calibri"/>
              <a:cs typeface="Calibri"/>
              <a:sym typeface="Calibri"/>
            </a:endParaRPr>
          </a:p>
        </p:txBody>
      </p:sp>
      <p:sp>
        <p:nvSpPr>
          <p:cNvPr id="490" name="Google Shape;490;p18"/>
          <p:cNvSpPr/>
          <p:nvPr/>
        </p:nvSpPr>
        <p:spPr>
          <a:xfrm>
            <a:off x="66756" y="563056"/>
            <a:ext cx="914400" cy="30870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1900" b="0" i="0" u="none" strike="noStrike" cap="none">
                <a:solidFill>
                  <a:srgbClr val="00CDBC"/>
                </a:solidFill>
                <a:latin typeface="IBM Plex Sans"/>
                <a:ea typeface="IBM Plex Sans"/>
                <a:cs typeface="IBM Plex Sans"/>
                <a:sym typeface="IBM Plex Sans"/>
              </a:rPr>
              <a:t>06</a:t>
            </a:r>
            <a:endParaRPr sz="1875" b="0" i="0" u="none" strike="noStrike" cap="none">
              <a:solidFill>
                <a:srgbClr val="00CDBC"/>
              </a:solidFill>
              <a:latin typeface="Calibri"/>
              <a:ea typeface="Calibri"/>
              <a:cs typeface="Calibri"/>
              <a:sym typeface="Calibri"/>
            </a:endParaRPr>
          </a:p>
        </p:txBody>
      </p:sp>
      <p:sp>
        <p:nvSpPr>
          <p:cNvPr id="491" name="Google Shape;491;p18"/>
          <p:cNvSpPr/>
          <p:nvPr/>
        </p:nvSpPr>
        <p:spPr>
          <a:xfrm>
            <a:off x="1075061" y="514184"/>
            <a:ext cx="7315200" cy="681000"/>
          </a:xfrm>
          <a:prstGeom prst="rect">
            <a:avLst/>
          </a:prstGeom>
          <a:noFill/>
          <a:ln>
            <a:noFill/>
          </a:ln>
        </p:spPr>
        <p:txBody>
          <a:bodyPr spcFirstLastPara="1" wrap="square" lIns="0" tIns="0" rIns="0" bIns="0" anchor="t" anchorCtr="0">
            <a:noAutofit/>
          </a:bodyPr>
          <a:lstStyle/>
          <a:p>
            <a:pPr marL="0" marR="0" lvl="0" indent="0" algn="l" rtl="0">
              <a:lnSpc>
                <a:spcPct val="109448"/>
              </a:lnSpc>
              <a:spcBef>
                <a:spcPts val="0"/>
              </a:spcBef>
              <a:spcAft>
                <a:spcPts val="0"/>
              </a:spcAft>
              <a:buNone/>
            </a:pPr>
            <a:r>
              <a:rPr lang="en-US" sz="4900">
                <a:solidFill>
                  <a:srgbClr val="FFFFFF"/>
                </a:solidFill>
                <a:latin typeface="IBM Plex Sans"/>
                <a:ea typeface="IBM Plex Sans"/>
                <a:cs typeface="IBM Plex Sans"/>
                <a:sym typeface="IBM Plex Sans"/>
              </a:rPr>
              <a:t>Implications &amp; Recommendations </a:t>
            </a:r>
            <a:endParaRPr sz="4875" b="0" i="0" u="none" strike="noStrike" cap="none">
              <a:solidFill>
                <a:schemeClr val="dk1"/>
              </a:solidFill>
              <a:latin typeface="Calibri"/>
              <a:ea typeface="Calibri"/>
              <a:cs typeface="Calibri"/>
              <a:sym typeface="Calibri"/>
            </a:endParaRPr>
          </a:p>
        </p:txBody>
      </p:sp>
      <p:pic>
        <p:nvPicPr>
          <p:cNvPr id="492" name="Google Shape;492;p18"/>
          <p:cNvPicPr preferRelativeResize="0"/>
          <p:nvPr/>
        </p:nvPicPr>
        <p:blipFill>
          <a:blip r:embed="rId3">
            <a:alphaModFix/>
          </a:blip>
          <a:stretch>
            <a:fillRect/>
          </a:stretch>
        </p:blipFill>
        <p:spPr>
          <a:xfrm>
            <a:off x="34150" y="4430150"/>
            <a:ext cx="1175500" cy="71335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97"/>
        <p:cNvGrpSpPr/>
        <p:nvPr/>
      </p:nvGrpSpPr>
      <p:grpSpPr>
        <a:xfrm>
          <a:off x="0" y="0"/>
          <a:ext cx="0" cy="0"/>
          <a:chOff x="0" y="0"/>
          <a:chExt cx="0" cy="0"/>
        </a:xfrm>
      </p:grpSpPr>
      <p:sp>
        <p:nvSpPr>
          <p:cNvPr id="498" name="Google Shape;498;g2ad27b658e6_0_0"/>
          <p:cNvSpPr/>
          <p:nvPr/>
        </p:nvSpPr>
        <p:spPr>
          <a:xfrm>
            <a:off x="477100" y="577300"/>
            <a:ext cx="7763100" cy="8382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None/>
            </a:pPr>
            <a:r>
              <a:rPr lang="en-US" sz="3300">
                <a:solidFill>
                  <a:schemeClr val="dk1"/>
                </a:solidFill>
                <a:latin typeface="Roboto"/>
                <a:ea typeface="Roboto"/>
                <a:cs typeface="Roboto"/>
                <a:sym typeface="Roboto"/>
              </a:rPr>
              <a:t>Implications and Recommendations</a:t>
            </a:r>
            <a:endParaRPr sz="3300" i="0" u="none" strike="noStrike" cap="none">
              <a:solidFill>
                <a:schemeClr val="dk1"/>
              </a:solidFill>
              <a:latin typeface="Calibri"/>
              <a:ea typeface="Calibri"/>
              <a:cs typeface="Calibri"/>
              <a:sym typeface="Calibri"/>
            </a:endParaRPr>
          </a:p>
        </p:txBody>
      </p:sp>
      <p:cxnSp>
        <p:nvCxnSpPr>
          <p:cNvPr id="499" name="Google Shape;499;g2ad27b658e6_0_0"/>
          <p:cNvCxnSpPr/>
          <p:nvPr/>
        </p:nvCxnSpPr>
        <p:spPr>
          <a:xfrm>
            <a:off x="473195" y="479675"/>
            <a:ext cx="81921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500" name="Google Shape;500;g2ad27b658e6_0_0"/>
          <p:cNvSpPr/>
          <p:nvPr/>
        </p:nvSpPr>
        <p:spPr>
          <a:xfrm>
            <a:off x="2010617" y="4974440"/>
            <a:ext cx="1828800" cy="133500"/>
          </a:xfrm>
          <a:prstGeom prst="rect">
            <a:avLst/>
          </a:prstGeom>
          <a:noFill/>
          <a:ln>
            <a:noFill/>
          </a:ln>
        </p:spPr>
        <p:txBody>
          <a:bodyPr spcFirstLastPara="1" wrap="square" lIns="0" tIns="0" rIns="0" bIns="0" anchor="b" anchorCtr="0">
            <a:noAutofit/>
          </a:bodyPr>
          <a:lstStyle/>
          <a:p>
            <a:pPr marL="0" marR="0" lvl="0" indent="0" algn="l" rtl="0">
              <a:lnSpc>
                <a:spcPct val="131250"/>
              </a:lnSpc>
              <a:spcBef>
                <a:spcPts val="0"/>
              </a:spcBef>
              <a:spcAft>
                <a:spcPts val="0"/>
              </a:spcAft>
              <a:buNone/>
            </a:pPr>
            <a:endParaRPr sz="750" b="0" i="0" u="none" strike="noStrike" cap="none">
              <a:solidFill>
                <a:schemeClr val="dk1"/>
              </a:solidFill>
              <a:latin typeface="Calibri"/>
              <a:ea typeface="Calibri"/>
              <a:cs typeface="Calibri"/>
              <a:sym typeface="Calibri"/>
            </a:endParaRPr>
          </a:p>
        </p:txBody>
      </p:sp>
      <p:sp>
        <p:nvSpPr>
          <p:cNvPr id="501" name="Google Shape;501;g2ad27b658e6_0_0"/>
          <p:cNvSpPr/>
          <p:nvPr/>
        </p:nvSpPr>
        <p:spPr>
          <a:xfrm>
            <a:off x="1519725" y="1936906"/>
            <a:ext cx="1065300" cy="33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900" b="0" i="0" u="none" strike="noStrike" cap="none">
                <a:solidFill>
                  <a:srgbClr val="00CDBC"/>
                </a:solidFill>
                <a:latin typeface="IBM Plex Sans"/>
                <a:ea typeface="IBM Plex Sans"/>
                <a:cs typeface="IBM Plex Sans"/>
                <a:sym typeface="IBM Plex Sans"/>
              </a:rPr>
              <a:t>01</a:t>
            </a:r>
            <a:endParaRPr sz="1875" b="0" i="0" u="none" strike="noStrike" cap="none">
              <a:solidFill>
                <a:schemeClr val="dk1"/>
              </a:solidFill>
              <a:latin typeface="Calibri"/>
              <a:ea typeface="Calibri"/>
              <a:cs typeface="Calibri"/>
              <a:sym typeface="Calibri"/>
            </a:endParaRPr>
          </a:p>
        </p:txBody>
      </p:sp>
      <p:cxnSp>
        <p:nvCxnSpPr>
          <p:cNvPr id="502" name="Google Shape;502;g2ad27b658e6_0_0"/>
          <p:cNvCxnSpPr/>
          <p:nvPr/>
        </p:nvCxnSpPr>
        <p:spPr>
          <a:xfrm rot="5400000">
            <a:off x="1914465" y="2070550"/>
            <a:ext cx="4071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503" name="Google Shape;503;g2ad27b658e6_0_0"/>
          <p:cNvSpPr/>
          <p:nvPr/>
        </p:nvSpPr>
        <p:spPr>
          <a:xfrm>
            <a:off x="2302875" y="1867000"/>
            <a:ext cx="5937300" cy="171000"/>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1100">
                <a:solidFill>
                  <a:schemeClr val="dk1"/>
                </a:solidFill>
                <a:latin typeface="IBM Plex Sans"/>
                <a:ea typeface="IBM Plex Sans"/>
                <a:cs typeface="IBM Plex Sans"/>
                <a:sym typeface="IBM Plex Sans"/>
              </a:rPr>
              <a:t>Allocate more budget on Fridays to increase the revenue from the Ads as our dashboard revealed that Friday sees the most clicks.</a:t>
            </a:r>
            <a:endParaRPr sz="1100" i="0" u="none" strike="noStrike" cap="none">
              <a:solidFill>
                <a:schemeClr val="dk1"/>
              </a:solidFill>
              <a:latin typeface="IBM Plex Sans"/>
              <a:ea typeface="IBM Plex Sans"/>
              <a:cs typeface="IBM Plex Sans"/>
              <a:sym typeface="IBM Plex Sans"/>
            </a:endParaRPr>
          </a:p>
        </p:txBody>
      </p:sp>
      <p:pic>
        <p:nvPicPr>
          <p:cNvPr id="504" name="Google Shape;504;g2ad27b658e6_0_0"/>
          <p:cNvPicPr preferRelativeResize="0"/>
          <p:nvPr/>
        </p:nvPicPr>
        <p:blipFill>
          <a:blip r:embed="rId3">
            <a:alphaModFix/>
          </a:blip>
          <a:stretch>
            <a:fillRect/>
          </a:stretch>
        </p:blipFill>
        <p:spPr>
          <a:xfrm>
            <a:off x="34150" y="4430150"/>
            <a:ext cx="1175500" cy="713352"/>
          </a:xfrm>
          <a:prstGeom prst="rect">
            <a:avLst/>
          </a:prstGeom>
          <a:noFill/>
          <a:ln>
            <a:noFill/>
          </a:ln>
        </p:spPr>
      </p:pic>
      <p:sp>
        <p:nvSpPr>
          <p:cNvPr id="505" name="Google Shape;505;g2ad27b658e6_0_0"/>
          <p:cNvSpPr/>
          <p:nvPr/>
        </p:nvSpPr>
        <p:spPr>
          <a:xfrm>
            <a:off x="1519725" y="2871924"/>
            <a:ext cx="1065300" cy="33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900" b="0" i="0" u="none" strike="noStrike" cap="none">
                <a:solidFill>
                  <a:srgbClr val="00CDBC"/>
                </a:solidFill>
                <a:latin typeface="IBM Plex Sans"/>
                <a:ea typeface="IBM Plex Sans"/>
                <a:cs typeface="IBM Plex Sans"/>
                <a:sym typeface="IBM Plex Sans"/>
              </a:rPr>
              <a:t>0</a:t>
            </a:r>
            <a:r>
              <a:rPr lang="en-US" sz="1900">
                <a:solidFill>
                  <a:srgbClr val="00CDBC"/>
                </a:solidFill>
                <a:latin typeface="IBM Plex Sans"/>
                <a:ea typeface="IBM Plex Sans"/>
                <a:cs typeface="IBM Plex Sans"/>
                <a:sym typeface="IBM Plex Sans"/>
              </a:rPr>
              <a:t>2</a:t>
            </a:r>
            <a:endParaRPr sz="1875" b="0" i="0" u="none" strike="noStrike" cap="none">
              <a:solidFill>
                <a:schemeClr val="dk1"/>
              </a:solidFill>
              <a:latin typeface="Calibri"/>
              <a:ea typeface="Calibri"/>
              <a:cs typeface="Calibri"/>
              <a:sym typeface="Calibri"/>
            </a:endParaRPr>
          </a:p>
        </p:txBody>
      </p:sp>
      <p:cxnSp>
        <p:nvCxnSpPr>
          <p:cNvPr id="506" name="Google Shape;506;g2ad27b658e6_0_0"/>
          <p:cNvCxnSpPr/>
          <p:nvPr/>
        </p:nvCxnSpPr>
        <p:spPr>
          <a:xfrm rot="5400000">
            <a:off x="1914465" y="3005568"/>
            <a:ext cx="4071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507" name="Google Shape;507;g2ad27b658e6_0_0"/>
          <p:cNvSpPr/>
          <p:nvPr/>
        </p:nvSpPr>
        <p:spPr>
          <a:xfrm>
            <a:off x="2302875" y="2802018"/>
            <a:ext cx="5707800" cy="171000"/>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1100">
                <a:solidFill>
                  <a:schemeClr val="dk1"/>
                </a:solidFill>
                <a:latin typeface="IBM Plex Sans"/>
                <a:ea typeface="IBM Plex Sans"/>
                <a:cs typeface="IBM Plex Sans"/>
                <a:sym typeface="IBM Plex Sans"/>
              </a:rPr>
              <a:t>Consider Facebook as the most performing Social Media Chanel and leverage it to increase revenues</a:t>
            </a:r>
            <a:endParaRPr sz="1100" i="0" u="none" strike="noStrike" cap="none">
              <a:solidFill>
                <a:schemeClr val="dk1"/>
              </a:solidFill>
              <a:latin typeface="IBM Plex Sans"/>
              <a:ea typeface="IBM Plex Sans"/>
              <a:cs typeface="IBM Plex Sans"/>
              <a:sym typeface="IBM Plex Sans"/>
            </a:endParaRPr>
          </a:p>
        </p:txBody>
      </p:sp>
      <p:sp>
        <p:nvSpPr>
          <p:cNvPr id="508" name="Google Shape;508;g2ad27b658e6_0_0"/>
          <p:cNvSpPr/>
          <p:nvPr/>
        </p:nvSpPr>
        <p:spPr>
          <a:xfrm>
            <a:off x="1519725" y="3873781"/>
            <a:ext cx="1065300" cy="33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900" b="0" i="0" u="none" strike="noStrike" cap="none">
                <a:solidFill>
                  <a:srgbClr val="00CDBC"/>
                </a:solidFill>
                <a:latin typeface="IBM Plex Sans"/>
                <a:ea typeface="IBM Plex Sans"/>
                <a:cs typeface="IBM Plex Sans"/>
                <a:sym typeface="IBM Plex Sans"/>
              </a:rPr>
              <a:t>0</a:t>
            </a:r>
            <a:r>
              <a:rPr lang="en-US" sz="1900">
                <a:solidFill>
                  <a:srgbClr val="00CDBC"/>
                </a:solidFill>
                <a:latin typeface="IBM Plex Sans"/>
                <a:ea typeface="IBM Plex Sans"/>
                <a:cs typeface="IBM Plex Sans"/>
                <a:sym typeface="IBM Plex Sans"/>
              </a:rPr>
              <a:t>3</a:t>
            </a:r>
            <a:endParaRPr sz="1875" b="0" i="0" u="none" strike="noStrike" cap="none">
              <a:solidFill>
                <a:schemeClr val="dk1"/>
              </a:solidFill>
              <a:latin typeface="Calibri"/>
              <a:ea typeface="Calibri"/>
              <a:cs typeface="Calibri"/>
              <a:sym typeface="Calibri"/>
            </a:endParaRPr>
          </a:p>
        </p:txBody>
      </p:sp>
      <p:cxnSp>
        <p:nvCxnSpPr>
          <p:cNvPr id="509" name="Google Shape;509;g2ad27b658e6_0_0"/>
          <p:cNvCxnSpPr/>
          <p:nvPr/>
        </p:nvCxnSpPr>
        <p:spPr>
          <a:xfrm rot="5400000">
            <a:off x="1914465" y="4007425"/>
            <a:ext cx="4071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510" name="Google Shape;510;g2ad27b658e6_0_0"/>
          <p:cNvSpPr/>
          <p:nvPr/>
        </p:nvSpPr>
        <p:spPr>
          <a:xfrm>
            <a:off x="2302875" y="3724125"/>
            <a:ext cx="5707800" cy="1710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US" sz="1100">
                <a:solidFill>
                  <a:schemeClr val="dk1"/>
                </a:solidFill>
                <a:latin typeface="IBM Plex Sans"/>
                <a:ea typeface="IBM Plex Sans"/>
                <a:cs typeface="IBM Plex Sans"/>
                <a:sym typeface="IBM Plex Sans"/>
              </a:rPr>
              <a:t>Enhance data collection efforts by focusing on crucial demographic, weather and seasons information to be able to be more efficient in aiming for the persons that will have the most chances to convert </a:t>
            </a:r>
            <a:endParaRPr sz="1100">
              <a:solidFill>
                <a:schemeClr val="dk1"/>
              </a:solidFill>
              <a:latin typeface="IBM Plex Sans"/>
              <a:ea typeface="IBM Plex Sans"/>
              <a:cs typeface="IBM Plex Sans"/>
              <a:sym typeface="IBM Plex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
        <p:cNvGrpSpPr/>
        <p:nvPr/>
      </p:nvGrpSpPr>
      <p:grpSpPr>
        <a:xfrm>
          <a:off x="0" y="0"/>
          <a:ext cx="0" cy="0"/>
          <a:chOff x="0" y="0"/>
          <a:chExt cx="0" cy="0"/>
        </a:xfrm>
      </p:grpSpPr>
      <p:sp>
        <p:nvSpPr>
          <p:cNvPr id="83" name="Google Shape;83;p6"/>
          <p:cNvSpPr/>
          <p:nvPr/>
        </p:nvSpPr>
        <p:spPr>
          <a:xfrm>
            <a:off x="476961" y="2313790"/>
            <a:ext cx="914400" cy="3087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900" b="0" i="0" u="none" strike="noStrike" cap="none">
                <a:solidFill>
                  <a:srgbClr val="00CDBC"/>
                </a:solidFill>
                <a:latin typeface="IBM Plex Sans"/>
                <a:ea typeface="IBM Plex Sans"/>
                <a:cs typeface="IBM Plex Sans"/>
                <a:sym typeface="IBM Plex Sans"/>
              </a:rPr>
              <a:t>01</a:t>
            </a:r>
            <a:endParaRPr sz="1875" b="0" i="0" u="none" strike="noStrike" cap="none">
              <a:solidFill>
                <a:schemeClr val="dk1"/>
              </a:solidFill>
              <a:latin typeface="Calibri"/>
              <a:ea typeface="Calibri"/>
              <a:cs typeface="Calibri"/>
              <a:sym typeface="Calibri"/>
            </a:endParaRPr>
          </a:p>
        </p:txBody>
      </p:sp>
      <p:cxnSp>
        <p:nvCxnSpPr>
          <p:cNvPr id="84" name="Google Shape;84;p6"/>
          <p:cNvCxnSpPr/>
          <p:nvPr/>
        </p:nvCxnSpPr>
        <p:spPr>
          <a:xfrm rot="5400000">
            <a:off x="802515" y="2455350"/>
            <a:ext cx="3810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cxnSp>
        <p:nvCxnSpPr>
          <p:cNvPr id="85" name="Google Shape;85;p6"/>
          <p:cNvCxnSpPr/>
          <p:nvPr/>
        </p:nvCxnSpPr>
        <p:spPr>
          <a:xfrm>
            <a:off x="432456" y="2266894"/>
            <a:ext cx="24060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86" name="Google Shape;86;p6"/>
          <p:cNvSpPr/>
          <p:nvPr/>
        </p:nvSpPr>
        <p:spPr>
          <a:xfrm>
            <a:off x="1097550" y="2335806"/>
            <a:ext cx="1828800" cy="159900"/>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900" b="0" i="0" u="none" strike="noStrike" cap="none">
                <a:solidFill>
                  <a:srgbClr val="000000"/>
                </a:solidFill>
                <a:latin typeface="IBM Plex Sans"/>
                <a:ea typeface="IBM Plex Sans"/>
                <a:cs typeface="IBM Plex Sans"/>
                <a:sym typeface="IBM Plex Sans"/>
              </a:rPr>
              <a:t>Background </a:t>
            </a:r>
            <a:endParaRPr sz="900" b="0" i="0" u="none" strike="noStrike" cap="none">
              <a:solidFill>
                <a:schemeClr val="dk1"/>
              </a:solidFill>
              <a:latin typeface="Calibri"/>
              <a:ea typeface="Calibri"/>
              <a:cs typeface="Calibri"/>
              <a:sym typeface="Calibri"/>
            </a:endParaRPr>
          </a:p>
        </p:txBody>
      </p:sp>
      <p:sp>
        <p:nvSpPr>
          <p:cNvPr id="87" name="Google Shape;87;p6"/>
          <p:cNvSpPr/>
          <p:nvPr/>
        </p:nvSpPr>
        <p:spPr>
          <a:xfrm>
            <a:off x="479924" y="285750"/>
            <a:ext cx="5486400" cy="1204913"/>
          </a:xfrm>
          <a:prstGeom prst="rect">
            <a:avLst/>
          </a:prstGeom>
          <a:noFill/>
          <a:ln>
            <a:noFill/>
          </a:ln>
        </p:spPr>
        <p:txBody>
          <a:bodyPr spcFirstLastPara="1" wrap="square" lIns="0" tIns="0" rIns="0" bIns="0" anchor="t" anchorCtr="0">
            <a:noAutofit/>
          </a:bodyPr>
          <a:lstStyle/>
          <a:p>
            <a:pPr marL="0" marR="0" lvl="0" indent="0" algn="l" rtl="0">
              <a:lnSpc>
                <a:spcPct val="110325"/>
              </a:lnSpc>
              <a:spcBef>
                <a:spcPts val="0"/>
              </a:spcBef>
              <a:spcAft>
                <a:spcPts val="0"/>
              </a:spcAft>
              <a:buNone/>
            </a:pPr>
            <a:r>
              <a:rPr lang="en-US" sz="8600" b="0" i="0" u="none" strike="noStrike" cap="none">
                <a:solidFill>
                  <a:srgbClr val="000000"/>
                </a:solidFill>
                <a:latin typeface="IBM Plex Sans"/>
                <a:ea typeface="IBM Plex Sans"/>
                <a:cs typeface="IBM Plex Sans"/>
                <a:sym typeface="IBM Plex Sans"/>
              </a:rPr>
              <a:t>Agenda</a:t>
            </a:r>
            <a:endParaRPr sz="8625" b="0" i="0" u="none" strike="noStrike" cap="none">
              <a:solidFill>
                <a:schemeClr val="dk1"/>
              </a:solidFill>
              <a:latin typeface="Calibri"/>
              <a:ea typeface="Calibri"/>
              <a:cs typeface="Calibri"/>
              <a:sym typeface="Calibri"/>
            </a:endParaRPr>
          </a:p>
        </p:txBody>
      </p:sp>
      <p:sp>
        <p:nvSpPr>
          <p:cNvPr id="88" name="Google Shape;88;p6"/>
          <p:cNvSpPr/>
          <p:nvPr/>
        </p:nvSpPr>
        <p:spPr>
          <a:xfrm>
            <a:off x="3378670" y="2313790"/>
            <a:ext cx="914400" cy="3087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900" b="0" i="0" u="none" strike="noStrike" cap="none">
                <a:solidFill>
                  <a:srgbClr val="00CDBC"/>
                </a:solidFill>
                <a:latin typeface="IBM Plex Sans"/>
                <a:ea typeface="IBM Plex Sans"/>
                <a:cs typeface="IBM Plex Sans"/>
                <a:sym typeface="IBM Plex Sans"/>
              </a:rPr>
              <a:t>04</a:t>
            </a:r>
            <a:endParaRPr sz="1875" b="0" i="0" u="none" strike="noStrike" cap="none">
              <a:solidFill>
                <a:schemeClr val="dk1"/>
              </a:solidFill>
              <a:latin typeface="Calibri"/>
              <a:ea typeface="Calibri"/>
              <a:cs typeface="Calibri"/>
              <a:sym typeface="Calibri"/>
            </a:endParaRPr>
          </a:p>
        </p:txBody>
      </p:sp>
      <p:cxnSp>
        <p:nvCxnSpPr>
          <p:cNvPr id="89" name="Google Shape;89;p6"/>
          <p:cNvCxnSpPr/>
          <p:nvPr/>
        </p:nvCxnSpPr>
        <p:spPr>
          <a:xfrm rot="5400000">
            <a:off x="3704224" y="2455350"/>
            <a:ext cx="3810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cxnSp>
        <p:nvCxnSpPr>
          <p:cNvPr id="90" name="Google Shape;90;p6"/>
          <p:cNvCxnSpPr/>
          <p:nvPr/>
        </p:nvCxnSpPr>
        <p:spPr>
          <a:xfrm>
            <a:off x="3334165" y="2266894"/>
            <a:ext cx="24060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91" name="Google Shape;91;p6"/>
          <p:cNvSpPr/>
          <p:nvPr/>
        </p:nvSpPr>
        <p:spPr>
          <a:xfrm>
            <a:off x="3999259" y="2335806"/>
            <a:ext cx="1828800" cy="159900"/>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900">
                <a:latin typeface="IBM Plex Sans"/>
                <a:ea typeface="IBM Plex Sans"/>
                <a:cs typeface="IBM Plex Sans"/>
                <a:sym typeface="IBM Plex Sans"/>
              </a:rPr>
              <a:t>EDA and Preprocessing</a:t>
            </a:r>
            <a:endParaRPr sz="900" b="0" i="0" u="none" strike="noStrike" cap="none">
              <a:solidFill>
                <a:schemeClr val="dk1"/>
              </a:solidFill>
              <a:latin typeface="Calibri"/>
              <a:ea typeface="Calibri"/>
              <a:cs typeface="Calibri"/>
              <a:sym typeface="Calibri"/>
            </a:endParaRPr>
          </a:p>
        </p:txBody>
      </p:sp>
      <p:sp>
        <p:nvSpPr>
          <p:cNvPr id="92" name="Google Shape;92;p6"/>
          <p:cNvSpPr/>
          <p:nvPr/>
        </p:nvSpPr>
        <p:spPr>
          <a:xfrm>
            <a:off x="6262159" y="2313790"/>
            <a:ext cx="914400" cy="3087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900" b="0" i="0" u="none" strike="noStrike" cap="none">
                <a:solidFill>
                  <a:srgbClr val="00CDBC"/>
                </a:solidFill>
                <a:latin typeface="IBM Plex Sans"/>
                <a:ea typeface="IBM Plex Sans"/>
                <a:cs typeface="IBM Plex Sans"/>
                <a:sym typeface="IBM Plex Sans"/>
              </a:rPr>
              <a:t>07</a:t>
            </a:r>
            <a:endParaRPr sz="1875" b="0" i="0" u="none" strike="noStrike" cap="none">
              <a:solidFill>
                <a:schemeClr val="dk1"/>
              </a:solidFill>
              <a:latin typeface="Calibri"/>
              <a:ea typeface="Calibri"/>
              <a:cs typeface="Calibri"/>
              <a:sym typeface="Calibri"/>
            </a:endParaRPr>
          </a:p>
        </p:txBody>
      </p:sp>
      <p:cxnSp>
        <p:nvCxnSpPr>
          <p:cNvPr id="93" name="Google Shape;93;p6"/>
          <p:cNvCxnSpPr/>
          <p:nvPr/>
        </p:nvCxnSpPr>
        <p:spPr>
          <a:xfrm rot="5400000">
            <a:off x="6587712" y="2455350"/>
            <a:ext cx="3810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cxnSp>
        <p:nvCxnSpPr>
          <p:cNvPr id="94" name="Google Shape;94;p6"/>
          <p:cNvCxnSpPr/>
          <p:nvPr/>
        </p:nvCxnSpPr>
        <p:spPr>
          <a:xfrm>
            <a:off x="6217654" y="2266894"/>
            <a:ext cx="24060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95" name="Google Shape;95;p6"/>
          <p:cNvSpPr/>
          <p:nvPr/>
        </p:nvSpPr>
        <p:spPr>
          <a:xfrm>
            <a:off x="6882747" y="2335806"/>
            <a:ext cx="1828800" cy="159900"/>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900">
                <a:latin typeface="IBM Plex Sans"/>
                <a:ea typeface="IBM Plex Sans"/>
                <a:cs typeface="IBM Plex Sans"/>
                <a:sym typeface="IBM Plex Sans"/>
              </a:rPr>
              <a:t>Inference and Recommendations </a:t>
            </a:r>
            <a:endParaRPr sz="900" b="0" i="0" u="none" strike="noStrike" cap="none">
              <a:solidFill>
                <a:schemeClr val="dk1"/>
              </a:solidFill>
              <a:latin typeface="Calibri"/>
              <a:ea typeface="Calibri"/>
              <a:cs typeface="Calibri"/>
              <a:sym typeface="Calibri"/>
            </a:endParaRPr>
          </a:p>
        </p:txBody>
      </p:sp>
      <p:sp>
        <p:nvSpPr>
          <p:cNvPr id="96" name="Google Shape;96;p6"/>
          <p:cNvSpPr/>
          <p:nvPr/>
        </p:nvSpPr>
        <p:spPr>
          <a:xfrm>
            <a:off x="476961" y="3077433"/>
            <a:ext cx="914400" cy="3087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900" b="0" i="0" u="none" strike="noStrike" cap="none">
                <a:solidFill>
                  <a:srgbClr val="00CDBC"/>
                </a:solidFill>
                <a:latin typeface="IBM Plex Sans"/>
                <a:ea typeface="IBM Plex Sans"/>
                <a:cs typeface="IBM Plex Sans"/>
                <a:sym typeface="IBM Plex Sans"/>
              </a:rPr>
              <a:t>02</a:t>
            </a:r>
            <a:endParaRPr sz="1875" b="0" i="0" u="none" strike="noStrike" cap="none">
              <a:solidFill>
                <a:schemeClr val="dk1"/>
              </a:solidFill>
              <a:latin typeface="Calibri"/>
              <a:ea typeface="Calibri"/>
              <a:cs typeface="Calibri"/>
              <a:sym typeface="Calibri"/>
            </a:endParaRPr>
          </a:p>
        </p:txBody>
      </p:sp>
      <p:cxnSp>
        <p:nvCxnSpPr>
          <p:cNvPr id="97" name="Google Shape;97;p6"/>
          <p:cNvCxnSpPr/>
          <p:nvPr/>
        </p:nvCxnSpPr>
        <p:spPr>
          <a:xfrm rot="5400000">
            <a:off x="802515" y="3218993"/>
            <a:ext cx="3810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cxnSp>
        <p:nvCxnSpPr>
          <p:cNvPr id="98" name="Google Shape;98;p6"/>
          <p:cNvCxnSpPr/>
          <p:nvPr/>
        </p:nvCxnSpPr>
        <p:spPr>
          <a:xfrm>
            <a:off x="432456" y="3030537"/>
            <a:ext cx="24060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99" name="Google Shape;99;p6"/>
          <p:cNvSpPr/>
          <p:nvPr/>
        </p:nvSpPr>
        <p:spPr>
          <a:xfrm>
            <a:off x="1097550" y="3099449"/>
            <a:ext cx="1828800" cy="159900"/>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900">
                <a:latin typeface="IBM Plex Sans"/>
                <a:ea typeface="IBM Plex Sans"/>
                <a:cs typeface="IBM Plex Sans"/>
                <a:sym typeface="IBM Plex Sans"/>
              </a:rPr>
              <a:t>Problem in Hand </a:t>
            </a:r>
            <a:endParaRPr sz="900" b="0" i="0" u="none" strike="noStrike" cap="none">
              <a:solidFill>
                <a:schemeClr val="dk1"/>
              </a:solidFill>
              <a:latin typeface="Calibri"/>
              <a:ea typeface="Calibri"/>
              <a:cs typeface="Calibri"/>
              <a:sym typeface="Calibri"/>
            </a:endParaRPr>
          </a:p>
        </p:txBody>
      </p:sp>
      <p:sp>
        <p:nvSpPr>
          <p:cNvPr id="100" name="Google Shape;100;p6"/>
          <p:cNvSpPr/>
          <p:nvPr/>
        </p:nvSpPr>
        <p:spPr>
          <a:xfrm>
            <a:off x="3378670" y="3077433"/>
            <a:ext cx="914400" cy="3087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900" b="0" i="0" u="none" strike="noStrike" cap="none">
                <a:solidFill>
                  <a:srgbClr val="00CDBC"/>
                </a:solidFill>
                <a:latin typeface="IBM Plex Sans"/>
                <a:ea typeface="IBM Plex Sans"/>
                <a:cs typeface="IBM Plex Sans"/>
                <a:sym typeface="IBM Plex Sans"/>
              </a:rPr>
              <a:t>05</a:t>
            </a:r>
            <a:endParaRPr sz="1875" b="0" i="0" u="none" strike="noStrike" cap="none">
              <a:solidFill>
                <a:schemeClr val="dk1"/>
              </a:solidFill>
              <a:latin typeface="Calibri"/>
              <a:ea typeface="Calibri"/>
              <a:cs typeface="Calibri"/>
              <a:sym typeface="Calibri"/>
            </a:endParaRPr>
          </a:p>
        </p:txBody>
      </p:sp>
      <p:cxnSp>
        <p:nvCxnSpPr>
          <p:cNvPr id="101" name="Google Shape;101;p6"/>
          <p:cNvCxnSpPr/>
          <p:nvPr/>
        </p:nvCxnSpPr>
        <p:spPr>
          <a:xfrm rot="5400000">
            <a:off x="3704224" y="3218993"/>
            <a:ext cx="3810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cxnSp>
        <p:nvCxnSpPr>
          <p:cNvPr id="102" name="Google Shape;102;p6"/>
          <p:cNvCxnSpPr/>
          <p:nvPr/>
        </p:nvCxnSpPr>
        <p:spPr>
          <a:xfrm>
            <a:off x="3334165" y="3030537"/>
            <a:ext cx="24060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103" name="Google Shape;103;p6"/>
          <p:cNvSpPr/>
          <p:nvPr/>
        </p:nvSpPr>
        <p:spPr>
          <a:xfrm>
            <a:off x="3999259" y="3099449"/>
            <a:ext cx="1828800" cy="159900"/>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900">
                <a:latin typeface="IBM Plex Sans"/>
                <a:ea typeface="IBM Plex Sans"/>
                <a:cs typeface="IBM Plex Sans"/>
                <a:sym typeface="IBM Plex Sans"/>
              </a:rPr>
              <a:t>Model Selection</a:t>
            </a:r>
            <a:endParaRPr sz="900" b="0" i="0" u="none" strike="noStrike" cap="none">
              <a:solidFill>
                <a:schemeClr val="dk1"/>
              </a:solidFill>
              <a:latin typeface="Calibri"/>
              <a:ea typeface="Calibri"/>
              <a:cs typeface="Calibri"/>
              <a:sym typeface="Calibri"/>
            </a:endParaRPr>
          </a:p>
        </p:txBody>
      </p:sp>
      <p:sp>
        <p:nvSpPr>
          <p:cNvPr id="104" name="Google Shape;104;p6"/>
          <p:cNvSpPr/>
          <p:nvPr/>
        </p:nvSpPr>
        <p:spPr>
          <a:xfrm>
            <a:off x="6262159" y="3077433"/>
            <a:ext cx="914400" cy="3087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900" b="0" i="0" u="none" strike="noStrike" cap="none">
                <a:solidFill>
                  <a:srgbClr val="00CDBC"/>
                </a:solidFill>
                <a:latin typeface="IBM Plex Sans"/>
                <a:ea typeface="IBM Plex Sans"/>
                <a:cs typeface="IBM Plex Sans"/>
                <a:sym typeface="IBM Plex Sans"/>
              </a:rPr>
              <a:t>08</a:t>
            </a:r>
            <a:endParaRPr sz="1875" b="0" i="0" u="none" strike="noStrike" cap="none">
              <a:solidFill>
                <a:schemeClr val="dk1"/>
              </a:solidFill>
              <a:latin typeface="Calibri"/>
              <a:ea typeface="Calibri"/>
              <a:cs typeface="Calibri"/>
              <a:sym typeface="Calibri"/>
            </a:endParaRPr>
          </a:p>
        </p:txBody>
      </p:sp>
      <p:cxnSp>
        <p:nvCxnSpPr>
          <p:cNvPr id="105" name="Google Shape;105;p6"/>
          <p:cNvCxnSpPr/>
          <p:nvPr/>
        </p:nvCxnSpPr>
        <p:spPr>
          <a:xfrm rot="5400000">
            <a:off x="6587712" y="3218993"/>
            <a:ext cx="3810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cxnSp>
        <p:nvCxnSpPr>
          <p:cNvPr id="106" name="Google Shape;106;p6"/>
          <p:cNvCxnSpPr/>
          <p:nvPr/>
        </p:nvCxnSpPr>
        <p:spPr>
          <a:xfrm>
            <a:off x="6217654" y="3030537"/>
            <a:ext cx="24060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107" name="Google Shape;107;p6"/>
          <p:cNvSpPr/>
          <p:nvPr/>
        </p:nvSpPr>
        <p:spPr>
          <a:xfrm>
            <a:off x="6882747" y="3099449"/>
            <a:ext cx="1828800" cy="159900"/>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900">
                <a:latin typeface="IBM Plex Sans"/>
                <a:ea typeface="IBM Plex Sans"/>
                <a:cs typeface="IBM Plex Sans"/>
                <a:sym typeface="IBM Plex Sans"/>
              </a:rPr>
              <a:t>Conclusion</a:t>
            </a:r>
            <a:endParaRPr sz="900" b="0" i="0" u="none" strike="noStrike" cap="none">
              <a:solidFill>
                <a:schemeClr val="dk1"/>
              </a:solidFill>
              <a:latin typeface="Calibri"/>
              <a:ea typeface="Calibri"/>
              <a:cs typeface="Calibri"/>
              <a:sym typeface="Calibri"/>
            </a:endParaRPr>
          </a:p>
        </p:txBody>
      </p:sp>
      <p:sp>
        <p:nvSpPr>
          <p:cNvPr id="108" name="Google Shape;108;p6"/>
          <p:cNvSpPr/>
          <p:nvPr/>
        </p:nvSpPr>
        <p:spPr>
          <a:xfrm>
            <a:off x="476961" y="3841076"/>
            <a:ext cx="914400" cy="3087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900" b="0" i="0" u="none" strike="noStrike" cap="none">
                <a:solidFill>
                  <a:srgbClr val="00CDBC"/>
                </a:solidFill>
                <a:latin typeface="IBM Plex Sans"/>
                <a:ea typeface="IBM Plex Sans"/>
                <a:cs typeface="IBM Plex Sans"/>
                <a:sym typeface="IBM Plex Sans"/>
              </a:rPr>
              <a:t>03</a:t>
            </a:r>
            <a:endParaRPr sz="1875" b="0" i="0" u="none" strike="noStrike" cap="none">
              <a:solidFill>
                <a:schemeClr val="dk1"/>
              </a:solidFill>
              <a:latin typeface="Calibri"/>
              <a:ea typeface="Calibri"/>
              <a:cs typeface="Calibri"/>
              <a:sym typeface="Calibri"/>
            </a:endParaRPr>
          </a:p>
        </p:txBody>
      </p:sp>
      <p:cxnSp>
        <p:nvCxnSpPr>
          <p:cNvPr id="109" name="Google Shape;109;p6"/>
          <p:cNvCxnSpPr/>
          <p:nvPr/>
        </p:nvCxnSpPr>
        <p:spPr>
          <a:xfrm rot="5400000">
            <a:off x="802515" y="3982636"/>
            <a:ext cx="3810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cxnSp>
        <p:nvCxnSpPr>
          <p:cNvPr id="110" name="Google Shape;110;p6"/>
          <p:cNvCxnSpPr/>
          <p:nvPr/>
        </p:nvCxnSpPr>
        <p:spPr>
          <a:xfrm>
            <a:off x="432456" y="3794180"/>
            <a:ext cx="24060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111" name="Google Shape;111;p6"/>
          <p:cNvSpPr/>
          <p:nvPr/>
        </p:nvSpPr>
        <p:spPr>
          <a:xfrm>
            <a:off x="1097550" y="3863092"/>
            <a:ext cx="1828800" cy="159900"/>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900">
                <a:latin typeface="IBM Plex Sans"/>
                <a:ea typeface="IBM Plex Sans"/>
                <a:cs typeface="IBM Plex Sans"/>
                <a:sym typeface="IBM Plex Sans"/>
              </a:rPr>
              <a:t>Dataset Description</a:t>
            </a:r>
            <a:endParaRPr sz="900" b="0" i="0" u="none" strike="noStrike" cap="none">
              <a:solidFill>
                <a:schemeClr val="dk1"/>
              </a:solidFill>
              <a:latin typeface="Calibri"/>
              <a:ea typeface="Calibri"/>
              <a:cs typeface="Calibri"/>
              <a:sym typeface="Calibri"/>
            </a:endParaRPr>
          </a:p>
        </p:txBody>
      </p:sp>
      <p:sp>
        <p:nvSpPr>
          <p:cNvPr id="112" name="Google Shape;112;p6"/>
          <p:cNvSpPr/>
          <p:nvPr/>
        </p:nvSpPr>
        <p:spPr>
          <a:xfrm>
            <a:off x="3378670" y="3841076"/>
            <a:ext cx="914400" cy="3087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900" b="0" i="0" u="none" strike="noStrike" cap="none">
                <a:solidFill>
                  <a:srgbClr val="00CDBC"/>
                </a:solidFill>
                <a:latin typeface="IBM Plex Sans"/>
                <a:ea typeface="IBM Plex Sans"/>
                <a:cs typeface="IBM Plex Sans"/>
                <a:sym typeface="IBM Plex Sans"/>
              </a:rPr>
              <a:t>06</a:t>
            </a:r>
            <a:endParaRPr sz="1875" b="0" i="0" u="none" strike="noStrike" cap="none">
              <a:solidFill>
                <a:schemeClr val="dk1"/>
              </a:solidFill>
              <a:latin typeface="Calibri"/>
              <a:ea typeface="Calibri"/>
              <a:cs typeface="Calibri"/>
              <a:sym typeface="Calibri"/>
            </a:endParaRPr>
          </a:p>
        </p:txBody>
      </p:sp>
      <p:cxnSp>
        <p:nvCxnSpPr>
          <p:cNvPr id="113" name="Google Shape;113;p6"/>
          <p:cNvCxnSpPr/>
          <p:nvPr/>
        </p:nvCxnSpPr>
        <p:spPr>
          <a:xfrm rot="5400000">
            <a:off x="3704224" y="3982636"/>
            <a:ext cx="3810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cxnSp>
        <p:nvCxnSpPr>
          <p:cNvPr id="114" name="Google Shape;114;p6"/>
          <p:cNvCxnSpPr/>
          <p:nvPr/>
        </p:nvCxnSpPr>
        <p:spPr>
          <a:xfrm>
            <a:off x="3334165" y="3794180"/>
            <a:ext cx="24060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115" name="Google Shape;115;p6"/>
          <p:cNvSpPr/>
          <p:nvPr/>
        </p:nvSpPr>
        <p:spPr>
          <a:xfrm>
            <a:off x="3999259" y="3863092"/>
            <a:ext cx="1828800" cy="159900"/>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900">
                <a:latin typeface="IBM Plex Sans"/>
                <a:ea typeface="IBM Plex Sans"/>
                <a:cs typeface="IBM Plex Sans"/>
                <a:sym typeface="IBM Plex Sans"/>
              </a:rPr>
              <a:t>Results</a:t>
            </a:r>
            <a:endParaRPr sz="900" b="0" i="0" u="none" strike="noStrike" cap="none">
              <a:solidFill>
                <a:schemeClr val="dk1"/>
              </a:solidFill>
              <a:latin typeface="Calibri"/>
              <a:ea typeface="Calibri"/>
              <a:cs typeface="Calibri"/>
              <a:sym typeface="Calibri"/>
            </a:endParaRPr>
          </a:p>
        </p:txBody>
      </p:sp>
      <p:sp>
        <p:nvSpPr>
          <p:cNvPr id="116" name="Google Shape;116;p6"/>
          <p:cNvSpPr/>
          <p:nvPr/>
        </p:nvSpPr>
        <p:spPr>
          <a:xfrm>
            <a:off x="6262159" y="3841076"/>
            <a:ext cx="914400" cy="3087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900" b="0" i="0" u="none" strike="noStrike" cap="none">
                <a:solidFill>
                  <a:srgbClr val="00CDBC"/>
                </a:solidFill>
                <a:latin typeface="IBM Plex Sans"/>
                <a:ea typeface="IBM Plex Sans"/>
                <a:cs typeface="IBM Plex Sans"/>
                <a:sym typeface="IBM Plex Sans"/>
              </a:rPr>
              <a:t>09</a:t>
            </a:r>
            <a:endParaRPr sz="1875" b="0" i="0" u="none" strike="noStrike" cap="none">
              <a:solidFill>
                <a:schemeClr val="dk1"/>
              </a:solidFill>
              <a:latin typeface="Calibri"/>
              <a:ea typeface="Calibri"/>
              <a:cs typeface="Calibri"/>
              <a:sym typeface="Calibri"/>
            </a:endParaRPr>
          </a:p>
        </p:txBody>
      </p:sp>
      <p:cxnSp>
        <p:nvCxnSpPr>
          <p:cNvPr id="117" name="Google Shape;117;p6"/>
          <p:cNvCxnSpPr/>
          <p:nvPr/>
        </p:nvCxnSpPr>
        <p:spPr>
          <a:xfrm rot="5400000">
            <a:off x="6587712" y="3982636"/>
            <a:ext cx="3810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cxnSp>
        <p:nvCxnSpPr>
          <p:cNvPr id="118" name="Google Shape;118;p6"/>
          <p:cNvCxnSpPr/>
          <p:nvPr/>
        </p:nvCxnSpPr>
        <p:spPr>
          <a:xfrm>
            <a:off x="6217654" y="3794180"/>
            <a:ext cx="24060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119" name="Google Shape;119;p6"/>
          <p:cNvSpPr/>
          <p:nvPr/>
        </p:nvSpPr>
        <p:spPr>
          <a:xfrm>
            <a:off x="6882747" y="3863092"/>
            <a:ext cx="1828800" cy="159900"/>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900">
                <a:latin typeface="IBM Plex Sans"/>
                <a:ea typeface="IBM Plex Sans"/>
                <a:cs typeface="IBM Plex Sans"/>
                <a:sym typeface="IBM Plex Sans"/>
              </a:rPr>
              <a:t>Appendix</a:t>
            </a:r>
            <a:endParaRPr sz="900" b="0" i="0" u="none" strike="noStrike" cap="none">
              <a:solidFill>
                <a:schemeClr val="dk1"/>
              </a:solidFill>
              <a:latin typeface="Calibri"/>
              <a:ea typeface="Calibri"/>
              <a:cs typeface="Calibri"/>
              <a:sym typeface="Calibri"/>
            </a:endParaRPr>
          </a:p>
        </p:txBody>
      </p:sp>
      <p:pic>
        <p:nvPicPr>
          <p:cNvPr id="120" name="Google Shape;120;p6"/>
          <p:cNvPicPr preferRelativeResize="0"/>
          <p:nvPr/>
        </p:nvPicPr>
        <p:blipFill>
          <a:blip r:embed="rId3">
            <a:alphaModFix/>
          </a:blip>
          <a:stretch>
            <a:fillRect/>
          </a:stretch>
        </p:blipFill>
        <p:spPr>
          <a:xfrm>
            <a:off x="-118800" y="4516450"/>
            <a:ext cx="1175500" cy="71335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15"/>
        <p:cNvGrpSpPr/>
        <p:nvPr/>
      </p:nvGrpSpPr>
      <p:grpSpPr>
        <a:xfrm>
          <a:off x="0" y="0"/>
          <a:ext cx="0" cy="0"/>
          <a:chOff x="0" y="0"/>
          <a:chExt cx="0" cy="0"/>
        </a:xfrm>
      </p:grpSpPr>
      <p:sp>
        <p:nvSpPr>
          <p:cNvPr id="516" name="Google Shape;516;g2ad27b658e6_0_44"/>
          <p:cNvSpPr/>
          <p:nvPr/>
        </p:nvSpPr>
        <p:spPr>
          <a:xfrm>
            <a:off x="477100" y="577300"/>
            <a:ext cx="8038800" cy="838200"/>
          </a:xfrm>
          <a:prstGeom prst="rect">
            <a:avLst/>
          </a:prstGeom>
          <a:noFill/>
          <a:ln>
            <a:noFill/>
          </a:ln>
        </p:spPr>
        <p:txBody>
          <a:bodyPr spcFirstLastPara="1" wrap="square" lIns="0" tIns="0" rIns="0" bIns="0" anchor="t" anchorCtr="0">
            <a:noAutofit/>
          </a:bodyPr>
          <a:lstStyle/>
          <a:p>
            <a:pPr marL="0" lvl="0" indent="0" algn="l" rtl="0">
              <a:lnSpc>
                <a:spcPct val="110000"/>
              </a:lnSpc>
              <a:spcBef>
                <a:spcPts val="0"/>
              </a:spcBef>
              <a:spcAft>
                <a:spcPts val="0"/>
              </a:spcAft>
              <a:buClr>
                <a:schemeClr val="dk1"/>
              </a:buClr>
              <a:buFont typeface="Arial"/>
              <a:buNone/>
            </a:pPr>
            <a:r>
              <a:rPr lang="en-US" sz="3300">
                <a:solidFill>
                  <a:schemeClr val="dk1"/>
                </a:solidFill>
                <a:latin typeface="Roboto"/>
                <a:ea typeface="Roboto"/>
                <a:cs typeface="Roboto"/>
                <a:sym typeface="Roboto"/>
              </a:rPr>
              <a:t>Implications and Recommendations</a:t>
            </a:r>
            <a:endParaRPr sz="3300" i="0" u="none" strike="noStrike" cap="none">
              <a:solidFill>
                <a:schemeClr val="dk1"/>
              </a:solidFill>
              <a:latin typeface="Calibri"/>
              <a:ea typeface="Calibri"/>
              <a:cs typeface="Calibri"/>
              <a:sym typeface="Calibri"/>
            </a:endParaRPr>
          </a:p>
        </p:txBody>
      </p:sp>
      <p:cxnSp>
        <p:nvCxnSpPr>
          <p:cNvPr id="517" name="Google Shape;517;g2ad27b658e6_0_44"/>
          <p:cNvCxnSpPr/>
          <p:nvPr/>
        </p:nvCxnSpPr>
        <p:spPr>
          <a:xfrm>
            <a:off x="473195" y="479675"/>
            <a:ext cx="81921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518" name="Google Shape;518;g2ad27b658e6_0_44"/>
          <p:cNvSpPr/>
          <p:nvPr/>
        </p:nvSpPr>
        <p:spPr>
          <a:xfrm>
            <a:off x="2010617" y="4974440"/>
            <a:ext cx="1828800" cy="133500"/>
          </a:xfrm>
          <a:prstGeom prst="rect">
            <a:avLst/>
          </a:prstGeom>
          <a:noFill/>
          <a:ln>
            <a:noFill/>
          </a:ln>
        </p:spPr>
        <p:txBody>
          <a:bodyPr spcFirstLastPara="1" wrap="square" lIns="0" tIns="0" rIns="0" bIns="0" anchor="b" anchorCtr="0">
            <a:noAutofit/>
          </a:bodyPr>
          <a:lstStyle/>
          <a:p>
            <a:pPr marL="0" marR="0" lvl="0" indent="0" algn="l" rtl="0">
              <a:lnSpc>
                <a:spcPct val="131250"/>
              </a:lnSpc>
              <a:spcBef>
                <a:spcPts val="0"/>
              </a:spcBef>
              <a:spcAft>
                <a:spcPts val="0"/>
              </a:spcAft>
              <a:buNone/>
            </a:pPr>
            <a:endParaRPr sz="750" b="0" i="0" u="none" strike="noStrike" cap="none">
              <a:solidFill>
                <a:schemeClr val="dk1"/>
              </a:solidFill>
              <a:latin typeface="Calibri"/>
              <a:ea typeface="Calibri"/>
              <a:cs typeface="Calibri"/>
              <a:sym typeface="Calibri"/>
            </a:endParaRPr>
          </a:p>
        </p:txBody>
      </p:sp>
      <p:sp>
        <p:nvSpPr>
          <p:cNvPr id="519" name="Google Shape;519;g2ad27b658e6_0_44"/>
          <p:cNvSpPr/>
          <p:nvPr/>
        </p:nvSpPr>
        <p:spPr>
          <a:xfrm>
            <a:off x="1519725" y="1624981"/>
            <a:ext cx="1065300" cy="33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900" b="0" i="0" u="none" strike="noStrike" cap="none">
                <a:solidFill>
                  <a:srgbClr val="00CDBC"/>
                </a:solidFill>
                <a:latin typeface="IBM Plex Sans"/>
                <a:ea typeface="IBM Plex Sans"/>
                <a:cs typeface="IBM Plex Sans"/>
                <a:sym typeface="IBM Plex Sans"/>
              </a:rPr>
              <a:t>0</a:t>
            </a:r>
            <a:r>
              <a:rPr lang="en-US" sz="1900">
                <a:solidFill>
                  <a:srgbClr val="00CDBC"/>
                </a:solidFill>
                <a:latin typeface="IBM Plex Sans"/>
                <a:ea typeface="IBM Plex Sans"/>
                <a:cs typeface="IBM Plex Sans"/>
                <a:sym typeface="IBM Plex Sans"/>
              </a:rPr>
              <a:t>4</a:t>
            </a:r>
            <a:endParaRPr sz="1875" b="0" i="0" u="none" strike="noStrike" cap="none">
              <a:solidFill>
                <a:schemeClr val="dk1"/>
              </a:solidFill>
              <a:latin typeface="Calibri"/>
              <a:ea typeface="Calibri"/>
              <a:cs typeface="Calibri"/>
              <a:sym typeface="Calibri"/>
            </a:endParaRPr>
          </a:p>
        </p:txBody>
      </p:sp>
      <p:cxnSp>
        <p:nvCxnSpPr>
          <p:cNvPr id="520" name="Google Shape;520;g2ad27b658e6_0_44"/>
          <p:cNvCxnSpPr/>
          <p:nvPr/>
        </p:nvCxnSpPr>
        <p:spPr>
          <a:xfrm rot="5400000">
            <a:off x="1914465" y="1758625"/>
            <a:ext cx="4071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521" name="Google Shape;521;g2ad27b658e6_0_44"/>
          <p:cNvSpPr/>
          <p:nvPr/>
        </p:nvSpPr>
        <p:spPr>
          <a:xfrm>
            <a:off x="2306925" y="1673125"/>
            <a:ext cx="5937300" cy="171000"/>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1100">
                <a:solidFill>
                  <a:schemeClr val="dk1"/>
                </a:solidFill>
                <a:latin typeface="IBM Plex Sans"/>
                <a:ea typeface="IBM Plex Sans"/>
                <a:cs typeface="IBM Plex Sans"/>
                <a:sym typeface="IBM Plex Sans"/>
              </a:rPr>
              <a:t>Increase the visibility of French gastronomy or sushi restaurants to boost conversion rates</a:t>
            </a:r>
            <a:endParaRPr sz="1100" i="0" u="none" strike="noStrike" cap="none">
              <a:solidFill>
                <a:schemeClr val="dk1"/>
              </a:solidFill>
              <a:latin typeface="IBM Plex Sans"/>
              <a:ea typeface="IBM Plex Sans"/>
              <a:cs typeface="IBM Plex Sans"/>
              <a:sym typeface="IBM Plex Sans"/>
            </a:endParaRPr>
          </a:p>
        </p:txBody>
      </p:sp>
      <p:pic>
        <p:nvPicPr>
          <p:cNvPr id="522" name="Google Shape;522;g2ad27b658e6_0_44"/>
          <p:cNvPicPr preferRelativeResize="0"/>
          <p:nvPr/>
        </p:nvPicPr>
        <p:blipFill>
          <a:blip r:embed="rId3">
            <a:alphaModFix/>
          </a:blip>
          <a:stretch>
            <a:fillRect/>
          </a:stretch>
        </p:blipFill>
        <p:spPr>
          <a:xfrm>
            <a:off x="34150" y="4430150"/>
            <a:ext cx="1175500" cy="713352"/>
          </a:xfrm>
          <a:prstGeom prst="rect">
            <a:avLst/>
          </a:prstGeom>
          <a:noFill/>
          <a:ln>
            <a:noFill/>
          </a:ln>
        </p:spPr>
      </p:pic>
      <p:sp>
        <p:nvSpPr>
          <p:cNvPr id="523" name="Google Shape;523;g2ad27b658e6_0_44"/>
          <p:cNvSpPr/>
          <p:nvPr/>
        </p:nvSpPr>
        <p:spPr>
          <a:xfrm>
            <a:off x="1519725" y="2385154"/>
            <a:ext cx="1065300" cy="33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900" b="0" i="0" u="none" strike="noStrike" cap="none">
                <a:solidFill>
                  <a:srgbClr val="00CDBC"/>
                </a:solidFill>
                <a:latin typeface="IBM Plex Sans"/>
                <a:ea typeface="IBM Plex Sans"/>
                <a:cs typeface="IBM Plex Sans"/>
                <a:sym typeface="IBM Plex Sans"/>
              </a:rPr>
              <a:t>0</a:t>
            </a:r>
            <a:r>
              <a:rPr lang="en-US" sz="1900">
                <a:solidFill>
                  <a:srgbClr val="00CDBC"/>
                </a:solidFill>
                <a:latin typeface="IBM Plex Sans"/>
                <a:ea typeface="IBM Plex Sans"/>
                <a:cs typeface="IBM Plex Sans"/>
                <a:sym typeface="IBM Plex Sans"/>
              </a:rPr>
              <a:t>5</a:t>
            </a:r>
            <a:endParaRPr sz="1875" b="0" i="0" u="none" strike="noStrike" cap="none">
              <a:solidFill>
                <a:schemeClr val="dk1"/>
              </a:solidFill>
              <a:latin typeface="Calibri"/>
              <a:ea typeface="Calibri"/>
              <a:cs typeface="Calibri"/>
              <a:sym typeface="Calibri"/>
            </a:endParaRPr>
          </a:p>
        </p:txBody>
      </p:sp>
      <p:cxnSp>
        <p:nvCxnSpPr>
          <p:cNvPr id="524" name="Google Shape;524;g2ad27b658e6_0_44"/>
          <p:cNvCxnSpPr/>
          <p:nvPr/>
        </p:nvCxnSpPr>
        <p:spPr>
          <a:xfrm rot="5400000">
            <a:off x="1914465" y="2518798"/>
            <a:ext cx="4071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525" name="Google Shape;525;g2ad27b658e6_0_44"/>
          <p:cNvSpPr/>
          <p:nvPr/>
        </p:nvSpPr>
        <p:spPr>
          <a:xfrm>
            <a:off x="2302875" y="2270327"/>
            <a:ext cx="5707800" cy="171000"/>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1100">
                <a:solidFill>
                  <a:schemeClr val="dk1"/>
                </a:solidFill>
                <a:latin typeface="IBM Plex Sans"/>
                <a:ea typeface="IBM Plex Sans"/>
                <a:cs typeface="IBM Plex Sans"/>
                <a:sym typeface="IBM Plex Sans"/>
              </a:rPr>
              <a:t>Client Loyalty should be considered for retargeting : They are more likely to convert if they have already placed orders with Deliveroo. Also the ones who clicked on the ads but did not get converted to sales should be retargeted</a:t>
            </a:r>
            <a:endParaRPr sz="1100" i="0" u="none" strike="noStrike" cap="none">
              <a:solidFill>
                <a:schemeClr val="dk1"/>
              </a:solidFill>
              <a:latin typeface="IBM Plex Sans"/>
              <a:ea typeface="IBM Plex Sans"/>
              <a:cs typeface="IBM Plex Sans"/>
              <a:sym typeface="IBM Plex Sans"/>
            </a:endParaRPr>
          </a:p>
        </p:txBody>
      </p:sp>
      <p:sp>
        <p:nvSpPr>
          <p:cNvPr id="526" name="Google Shape;526;g2ad27b658e6_0_44"/>
          <p:cNvSpPr/>
          <p:nvPr/>
        </p:nvSpPr>
        <p:spPr>
          <a:xfrm>
            <a:off x="1519725" y="3334668"/>
            <a:ext cx="1065300" cy="33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900" b="0" i="0" u="none" strike="noStrike" cap="none">
                <a:solidFill>
                  <a:srgbClr val="00CDBC"/>
                </a:solidFill>
                <a:latin typeface="IBM Plex Sans"/>
                <a:ea typeface="IBM Plex Sans"/>
                <a:cs typeface="IBM Plex Sans"/>
                <a:sym typeface="IBM Plex Sans"/>
              </a:rPr>
              <a:t>0</a:t>
            </a:r>
            <a:r>
              <a:rPr lang="en-US" sz="1900">
                <a:solidFill>
                  <a:srgbClr val="00CDBC"/>
                </a:solidFill>
                <a:latin typeface="IBM Plex Sans"/>
                <a:ea typeface="IBM Plex Sans"/>
                <a:cs typeface="IBM Plex Sans"/>
                <a:sym typeface="IBM Plex Sans"/>
              </a:rPr>
              <a:t>6</a:t>
            </a:r>
            <a:endParaRPr sz="1875" b="0" i="0" u="none" strike="noStrike" cap="none">
              <a:solidFill>
                <a:schemeClr val="dk1"/>
              </a:solidFill>
              <a:latin typeface="Calibri"/>
              <a:ea typeface="Calibri"/>
              <a:cs typeface="Calibri"/>
              <a:sym typeface="Calibri"/>
            </a:endParaRPr>
          </a:p>
        </p:txBody>
      </p:sp>
      <p:cxnSp>
        <p:nvCxnSpPr>
          <p:cNvPr id="527" name="Google Shape;527;g2ad27b658e6_0_44"/>
          <p:cNvCxnSpPr/>
          <p:nvPr/>
        </p:nvCxnSpPr>
        <p:spPr>
          <a:xfrm rot="5400000">
            <a:off x="1914465" y="3468313"/>
            <a:ext cx="4071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528" name="Google Shape;528;g2ad27b658e6_0_44"/>
          <p:cNvSpPr/>
          <p:nvPr/>
        </p:nvSpPr>
        <p:spPr>
          <a:xfrm>
            <a:off x="2302875" y="3264763"/>
            <a:ext cx="5707800" cy="1710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US" sz="1100">
                <a:solidFill>
                  <a:schemeClr val="dk1"/>
                </a:solidFill>
                <a:latin typeface="IBM Plex Sans"/>
                <a:ea typeface="IBM Plex Sans"/>
                <a:cs typeface="IBM Plex Sans"/>
                <a:sym typeface="IBM Plex Sans"/>
              </a:rPr>
              <a:t>Based on the advertising budget, utilize PPC (Pay-Per-Click) targeting for potential clickers to enhance order conversion optimization</a:t>
            </a:r>
            <a:endParaRPr sz="1100">
              <a:solidFill>
                <a:schemeClr val="dk1"/>
              </a:solidFill>
              <a:latin typeface="IBM Plex Sans"/>
              <a:ea typeface="IBM Plex Sans"/>
              <a:cs typeface="IBM Plex Sans"/>
              <a:sym typeface="IBM Plex Sans"/>
            </a:endParaRPr>
          </a:p>
        </p:txBody>
      </p:sp>
      <p:sp>
        <p:nvSpPr>
          <p:cNvPr id="529" name="Google Shape;529;g2ad27b658e6_0_44"/>
          <p:cNvSpPr/>
          <p:nvPr/>
        </p:nvSpPr>
        <p:spPr>
          <a:xfrm>
            <a:off x="1519725" y="4137056"/>
            <a:ext cx="1065300" cy="33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900" b="0" i="0" u="none" strike="noStrike" cap="none">
                <a:solidFill>
                  <a:srgbClr val="00CDBC"/>
                </a:solidFill>
                <a:latin typeface="IBM Plex Sans"/>
                <a:ea typeface="IBM Plex Sans"/>
                <a:cs typeface="IBM Plex Sans"/>
                <a:sym typeface="IBM Plex Sans"/>
              </a:rPr>
              <a:t>0</a:t>
            </a:r>
            <a:r>
              <a:rPr lang="en-US" sz="1900">
                <a:solidFill>
                  <a:srgbClr val="00CDBC"/>
                </a:solidFill>
                <a:latin typeface="IBM Plex Sans"/>
                <a:ea typeface="IBM Plex Sans"/>
                <a:cs typeface="IBM Plex Sans"/>
                <a:sym typeface="IBM Plex Sans"/>
              </a:rPr>
              <a:t>7</a:t>
            </a:r>
            <a:endParaRPr sz="1875" b="0" i="0" u="none" strike="noStrike" cap="none">
              <a:solidFill>
                <a:schemeClr val="dk1"/>
              </a:solidFill>
              <a:latin typeface="Calibri"/>
              <a:ea typeface="Calibri"/>
              <a:cs typeface="Calibri"/>
              <a:sym typeface="Calibri"/>
            </a:endParaRPr>
          </a:p>
        </p:txBody>
      </p:sp>
      <p:cxnSp>
        <p:nvCxnSpPr>
          <p:cNvPr id="530" name="Google Shape;530;g2ad27b658e6_0_44"/>
          <p:cNvCxnSpPr/>
          <p:nvPr/>
        </p:nvCxnSpPr>
        <p:spPr>
          <a:xfrm rot="5400000">
            <a:off x="1914465" y="4270700"/>
            <a:ext cx="4071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531" name="Google Shape;531;g2ad27b658e6_0_44"/>
          <p:cNvSpPr/>
          <p:nvPr/>
        </p:nvSpPr>
        <p:spPr>
          <a:xfrm>
            <a:off x="2302875" y="4067150"/>
            <a:ext cx="5707800" cy="1710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US" sz="1100">
                <a:solidFill>
                  <a:schemeClr val="dk1"/>
                </a:solidFill>
                <a:latin typeface="IBM Plex Sans"/>
                <a:ea typeface="IBM Plex Sans"/>
                <a:cs typeface="IBM Plex Sans"/>
                <a:sym typeface="IBM Plex Sans"/>
              </a:rPr>
              <a:t>Identify and focus on regions with high engagement or potential for conversion, investing more in offline and retail marketing efforts in these areas</a:t>
            </a:r>
            <a:r>
              <a:rPr lang="en-US" sz="1200">
                <a:solidFill>
                  <a:schemeClr val="dk1"/>
                </a:solidFill>
                <a:latin typeface="Roboto"/>
                <a:ea typeface="Roboto"/>
                <a:cs typeface="Roboto"/>
                <a:sym typeface="Roboto"/>
              </a:rPr>
              <a:t>.</a:t>
            </a:r>
            <a:endParaRPr sz="1100">
              <a:solidFill>
                <a:schemeClr val="dk1"/>
              </a:solidFill>
              <a:latin typeface="IBM Plex Sans"/>
              <a:ea typeface="IBM Plex Sans"/>
              <a:cs typeface="IBM Plex Sans"/>
              <a:sym typeface="IBM Plex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36"/>
        <p:cNvGrpSpPr/>
        <p:nvPr/>
      </p:nvGrpSpPr>
      <p:grpSpPr>
        <a:xfrm>
          <a:off x="0" y="0"/>
          <a:ext cx="0" cy="0"/>
          <a:chOff x="0" y="0"/>
          <a:chExt cx="0" cy="0"/>
        </a:xfrm>
      </p:grpSpPr>
      <p:cxnSp>
        <p:nvCxnSpPr>
          <p:cNvPr id="537" name="Google Shape;537;g2ad47293dc4_5_52"/>
          <p:cNvCxnSpPr/>
          <p:nvPr/>
        </p:nvCxnSpPr>
        <p:spPr>
          <a:xfrm rot="5400000">
            <a:off x="647106" y="1023132"/>
            <a:ext cx="762000" cy="0"/>
          </a:xfrm>
          <a:prstGeom prst="straightConnector1">
            <a:avLst/>
          </a:prstGeom>
          <a:solidFill>
            <a:srgbClr val="FFFFFF"/>
          </a:solidFill>
          <a:ln w="9525" cap="flat" cmpd="sng">
            <a:solidFill>
              <a:srgbClr val="FFFFFF">
                <a:alpha val="29800"/>
              </a:srgbClr>
            </a:solidFill>
            <a:prstDash val="solid"/>
            <a:round/>
            <a:headEnd type="none" w="sm" len="sm"/>
            <a:tailEnd type="none" w="sm" len="sm"/>
          </a:ln>
        </p:spPr>
      </p:cxnSp>
      <p:cxnSp>
        <p:nvCxnSpPr>
          <p:cNvPr id="538" name="Google Shape;538;g2ad47293dc4_5_52"/>
          <p:cNvCxnSpPr/>
          <p:nvPr/>
        </p:nvCxnSpPr>
        <p:spPr>
          <a:xfrm>
            <a:off x="477497" y="646731"/>
            <a:ext cx="8763000" cy="0"/>
          </a:xfrm>
          <a:prstGeom prst="straightConnector1">
            <a:avLst/>
          </a:prstGeom>
          <a:solidFill>
            <a:srgbClr val="FFFFFF"/>
          </a:solidFill>
          <a:ln w="9525" cap="flat" cmpd="sng">
            <a:solidFill>
              <a:srgbClr val="FFFFFF">
                <a:alpha val="29800"/>
              </a:srgbClr>
            </a:solidFill>
            <a:prstDash val="solid"/>
            <a:round/>
            <a:headEnd type="none" w="sm" len="sm"/>
            <a:tailEnd type="none" w="sm" len="sm"/>
          </a:ln>
        </p:spPr>
      </p:cxnSp>
      <p:sp>
        <p:nvSpPr>
          <p:cNvPr id="539" name="Google Shape;539;g2ad47293dc4_5_52"/>
          <p:cNvSpPr/>
          <p:nvPr/>
        </p:nvSpPr>
        <p:spPr>
          <a:xfrm>
            <a:off x="44295" y="720281"/>
            <a:ext cx="914400" cy="30870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1900" b="0" i="0" u="none" strike="noStrike" cap="none">
                <a:solidFill>
                  <a:srgbClr val="00CDBC"/>
                </a:solidFill>
                <a:latin typeface="IBM Plex Sans"/>
                <a:ea typeface="IBM Plex Sans"/>
                <a:cs typeface="IBM Plex Sans"/>
                <a:sym typeface="IBM Plex Sans"/>
              </a:rPr>
              <a:t>0</a:t>
            </a:r>
            <a:r>
              <a:rPr lang="en-US" sz="1900">
                <a:solidFill>
                  <a:srgbClr val="00CDBC"/>
                </a:solidFill>
                <a:latin typeface="IBM Plex Sans"/>
                <a:ea typeface="IBM Plex Sans"/>
                <a:cs typeface="IBM Plex Sans"/>
                <a:sym typeface="IBM Plex Sans"/>
              </a:rPr>
              <a:t>7</a:t>
            </a:r>
            <a:endParaRPr sz="1875" b="0" i="0" u="none" strike="noStrike" cap="none">
              <a:solidFill>
                <a:srgbClr val="00CDBC"/>
              </a:solidFill>
              <a:latin typeface="Calibri"/>
              <a:ea typeface="Calibri"/>
              <a:cs typeface="Calibri"/>
              <a:sym typeface="Calibri"/>
            </a:endParaRPr>
          </a:p>
        </p:txBody>
      </p:sp>
      <p:sp>
        <p:nvSpPr>
          <p:cNvPr id="540" name="Google Shape;540;g2ad47293dc4_5_52"/>
          <p:cNvSpPr/>
          <p:nvPr/>
        </p:nvSpPr>
        <p:spPr>
          <a:xfrm>
            <a:off x="1075061" y="570336"/>
            <a:ext cx="7315200" cy="681000"/>
          </a:xfrm>
          <a:prstGeom prst="rect">
            <a:avLst/>
          </a:prstGeom>
          <a:noFill/>
          <a:ln>
            <a:noFill/>
          </a:ln>
        </p:spPr>
        <p:txBody>
          <a:bodyPr spcFirstLastPara="1" wrap="square" lIns="0" tIns="0" rIns="0" bIns="0" anchor="t" anchorCtr="0">
            <a:noAutofit/>
          </a:bodyPr>
          <a:lstStyle/>
          <a:p>
            <a:pPr marL="0" marR="0" lvl="0" indent="0" algn="l" rtl="0">
              <a:lnSpc>
                <a:spcPct val="109449"/>
              </a:lnSpc>
              <a:spcBef>
                <a:spcPts val="0"/>
              </a:spcBef>
              <a:spcAft>
                <a:spcPts val="0"/>
              </a:spcAft>
              <a:buNone/>
            </a:pPr>
            <a:r>
              <a:rPr lang="en-US" sz="4900">
                <a:solidFill>
                  <a:srgbClr val="FFFFFF"/>
                </a:solidFill>
                <a:latin typeface="IBM Plex Sans"/>
                <a:ea typeface="IBM Plex Sans"/>
                <a:cs typeface="IBM Plex Sans"/>
                <a:sym typeface="IBM Plex Sans"/>
              </a:rPr>
              <a:t>Conclusion</a:t>
            </a:r>
            <a:endParaRPr sz="4875" b="0" i="0" u="none" strike="noStrike" cap="none">
              <a:solidFill>
                <a:schemeClr val="dk1"/>
              </a:solidFill>
              <a:latin typeface="Calibri"/>
              <a:ea typeface="Calibri"/>
              <a:cs typeface="Calibri"/>
              <a:sym typeface="Calibri"/>
            </a:endParaRPr>
          </a:p>
        </p:txBody>
      </p:sp>
      <p:pic>
        <p:nvPicPr>
          <p:cNvPr id="541" name="Google Shape;541;g2ad47293dc4_5_52"/>
          <p:cNvPicPr preferRelativeResize="0"/>
          <p:nvPr/>
        </p:nvPicPr>
        <p:blipFill>
          <a:blip r:embed="rId3">
            <a:alphaModFix/>
          </a:blip>
          <a:stretch>
            <a:fillRect/>
          </a:stretch>
        </p:blipFill>
        <p:spPr>
          <a:xfrm>
            <a:off x="34150" y="4430150"/>
            <a:ext cx="1175500" cy="713352"/>
          </a:xfrm>
          <a:prstGeom prst="rect">
            <a:avLst/>
          </a:prstGeom>
          <a:noFill/>
          <a:ln>
            <a:noFill/>
          </a:ln>
        </p:spPr>
      </p:pic>
      <p:cxnSp>
        <p:nvCxnSpPr>
          <p:cNvPr id="542" name="Google Shape;542;g2ad47293dc4_5_52"/>
          <p:cNvCxnSpPr/>
          <p:nvPr/>
        </p:nvCxnSpPr>
        <p:spPr>
          <a:xfrm>
            <a:off x="473195" y="648130"/>
            <a:ext cx="81921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543" name="Google Shape;543;g2ad47293dc4_5_52"/>
          <p:cNvSpPr/>
          <p:nvPr/>
        </p:nvSpPr>
        <p:spPr>
          <a:xfrm>
            <a:off x="2010617" y="5142895"/>
            <a:ext cx="1828800" cy="133500"/>
          </a:xfrm>
          <a:prstGeom prst="rect">
            <a:avLst/>
          </a:prstGeom>
          <a:noFill/>
          <a:ln>
            <a:noFill/>
          </a:ln>
        </p:spPr>
        <p:txBody>
          <a:bodyPr spcFirstLastPara="1" wrap="square" lIns="0" tIns="0" rIns="0" bIns="0" anchor="b" anchorCtr="0">
            <a:noAutofit/>
          </a:bodyPr>
          <a:lstStyle/>
          <a:p>
            <a:pPr marL="0" marR="0" lvl="0" indent="0" algn="l" rtl="0">
              <a:lnSpc>
                <a:spcPct val="131250"/>
              </a:lnSpc>
              <a:spcBef>
                <a:spcPts val="0"/>
              </a:spcBef>
              <a:spcAft>
                <a:spcPts val="0"/>
              </a:spcAft>
              <a:buNone/>
            </a:pPr>
            <a:endParaRPr sz="750" b="0" i="0" u="none" strike="noStrike" cap="none">
              <a:solidFill>
                <a:schemeClr val="dk1"/>
              </a:solidFill>
              <a:latin typeface="Calibri"/>
              <a:ea typeface="Calibri"/>
              <a:cs typeface="Calibri"/>
              <a:sym typeface="Calibri"/>
            </a:endParaRPr>
          </a:p>
        </p:txBody>
      </p:sp>
      <p:cxnSp>
        <p:nvCxnSpPr>
          <p:cNvPr id="544" name="Google Shape;544;g2ad47293dc4_5_52"/>
          <p:cNvCxnSpPr/>
          <p:nvPr/>
        </p:nvCxnSpPr>
        <p:spPr>
          <a:xfrm rot="5400000">
            <a:off x="836351" y="1565184"/>
            <a:ext cx="4071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cxnSp>
        <p:nvCxnSpPr>
          <p:cNvPr id="545" name="Google Shape;545;g2ad47293dc4_5_52"/>
          <p:cNvCxnSpPr/>
          <p:nvPr/>
        </p:nvCxnSpPr>
        <p:spPr>
          <a:xfrm rot="5400000">
            <a:off x="836351" y="2298056"/>
            <a:ext cx="4071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cxnSp>
        <p:nvCxnSpPr>
          <p:cNvPr id="546" name="Google Shape;546;g2ad47293dc4_5_52"/>
          <p:cNvCxnSpPr/>
          <p:nvPr/>
        </p:nvCxnSpPr>
        <p:spPr>
          <a:xfrm rot="5400000">
            <a:off x="836351" y="3019154"/>
            <a:ext cx="4071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cxnSp>
        <p:nvCxnSpPr>
          <p:cNvPr id="547" name="Google Shape;547;g2ad47293dc4_5_52"/>
          <p:cNvCxnSpPr/>
          <p:nvPr/>
        </p:nvCxnSpPr>
        <p:spPr>
          <a:xfrm rot="5400000">
            <a:off x="813890" y="3687720"/>
            <a:ext cx="4071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cxnSp>
        <p:nvCxnSpPr>
          <p:cNvPr id="548" name="Google Shape;548;g2ad47293dc4_5_52"/>
          <p:cNvCxnSpPr/>
          <p:nvPr/>
        </p:nvCxnSpPr>
        <p:spPr>
          <a:xfrm rot="5400000">
            <a:off x="836351" y="4420592"/>
            <a:ext cx="4071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549" name="Google Shape;549;g2ad47293dc4_5_52"/>
          <p:cNvSpPr/>
          <p:nvPr/>
        </p:nvSpPr>
        <p:spPr>
          <a:xfrm>
            <a:off x="5540524" y="4390675"/>
            <a:ext cx="3442500" cy="480000"/>
          </a:xfrm>
          <a:prstGeom prst="rect">
            <a:avLst/>
          </a:prstGeom>
          <a:noFill/>
          <a:ln>
            <a:noFill/>
          </a:ln>
        </p:spPr>
        <p:txBody>
          <a:bodyPr spcFirstLastPara="1" wrap="square" lIns="0" tIns="0" rIns="0" bIns="0" anchor="b" anchorCtr="0">
            <a:noAutofit/>
          </a:bodyPr>
          <a:lstStyle/>
          <a:p>
            <a:pPr marL="0" marR="0" lvl="0" indent="0" algn="l" rtl="0">
              <a:lnSpc>
                <a:spcPct val="140000"/>
              </a:lnSpc>
              <a:spcBef>
                <a:spcPts val="0"/>
              </a:spcBef>
              <a:spcAft>
                <a:spcPts val="0"/>
              </a:spcAft>
              <a:buNone/>
            </a:pPr>
            <a:r>
              <a:rPr lang="en-US" sz="1100">
                <a:solidFill>
                  <a:schemeClr val="lt1"/>
                </a:solidFill>
                <a:latin typeface="Roboto"/>
                <a:ea typeface="Roboto"/>
                <a:cs typeface="Roboto"/>
                <a:sym typeface="Roboto"/>
              </a:rPr>
              <a:t>Throughout our work for Deliveroo, we had had the opportunity to explore several leads to process the available data efficiently,select the best predictive model and deliver the most insightful recommendations. In this section w</a:t>
            </a:r>
            <a:r>
              <a:rPr lang="en-US" sz="1200">
                <a:solidFill>
                  <a:schemeClr val="lt1"/>
                </a:solidFill>
                <a:latin typeface="Roboto"/>
                <a:ea typeface="Roboto"/>
                <a:cs typeface="Roboto"/>
                <a:sym typeface="Roboto"/>
              </a:rPr>
              <a:t>e will encapsulate the key findings and insights derived from our model, emphasizing their significance in addressing Deliveroo's challenges</a:t>
            </a:r>
            <a:endParaRPr sz="1200">
              <a:solidFill>
                <a:schemeClr val="lt1"/>
              </a:solidFill>
              <a:latin typeface="Roboto"/>
              <a:ea typeface="Roboto"/>
              <a:cs typeface="Roboto"/>
              <a:sym typeface="Roboto"/>
            </a:endParaRPr>
          </a:p>
          <a:p>
            <a:pPr marL="0" marR="0" lvl="0" indent="0" algn="l" rtl="0">
              <a:lnSpc>
                <a:spcPct val="140000"/>
              </a:lnSpc>
              <a:spcBef>
                <a:spcPts val="0"/>
              </a:spcBef>
              <a:spcAft>
                <a:spcPts val="0"/>
              </a:spcAft>
              <a:buNone/>
            </a:pPr>
            <a:endParaRPr sz="1100">
              <a:solidFill>
                <a:schemeClr val="lt1"/>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54"/>
        <p:cNvGrpSpPr/>
        <p:nvPr/>
      </p:nvGrpSpPr>
      <p:grpSpPr>
        <a:xfrm>
          <a:off x="0" y="0"/>
          <a:ext cx="0" cy="0"/>
          <a:chOff x="0" y="0"/>
          <a:chExt cx="0" cy="0"/>
        </a:xfrm>
      </p:grpSpPr>
      <p:sp>
        <p:nvSpPr>
          <p:cNvPr id="555" name="Google Shape;555;g2ad47293dc4_9_3"/>
          <p:cNvSpPr/>
          <p:nvPr/>
        </p:nvSpPr>
        <p:spPr>
          <a:xfrm>
            <a:off x="572350" y="577300"/>
            <a:ext cx="7422300" cy="4191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None/>
            </a:pPr>
            <a:r>
              <a:rPr lang="en-US" sz="3000">
                <a:latin typeface="IBM Plex Sans"/>
                <a:ea typeface="IBM Plex Sans"/>
                <a:cs typeface="IBM Plex Sans"/>
                <a:sym typeface="IBM Plex Sans"/>
              </a:rPr>
              <a:t>Conclusion</a:t>
            </a:r>
            <a:endParaRPr sz="3000" b="0" i="0" u="none" strike="noStrike" cap="none">
              <a:solidFill>
                <a:schemeClr val="dk1"/>
              </a:solidFill>
              <a:latin typeface="Calibri"/>
              <a:ea typeface="Calibri"/>
              <a:cs typeface="Calibri"/>
              <a:sym typeface="Calibri"/>
            </a:endParaRPr>
          </a:p>
        </p:txBody>
      </p:sp>
      <p:cxnSp>
        <p:nvCxnSpPr>
          <p:cNvPr id="556" name="Google Shape;556;g2ad47293dc4_9_3"/>
          <p:cNvCxnSpPr/>
          <p:nvPr/>
        </p:nvCxnSpPr>
        <p:spPr>
          <a:xfrm>
            <a:off x="473195" y="479675"/>
            <a:ext cx="81921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pic>
        <p:nvPicPr>
          <p:cNvPr id="557" name="Google Shape;557;g2ad47293dc4_9_3"/>
          <p:cNvPicPr preferRelativeResize="0"/>
          <p:nvPr/>
        </p:nvPicPr>
        <p:blipFill>
          <a:blip r:embed="rId3">
            <a:alphaModFix/>
          </a:blip>
          <a:stretch>
            <a:fillRect/>
          </a:stretch>
        </p:blipFill>
        <p:spPr>
          <a:xfrm>
            <a:off x="-3250" y="4493425"/>
            <a:ext cx="1175500" cy="713352"/>
          </a:xfrm>
          <a:prstGeom prst="rect">
            <a:avLst/>
          </a:prstGeom>
          <a:noFill/>
          <a:ln>
            <a:noFill/>
          </a:ln>
        </p:spPr>
      </p:pic>
      <p:sp>
        <p:nvSpPr>
          <p:cNvPr id="558" name="Google Shape;558;g2ad47293dc4_9_3"/>
          <p:cNvSpPr/>
          <p:nvPr/>
        </p:nvSpPr>
        <p:spPr>
          <a:xfrm>
            <a:off x="573962" y="1251863"/>
            <a:ext cx="1065300" cy="33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900">
                <a:solidFill>
                  <a:srgbClr val="00CDBC"/>
                </a:solidFill>
                <a:latin typeface="IBM Plex Sans"/>
                <a:ea typeface="IBM Plex Sans"/>
                <a:cs typeface="IBM Plex Sans"/>
                <a:sym typeface="IBM Plex Sans"/>
              </a:rPr>
              <a:t>i</a:t>
            </a:r>
            <a:endParaRPr sz="1875" b="0" i="0" u="none" strike="noStrike" cap="none">
              <a:solidFill>
                <a:schemeClr val="dk1"/>
              </a:solidFill>
              <a:latin typeface="Calibri"/>
              <a:ea typeface="Calibri"/>
              <a:cs typeface="Calibri"/>
              <a:sym typeface="Calibri"/>
            </a:endParaRPr>
          </a:p>
        </p:txBody>
      </p:sp>
      <p:cxnSp>
        <p:nvCxnSpPr>
          <p:cNvPr id="559" name="Google Shape;559;g2ad47293dc4_9_3"/>
          <p:cNvCxnSpPr/>
          <p:nvPr/>
        </p:nvCxnSpPr>
        <p:spPr>
          <a:xfrm rot="5400000">
            <a:off x="968701" y="1441659"/>
            <a:ext cx="4071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560" name="Google Shape;560;g2ad47293dc4_9_3"/>
          <p:cNvSpPr/>
          <p:nvPr/>
        </p:nvSpPr>
        <p:spPr>
          <a:xfrm>
            <a:off x="1246397" y="1264880"/>
            <a:ext cx="7551300" cy="512100"/>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1100">
                <a:solidFill>
                  <a:schemeClr val="dk1"/>
                </a:solidFill>
                <a:latin typeface="IBM Plex Sans"/>
                <a:ea typeface="IBM Plex Sans"/>
                <a:cs typeface="IBM Plex Sans"/>
                <a:sym typeface="IBM Plex Sans"/>
              </a:rPr>
              <a:t>Redefining objective : Apart from accuracy, not missing potential interested customers (recall) was also considered top priority</a:t>
            </a:r>
            <a:endParaRPr sz="1100" i="0" u="none" strike="noStrike" cap="none">
              <a:solidFill>
                <a:schemeClr val="dk1"/>
              </a:solidFill>
              <a:latin typeface="IBM Plex Sans"/>
              <a:ea typeface="IBM Plex Sans"/>
              <a:cs typeface="IBM Plex Sans"/>
              <a:sym typeface="IBM Plex Sans"/>
            </a:endParaRPr>
          </a:p>
        </p:txBody>
      </p:sp>
      <p:sp>
        <p:nvSpPr>
          <p:cNvPr id="561" name="Google Shape;561;g2ad47293dc4_9_3"/>
          <p:cNvSpPr/>
          <p:nvPr/>
        </p:nvSpPr>
        <p:spPr>
          <a:xfrm>
            <a:off x="573962" y="2040887"/>
            <a:ext cx="1065300" cy="33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900">
                <a:solidFill>
                  <a:srgbClr val="00CDBC"/>
                </a:solidFill>
                <a:latin typeface="IBM Plex Sans"/>
                <a:ea typeface="IBM Plex Sans"/>
                <a:cs typeface="IBM Plex Sans"/>
                <a:sym typeface="IBM Plex Sans"/>
              </a:rPr>
              <a:t>ii</a:t>
            </a:r>
            <a:endParaRPr sz="1875" b="0" i="0" u="none" strike="noStrike" cap="none">
              <a:solidFill>
                <a:schemeClr val="dk1"/>
              </a:solidFill>
              <a:latin typeface="Calibri"/>
              <a:ea typeface="Calibri"/>
              <a:cs typeface="Calibri"/>
              <a:sym typeface="Calibri"/>
            </a:endParaRPr>
          </a:p>
        </p:txBody>
      </p:sp>
      <p:cxnSp>
        <p:nvCxnSpPr>
          <p:cNvPr id="562" name="Google Shape;562;g2ad47293dc4_9_3"/>
          <p:cNvCxnSpPr/>
          <p:nvPr/>
        </p:nvCxnSpPr>
        <p:spPr>
          <a:xfrm rot="5400000">
            <a:off x="968701" y="2174531"/>
            <a:ext cx="4071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563" name="Google Shape;563;g2ad47293dc4_9_3"/>
          <p:cNvSpPr/>
          <p:nvPr/>
        </p:nvSpPr>
        <p:spPr>
          <a:xfrm>
            <a:off x="1246397" y="2792289"/>
            <a:ext cx="7424100" cy="4266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Clr>
                <a:schemeClr val="dk1"/>
              </a:buClr>
              <a:buFont typeface="Arial"/>
              <a:buNone/>
            </a:pPr>
            <a:r>
              <a:rPr lang="en-US" sz="1100">
                <a:solidFill>
                  <a:schemeClr val="dk1"/>
                </a:solidFill>
                <a:latin typeface="IBM Plex Sans"/>
                <a:ea typeface="IBM Plex Sans"/>
                <a:cs typeface="IBM Plex Sans"/>
                <a:sym typeface="IBM Plex Sans"/>
              </a:rPr>
              <a:t>Best model : Found Ensemble model blending XGBoost and Random forest achieved our intended objective </a:t>
            </a:r>
            <a:endParaRPr sz="1100">
              <a:solidFill>
                <a:schemeClr val="dk1"/>
              </a:solidFill>
              <a:latin typeface="IBM Plex Sans"/>
              <a:ea typeface="IBM Plex Sans"/>
              <a:cs typeface="IBM Plex Sans"/>
              <a:sym typeface="IBM Plex Sans"/>
            </a:endParaRPr>
          </a:p>
          <a:p>
            <a:pPr marL="0" marR="0" lvl="0" indent="0" algn="l" rtl="0">
              <a:lnSpc>
                <a:spcPct val="140000"/>
              </a:lnSpc>
              <a:spcBef>
                <a:spcPts val="0"/>
              </a:spcBef>
              <a:spcAft>
                <a:spcPts val="0"/>
              </a:spcAft>
              <a:buNone/>
            </a:pPr>
            <a:endParaRPr sz="1100">
              <a:solidFill>
                <a:schemeClr val="dk1"/>
              </a:solidFill>
              <a:latin typeface="IBM Plex Sans"/>
              <a:ea typeface="IBM Plex Sans"/>
              <a:cs typeface="IBM Plex Sans"/>
              <a:sym typeface="IBM Plex Sans"/>
            </a:endParaRPr>
          </a:p>
        </p:txBody>
      </p:sp>
      <p:sp>
        <p:nvSpPr>
          <p:cNvPr id="564" name="Google Shape;564;g2ad47293dc4_9_3"/>
          <p:cNvSpPr/>
          <p:nvPr/>
        </p:nvSpPr>
        <p:spPr>
          <a:xfrm>
            <a:off x="573962" y="2761985"/>
            <a:ext cx="1065300" cy="33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900">
                <a:solidFill>
                  <a:srgbClr val="00CDBC"/>
                </a:solidFill>
                <a:latin typeface="IBM Plex Sans"/>
                <a:ea typeface="IBM Plex Sans"/>
                <a:cs typeface="IBM Plex Sans"/>
                <a:sym typeface="IBM Plex Sans"/>
              </a:rPr>
              <a:t>iii</a:t>
            </a:r>
            <a:endParaRPr sz="1875" b="0" i="0" u="none" strike="noStrike" cap="none">
              <a:solidFill>
                <a:schemeClr val="dk1"/>
              </a:solidFill>
              <a:latin typeface="Calibri"/>
              <a:ea typeface="Calibri"/>
              <a:cs typeface="Calibri"/>
              <a:sym typeface="Calibri"/>
            </a:endParaRPr>
          </a:p>
        </p:txBody>
      </p:sp>
      <p:cxnSp>
        <p:nvCxnSpPr>
          <p:cNvPr id="565" name="Google Shape;565;g2ad47293dc4_9_3"/>
          <p:cNvCxnSpPr/>
          <p:nvPr/>
        </p:nvCxnSpPr>
        <p:spPr>
          <a:xfrm rot="5400000">
            <a:off x="968701" y="2895629"/>
            <a:ext cx="4071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566" name="Google Shape;566;g2ad47293dc4_9_3"/>
          <p:cNvSpPr/>
          <p:nvPr/>
        </p:nvSpPr>
        <p:spPr>
          <a:xfrm>
            <a:off x="1246397" y="1981354"/>
            <a:ext cx="7424100" cy="4266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US" sz="1100">
                <a:solidFill>
                  <a:schemeClr val="dk1"/>
                </a:solidFill>
                <a:latin typeface="IBM Plex Sans"/>
                <a:ea typeface="IBM Plex Sans"/>
                <a:cs typeface="IBM Plex Sans"/>
                <a:sym typeface="IBM Plex Sans"/>
              </a:rPr>
              <a:t>Feature Engineering Approach: Employing robust scaling and XG-Boost for feature prioritization proved crucial for model precision and managing data anomalies effectively</a:t>
            </a:r>
            <a:endParaRPr sz="1100">
              <a:solidFill>
                <a:schemeClr val="dk1"/>
              </a:solidFill>
              <a:latin typeface="IBM Plex Sans"/>
              <a:ea typeface="IBM Plex Sans"/>
              <a:cs typeface="IBM Plex Sans"/>
              <a:sym typeface="IBM Plex Sans"/>
            </a:endParaRPr>
          </a:p>
        </p:txBody>
      </p:sp>
      <p:sp>
        <p:nvSpPr>
          <p:cNvPr id="567" name="Google Shape;567;g2ad47293dc4_9_3"/>
          <p:cNvSpPr/>
          <p:nvPr/>
        </p:nvSpPr>
        <p:spPr>
          <a:xfrm>
            <a:off x="551501" y="3430551"/>
            <a:ext cx="1065300" cy="33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900">
                <a:solidFill>
                  <a:srgbClr val="00CDBC"/>
                </a:solidFill>
                <a:latin typeface="IBM Plex Sans"/>
                <a:ea typeface="IBM Plex Sans"/>
                <a:cs typeface="IBM Plex Sans"/>
                <a:sym typeface="IBM Plex Sans"/>
              </a:rPr>
              <a:t>iv</a:t>
            </a:r>
            <a:endParaRPr sz="1875" b="0" i="0" u="none" strike="noStrike" cap="none">
              <a:solidFill>
                <a:schemeClr val="dk1"/>
              </a:solidFill>
              <a:latin typeface="Calibri"/>
              <a:ea typeface="Calibri"/>
              <a:cs typeface="Calibri"/>
              <a:sym typeface="Calibri"/>
            </a:endParaRPr>
          </a:p>
        </p:txBody>
      </p:sp>
      <p:cxnSp>
        <p:nvCxnSpPr>
          <p:cNvPr id="568" name="Google Shape;568;g2ad47293dc4_9_3"/>
          <p:cNvCxnSpPr/>
          <p:nvPr/>
        </p:nvCxnSpPr>
        <p:spPr>
          <a:xfrm rot="5400000">
            <a:off x="946240" y="3564195"/>
            <a:ext cx="4071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569" name="Google Shape;569;g2ad47293dc4_9_3"/>
          <p:cNvSpPr/>
          <p:nvPr/>
        </p:nvSpPr>
        <p:spPr>
          <a:xfrm>
            <a:off x="1223954" y="3387409"/>
            <a:ext cx="7637700" cy="512100"/>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1100">
                <a:solidFill>
                  <a:schemeClr val="dk1"/>
                </a:solidFill>
                <a:latin typeface="IBM Plex Sans"/>
                <a:ea typeface="IBM Plex Sans"/>
                <a:cs typeface="IBM Plex Sans"/>
                <a:sym typeface="IBM Plex Sans"/>
              </a:rPr>
              <a:t>Advanced modeling Techniques:More sophisticated algorithms like neural networks can be employed to capture complex patterns in the future</a:t>
            </a:r>
            <a:endParaRPr sz="1100" i="0" u="none" strike="noStrike" cap="none">
              <a:solidFill>
                <a:schemeClr val="dk1"/>
              </a:solidFill>
              <a:latin typeface="IBM Plex Sans"/>
              <a:ea typeface="IBM Plex Sans"/>
              <a:cs typeface="IBM Plex Sans"/>
              <a:sym typeface="IBM Plex Sans"/>
            </a:endParaRPr>
          </a:p>
        </p:txBody>
      </p:sp>
      <p:sp>
        <p:nvSpPr>
          <p:cNvPr id="570" name="Google Shape;570;g2ad47293dc4_9_3"/>
          <p:cNvSpPr/>
          <p:nvPr/>
        </p:nvSpPr>
        <p:spPr>
          <a:xfrm>
            <a:off x="585196" y="4163430"/>
            <a:ext cx="513000" cy="33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900">
                <a:solidFill>
                  <a:srgbClr val="00CDBC"/>
                </a:solidFill>
                <a:latin typeface="IBM Plex Sans"/>
                <a:ea typeface="IBM Plex Sans"/>
                <a:cs typeface="IBM Plex Sans"/>
                <a:sym typeface="IBM Plex Sans"/>
              </a:rPr>
              <a:t>v</a:t>
            </a:r>
            <a:endParaRPr sz="1875" b="0" i="0" u="none" strike="noStrike" cap="none">
              <a:solidFill>
                <a:schemeClr val="dk1"/>
              </a:solidFill>
              <a:latin typeface="Calibri"/>
              <a:ea typeface="Calibri"/>
              <a:cs typeface="Calibri"/>
              <a:sym typeface="Calibri"/>
            </a:endParaRPr>
          </a:p>
        </p:txBody>
      </p:sp>
      <p:cxnSp>
        <p:nvCxnSpPr>
          <p:cNvPr id="571" name="Google Shape;571;g2ad47293dc4_9_3"/>
          <p:cNvCxnSpPr/>
          <p:nvPr/>
        </p:nvCxnSpPr>
        <p:spPr>
          <a:xfrm rot="5400000">
            <a:off x="968701" y="4297067"/>
            <a:ext cx="4071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572" name="Google Shape;572;g2ad47293dc4_9_3"/>
          <p:cNvSpPr/>
          <p:nvPr/>
        </p:nvSpPr>
        <p:spPr>
          <a:xfrm>
            <a:off x="1246415" y="4103883"/>
            <a:ext cx="7637700" cy="4266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US" sz="1100">
                <a:solidFill>
                  <a:schemeClr val="dk1"/>
                </a:solidFill>
                <a:latin typeface="IBM Plex Sans"/>
                <a:ea typeface="IBM Plex Sans"/>
                <a:cs typeface="IBM Plex Sans"/>
                <a:sym typeface="IBM Plex Sans"/>
              </a:rPr>
              <a:t>Real-Time Data Incorporation: Integrate real-time user interaction data to dynamically adjust predictions and improve accuracy</a:t>
            </a:r>
            <a:endParaRPr sz="1100">
              <a:solidFill>
                <a:schemeClr val="dk1"/>
              </a:solidFill>
              <a:latin typeface="IBM Plex Sans"/>
              <a:ea typeface="IBM Plex Sans"/>
              <a:cs typeface="IBM Plex Sans"/>
              <a:sym typeface="IBM Plex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77"/>
        <p:cNvGrpSpPr/>
        <p:nvPr/>
      </p:nvGrpSpPr>
      <p:grpSpPr>
        <a:xfrm>
          <a:off x="0" y="0"/>
          <a:ext cx="0" cy="0"/>
          <a:chOff x="0" y="0"/>
          <a:chExt cx="0" cy="0"/>
        </a:xfrm>
      </p:grpSpPr>
      <p:cxnSp>
        <p:nvCxnSpPr>
          <p:cNvPr id="578" name="Google Shape;578;g2acb965f850_0_0"/>
          <p:cNvCxnSpPr/>
          <p:nvPr/>
        </p:nvCxnSpPr>
        <p:spPr>
          <a:xfrm rot="5400000">
            <a:off x="647106" y="854677"/>
            <a:ext cx="762000" cy="0"/>
          </a:xfrm>
          <a:prstGeom prst="straightConnector1">
            <a:avLst/>
          </a:prstGeom>
          <a:solidFill>
            <a:srgbClr val="FFFFFF"/>
          </a:solidFill>
          <a:ln w="9525" cap="flat" cmpd="sng">
            <a:solidFill>
              <a:srgbClr val="FFFFFF">
                <a:alpha val="29800"/>
              </a:srgbClr>
            </a:solidFill>
            <a:prstDash val="solid"/>
            <a:round/>
            <a:headEnd type="none" w="sm" len="sm"/>
            <a:tailEnd type="none" w="sm" len="sm"/>
          </a:ln>
        </p:spPr>
      </p:cxnSp>
      <p:cxnSp>
        <p:nvCxnSpPr>
          <p:cNvPr id="579" name="Google Shape;579;g2acb965f850_0_0"/>
          <p:cNvCxnSpPr/>
          <p:nvPr/>
        </p:nvCxnSpPr>
        <p:spPr>
          <a:xfrm>
            <a:off x="477497" y="478276"/>
            <a:ext cx="8763000" cy="0"/>
          </a:xfrm>
          <a:prstGeom prst="straightConnector1">
            <a:avLst/>
          </a:prstGeom>
          <a:solidFill>
            <a:srgbClr val="FFFFFF"/>
          </a:solidFill>
          <a:ln w="9525" cap="flat" cmpd="sng">
            <a:solidFill>
              <a:srgbClr val="FFFFFF">
                <a:alpha val="29800"/>
              </a:srgbClr>
            </a:solidFill>
            <a:prstDash val="solid"/>
            <a:round/>
            <a:headEnd type="none" w="sm" len="sm"/>
            <a:tailEnd type="none" w="sm" len="sm"/>
          </a:ln>
        </p:spPr>
      </p:cxnSp>
      <p:sp>
        <p:nvSpPr>
          <p:cNvPr id="580" name="Google Shape;580;g2acb965f850_0_0"/>
          <p:cNvSpPr/>
          <p:nvPr/>
        </p:nvSpPr>
        <p:spPr>
          <a:xfrm>
            <a:off x="6142628" y="4187763"/>
            <a:ext cx="2743200" cy="480000"/>
          </a:xfrm>
          <a:prstGeom prst="rect">
            <a:avLst/>
          </a:prstGeom>
          <a:noFill/>
          <a:ln>
            <a:noFill/>
          </a:ln>
        </p:spPr>
        <p:txBody>
          <a:bodyPr spcFirstLastPara="1" wrap="square" lIns="0" tIns="0" rIns="0" bIns="0" anchor="b" anchorCtr="0">
            <a:noAutofit/>
          </a:bodyPr>
          <a:lstStyle/>
          <a:p>
            <a:pPr marL="0" marR="0" lvl="0" indent="0" algn="l" rtl="0">
              <a:lnSpc>
                <a:spcPct val="140000"/>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sp>
        <p:nvSpPr>
          <p:cNvPr id="581" name="Google Shape;581;g2acb965f850_0_0"/>
          <p:cNvSpPr/>
          <p:nvPr/>
        </p:nvSpPr>
        <p:spPr>
          <a:xfrm>
            <a:off x="66756" y="563056"/>
            <a:ext cx="914400" cy="30870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1900" b="0" i="0" u="none" strike="noStrike" cap="none">
                <a:solidFill>
                  <a:srgbClr val="00CDBC"/>
                </a:solidFill>
                <a:latin typeface="IBM Plex Sans"/>
                <a:ea typeface="IBM Plex Sans"/>
                <a:cs typeface="IBM Plex Sans"/>
                <a:sym typeface="IBM Plex Sans"/>
              </a:rPr>
              <a:t>0</a:t>
            </a:r>
            <a:r>
              <a:rPr lang="en-US" sz="1900">
                <a:solidFill>
                  <a:srgbClr val="00CDBC"/>
                </a:solidFill>
                <a:latin typeface="IBM Plex Sans"/>
                <a:ea typeface="IBM Plex Sans"/>
                <a:cs typeface="IBM Plex Sans"/>
                <a:sym typeface="IBM Plex Sans"/>
              </a:rPr>
              <a:t>8</a:t>
            </a:r>
            <a:endParaRPr sz="1875" b="0" i="0" u="none" strike="noStrike" cap="none">
              <a:solidFill>
                <a:srgbClr val="00CDBC"/>
              </a:solidFill>
              <a:latin typeface="Calibri"/>
              <a:ea typeface="Calibri"/>
              <a:cs typeface="Calibri"/>
              <a:sym typeface="Calibri"/>
            </a:endParaRPr>
          </a:p>
        </p:txBody>
      </p:sp>
      <p:sp>
        <p:nvSpPr>
          <p:cNvPr id="582" name="Google Shape;582;g2acb965f850_0_0"/>
          <p:cNvSpPr/>
          <p:nvPr/>
        </p:nvSpPr>
        <p:spPr>
          <a:xfrm>
            <a:off x="1075061" y="514184"/>
            <a:ext cx="7315200" cy="681000"/>
          </a:xfrm>
          <a:prstGeom prst="rect">
            <a:avLst/>
          </a:prstGeom>
          <a:noFill/>
          <a:ln>
            <a:noFill/>
          </a:ln>
        </p:spPr>
        <p:txBody>
          <a:bodyPr spcFirstLastPara="1" wrap="square" lIns="0" tIns="0" rIns="0" bIns="0" anchor="t" anchorCtr="0">
            <a:noAutofit/>
          </a:bodyPr>
          <a:lstStyle/>
          <a:p>
            <a:pPr marL="0" marR="0" lvl="0" indent="0" algn="l" rtl="0">
              <a:lnSpc>
                <a:spcPct val="109449"/>
              </a:lnSpc>
              <a:spcBef>
                <a:spcPts val="0"/>
              </a:spcBef>
              <a:spcAft>
                <a:spcPts val="0"/>
              </a:spcAft>
              <a:buNone/>
            </a:pPr>
            <a:r>
              <a:rPr lang="en-US" sz="4900">
                <a:solidFill>
                  <a:srgbClr val="FFFFFF"/>
                </a:solidFill>
                <a:latin typeface="IBM Plex Sans"/>
                <a:ea typeface="IBM Plex Sans"/>
                <a:cs typeface="IBM Plex Sans"/>
                <a:sym typeface="IBM Plex Sans"/>
              </a:rPr>
              <a:t>Appendix</a:t>
            </a:r>
            <a:endParaRPr sz="4875" b="0" i="0" u="none" strike="noStrike" cap="none">
              <a:solidFill>
                <a:schemeClr val="dk1"/>
              </a:solidFill>
              <a:latin typeface="Calibri"/>
              <a:ea typeface="Calibri"/>
              <a:cs typeface="Calibri"/>
              <a:sym typeface="Calibri"/>
            </a:endParaRPr>
          </a:p>
        </p:txBody>
      </p:sp>
      <p:pic>
        <p:nvPicPr>
          <p:cNvPr id="583" name="Google Shape;583;g2acb965f850_0_0" descr="https://pitch-assets-ccb95893-de3f-4266-973c-20049231b248.s3.eu-west-1.amazonaws.com/try-pitch-pdf-export-logo.svg">
            <a:hlinkClick r:id="rId3"/>
          </p:cNvPr>
          <p:cNvPicPr preferRelativeResize="0"/>
          <p:nvPr/>
        </p:nvPicPr>
        <p:blipFill rotWithShape="1">
          <a:blip r:embed="rId4">
            <a:alphaModFix/>
          </a:blip>
          <a:srcRect/>
          <a:stretch/>
        </p:blipFill>
        <p:spPr>
          <a:xfrm>
            <a:off x="136595" y="4803153"/>
            <a:ext cx="515221" cy="227303"/>
          </a:xfrm>
          <a:prstGeom prst="rect">
            <a:avLst/>
          </a:prstGeom>
          <a:noFill/>
          <a:ln>
            <a:noFill/>
          </a:ln>
        </p:spPr>
      </p:pic>
      <p:sp>
        <p:nvSpPr>
          <p:cNvPr id="584" name="Google Shape;584;g2acb965f850_0_0"/>
          <p:cNvSpPr txBox="1"/>
          <p:nvPr/>
        </p:nvSpPr>
        <p:spPr>
          <a:xfrm>
            <a:off x="5885825" y="3604950"/>
            <a:ext cx="3000000" cy="1145100"/>
          </a:xfrm>
          <a:prstGeom prst="rect">
            <a:avLst/>
          </a:prstGeom>
          <a:noFill/>
          <a:ln>
            <a:noFill/>
          </a:ln>
        </p:spPr>
        <p:txBody>
          <a:bodyPr spcFirstLastPara="1" wrap="square" lIns="91425" tIns="91425" rIns="91425" bIns="91425" anchor="t" anchorCtr="0">
            <a:spAutoFit/>
          </a:bodyPr>
          <a:lstStyle/>
          <a:p>
            <a:pPr marL="0" lvl="0" indent="0" algn="l" rtl="0">
              <a:lnSpc>
                <a:spcPct val="140000"/>
              </a:lnSpc>
              <a:spcBef>
                <a:spcPts val="0"/>
              </a:spcBef>
              <a:spcAft>
                <a:spcPts val="0"/>
              </a:spcAft>
              <a:buNone/>
            </a:pPr>
            <a:r>
              <a:rPr lang="en-US" sz="1200">
                <a:solidFill>
                  <a:schemeClr val="lt1"/>
                </a:solidFill>
                <a:latin typeface="IBM Plex Sans"/>
                <a:ea typeface="IBM Plex Sans"/>
                <a:cs typeface="IBM Plex Sans"/>
                <a:sym typeface="IBM Plex Sans"/>
              </a:rPr>
              <a:t>In the appendix section, we will include supplementary materials and detailed information that support our analysis and conclusions.</a:t>
            </a:r>
            <a:endParaRPr sz="1100">
              <a:solidFill>
                <a:schemeClr val="lt1"/>
              </a:solidFill>
              <a:latin typeface="IBM Plex Sans"/>
              <a:ea typeface="IBM Plex Sans"/>
              <a:cs typeface="IBM Plex Sans"/>
              <a:sym typeface="IBM Plex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89"/>
        <p:cNvGrpSpPr/>
        <p:nvPr/>
      </p:nvGrpSpPr>
      <p:grpSpPr>
        <a:xfrm>
          <a:off x="0" y="0"/>
          <a:ext cx="0" cy="0"/>
          <a:chOff x="0" y="0"/>
          <a:chExt cx="0" cy="0"/>
        </a:xfrm>
      </p:grpSpPr>
      <p:sp>
        <p:nvSpPr>
          <p:cNvPr id="590" name="Google Shape;590;g2acb3a64b99_0_128"/>
          <p:cNvSpPr/>
          <p:nvPr/>
        </p:nvSpPr>
        <p:spPr>
          <a:xfrm>
            <a:off x="477100" y="577300"/>
            <a:ext cx="6060600" cy="8382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None/>
            </a:pPr>
            <a:r>
              <a:rPr lang="en-US" sz="3000">
                <a:latin typeface="Roboto"/>
                <a:ea typeface="Roboto"/>
                <a:cs typeface="Roboto"/>
                <a:sym typeface="Roboto"/>
              </a:rPr>
              <a:t>1.Variance Inflation Factor (VIF)  </a:t>
            </a:r>
            <a:endParaRPr sz="3000">
              <a:latin typeface="Roboto"/>
              <a:ea typeface="Roboto"/>
              <a:cs typeface="Roboto"/>
              <a:sym typeface="Roboto"/>
            </a:endParaRPr>
          </a:p>
        </p:txBody>
      </p:sp>
      <p:cxnSp>
        <p:nvCxnSpPr>
          <p:cNvPr id="591" name="Google Shape;591;g2acb3a64b99_0_128"/>
          <p:cNvCxnSpPr/>
          <p:nvPr/>
        </p:nvCxnSpPr>
        <p:spPr>
          <a:xfrm>
            <a:off x="473195" y="479675"/>
            <a:ext cx="81921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592" name="Google Shape;592;g2acb3a64b99_0_128"/>
          <p:cNvSpPr/>
          <p:nvPr/>
        </p:nvSpPr>
        <p:spPr>
          <a:xfrm>
            <a:off x="2010617" y="4974440"/>
            <a:ext cx="1828800" cy="133500"/>
          </a:xfrm>
          <a:prstGeom prst="rect">
            <a:avLst/>
          </a:prstGeom>
          <a:noFill/>
          <a:ln>
            <a:noFill/>
          </a:ln>
        </p:spPr>
        <p:txBody>
          <a:bodyPr spcFirstLastPara="1" wrap="square" lIns="0" tIns="0" rIns="0" bIns="0" anchor="b" anchorCtr="0">
            <a:noAutofit/>
          </a:bodyPr>
          <a:lstStyle/>
          <a:p>
            <a:pPr marL="0" marR="0" lvl="0" indent="0" algn="l" rtl="0">
              <a:lnSpc>
                <a:spcPct val="131250"/>
              </a:lnSpc>
              <a:spcBef>
                <a:spcPts val="0"/>
              </a:spcBef>
              <a:spcAft>
                <a:spcPts val="0"/>
              </a:spcAft>
              <a:buNone/>
            </a:pPr>
            <a:endParaRPr sz="750" b="0" i="0" u="none" strike="noStrike" cap="none">
              <a:solidFill>
                <a:schemeClr val="dk1"/>
              </a:solidFill>
              <a:latin typeface="Calibri"/>
              <a:ea typeface="Calibri"/>
              <a:cs typeface="Calibri"/>
              <a:sym typeface="Calibri"/>
            </a:endParaRPr>
          </a:p>
        </p:txBody>
      </p:sp>
      <p:pic>
        <p:nvPicPr>
          <p:cNvPr id="593" name="Google Shape;593;g2acb3a64b99_0_128"/>
          <p:cNvPicPr preferRelativeResize="0"/>
          <p:nvPr/>
        </p:nvPicPr>
        <p:blipFill>
          <a:blip r:embed="rId3">
            <a:alphaModFix/>
          </a:blip>
          <a:stretch>
            <a:fillRect/>
          </a:stretch>
        </p:blipFill>
        <p:spPr>
          <a:xfrm>
            <a:off x="0" y="4430150"/>
            <a:ext cx="1175500" cy="713352"/>
          </a:xfrm>
          <a:prstGeom prst="rect">
            <a:avLst/>
          </a:prstGeom>
          <a:noFill/>
          <a:ln>
            <a:noFill/>
          </a:ln>
        </p:spPr>
      </p:pic>
      <p:sp>
        <p:nvSpPr>
          <p:cNvPr id="594" name="Google Shape;594;g2acb3a64b99_0_128"/>
          <p:cNvSpPr txBox="1"/>
          <p:nvPr/>
        </p:nvSpPr>
        <p:spPr>
          <a:xfrm>
            <a:off x="351243" y="3400288"/>
            <a:ext cx="8403900" cy="89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b="1">
                <a:solidFill>
                  <a:schemeClr val="dk1"/>
                </a:solidFill>
                <a:latin typeface="IBM Plex Sans"/>
                <a:ea typeface="IBM Plex Sans"/>
                <a:cs typeface="IBM Plex Sans"/>
                <a:sym typeface="IBM Plex Sans"/>
              </a:rPr>
              <a:t>GVIF </a:t>
            </a:r>
            <a:endParaRPr sz="1100" b="1">
              <a:solidFill>
                <a:schemeClr val="dk1"/>
              </a:solidFill>
              <a:latin typeface="IBM Plex Sans"/>
              <a:ea typeface="IBM Plex Sans"/>
              <a:cs typeface="IBM Plex Sans"/>
              <a:sym typeface="IBM Plex Sans"/>
            </a:endParaRPr>
          </a:p>
          <a:p>
            <a:pPr marL="457200" lvl="0" indent="-298450" algn="l" rtl="0">
              <a:spcBef>
                <a:spcPts val="0"/>
              </a:spcBef>
              <a:spcAft>
                <a:spcPts val="0"/>
              </a:spcAft>
              <a:buClr>
                <a:schemeClr val="dk1"/>
              </a:buClr>
              <a:buSzPts val="1100"/>
              <a:buFont typeface="IBM Plex Sans"/>
              <a:buChar char="●"/>
            </a:pPr>
            <a:r>
              <a:rPr lang="en-US" sz="1100">
                <a:solidFill>
                  <a:schemeClr val="dk1"/>
                </a:solidFill>
                <a:latin typeface="IBM Plex Sans"/>
                <a:ea typeface="IBM Plex Sans"/>
                <a:cs typeface="IBM Plex Sans"/>
                <a:sym typeface="IBM Plex Sans"/>
              </a:rPr>
              <a:t>Generalization of the VIF for use with categorical variables that have more than two levels</a:t>
            </a:r>
            <a:endParaRPr sz="1100">
              <a:solidFill>
                <a:schemeClr val="dk1"/>
              </a:solidFill>
              <a:latin typeface="IBM Plex Sans"/>
              <a:ea typeface="IBM Plex Sans"/>
              <a:cs typeface="IBM Plex Sans"/>
              <a:sym typeface="IBM Plex Sans"/>
            </a:endParaRPr>
          </a:p>
          <a:p>
            <a:pPr marL="457200" lvl="0" indent="-298450" algn="l" rtl="0">
              <a:spcBef>
                <a:spcPts val="0"/>
              </a:spcBef>
              <a:spcAft>
                <a:spcPts val="0"/>
              </a:spcAft>
              <a:buClr>
                <a:schemeClr val="dk1"/>
              </a:buClr>
              <a:buSzPts val="1100"/>
              <a:buFont typeface="IBM Plex Sans"/>
              <a:buChar char="●"/>
            </a:pPr>
            <a:r>
              <a:rPr lang="en-US" sz="1100">
                <a:solidFill>
                  <a:schemeClr val="dk1"/>
                </a:solidFill>
                <a:latin typeface="IBM Plex Sans"/>
                <a:ea typeface="IBM Plex Sans"/>
                <a:cs typeface="IBM Plex Sans"/>
                <a:sym typeface="IBM Plex Sans"/>
              </a:rPr>
              <a:t>To make GVIF comparable to VIF ⇒ we consider GVIF^(1/(2Df)) where Df=number of levels-1 (categorical variable) otherwise 1 (continuous variable)</a:t>
            </a:r>
            <a:endParaRPr sz="1100">
              <a:solidFill>
                <a:schemeClr val="dk1"/>
              </a:solidFill>
              <a:latin typeface="IBM Plex Sans"/>
              <a:ea typeface="IBM Plex Sans"/>
              <a:cs typeface="IBM Plex Sans"/>
              <a:sym typeface="IBM Plex Sans"/>
            </a:endParaRPr>
          </a:p>
          <a:p>
            <a:pPr marL="457200" lvl="0" indent="-298450" algn="l" rtl="0">
              <a:spcBef>
                <a:spcPts val="0"/>
              </a:spcBef>
              <a:spcAft>
                <a:spcPts val="0"/>
              </a:spcAft>
              <a:buClr>
                <a:schemeClr val="dk1"/>
              </a:buClr>
              <a:buSzPts val="1100"/>
              <a:buFont typeface="IBM Plex Sans"/>
              <a:buChar char="●"/>
            </a:pPr>
            <a:r>
              <a:rPr lang="en-US" sz="1100">
                <a:solidFill>
                  <a:schemeClr val="dk1"/>
                </a:solidFill>
                <a:latin typeface="IBM Plex Sans"/>
                <a:ea typeface="IBM Plex Sans"/>
                <a:cs typeface="IBM Plex Sans"/>
                <a:sym typeface="IBM Plex Sans"/>
              </a:rPr>
              <a:t>Helps in normalization when Df increases → GVIF increases </a:t>
            </a:r>
            <a:endParaRPr sz="1100">
              <a:solidFill>
                <a:schemeClr val="dk1"/>
              </a:solidFill>
              <a:latin typeface="IBM Plex Sans"/>
              <a:ea typeface="IBM Plex Sans"/>
              <a:cs typeface="IBM Plex Sans"/>
              <a:sym typeface="IBM Plex Sans"/>
            </a:endParaRPr>
          </a:p>
          <a:p>
            <a:pPr marL="0" lvl="0" indent="0" algn="l" rtl="0">
              <a:spcBef>
                <a:spcPts val="0"/>
              </a:spcBef>
              <a:spcAft>
                <a:spcPts val="0"/>
              </a:spcAft>
              <a:buNone/>
            </a:pPr>
            <a:endParaRPr sz="1100">
              <a:solidFill>
                <a:schemeClr val="dk1"/>
              </a:solidFill>
              <a:latin typeface="IBM Plex Sans"/>
              <a:ea typeface="IBM Plex Sans"/>
              <a:cs typeface="IBM Plex Sans"/>
              <a:sym typeface="IBM Plex Sans"/>
            </a:endParaRPr>
          </a:p>
          <a:p>
            <a:pPr marL="0" lvl="0" indent="0" algn="l" rtl="0">
              <a:spcBef>
                <a:spcPts val="0"/>
              </a:spcBef>
              <a:spcAft>
                <a:spcPts val="0"/>
              </a:spcAft>
              <a:buNone/>
            </a:pPr>
            <a:endParaRPr sz="1100">
              <a:solidFill>
                <a:schemeClr val="dk1"/>
              </a:solidFill>
              <a:latin typeface="IBM Plex Sans"/>
              <a:ea typeface="IBM Plex Sans"/>
              <a:cs typeface="IBM Plex Sans"/>
              <a:sym typeface="IBM Plex Sans"/>
            </a:endParaRPr>
          </a:p>
          <a:p>
            <a:pPr marL="0" lvl="0" indent="0" algn="l" rtl="0">
              <a:spcBef>
                <a:spcPts val="0"/>
              </a:spcBef>
              <a:spcAft>
                <a:spcPts val="0"/>
              </a:spcAft>
              <a:buNone/>
            </a:pPr>
            <a:endParaRPr sz="1100">
              <a:solidFill>
                <a:schemeClr val="dk1"/>
              </a:solidFill>
              <a:latin typeface="IBM Plex Sans"/>
              <a:ea typeface="IBM Plex Sans"/>
              <a:cs typeface="IBM Plex Sans"/>
              <a:sym typeface="IBM Plex Sans"/>
            </a:endParaRPr>
          </a:p>
          <a:p>
            <a:pPr marL="0" lvl="0" indent="0" algn="l" rtl="0">
              <a:spcBef>
                <a:spcPts val="0"/>
              </a:spcBef>
              <a:spcAft>
                <a:spcPts val="0"/>
              </a:spcAft>
              <a:buClr>
                <a:schemeClr val="dk1"/>
              </a:buClr>
              <a:buSzPts val="1100"/>
              <a:buFont typeface="Arial"/>
              <a:buNone/>
            </a:pPr>
            <a:endParaRPr sz="1100">
              <a:solidFill>
                <a:schemeClr val="dk1"/>
              </a:solidFill>
              <a:latin typeface="IBM Plex Sans"/>
              <a:ea typeface="IBM Plex Sans"/>
              <a:cs typeface="IBM Plex Sans"/>
              <a:sym typeface="IBM Plex Sans"/>
            </a:endParaRPr>
          </a:p>
          <a:p>
            <a:pPr marL="0" lvl="0" indent="0" algn="l" rtl="0">
              <a:spcBef>
                <a:spcPts val="0"/>
              </a:spcBef>
              <a:spcAft>
                <a:spcPts val="0"/>
              </a:spcAft>
              <a:buNone/>
            </a:pPr>
            <a:endParaRPr sz="1100">
              <a:solidFill>
                <a:schemeClr val="dk1"/>
              </a:solidFill>
              <a:latin typeface="IBM Plex Sans"/>
              <a:ea typeface="IBM Plex Sans"/>
              <a:cs typeface="IBM Plex Sans"/>
              <a:sym typeface="IBM Plex Sans"/>
            </a:endParaRPr>
          </a:p>
          <a:p>
            <a:pPr marL="0" lvl="0" indent="0" algn="l" rtl="0">
              <a:spcBef>
                <a:spcPts val="0"/>
              </a:spcBef>
              <a:spcAft>
                <a:spcPts val="0"/>
              </a:spcAft>
              <a:buNone/>
            </a:pPr>
            <a:endParaRPr sz="1100">
              <a:solidFill>
                <a:schemeClr val="dk1"/>
              </a:solidFill>
              <a:latin typeface="IBM Plex Sans"/>
              <a:ea typeface="IBM Plex Sans"/>
              <a:cs typeface="IBM Plex Sans"/>
              <a:sym typeface="IBM Plex Sans"/>
            </a:endParaRPr>
          </a:p>
        </p:txBody>
      </p:sp>
      <p:sp>
        <p:nvSpPr>
          <p:cNvPr id="595" name="Google Shape;595;g2acb3a64b99_0_128"/>
          <p:cNvSpPr txBox="1"/>
          <p:nvPr/>
        </p:nvSpPr>
        <p:spPr>
          <a:xfrm>
            <a:off x="6438225" y="1258275"/>
            <a:ext cx="2526900" cy="1708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sz="1100">
              <a:solidFill>
                <a:schemeClr val="dk1"/>
              </a:solidFill>
              <a:latin typeface="IBM Plex Sans"/>
              <a:ea typeface="IBM Plex Sans"/>
              <a:cs typeface="IBM Plex Sans"/>
              <a:sym typeface="IBM Plex Sans"/>
            </a:endParaRPr>
          </a:p>
          <a:p>
            <a:pPr marL="0" lvl="0" indent="0" algn="l" rtl="0">
              <a:spcBef>
                <a:spcPts val="0"/>
              </a:spcBef>
              <a:spcAft>
                <a:spcPts val="0"/>
              </a:spcAft>
              <a:buNone/>
            </a:pPr>
            <a:r>
              <a:rPr lang="en-US" sz="1100" b="1">
                <a:solidFill>
                  <a:schemeClr val="dk1"/>
                </a:solidFill>
                <a:latin typeface="IBM Plex Sans"/>
                <a:ea typeface="IBM Plex Sans"/>
                <a:cs typeface="IBM Plex Sans"/>
                <a:sym typeface="IBM Plex Sans"/>
              </a:rPr>
              <a:t>GVIF^(1/(2*Df)) values ~ 1</a:t>
            </a:r>
            <a:endParaRPr sz="1100" b="1">
              <a:solidFill>
                <a:schemeClr val="dk1"/>
              </a:solidFill>
              <a:latin typeface="IBM Plex Sans"/>
              <a:ea typeface="IBM Plex Sans"/>
              <a:cs typeface="IBM Plex Sans"/>
              <a:sym typeface="IBM Plex Sans"/>
            </a:endParaRPr>
          </a:p>
          <a:p>
            <a:pPr marL="0" lvl="0" indent="0" algn="l" rtl="0">
              <a:spcBef>
                <a:spcPts val="0"/>
              </a:spcBef>
              <a:spcAft>
                <a:spcPts val="0"/>
              </a:spcAft>
              <a:buNone/>
            </a:pPr>
            <a:r>
              <a:rPr lang="en-US" sz="1100">
                <a:solidFill>
                  <a:schemeClr val="dk1"/>
                </a:solidFill>
                <a:latin typeface="IBM Plex Sans"/>
                <a:ea typeface="IBM Plex Sans"/>
                <a:cs typeface="IBM Plex Sans"/>
                <a:sym typeface="IBM Plex Sans"/>
              </a:rPr>
              <a:t>( suggesting minimal multicollinearity)</a:t>
            </a:r>
            <a:endParaRPr sz="1100">
              <a:solidFill>
                <a:schemeClr val="dk1"/>
              </a:solidFill>
              <a:latin typeface="IBM Plex Sans"/>
              <a:ea typeface="IBM Plex Sans"/>
              <a:cs typeface="IBM Plex Sans"/>
              <a:sym typeface="IBM Plex Sans"/>
            </a:endParaRPr>
          </a:p>
          <a:p>
            <a:pPr marL="0" lvl="0" indent="0" algn="l" rtl="0">
              <a:spcBef>
                <a:spcPts val="0"/>
              </a:spcBef>
              <a:spcAft>
                <a:spcPts val="0"/>
              </a:spcAft>
              <a:buNone/>
            </a:pPr>
            <a:endParaRPr sz="1100">
              <a:solidFill>
                <a:schemeClr val="dk1"/>
              </a:solidFill>
              <a:latin typeface="IBM Plex Sans"/>
              <a:ea typeface="IBM Plex Sans"/>
              <a:cs typeface="IBM Plex Sans"/>
              <a:sym typeface="IBM Plex Sans"/>
            </a:endParaRPr>
          </a:p>
          <a:p>
            <a:pPr marL="0" lvl="0" indent="0" algn="l" rtl="0">
              <a:spcBef>
                <a:spcPts val="0"/>
              </a:spcBef>
              <a:spcAft>
                <a:spcPts val="0"/>
              </a:spcAft>
              <a:buNone/>
            </a:pPr>
            <a:r>
              <a:rPr lang="en-US" sz="1100" b="1">
                <a:solidFill>
                  <a:schemeClr val="dk1"/>
                </a:solidFill>
                <a:latin typeface="IBM Plex Sans"/>
                <a:ea typeface="IBM Plex Sans"/>
                <a:cs typeface="IBM Plex Sans"/>
                <a:sym typeface="IBM Plex Sans"/>
              </a:rPr>
              <a:t>'Number_of_Previous_Orders'</a:t>
            </a:r>
            <a:r>
              <a:rPr lang="en-US" sz="1100">
                <a:solidFill>
                  <a:schemeClr val="dk1"/>
                </a:solidFill>
                <a:latin typeface="IBM Plex Sans"/>
                <a:ea typeface="IBM Plex Sans"/>
                <a:cs typeface="IBM Plex Sans"/>
                <a:sym typeface="IBM Plex Sans"/>
              </a:rPr>
              <a:t> stands out with a marginally higher value, but it is </a:t>
            </a:r>
            <a:endParaRPr sz="1100">
              <a:solidFill>
                <a:schemeClr val="dk1"/>
              </a:solidFill>
              <a:latin typeface="IBM Plex Sans"/>
              <a:ea typeface="IBM Plex Sans"/>
              <a:cs typeface="IBM Plex Sans"/>
              <a:sym typeface="IBM Plex Sans"/>
            </a:endParaRPr>
          </a:p>
          <a:p>
            <a:pPr marL="0" lvl="0" indent="0" algn="l" rtl="0">
              <a:spcBef>
                <a:spcPts val="0"/>
              </a:spcBef>
              <a:spcAft>
                <a:spcPts val="0"/>
              </a:spcAft>
              <a:buNone/>
            </a:pPr>
            <a:r>
              <a:rPr lang="en-US" sz="1100">
                <a:solidFill>
                  <a:schemeClr val="dk1"/>
                </a:solidFill>
                <a:latin typeface="IBM Plex Sans"/>
                <a:ea typeface="IBM Plex Sans"/>
                <a:cs typeface="IBM Plex Sans"/>
                <a:sym typeface="IBM Plex Sans"/>
              </a:rPr>
              <a:t>still well within acceptable ranges</a:t>
            </a:r>
            <a:endParaRPr/>
          </a:p>
        </p:txBody>
      </p:sp>
      <p:pic>
        <p:nvPicPr>
          <p:cNvPr id="596" name="Google Shape;596;g2acb3a64b99_0_128"/>
          <p:cNvPicPr preferRelativeResize="0"/>
          <p:nvPr/>
        </p:nvPicPr>
        <p:blipFill>
          <a:blip r:embed="rId4">
            <a:alphaModFix/>
          </a:blip>
          <a:stretch>
            <a:fillRect/>
          </a:stretch>
        </p:blipFill>
        <p:spPr>
          <a:xfrm>
            <a:off x="459441" y="1258263"/>
            <a:ext cx="5838825" cy="2009775"/>
          </a:xfrm>
          <a:prstGeom prst="rect">
            <a:avLst/>
          </a:prstGeom>
          <a:noFill/>
          <a:ln w="9525" cap="flat" cmpd="sng">
            <a:solidFill>
              <a:srgbClr val="00CDBC"/>
            </a:solidFill>
            <a:prstDash val="solid"/>
            <a:round/>
            <a:headEnd type="none" w="sm" len="sm"/>
            <a:tailEnd type="none" w="sm" len="sm"/>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1"/>
        <p:cNvGrpSpPr/>
        <p:nvPr/>
      </p:nvGrpSpPr>
      <p:grpSpPr>
        <a:xfrm>
          <a:off x="0" y="0"/>
          <a:ext cx="0" cy="0"/>
          <a:chOff x="0" y="0"/>
          <a:chExt cx="0" cy="0"/>
        </a:xfrm>
      </p:grpSpPr>
      <p:sp>
        <p:nvSpPr>
          <p:cNvPr id="602" name="Google Shape;602;g2ad47293dc4_0_160"/>
          <p:cNvSpPr/>
          <p:nvPr/>
        </p:nvSpPr>
        <p:spPr>
          <a:xfrm>
            <a:off x="477100" y="577300"/>
            <a:ext cx="8555400" cy="838200"/>
          </a:xfrm>
          <a:prstGeom prst="rect">
            <a:avLst/>
          </a:prstGeom>
          <a:noFill/>
          <a:ln>
            <a:noFill/>
          </a:ln>
        </p:spPr>
        <p:txBody>
          <a:bodyPr spcFirstLastPara="1" wrap="square" lIns="0" tIns="0" rIns="0" bIns="0" anchor="t" anchorCtr="0">
            <a:noAutofit/>
          </a:bodyPr>
          <a:lstStyle/>
          <a:p>
            <a:pPr marL="457200" marR="0" lvl="0" indent="0" algn="l" rtl="0">
              <a:lnSpc>
                <a:spcPct val="110000"/>
              </a:lnSpc>
              <a:spcBef>
                <a:spcPts val="0"/>
              </a:spcBef>
              <a:spcAft>
                <a:spcPts val="0"/>
              </a:spcAft>
              <a:buNone/>
            </a:pPr>
            <a:r>
              <a:rPr lang="en-US" sz="3000">
                <a:latin typeface="Roboto"/>
                <a:ea typeface="Roboto"/>
                <a:cs typeface="Roboto"/>
                <a:sym typeface="Roboto"/>
              </a:rPr>
              <a:t>2. Box Plot - Time Spent On Previous Website  </a:t>
            </a:r>
            <a:endParaRPr sz="3000">
              <a:latin typeface="Roboto"/>
              <a:ea typeface="Roboto"/>
              <a:cs typeface="Roboto"/>
              <a:sym typeface="Roboto"/>
            </a:endParaRPr>
          </a:p>
        </p:txBody>
      </p:sp>
      <p:cxnSp>
        <p:nvCxnSpPr>
          <p:cNvPr id="603" name="Google Shape;603;g2ad47293dc4_0_160"/>
          <p:cNvCxnSpPr/>
          <p:nvPr/>
        </p:nvCxnSpPr>
        <p:spPr>
          <a:xfrm>
            <a:off x="473195" y="479675"/>
            <a:ext cx="81921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604" name="Google Shape;604;g2ad47293dc4_0_160"/>
          <p:cNvSpPr/>
          <p:nvPr/>
        </p:nvSpPr>
        <p:spPr>
          <a:xfrm>
            <a:off x="2010617" y="4974440"/>
            <a:ext cx="1828800" cy="133500"/>
          </a:xfrm>
          <a:prstGeom prst="rect">
            <a:avLst/>
          </a:prstGeom>
          <a:noFill/>
          <a:ln>
            <a:noFill/>
          </a:ln>
        </p:spPr>
        <p:txBody>
          <a:bodyPr spcFirstLastPara="1" wrap="square" lIns="0" tIns="0" rIns="0" bIns="0" anchor="b" anchorCtr="0">
            <a:noAutofit/>
          </a:bodyPr>
          <a:lstStyle/>
          <a:p>
            <a:pPr marL="0" marR="0" lvl="0" indent="0" algn="l" rtl="0">
              <a:lnSpc>
                <a:spcPct val="131250"/>
              </a:lnSpc>
              <a:spcBef>
                <a:spcPts val="0"/>
              </a:spcBef>
              <a:spcAft>
                <a:spcPts val="0"/>
              </a:spcAft>
              <a:buNone/>
            </a:pPr>
            <a:endParaRPr sz="750" b="0" i="0" u="none" strike="noStrike" cap="none">
              <a:solidFill>
                <a:schemeClr val="dk1"/>
              </a:solidFill>
              <a:latin typeface="Calibri"/>
              <a:ea typeface="Calibri"/>
              <a:cs typeface="Calibri"/>
              <a:sym typeface="Calibri"/>
            </a:endParaRPr>
          </a:p>
        </p:txBody>
      </p:sp>
      <p:pic>
        <p:nvPicPr>
          <p:cNvPr id="605" name="Google Shape;605;g2ad47293dc4_0_160"/>
          <p:cNvPicPr preferRelativeResize="0"/>
          <p:nvPr/>
        </p:nvPicPr>
        <p:blipFill>
          <a:blip r:embed="rId3">
            <a:alphaModFix/>
          </a:blip>
          <a:stretch>
            <a:fillRect/>
          </a:stretch>
        </p:blipFill>
        <p:spPr>
          <a:xfrm>
            <a:off x="0" y="4430150"/>
            <a:ext cx="1175500" cy="713352"/>
          </a:xfrm>
          <a:prstGeom prst="rect">
            <a:avLst/>
          </a:prstGeom>
          <a:noFill/>
          <a:ln>
            <a:noFill/>
          </a:ln>
        </p:spPr>
      </p:pic>
      <p:sp>
        <p:nvSpPr>
          <p:cNvPr id="606" name="Google Shape;606;g2ad47293dc4_0_160"/>
          <p:cNvSpPr txBox="1"/>
          <p:nvPr/>
        </p:nvSpPr>
        <p:spPr>
          <a:xfrm>
            <a:off x="6640350" y="2377550"/>
            <a:ext cx="2212500" cy="523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1100">
                <a:solidFill>
                  <a:schemeClr val="dk1"/>
                </a:solidFill>
                <a:latin typeface="IBM Plex Sans"/>
                <a:ea typeface="IBM Plex Sans"/>
                <a:cs typeface="IBM Plex Sans"/>
                <a:sym typeface="IBM Plex Sans"/>
              </a:rPr>
              <a:t>No outliers, hence, Z standardisation applied.</a:t>
            </a:r>
            <a:endParaRPr/>
          </a:p>
        </p:txBody>
      </p:sp>
      <p:pic>
        <p:nvPicPr>
          <p:cNvPr id="607" name="Google Shape;607;g2ad47293dc4_0_160"/>
          <p:cNvPicPr preferRelativeResize="0"/>
          <p:nvPr/>
        </p:nvPicPr>
        <p:blipFill rotWithShape="1">
          <a:blip r:embed="rId4">
            <a:alphaModFix/>
          </a:blip>
          <a:srcRect r="8692"/>
          <a:stretch/>
        </p:blipFill>
        <p:spPr>
          <a:xfrm>
            <a:off x="843802" y="1296100"/>
            <a:ext cx="5486400" cy="33895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12"/>
        <p:cNvGrpSpPr/>
        <p:nvPr/>
      </p:nvGrpSpPr>
      <p:grpSpPr>
        <a:xfrm>
          <a:off x="0" y="0"/>
          <a:ext cx="0" cy="0"/>
          <a:chOff x="0" y="0"/>
          <a:chExt cx="0" cy="0"/>
        </a:xfrm>
      </p:grpSpPr>
      <p:sp>
        <p:nvSpPr>
          <p:cNvPr id="613" name="Google Shape;613;g2ad47293dc4_0_173"/>
          <p:cNvSpPr/>
          <p:nvPr/>
        </p:nvSpPr>
        <p:spPr>
          <a:xfrm>
            <a:off x="477100" y="577300"/>
            <a:ext cx="8555400" cy="838200"/>
          </a:xfrm>
          <a:prstGeom prst="rect">
            <a:avLst/>
          </a:prstGeom>
          <a:noFill/>
          <a:ln>
            <a:noFill/>
          </a:ln>
        </p:spPr>
        <p:txBody>
          <a:bodyPr spcFirstLastPara="1" wrap="square" lIns="0" tIns="0" rIns="0" bIns="0" anchor="t" anchorCtr="0">
            <a:noAutofit/>
          </a:bodyPr>
          <a:lstStyle/>
          <a:p>
            <a:pPr marL="457200" marR="0" lvl="0" indent="0" algn="l" rtl="0">
              <a:lnSpc>
                <a:spcPct val="110000"/>
              </a:lnSpc>
              <a:spcBef>
                <a:spcPts val="0"/>
              </a:spcBef>
              <a:spcAft>
                <a:spcPts val="0"/>
              </a:spcAft>
              <a:buNone/>
            </a:pPr>
            <a:r>
              <a:rPr lang="en-US" sz="3000">
                <a:latin typeface="Roboto"/>
                <a:ea typeface="Roboto"/>
                <a:cs typeface="Roboto"/>
                <a:sym typeface="Roboto"/>
              </a:rPr>
              <a:t>3. Box Plot - Time Spent On Previous Website  </a:t>
            </a:r>
            <a:endParaRPr sz="3000">
              <a:latin typeface="Roboto"/>
              <a:ea typeface="Roboto"/>
              <a:cs typeface="Roboto"/>
              <a:sym typeface="Roboto"/>
            </a:endParaRPr>
          </a:p>
        </p:txBody>
      </p:sp>
      <p:cxnSp>
        <p:nvCxnSpPr>
          <p:cNvPr id="614" name="Google Shape;614;g2ad47293dc4_0_173"/>
          <p:cNvCxnSpPr/>
          <p:nvPr/>
        </p:nvCxnSpPr>
        <p:spPr>
          <a:xfrm>
            <a:off x="473195" y="479675"/>
            <a:ext cx="81921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615" name="Google Shape;615;g2ad47293dc4_0_173"/>
          <p:cNvSpPr/>
          <p:nvPr/>
        </p:nvSpPr>
        <p:spPr>
          <a:xfrm>
            <a:off x="2010617" y="4974440"/>
            <a:ext cx="1828800" cy="133500"/>
          </a:xfrm>
          <a:prstGeom prst="rect">
            <a:avLst/>
          </a:prstGeom>
          <a:noFill/>
          <a:ln>
            <a:noFill/>
          </a:ln>
        </p:spPr>
        <p:txBody>
          <a:bodyPr spcFirstLastPara="1" wrap="square" lIns="0" tIns="0" rIns="0" bIns="0" anchor="b" anchorCtr="0">
            <a:noAutofit/>
          </a:bodyPr>
          <a:lstStyle/>
          <a:p>
            <a:pPr marL="0" marR="0" lvl="0" indent="0" algn="l" rtl="0">
              <a:lnSpc>
                <a:spcPct val="131250"/>
              </a:lnSpc>
              <a:spcBef>
                <a:spcPts val="0"/>
              </a:spcBef>
              <a:spcAft>
                <a:spcPts val="0"/>
              </a:spcAft>
              <a:buNone/>
            </a:pPr>
            <a:endParaRPr sz="750" b="0" i="0" u="none" strike="noStrike" cap="none">
              <a:solidFill>
                <a:schemeClr val="dk1"/>
              </a:solidFill>
              <a:latin typeface="Calibri"/>
              <a:ea typeface="Calibri"/>
              <a:cs typeface="Calibri"/>
              <a:sym typeface="Calibri"/>
            </a:endParaRPr>
          </a:p>
        </p:txBody>
      </p:sp>
      <p:pic>
        <p:nvPicPr>
          <p:cNvPr id="616" name="Google Shape;616;g2ad47293dc4_0_173"/>
          <p:cNvPicPr preferRelativeResize="0"/>
          <p:nvPr/>
        </p:nvPicPr>
        <p:blipFill>
          <a:blip r:embed="rId3">
            <a:alphaModFix/>
          </a:blip>
          <a:stretch>
            <a:fillRect/>
          </a:stretch>
        </p:blipFill>
        <p:spPr>
          <a:xfrm>
            <a:off x="0" y="4430150"/>
            <a:ext cx="1175500" cy="713352"/>
          </a:xfrm>
          <a:prstGeom prst="rect">
            <a:avLst/>
          </a:prstGeom>
          <a:noFill/>
          <a:ln>
            <a:noFill/>
          </a:ln>
        </p:spPr>
      </p:pic>
      <p:sp>
        <p:nvSpPr>
          <p:cNvPr id="617" name="Google Shape;617;g2ad47293dc4_0_173"/>
          <p:cNvSpPr txBox="1"/>
          <p:nvPr/>
        </p:nvSpPr>
        <p:spPr>
          <a:xfrm>
            <a:off x="6640350" y="2377550"/>
            <a:ext cx="2212500" cy="523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1100">
                <a:solidFill>
                  <a:schemeClr val="dk1"/>
                </a:solidFill>
                <a:latin typeface="IBM Plex Sans"/>
                <a:ea typeface="IBM Plex Sans"/>
                <a:cs typeface="IBM Plex Sans"/>
                <a:sym typeface="IBM Plex Sans"/>
              </a:rPr>
              <a:t>Outliers exist, hence, Robust Scale applied.</a:t>
            </a:r>
            <a:endParaRPr/>
          </a:p>
        </p:txBody>
      </p:sp>
      <p:pic>
        <p:nvPicPr>
          <p:cNvPr id="618" name="Google Shape;618;g2ad47293dc4_0_173"/>
          <p:cNvPicPr preferRelativeResize="0"/>
          <p:nvPr/>
        </p:nvPicPr>
        <p:blipFill rotWithShape="1">
          <a:blip r:embed="rId4">
            <a:alphaModFix/>
          </a:blip>
          <a:srcRect l="1516" r="7690"/>
          <a:stretch/>
        </p:blipFill>
        <p:spPr>
          <a:xfrm>
            <a:off x="991486" y="1222086"/>
            <a:ext cx="5087350" cy="34695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23"/>
        <p:cNvGrpSpPr/>
        <p:nvPr/>
      </p:nvGrpSpPr>
      <p:grpSpPr>
        <a:xfrm>
          <a:off x="0" y="0"/>
          <a:ext cx="0" cy="0"/>
          <a:chOff x="0" y="0"/>
          <a:chExt cx="0" cy="0"/>
        </a:xfrm>
      </p:grpSpPr>
      <p:sp>
        <p:nvSpPr>
          <p:cNvPr id="624" name="Google Shape;624;g2acef6555d4_6_6"/>
          <p:cNvSpPr/>
          <p:nvPr/>
        </p:nvSpPr>
        <p:spPr>
          <a:xfrm>
            <a:off x="477101" y="577306"/>
            <a:ext cx="5486400" cy="8382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None/>
            </a:pPr>
            <a:r>
              <a:rPr lang="en-US" sz="3000">
                <a:latin typeface="Roboto"/>
                <a:ea typeface="Roboto"/>
                <a:cs typeface="Roboto"/>
                <a:sym typeface="Roboto"/>
              </a:rPr>
              <a:t>4.1 Confusion Matrix Essentials</a:t>
            </a:r>
            <a:endParaRPr sz="3300" i="0" u="none" strike="noStrike" cap="none">
              <a:solidFill>
                <a:schemeClr val="dk1"/>
              </a:solidFill>
              <a:latin typeface="Roboto"/>
              <a:ea typeface="Roboto"/>
              <a:cs typeface="Roboto"/>
              <a:sym typeface="Roboto"/>
            </a:endParaRPr>
          </a:p>
        </p:txBody>
      </p:sp>
      <p:cxnSp>
        <p:nvCxnSpPr>
          <p:cNvPr id="625" name="Google Shape;625;g2acef6555d4_6_6"/>
          <p:cNvCxnSpPr/>
          <p:nvPr/>
        </p:nvCxnSpPr>
        <p:spPr>
          <a:xfrm>
            <a:off x="473195" y="479675"/>
            <a:ext cx="81921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626" name="Google Shape;626;g2acef6555d4_6_6"/>
          <p:cNvSpPr/>
          <p:nvPr/>
        </p:nvSpPr>
        <p:spPr>
          <a:xfrm>
            <a:off x="2010617" y="4974440"/>
            <a:ext cx="1828800" cy="133500"/>
          </a:xfrm>
          <a:prstGeom prst="rect">
            <a:avLst/>
          </a:prstGeom>
          <a:noFill/>
          <a:ln>
            <a:noFill/>
          </a:ln>
        </p:spPr>
        <p:txBody>
          <a:bodyPr spcFirstLastPara="1" wrap="square" lIns="0" tIns="0" rIns="0" bIns="0" anchor="b" anchorCtr="0">
            <a:noAutofit/>
          </a:bodyPr>
          <a:lstStyle/>
          <a:p>
            <a:pPr marL="0" marR="0" lvl="0" indent="0" algn="l" rtl="0">
              <a:lnSpc>
                <a:spcPct val="131250"/>
              </a:lnSpc>
              <a:spcBef>
                <a:spcPts val="0"/>
              </a:spcBef>
              <a:spcAft>
                <a:spcPts val="0"/>
              </a:spcAft>
              <a:buNone/>
            </a:pPr>
            <a:endParaRPr sz="750" b="0" i="0" u="none" strike="noStrike" cap="none">
              <a:solidFill>
                <a:schemeClr val="dk1"/>
              </a:solidFill>
              <a:latin typeface="Calibri"/>
              <a:ea typeface="Calibri"/>
              <a:cs typeface="Calibri"/>
              <a:sym typeface="Calibri"/>
            </a:endParaRPr>
          </a:p>
        </p:txBody>
      </p:sp>
      <p:pic>
        <p:nvPicPr>
          <p:cNvPr id="627" name="Google Shape;627;g2acef6555d4_6_6"/>
          <p:cNvPicPr preferRelativeResize="0"/>
          <p:nvPr/>
        </p:nvPicPr>
        <p:blipFill>
          <a:blip r:embed="rId3">
            <a:alphaModFix/>
          </a:blip>
          <a:stretch>
            <a:fillRect/>
          </a:stretch>
        </p:blipFill>
        <p:spPr>
          <a:xfrm>
            <a:off x="0" y="4430150"/>
            <a:ext cx="1175500" cy="713352"/>
          </a:xfrm>
          <a:prstGeom prst="rect">
            <a:avLst/>
          </a:prstGeom>
          <a:noFill/>
          <a:ln>
            <a:noFill/>
          </a:ln>
        </p:spPr>
      </p:pic>
      <p:graphicFrame>
        <p:nvGraphicFramePr>
          <p:cNvPr id="628" name="Google Shape;628;g2acef6555d4_6_6"/>
          <p:cNvGraphicFramePr/>
          <p:nvPr/>
        </p:nvGraphicFramePr>
        <p:xfrm>
          <a:off x="860575" y="2075450"/>
          <a:ext cx="4087025" cy="1415100"/>
        </p:xfrm>
        <a:graphic>
          <a:graphicData uri="http://schemas.openxmlformats.org/drawingml/2006/table">
            <a:tbl>
              <a:tblPr>
                <a:noFill/>
                <a:tableStyleId>{1800C5B7-BE42-4134-8DD6-EE54B5B7FE47}</a:tableStyleId>
              </a:tblPr>
              <a:tblGrid>
                <a:gridCol w="985450">
                  <a:extLst>
                    <a:ext uri="{9D8B030D-6E8A-4147-A177-3AD203B41FA5}">
                      <a16:colId xmlns:a16="http://schemas.microsoft.com/office/drawing/2014/main" val="20000"/>
                    </a:ext>
                  </a:extLst>
                </a:gridCol>
                <a:gridCol w="1445250">
                  <a:extLst>
                    <a:ext uri="{9D8B030D-6E8A-4147-A177-3AD203B41FA5}">
                      <a16:colId xmlns:a16="http://schemas.microsoft.com/office/drawing/2014/main" val="20001"/>
                    </a:ext>
                  </a:extLst>
                </a:gridCol>
                <a:gridCol w="1656325">
                  <a:extLst>
                    <a:ext uri="{9D8B030D-6E8A-4147-A177-3AD203B41FA5}">
                      <a16:colId xmlns:a16="http://schemas.microsoft.com/office/drawing/2014/main" val="20002"/>
                    </a:ext>
                  </a:extLst>
                </a:gridCol>
              </a:tblGrid>
              <a:tr h="471700">
                <a:tc>
                  <a:txBody>
                    <a:bodyPr/>
                    <a:lstStyle/>
                    <a:p>
                      <a:pPr marL="0" lvl="0" indent="0" algn="ctr" rtl="0">
                        <a:spcBef>
                          <a:spcPts val="0"/>
                        </a:spcBef>
                        <a:spcAft>
                          <a:spcPts val="0"/>
                        </a:spcAft>
                        <a:buNone/>
                      </a:pPr>
                      <a:endParaRPr sz="1100">
                        <a:solidFill>
                          <a:schemeClr val="dk1"/>
                        </a:solidFill>
                        <a:highlight>
                          <a:srgbClr val="FFFFFF"/>
                        </a:highlight>
                        <a:latin typeface="IBM Plex Sans"/>
                        <a:ea typeface="IBM Plex Sans"/>
                        <a:cs typeface="IBM Plex Sans"/>
                        <a:sym typeface="IBM Plex Sans"/>
                      </a:endParaRPr>
                    </a:p>
                  </a:txBody>
                  <a:tcPr marL="91425" marR="91425" marT="91425" marB="91425">
                    <a:lnL w="9525" cap="flat" cmpd="sng">
                      <a:solidFill>
                        <a:schemeClr val="lt1"/>
                      </a:solidFill>
                      <a:prstDash val="dot"/>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dot"/>
                      <a:round/>
                      <a:headEnd type="none" w="sm" len="sm"/>
                      <a:tailEnd type="none" w="sm" len="sm"/>
                    </a:lnT>
                    <a:lnB w="9525" cap="flat" cmpd="sng">
                      <a:solidFill>
                        <a:schemeClr val="lt1"/>
                      </a:solidFill>
                      <a:prstDash val="dot"/>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100">
                          <a:solidFill>
                            <a:schemeClr val="dk1"/>
                          </a:solidFill>
                          <a:highlight>
                            <a:srgbClr val="FFFFFF"/>
                          </a:highlight>
                          <a:latin typeface="IBM Plex Sans"/>
                          <a:ea typeface="IBM Plex Sans"/>
                          <a:cs typeface="IBM Plex Sans"/>
                          <a:sym typeface="IBM Plex Sans"/>
                        </a:rPr>
                        <a:t>Predicted-0</a:t>
                      </a:r>
                      <a:endParaRPr sz="1100">
                        <a:solidFill>
                          <a:schemeClr val="dk1"/>
                        </a:solidFill>
                        <a:highlight>
                          <a:srgbClr val="FFFFFF"/>
                        </a:highlight>
                        <a:latin typeface="IBM Plex Sans"/>
                        <a:ea typeface="IBM Plex Sans"/>
                        <a:cs typeface="IBM Plex Sans"/>
                        <a:sym typeface="IBM Plex San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US" sz="1100">
                          <a:solidFill>
                            <a:schemeClr val="dk1"/>
                          </a:solidFill>
                          <a:highlight>
                            <a:srgbClr val="FFFFFF"/>
                          </a:highlight>
                          <a:latin typeface="IBM Plex Sans"/>
                          <a:ea typeface="IBM Plex Sans"/>
                          <a:cs typeface="IBM Plex Sans"/>
                          <a:sym typeface="IBM Plex Sans"/>
                        </a:rPr>
                        <a:t>Predicted-1 </a:t>
                      </a:r>
                      <a:endParaRPr sz="1100">
                        <a:solidFill>
                          <a:schemeClr val="dk1"/>
                        </a:solidFill>
                        <a:highlight>
                          <a:srgbClr val="FFFFFF"/>
                        </a:highlight>
                        <a:latin typeface="IBM Plex Sans"/>
                        <a:ea typeface="IBM Plex Sans"/>
                        <a:cs typeface="IBM Plex Sans"/>
                        <a:sym typeface="IBM Plex San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r h="471700">
                <a:tc>
                  <a:txBody>
                    <a:bodyPr/>
                    <a:lstStyle/>
                    <a:p>
                      <a:pPr marL="0" lvl="0" indent="0" algn="ctr" rtl="0">
                        <a:spcBef>
                          <a:spcPts val="0"/>
                        </a:spcBef>
                        <a:spcAft>
                          <a:spcPts val="0"/>
                        </a:spcAft>
                        <a:buNone/>
                      </a:pPr>
                      <a:r>
                        <a:rPr lang="en-US" sz="1100">
                          <a:solidFill>
                            <a:schemeClr val="dk1"/>
                          </a:solidFill>
                          <a:highlight>
                            <a:srgbClr val="FFFFFF"/>
                          </a:highlight>
                          <a:latin typeface="IBM Plex Sans"/>
                          <a:ea typeface="IBM Plex Sans"/>
                          <a:cs typeface="IBM Plex Sans"/>
                          <a:sym typeface="IBM Plex Sans"/>
                        </a:rPr>
                        <a:t>Actual-0 </a:t>
                      </a:r>
                      <a:endParaRPr sz="1100">
                        <a:solidFill>
                          <a:schemeClr val="dk1"/>
                        </a:solidFill>
                        <a:highlight>
                          <a:srgbClr val="FFFFFF"/>
                        </a:highlight>
                        <a:latin typeface="IBM Plex Sans"/>
                        <a:ea typeface="IBM Plex Sans"/>
                        <a:cs typeface="IBM Plex Sans"/>
                        <a:sym typeface="IBM Plex Sans"/>
                      </a:endParaRPr>
                    </a:p>
                  </a:txBody>
                  <a:tcPr marL="91425" marR="91425" marT="91425" marB="91425">
                    <a:lnL w="9525" cap="flat" cmpd="sng">
                      <a:solidFill>
                        <a:schemeClr val="lt1"/>
                      </a:solidFill>
                      <a:prstDash val="dot"/>
                      <a:round/>
                      <a:headEnd type="none" w="sm" len="sm"/>
                      <a:tailEnd type="none" w="sm" len="sm"/>
                    </a:lnL>
                    <a:lnR w="9525" cap="flat" cmpd="sng">
                      <a:solidFill>
                        <a:srgbClr val="D9D9D9"/>
                      </a:solidFill>
                      <a:prstDash val="solid"/>
                      <a:round/>
                      <a:headEnd type="none" w="sm" len="sm"/>
                      <a:tailEnd type="none" w="sm" len="sm"/>
                    </a:lnR>
                    <a:lnT w="9525" cap="flat" cmpd="sng">
                      <a:solidFill>
                        <a:schemeClr val="lt1"/>
                      </a:solidFill>
                      <a:prstDash val="dot"/>
                      <a:round/>
                      <a:headEnd type="none" w="sm" len="sm"/>
                      <a:tailEnd type="none" w="sm" len="sm"/>
                    </a:lnT>
                    <a:lnB w="9525" cap="flat" cmpd="sng">
                      <a:solidFill>
                        <a:schemeClr val="lt1"/>
                      </a:solidFill>
                      <a:prstDash val="dot"/>
                      <a:round/>
                      <a:headEnd type="none" w="sm" len="sm"/>
                      <a:tailEnd type="none" w="sm" len="sm"/>
                    </a:lnB>
                  </a:tcPr>
                </a:tc>
                <a:tc>
                  <a:txBody>
                    <a:bodyPr/>
                    <a:lstStyle/>
                    <a:p>
                      <a:pPr marL="0" lvl="0" indent="0" algn="ctr" rtl="0">
                        <a:spcBef>
                          <a:spcPts val="0"/>
                        </a:spcBef>
                        <a:spcAft>
                          <a:spcPts val="0"/>
                        </a:spcAft>
                        <a:buNone/>
                      </a:pPr>
                      <a:r>
                        <a:rPr lang="en-US" sz="1100">
                          <a:solidFill>
                            <a:schemeClr val="dk1"/>
                          </a:solidFill>
                          <a:highlight>
                            <a:srgbClr val="FFFFFF"/>
                          </a:highlight>
                          <a:latin typeface="IBM Plex Sans"/>
                          <a:ea typeface="IBM Plex Sans"/>
                          <a:cs typeface="IBM Plex Sans"/>
                          <a:sym typeface="IBM Plex Sans"/>
                        </a:rPr>
                        <a:t>TN</a:t>
                      </a:r>
                      <a:endParaRPr sz="1100">
                        <a:solidFill>
                          <a:schemeClr val="dk1"/>
                        </a:solidFill>
                        <a:highlight>
                          <a:srgbClr val="FFFFFF"/>
                        </a:highlight>
                        <a:latin typeface="IBM Plex Sans"/>
                        <a:ea typeface="IBM Plex Sans"/>
                        <a:cs typeface="IBM Plex Sans"/>
                        <a:sym typeface="IBM Plex Sans"/>
                      </a:endParaRPr>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US" sz="1100">
                          <a:solidFill>
                            <a:schemeClr val="dk1"/>
                          </a:solidFill>
                          <a:highlight>
                            <a:srgbClr val="FFFFFF"/>
                          </a:highlight>
                          <a:latin typeface="IBM Plex Sans"/>
                          <a:ea typeface="IBM Plex Sans"/>
                          <a:cs typeface="IBM Plex Sans"/>
                          <a:sym typeface="IBM Plex Sans"/>
                        </a:rPr>
                        <a:t>FP</a:t>
                      </a:r>
                      <a:endParaRPr sz="1100">
                        <a:solidFill>
                          <a:schemeClr val="dk1"/>
                        </a:solidFill>
                        <a:highlight>
                          <a:srgbClr val="FFFFFF"/>
                        </a:highlight>
                        <a:latin typeface="IBM Plex Sans"/>
                        <a:ea typeface="IBM Plex Sans"/>
                        <a:cs typeface="IBM Plex Sans"/>
                        <a:sym typeface="IBM Plex Sans"/>
                      </a:endParaRPr>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471700">
                <a:tc>
                  <a:txBody>
                    <a:bodyPr/>
                    <a:lstStyle/>
                    <a:p>
                      <a:pPr marL="0" lvl="0" indent="0" algn="ctr" rtl="0">
                        <a:spcBef>
                          <a:spcPts val="0"/>
                        </a:spcBef>
                        <a:spcAft>
                          <a:spcPts val="0"/>
                        </a:spcAft>
                        <a:buNone/>
                      </a:pPr>
                      <a:r>
                        <a:rPr lang="en-US" sz="1100">
                          <a:solidFill>
                            <a:schemeClr val="dk1"/>
                          </a:solidFill>
                          <a:highlight>
                            <a:srgbClr val="FFFFFF"/>
                          </a:highlight>
                          <a:latin typeface="IBM Plex Sans"/>
                          <a:ea typeface="IBM Plex Sans"/>
                          <a:cs typeface="IBM Plex Sans"/>
                          <a:sym typeface="IBM Plex Sans"/>
                        </a:rPr>
                        <a:t>Actual-1</a:t>
                      </a:r>
                      <a:endParaRPr sz="1100">
                        <a:solidFill>
                          <a:schemeClr val="dk1"/>
                        </a:solidFill>
                        <a:highlight>
                          <a:srgbClr val="FFFFFF"/>
                        </a:highlight>
                        <a:latin typeface="IBM Plex Sans"/>
                        <a:ea typeface="IBM Plex Sans"/>
                        <a:cs typeface="IBM Plex Sans"/>
                        <a:sym typeface="IBM Plex Sans"/>
                      </a:endParaRPr>
                    </a:p>
                  </a:txBody>
                  <a:tcPr marL="91425" marR="91425" marT="91425" marB="91425">
                    <a:lnL w="9525" cap="flat" cmpd="sng">
                      <a:solidFill>
                        <a:schemeClr val="lt1"/>
                      </a:solidFill>
                      <a:prstDash val="dot"/>
                      <a:round/>
                      <a:headEnd type="none" w="sm" len="sm"/>
                      <a:tailEnd type="none" w="sm" len="sm"/>
                    </a:lnL>
                    <a:lnR w="9525" cap="flat" cmpd="sng">
                      <a:solidFill>
                        <a:srgbClr val="D9D9D9"/>
                      </a:solidFill>
                      <a:prstDash val="solid"/>
                      <a:round/>
                      <a:headEnd type="none" w="sm" len="sm"/>
                      <a:tailEnd type="none" w="sm" len="sm"/>
                    </a:lnR>
                    <a:lnT w="9525" cap="flat" cmpd="sng">
                      <a:solidFill>
                        <a:schemeClr val="lt1"/>
                      </a:solidFill>
                      <a:prstDash val="dot"/>
                      <a:round/>
                      <a:headEnd type="none" w="sm" len="sm"/>
                      <a:tailEnd type="none" w="sm" len="sm"/>
                    </a:lnT>
                    <a:lnB w="9525" cap="flat" cmpd="sng">
                      <a:solidFill>
                        <a:schemeClr val="lt1"/>
                      </a:solidFill>
                      <a:prstDash val="dot"/>
                      <a:round/>
                      <a:headEnd type="none" w="sm" len="sm"/>
                      <a:tailEnd type="none" w="sm" len="sm"/>
                    </a:lnB>
                  </a:tcPr>
                </a:tc>
                <a:tc>
                  <a:txBody>
                    <a:bodyPr/>
                    <a:lstStyle/>
                    <a:p>
                      <a:pPr marL="0" lvl="0" indent="0" algn="ctr" rtl="0">
                        <a:spcBef>
                          <a:spcPts val="0"/>
                        </a:spcBef>
                        <a:spcAft>
                          <a:spcPts val="0"/>
                        </a:spcAft>
                        <a:buNone/>
                      </a:pPr>
                      <a:r>
                        <a:rPr lang="en-US" sz="1100">
                          <a:solidFill>
                            <a:schemeClr val="dk1"/>
                          </a:solidFill>
                          <a:highlight>
                            <a:srgbClr val="FFFFFF"/>
                          </a:highlight>
                          <a:latin typeface="IBM Plex Sans"/>
                          <a:ea typeface="IBM Plex Sans"/>
                          <a:cs typeface="IBM Plex Sans"/>
                          <a:sym typeface="IBM Plex Sans"/>
                        </a:rPr>
                        <a:t>FN</a:t>
                      </a:r>
                      <a:endParaRPr sz="1100">
                        <a:solidFill>
                          <a:schemeClr val="dk1"/>
                        </a:solidFill>
                        <a:highlight>
                          <a:srgbClr val="FFFFFF"/>
                        </a:highlight>
                        <a:latin typeface="IBM Plex Sans"/>
                        <a:ea typeface="IBM Plex Sans"/>
                        <a:cs typeface="IBM Plex Sans"/>
                        <a:sym typeface="IBM Plex Sans"/>
                      </a:endParaRPr>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US" sz="1100">
                          <a:solidFill>
                            <a:schemeClr val="dk1"/>
                          </a:solidFill>
                          <a:highlight>
                            <a:srgbClr val="FFFFFF"/>
                          </a:highlight>
                          <a:latin typeface="IBM Plex Sans"/>
                          <a:ea typeface="IBM Plex Sans"/>
                          <a:cs typeface="IBM Plex Sans"/>
                          <a:sym typeface="IBM Plex Sans"/>
                        </a:rPr>
                        <a:t>TP</a:t>
                      </a:r>
                      <a:endParaRPr sz="1100">
                        <a:solidFill>
                          <a:schemeClr val="dk1"/>
                        </a:solidFill>
                        <a:highlight>
                          <a:srgbClr val="FFFFFF"/>
                        </a:highlight>
                        <a:latin typeface="IBM Plex Sans"/>
                        <a:ea typeface="IBM Plex Sans"/>
                        <a:cs typeface="IBM Plex Sans"/>
                        <a:sym typeface="IBM Plex Sans"/>
                      </a:endParaRPr>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629" name="Google Shape;629;g2acef6555d4_6_6"/>
          <p:cNvSpPr txBox="1"/>
          <p:nvPr/>
        </p:nvSpPr>
        <p:spPr>
          <a:xfrm>
            <a:off x="1318687" y="3795489"/>
            <a:ext cx="4086900" cy="952500"/>
          </a:xfrm>
          <a:prstGeom prst="rect">
            <a:avLst/>
          </a:prstGeom>
          <a:noFill/>
          <a:ln>
            <a:noFill/>
          </a:ln>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Font typeface="IBM Plex Sans"/>
              <a:buChar char="➔"/>
            </a:pPr>
            <a:r>
              <a:rPr lang="en-US" sz="1200">
                <a:solidFill>
                  <a:schemeClr val="dk1"/>
                </a:solidFill>
                <a:latin typeface="IBM Plex Sans"/>
                <a:ea typeface="IBM Plex Sans"/>
                <a:cs typeface="IBM Plex Sans"/>
                <a:sym typeface="IBM Plex Sans"/>
              </a:rPr>
              <a:t>Recall=TP/(TP+FN)</a:t>
            </a:r>
            <a:endParaRPr sz="1200">
              <a:solidFill>
                <a:schemeClr val="dk1"/>
              </a:solidFill>
              <a:latin typeface="IBM Plex Sans"/>
              <a:ea typeface="IBM Plex Sans"/>
              <a:cs typeface="IBM Plex Sans"/>
              <a:sym typeface="IBM Plex Sans"/>
            </a:endParaRPr>
          </a:p>
          <a:p>
            <a:pPr marL="457200" lvl="0" indent="-298450" algn="l" rtl="0">
              <a:spcBef>
                <a:spcPts val="0"/>
              </a:spcBef>
              <a:spcAft>
                <a:spcPts val="0"/>
              </a:spcAft>
              <a:buClr>
                <a:schemeClr val="dk1"/>
              </a:buClr>
              <a:buSzPts val="1100"/>
              <a:buFont typeface="IBM Plex Sans"/>
              <a:buChar char="➔"/>
            </a:pPr>
            <a:r>
              <a:rPr lang="en-US" sz="1200">
                <a:solidFill>
                  <a:schemeClr val="dk1"/>
                </a:solidFill>
                <a:latin typeface="IBM Plex Sans"/>
                <a:ea typeface="IBM Plex Sans"/>
                <a:cs typeface="IBM Plex Sans"/>
                <a:sym typeface="IBM Plex Sans"/>
              </a:rPr>
              <a:t>Precision=TP/(TP+FP)</a:t>
            </a:r>
            <a:endParaRPr sz="1200">
              <a:solidFill>
                <a:schemeClr val="dk1"/>
              </a:solidFill>
              <a:latin typeface="IBM Plex Sans"/>
              <a:ea typeface="IBM Plex Sans"/>
              <a:cs typeface="IBM Plex Sans"/>
              <a:sym typeface="IBM Plex Sans"/>
            </a:endParaRPr>
          </a:p>
          <a:p>
            <a:pPr marL="457200" lvl="0" indent="-298450" algn="l" rtl="0">
              <a:spcBef>
                <a:spcPts val="0"/>
              </a:spcBef>
              <a:spcAft>
                <a:spcPts val="0"/>
              </a:spcAft>
              <a:buClr>
                <a:schemeClr val="dk1"/>
              </a:buClr>
              <a:buSzPts val="1100"/>
              <a:buFont typeface="IBM Plex Sans"/>
              <a:buChar char="➔"/>
            </a:pPr>
            <a:r>
              <a:rPr lang="en-US" sz="1200">
                <a:solidFill>
                  <a:schemeClr val="dk1"/>
                </a:solidFill>
                <a:latin typeface="IBM Plex Sans"/>
                <a:ea typeface="IBM Plex Sans"/>
                <a:cs typeface="IBM Plex Sans"/>
                <a:sym typeface="IBM Plex Sans"/>
              </a:rPr>
              <a:t>Accuracy=TP+TN/(TP+TN+FP+FN)</a:t>
            </a:r>
            <a:endParaRPr sz="1200">
              <a:solidFill>
                <a:schemeClr val="dk1"/>
              </a:solidFill>
              <a:latin typeface="IBM Plex Sans"/>
              <a:ea typeface="IBM Plex Sans"/>
              <a:cs typeface="IBM Plex Sans"/>
              <a:sym typeface="IBM Plex Sans"/>
            </a:endParaRPr>
          </a:p>
          <a:p>
            <a:pPr marL="457200" lvl="0" indent="-298450" algn="l" rtl="0">
              <a:spcBef>
                <a:spcPts val="0"/>
              </a:spcBef>
              <a:spcAft>
                <a:spcPts val="0"/>
              </a:spcAft>
              <a:buClr>
                <a:schemeClr val="dk1"/>
              </a:buClr>
              <a:buSzPts val="1100"/>
              <a:buFont typeface="IBM Plex Sans"/>
              <a:buChar char="➔"/>
            </a:pPr>
            <a:r>
              <a:rPr lang="en-US" sz="1200">
                <a:solidFill>
                  <a:schemeClr val="dk1"/>
                </a:solidFill>
                <a:latin typeface="IBM Plex Sans"/>
                <a:ea typeface="IBM Plex Sans"/>
                <a:cs typeface="IBM Plex Sans"/>
                <a:sym typeface="IBM Plex Sans"/>
              </a:rPr>
              <a:t>F1-score=2×(Precision×Recall​)/(Precision+Recall)</a:t>
            </a:r>
            <a:endParaRPr sz="1100">
              <a:solidFill>
                <a:schemeClr val="dk1"/>
              </a:solidFill>
              <a:highlight>
                <a:schemeClr val="lt1"/>
              </a:highlight>
              <a:latin typeface="IBM Plex Sans"/>
              <a:ea typeface="IBM Plex Sans"/>
              <a:cs typeface="IBM Plex Sans"/>
              <a:sym typeface="IBM Plex Sans"/>
            </a:endParaRPr>
          </a:p>
        </p:txBody>
      </p:sp>
      <p:sp>
        <p:nvSpPr>
          <p:cNvPr id="630" name="Google Shape;630;g2acef6555d4_6_6"/>
          <p:cNvSpPr txBox="1"/>
          <p:nvPr/>
        </p:nvSpPr>
        <p:spPr>
          <a:xfrm>
            <a:off x="5638575" y="2320550"/>
            <a:ext cx="2951700" cy="1170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200">
                <a:solidFill>
                  <a:schemeClr val="dk1"/>
                </a:solidFill>
                <a:latin typeface="IBM Plex Sans"/>
                <a:ea typeface="IBM Plex Sans"/>
                <a:cs typeface="IBM Plex Sans"/>
                <a:sym typeface="IBM Plex Sans"/>
              </a:rPr>
              <a:t>Focus: </a:t>
            </a:r>
            <a:endParaRPr sz="1200">
              <a:solidFill>
                <a:schemeClr val="dk1"/>
              </a:solidFill>
              <a:latin typeface="IBM Plex Sans"/>
              <a:ea typeface="IBM Plex Sans"/>
              <a:cs typeface="IBM Plex Sans"/>
              <a:sym typeface="IBM Plex Sans"/>
            </a:endParaRPr>
          </a:p>
          <a:p>
            <a:pPr marL="0" lvl="0" indent="0" algn="l" rtl="0">
              <a:spcBef>
                <a:spcPts val="0"/>
              </a:spcBef>
              <a:spcAft>
                <a:spcPts val="0"/>
              </a:spcAft>
              <a:buNone/>
            </a:pPr>
            <a:endParaRPr sz="1200">
              <a:solidFill>
                <a:schemeClr val="dk1"/>
              </a:solidFill>
              <a:latin typeface="IBM Plex Sans"/>
              <a:ea typeface="IBM Plex Sans"/>
              <a:cs typeface="IBM Plex Sans"/>
              <a:sym typeface="IBM Plex Sans"/>
            </a:endParaRPr>
          </a:p>
          <a:p>
            <a:pPr marL="0" lvl="0" indent="0" algn="l" rtl="0">
              <a:spcBef>
                <a:spcPts val="0"/>
              </a:spcBef>
              <a:spcAft>
                <a:spcPts val="0"/>
              </a:spcAft>
              <a:buNone/>
            </a:pPr>
            <a:r>
              <a:rPr lang="en-US" sz="1200">
                <a:solidFill>
                  <a:schemeClr val="dk1"/>
                </a:solidFill>
                <a:latin typeface="IBM Plex Sans"/>
                <a:ea typeface="IBM Plex Sans"/>
                <a:cs typeface="IBM Plex Sans"/>
                <a:sym typeface="IBM Plex Sans"/>
              </a:rPr>
              <a:t>Enhancing Recall to capture potential customers without compromising on Accuracy in identifying click behaviors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35"/>
        <p:cNvGrpSpPr/>
        <p:nvPr/>
      </p:nvGrpSpPr>
      <p:grpSpPr>
        <a:xfrm>
          <a:off x="0" y="0"/>
          <a:ext cx="0" cy="0"/>
          <a:chOff x="0" y="0"/>
          <a:chExt cx="0" cy="0"/>
        </a:xfrm>
      </p:grpSpPr>
      <p:sp>
        <p:nvSpPr>
          <p:cNvPr id="636" name="Google Shape;636;g2acef6555d4_6_22"/>
          <p:cNvSpPr/>
          <p:nvPr/>
        </p:nvSpPr>
        <p:spPr>
          <a:xfrm>
            <a:off x="477100" y="577300"/>
            <a:ext cx="8476800" cy="8382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None/>
            </a:pPr>
            <a:r>
              <a:rPr lang="en-US" sz="2800" dirty="0">
                <a:latin typeface="Roboto"/>
                <a:ea typeface="Roboto"/>
                <a:cs typeface="Roboto"/>
                <a:sym typeface="Roboto"/>
              </a:rPr>
              <a:t>4.2 Result  : All Tested Models at Initial Stage - 1/2</a:t>
            </a:r>
            <a:endParaRPr sz="3200" i="0" u="none" strike="noStrike" cap="none" dirty="0">
              <a:solidFill>
                <a:schemeClr val="dk1"/>
              </a:solidFill>
              <a:latin typeface="Roboto"/>
              <a:ea typeface="Roboto"/>
              <a:cs typeface="Roboto"/>
              <a:sym typeface="Roboto"/>
            </a:endParaRPr>
          </a:p>
        </p:txBody>
      </p:sp>
      <p:cxnSp>
        <p:nvCxnSpPr>
          <p:cNvPr id="637" name="Google Shape;637;g2acef6555d4_6_22"/>
          <p:cNvCxnSpPr/>
          <p:nvPr/>
        </p:nvCxnSpPr>
        <p:spPr>
          <a:xfrm>
            <a:off x="473195" y="479675"/>
            <a:ext cx="81921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638" name="Google Shape;638;g2acef6555d4_6_22"/>
          <p:cNvSpPr/>
          <p:nvPr/>
        </p:nvSpPr>
        <p:spPr>
          <a:xfrm>
            <a:off x="2010617" y="4974440"/>
            <a:ext cx="1828800" cy="133500"/>
          </a:xfrm>
          <a:prstGeom prst="rect">
            <a:avLst/>
          </a:prstGeom>
          <a:noFill/>
          <a:ln>
            <a:noFill/>
          </a:ln>
        </p:spPr>
        <p:txBody>
          <a:bodyPr spcFirstLastPara="1" wrap="square" lIns="0" tIns="0" rIns="0" bIns="0" anchor="b" anchorCtr="0">
            <a:noAutofit/>
          </a:bodyPr>
          <a:lstStyle/>
          <a:p>
            <a:pPr marL="0" marR="0" lvl="0" indent="0" algn="l" rtl="0">
              <a:lnSpc>
                <a:spcPct val="131250"/>
              </a:lnSpc>
              <a:spcBef>
                <a:spcPts val="0"/>
              </a:spcBef>
              <a:spcAft>
                <a:spcPts val="0"/>
              </a:spcAft>
              <a:buNone/>
            </a:pPr>
            <a:endParaRPr sz="750" b="0" i="0" u="none" strike="noStrike" cap="none">
              <a:solidFill>
                <a:schemeClr val="dk1"/>
              </a:solidFill>
              <a:latin typeface="Calibri"/>
              <a:ea typeface="Calibri"/>
              <a:cs typeface="Calibri"/>
              <a:sym typeface="Calibri"/>
            </a:endParaRPr>
          </a:p>
        </p:txBody>
      </p:sp>
      <p:cxnSp>
        <p:nvCxnSpPr>
          <p:cNvPr id="639" name="Google Shape;639;g2acef6555d4_6_22"/>
          <p:cNvCxnSpPr/>
          <p:nvPr/>
        </p:nvCxnSpPr>
        <p:spPr>
          <a:xfrm rot="5400000">
            <a:off x="5487245" y="955916"/>
            <a:ext cx="9525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pic>
        <p:nvPicPr>
          <p:cNvPr id="640" name="Google Shape;640;g2acef6555d4_6_22"/>
          <p:cNvPicPr preferRelativeResize="0"/>
          <p:nvPr/>
        </p:nvPicPr>
        <p:blipFill>
          <a:blip r:embed="rId3">
            <a:alphaModFix/>
          </a:blip>
          <a:stretch>
            <a:fillRect/>
          </a:stretch>
        </p:blipFill>
        <p:spPr>
          <a:xfrm>
            <a:off x="0" y="4430150"/>
            <a:ext cx="1175500" cy="713352"/>
          </a:xfrm>
          <a:prstGeom prst="rect">
            <a:avLst/>
          </a:prstGeom>
          <a:noFill/>
          <a:ln>
            <a:noFill/>
          </a:ln>
        </p:spPr>
      </p:pic>
      <p:sp>
        <p:nvSpPr>
          <p:cNvPr id="641" name="Google Shape;641;g2acef6555d4_6_22"/>
          <p:cNvSpPr txBox="1"/>
          <p:nvPr/>
        </p:nvSpPr>
        <p:spPr>
          <a:xfrm>
            <a:off x="6556325" y="1165804"/>
            <a:ext cx="1629600" cy="6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t>Random forest</a:t>
            </a:r>
            <a:endParaRPr b="1"/>
          </a:p>
        </p:txBody>
      </p:sp>
      <p:sp>
        <p:nvSpPr>
          <p:cNvPr id="642" name="Google Shape;642;g2acef6555d4_6_22"/>
          <p:cNvSpPr txBox="1"/>
          <p:nvPr/>
        </p:nvSpPr>
        <p:spPr>
          <a:xfrm>
            <a:off x="4167625" y="1154573"/>
            <a:ext cx="14679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t>XGBoost</a:t>
            </a:r>
            <a:endParaRPr b="1"/>
          </a:p>
        </p:txBody>
      </p:sp>
      <p:pic>
        <p:nvPicPr>
          <p:cNvPr id="643" name="Google Shape;643;g2acef6555d4_6_22"/>
          <p:cNvPicPr preferRelativeResize="0"/>
          <p:nvPr/>
        </p:nvPicPr>
        <p:blipFill>
          <a:blip r:embed="rId4">
            <a:alphaModFix/>
          </a:blip>
          <a:stretch>
            <a:fillRect/>
          </a:stretch>
        </p:blipFill>
        <p:spPr>
          <a:xfrm>
            <a:off x="6403925" y="1513125"/>
            <a:ext cx="2328924" cy="3012075"/>
          </a:xfrm>
          <a:prstGeom prst="rect">
            <a:avLst/>
          </a:prstGeom>
          <a:noFill/>
          <a:ln>
            <a:noFill/>
          </a:ln>
        </p:spPr>
      </p:pic>
      <p:pic>
        <p:nvPicPr>
          <p:cNvPr id="644" name="Google Shape;644;g2acef6555d4_6_22"/>
          <p:cNvPicPr preferRelativeResize="0"/>
          <p:nvPr/>
        </p:nvPicPr>
        <p:blipFill>
          <a:blip r:embed="rId5">
            <a:alphaModFix/>
          </a:blip>
          <a:stretch>
            <a:fillRect/>
          </a:stretch>
        </p:blipFill>
        <p:spPr>
          <a:xfrm>
            <a:off x="3785900" y="1513125"/>
            <a:ext cx="2397026" cy="3043415"/>
          </a:xfrm>
          <a:prstGeom prst="rect">
            <a:avLst/>
          </a:prstGeom>
          <a:noFill/>
          <a:ln>
            <a:noFill/>
          </a:ln>
        </p:spPr>
      </p:pic>
      <p:pic>
        <p:nvPicPr>
          <p:cNvPr id="645" name="Google Shape;645;g2acef6555d4_6_22"/>
          <p:cNvPicPr preferRelativeResize="0"/>
          <p:nvPr/>
        </p:nvPicPr>
        <p:blipFill>
          <a:blip r:embed="rId6">
            <a:alphaModFix/>
          </a:blip>
          <a:stretch>
            <a:fillRect/>
          </a:stretch>
        </p:blipFill>
        <p:spPr>
          <a:xfrm>
            <a:off x="473200" y="1513125"/>
            <a:ext cx="2266875" cy="3102040"/>
          </a:xfrm>
          <a:prstGeom prst="rect">
            <a:avLst/>
          </a:prstGeom>
          <a:noFill/>
          <a:ln>
            <a:noFill/>
          </a:ln>
        </p:spPr>
      </p:pic>
      <p:sp>
        <p:nvSpPr>
          <p:cNvPr id="646" name="Google Shape;646;g2acef6555d4_6_22"/>
          <p:cNvSpPr txBox="1"/>
          <p:nvPr/>
        </p:nvSpPr>
        <p:spPr>
          <a:xfrm>
            <a:off x="611864" y="1177034"/>
            <a:ext cx="14679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t>Decision Tree</a:t>
            </a:r>
            <a:endParaRPr b="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51"/>
        <p:cNvGrpSpPr/>
        <p:nvPr/>
      </p:nvGrpSpPr>
      <p:grpSpPr>
        <a:xfrm>
          <a:off x="0" y="0"/>
          <a:ext cx="0" cy="0"/>
          <a:chOff x="0" y="0"/>
          <a:chExt cx="0" cy="0"/>
        </a:xfrm>
      </p:grpSpPr>
      <p:sp>
        <p:nvSpPr>
          <p:cNvPr id="652" name="Google Shape;652;g2ad47293dc4_0_233"/>
          <p:cNvSpPr/>
          <p:nvPr/>
        </p:nvSpPr>
        <p:spPr>
          <a:xfrm>
            <a:off x="477100" y="577300"/>
            <a:ext cx="8555400" cy="8382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None/>
            </a:pPr>
            <a:r>
              <a:rPr lang="en-US" sz="2800" dirty="0">
                <a:latin typeface="Roboto"/>
                <a:ea typeface="Roboto"/>
                <a:cs typeface="Roboto"/>
                <a:sym typeface="Roboto"/>
              </a:rPr>
              <a:t>4.3 Result  : All Tested Models at Initial Stage - 2/2</a:t>
            </a:r>
            <a:endParaRPr sz="3200" i="0" u="none" strike="noStrike" cap="none" dirty="0">
              <a:solidFill>
                <a:schemeClr val="dk1"/>
              </a:solidFill>
              <a:latin typeface="Roboto"/>
              <a:ea typeface="Roboto"/>
              <a:cs typeface="Roboto"/>
              <a:sym typeface="Roboto"/>
            </a:endParaRPr>
          </a:p>
        </p:txBody>
      </p:sp>
      <p:cxnSp>
        <p:nvCxnSpPr>
          <p:cNvPr id="653" name="Google Shape;653;g2ad47293dc4_0_233"/>
          <p:cNvCxnSpPr/>
          <p:nvPr/>
        </p:nvCxnSpPr>
        <p:spPr>
          <a:xfrm>
            <a:off x="473195" y="479675"/>
            <a:ext cx="81921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654" name="Google Shape;654;g2ad47293dc4_0_233"/>
          <p:cNvSpPr/>
          <p:nvPr/>
        </p:nvSpPr>
        <p:spPr>
          <a:xfrm>
            <a:off x="2010617" y="4974440"/>
            <a:ext cx="1828800" cy="133500"/>
          </a:xfrm>
          <a:prstGeom prst="rect">
            <a:avLst/>
          </a:prstGeom>
          <a:noFill/>
          <a:ln>
            <a:noFill/>
          </a:ln>
        </p:spPr>
        <p:txBody>
          <a:bodyPr spcFirstLastPara="1" wrap="square" lIns="0" tIns="0" rIns="0" bIns="0" anchor="b" anchorCtr="0">
            <a:noAutofit/>
          </a:bodyPr>
          <a:lstStyle/>
          <a:p>
            <a:pPr marL="0" marR="0" lvl="0" indent="0" algn="l" rtl="0">
              <a:lnSpc>
                <a:spcPct val="131250"/>
              </a:lnSpc>
              <a:spcBef>
                <a:spcPts val="0"/>
              </a:spcBef>
              <a:spcAft>
                <a:spcPts val="0"/>
              </a:spcAft>
              <a:buNone/>
            </a:pPr>
            <a:endParaRPr sz="750" b="0" i="0" u="none" strike="noStrike" cap="none">
              <a:solidFill>
                <a:schemeClr val="dk1"/>
              </a:solidFill>
              <a:latin typeface="Calibri"/>
              <a:ea typeface="Calibri"/>
              <a:cs typeface="Calibri"/>
              <a:sym typeface="Calibri"/>
            </a:endParaRPr>
          </a:p>
        </p:txBody>
      </p:sp>
      <p:pic>
        <p:nvPicPr>
          <p:cNvPr id="655" name="Google Shape;655;g2ad47293dc4_0_233"/>
          <p:cNvPicPr preferRelativeResize="0"/>
          <p:nvPr/>
        </p:nvPicPr>
        <p:blipFill>
          <a:blip r:embed="rId3">
            <a:alphaModFix/>
          </a:blip>
          <a:stretch>
            <a:fillRect/>
          </a:stretch>
        </p:blipFill>
        <p:spPr>
          <a:xfrm>
            <a:off x="0" y="4430150"/>
            <a:ext cx="1175500" cy="713352"/>
          </a:xfrm>
          <a:prstGeom prst="rect">
            <a:avLst/>
          </a:prstGeom>
          <a:noFill/>
          <a:ln>
            <a:noFill/>
          </a:ln>
        </p:spPr>
      </p:pic>
      <p:sp>
        <p:nvSpPr>
          <p:cNvPr id="656" name="Google Shape;656;g2ad47293dc4_0_233"/>
          <p:cNvSpPr txBox="1"/>
          <p:nvPr/>
        </p:nvSpPr>
        <p:spPr>
          <a:xfrm>
            <a:off x="6245250" y="1075961"/>
            <a:ext cx="21021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t>Logistics Regression</a:t>
            </a:r>
            <a:endParaRPr b="1"/>
          </a:p>
        </p:txBody>
      </p:sp>
      <p:sp>
        <p:nvSpPr>
          <p:cNvPr id="657" name="Google Shape;657;g2ad47293dc4_0_233"/>
          <p:cNvSpPr txBox="1"/>
          <p:nvPr/>
        </p:nvSpPr>
        <p:spPr>
          <a:xfrm>
            <a:off x="1764700" y="1142539"/>
            <a:ext cx="14679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t>KNN</a:t>
            </a:r>
            <a:endParaRPr b="1"/>
          </a:p>
        </p:txBody>
      </p:sp>
      <p:pic>
        <p:nvPicPr>
          <p:cNvPr id="658" name="Google Shape;658;g2ad47293dc4_0_233"/>
          <p:cNvPicPr preferRelativeResize="0"/>
          <p:nvPr/>
        </p:nvPicPr>
        <p:blipFill>
          <a:blip r:embed="rId4">
            <a:alphaModFix/>
          </a:blip>
          <a:stretch>
            <a:fillRect/>
          </a:stretch>
        </p:blipFill>
        <p:spPr>
          <a:xfrm>
            <a:off x="1248075" y="1483375"/>
            <a:ext cx="2591348" cy="3423201"/>
          </a:xfrm>
          <a:prstGeom prst="rect">
            <a:avLst/>
          </a:prstGeom>
          <a:noFill/>
          <a:ln>
            <a:noFill/>
          </a:ln>
        </p:spPr>
      </p:pic>
      <p:pic>
        <p:nvPicPr>
          <p:cNvPr id="659" name="Google Shape;659;g2ad47293dc4_0_233"/>
          <p:cNvPicPr preferRelativeResize="0"/>
          <p:nvPr/>
        </p:nvPicPr>
        <p:blipFill>
          <a:blip r:embed="rId5">
            <a:alphaModFix/>
          </a:blip>
          <a:stretch>
            <a:fillRect/>
          </a:stretch>
        </p:blipFill>
        <p:spPr>
          <a:xfrm>
            <a:off x="5787925" y="1399452"/>
            <a:ext cx="3070472" cy="3423200"/>
          </a:xfrm>
          <a:prstGeom prst="rect">
            <a:avLst/>
          </a:prstGeom>
          <a:noFill/>
          <a:ln>
            <a:noFill/>
          </a:ln>
        </p:spPr>
      </p:pic>
      <p:pic>
        <p:nvPicPr>
          <p:cNvPr id="660" name="Google Shape;660;g2ad47293dc4_0_233"/>
          <p:cNvPicPr preferRelativeResize="0"/>
          <p:nvPr/>
        </p:nvPicPr>
        <p:blipFill>
          <a:blip r:embed="rId6">
            <a:alphaModFix/>
          </a:blip>
          <a:stretch>
            <a:fillRect/>
          </a:stretch>
        </p:blipFill>
        <p:spPr>
          <a:xfrm>
            <a:off x="6053343" y="4748671"/>
            <a:ext cx="2591351" cy="3600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25"/>
        <p:cNvGrpSpPr/>
        <p:nvPr/>
      </p:nvGrpSpPr>
      <p:grpSpPr>
        <a:xfrm>
          <a:off x="0" y="0"/>
          <a:ext cx="0" cy="0"/>
          <a:chOff x="0" y="0"/>
          <a:chExt cx="0" cy="0"/>
        </a:xfrm>
      </p:grpSpPr>
      <p:cxnSp>
        <p:nvCxnSpPr>
          <p:cNvPr id="126" name="Google Shape;126;p7"/>
          <p:cNvCxnSpPr/>
          <p:nvPr/>
        </p:nvCxnSpPr>
        <p:spPr>
          <a:xfrm rot="5400000">
            <a:off x="647106" y="854677"/>
            <a:ext cx="762000" cy="0"/>
          </a:xfrm>
          <a:prstGeom prst="straightConnector1">
            <a:avLst/>
          </a:prstGeom>
          <a:solidFill>
            <a:srgbClr val="FFFFFF"/>
          </a:solidFill>
          <a:ln w="9525" cap="flat" cmpd="sng">
            <a:solidFill>
              <a:srgbClr val="FFFFFF">
                <a:alpha val="29803"/>
              </a:srgbClr>
            </a:solidFill>
            <a:prstDash val="solid"/>
            <a:round/>
            <a:headEnd type="none" w="sm" len="sm"/>
            <a:tailEnd type="none" w="sm" len="sm"/>
          </a:ln>
        </p:spPr>
      </p:cxnSp>
      <p:cxnSp>
        <p:nvCxnSpPr>
          <p:cNvPr id="127" name="Google Shape;127;p7"/>
          <p:cNvCxnSpPr/>
          <p:nvPr/>
        </p:nvCxnSpPr>
        <p:spPr>
          <a:xfrm>
            <a:off x="477497" y="478276"/>
            <a:ext cx="8763000" cy="0"/>
          </a:xfrm>
          <a:prstGeom prst="straightConnector1">
            <a:avLst/>
          </a:prstGeom>
          <a:solidFill>
            <a:srgbClr val="FFFFFF"/>
          </a:solidFill>
          <a:ln w="9525" cap="flat" cmpd="sng">
            <a:solidFill>
              <a:srgbClr val="FFFFFF">
                <a:alpha val="29803"/>
              </a:srgbClr>
            </a:solidFill>
            <a:prstDash val="solid"/>
            <a:round/>
            <a:headEnd type="none" w="sm" len="sm"/>
            <a:tailEnd type="none" w="sm" len="sm"/>
          </a:ln>
        </p:spPr>
      </p:cxnSp>
      <p:sp>
        <p:nvSpPr>
          <p:cNvPr id="128" name="Google Shape;128;p7"/>
          <p:cNvSpPr/>
          <p:nvPr/>
        </p:nvSpPr>
        <p:spPr>
          <a:xfrm>
            <a:off x="-78444" y="628856"/>
            <a:ext cx="914400" cy="30870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1900" b="0" i="0" u="none" strike="noStrike" cap="none">
                <a:solidFill>
                  <a:srgbClr val="00CDBC"/>
                </a:solidFill>
                <a:latin typeface="IBM Plex Sans"/>
                <a:ea typeface="IBM Plex Sans"/>
                <a:cs typeface="IBM Plex Sans"/>
                <a:sym typeface="IBM Plex Sans"/>
              </a:rPr>
              <a:t>01</a:t>
            </a:r>
            <a:endParaRPr sz="1875" b="0" i="0" u="none" strike="noStrike" cap="none">
              <a:solidFill>
                <a:schemeClr val="dk1"/>
              </a:solidFill>
              <a:latin typeface="Calibri"/>
              <a:ea typeface="Calibri"/>
              <a:cs typeface="Calibri"/>
              <a:sym typeface="Calibri"/>
            </a:endParaRPr>
          </a:p>
        </p:txBody>
      </p:sp>
      <p:sp>
        <p:nvSpPr>
          <p:cNvPr id="129" name="Google Shape;129;p7"/>
          <p:cNvSpPr/>
          <p:nvPr/>
        </p:nvSpPr>
        <p:spPr>
          <a:xfrm>
            <a:off x="1119136" y="495509"/>
            <a:ext cx="8229600" cy="681000"/>
          </a:xfrm>
          <a:prstGeom prst="rect">
            <a:avLst/>
          </a:prstGeom>
          <a:noFill/>
          <a:ln>
            <a:noFill/>
          </a:ln>
        </p:spPr>
        <p:txBody>
          <a:bodyPr spcFirstLastPara="1" wrap="square" lIns="0" tIns="0" rIns="0" bIns="0" anchor="t" anchorCtr="0">
            <a:noAutofit/>
          </a:bodyPr>
          <a:lstStyle/>
          <a:p>
            <a:pPr marL="0" marR="0" lvl="0" indent="0" algn="l" rtl="0">
              <a:lnSpc>
                <a:spcPct val="109448"/>
              </a:lnSpc>
              <a:spcBef>
                <a:spcPts val="0"/>
              </a:spcBef>
              <a:spcAft>
                <a:spcPts val="0"/>
              </a:spcAft>
              <a:buNone/>
            </a:pPr>
            <a:r>
              <a:rPr lang="en-US" sz="4900" b="0" i="0" u="none" strike="noStrike" cap="none">
                <a:solidFill>
                  <a:srgbClr val="FFFFFF"/>
                </a:solidFill>
                <a:latin typeface="IBM Plex Sans"/>
                <a:ea typeface="IBM Plex Sans"/>
                <a:cs typeface="IBM Plex Sans"/>
                <a:sym typeface="IBM Plex Sans"/>
              </a:rPr>
              <a:t>Background</a:t>
            </a:r>
            <a:endParaRPr sz="4875" b="0" i="0" u="none" strike="noStrike" cap="none">
              <a:solidFill>
                <a:schemeClr val="dk1"/>
              </a:solidFill>
              <a:latin typeface="Calibri"/>
              <a:ea typeface="Calibri"/>
              <a:cs typeface="Calibri"/>
              <a:sym typeface="Calibri"/>
            </a:endParaRPr>
          </a:p>
        </p:txBody>
      </p:sp>
      <p:pic>
        <p:nvPicPr>
          <p:cNvPr id="130" name="Google Shape;130;p7"/>
          <p:cNvPicPr preferRelativeResize="0"/>
          <p:nvPr/>
        </p:nvPicPr>
        <p:blipFill>
          <a:blip r:embed="rId3">
            <a:alphaModFix/>
          </a:blip>
          <a:stretch>
            <a:fillRect/>
          </a:stretch>
        </p:blipFill>
        <p:spPr>
          <a:xfrm>
            <a:off x="0" y="4433800"/>
            <a:ext cx="1175500" cy="713352"/>
          </a:xfrm>
          <a:prstGeom prst="rect">
            <a:avLst/>
          </a:prstGeom>
          <a:noFill/>
          <a:ln>
            <a:noFill/>
          </a:ln>
        </p:spPr>
      </p:pic>
      <p:cxnSp>
        <p:nvCxnSpPr>
          <p:cNvPr id="131" name="Google Shape;131;p7"/>
          <p:cNvCxnSpPr/>
          <p:nvPr/>
        </p:nvCxnSpPr>
        <p:spPr>
          <a:xfrm>
            <a:off x="630306" y="1922044"/>
            <a:ext cx="24060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cxnSp>
        <p:nvCxnSpPr>
          <p:cNvPr id="132" name="Google Shape;132;p7"/>
          <p:cNvCxnSpPr/>
          <p:nvPr/>
        </p:nvCxnSpPr>
        <p:spPr>
          <a:xfrm>
            <a:off x="6415504" y="1922044"/>
            <a:ext cx="24060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133" name="Google Shape;133;p7"/>
          <p:cNvSpPr txBox="1"/>
          <p:nvPr/>
        </p:nvSpPr>
        <p:spPr>
          <a:xfrm>
            <a:off x="5621825" y="2893200"/>
            <a:ext cx="3496800" cy="2013300"/>
          </a:xfrm>
          <a:prstGeom prst="rect">
            <a:avLst/>
          </a:prstGeom>
          <a:noFill/>
          <a:ln>
            <a:noFill/>
          </a:ln>
        </p:spPr>
        <p:txBody>
          <a:bodyPr spcFirstLastPara="1" wrap="square" lIns="91425" tIns="91425" rIns="91425" bIns="91425" anchor="t" anchorCtr="0">
            <a:spAutoFit/>
          </a:bodyPr>
          <a:lstStyle/>
          <a:p>
            <a:pPr marL="0" lvl="0" indent="0" algn="l" rtl="0">
              <a:lnSpc>
                <a:spcPct val="140000"/>
              </a:lnSpc>
              <a:spcBef>
                <a:spcPts val="0"/>
              </a:spcBef>
              <a:spcAft>
                <a:spcPts val="0"/>
              </a:spcAft>
              <a:buNone/>
            </a:pPr>
            <a:r>
              <a:rPr lang="en-US" sz="1100">
                <a:solidFill>
                  <a:schemeClr val="lt1"/>
                </a:solidFill>
                <a:latin typeface="IBM Plex Sans"/>
                <a:ea typeface="IBM Plex Sans"/>
                <a:cs typeface="IBM Plex Sans"/>
                <a:sym typeface="IBM Plex Sans"/>
              </a:rPr>
              <a:t>Founded in 2013, Deliveroo is a prominent British online food delivery platform that connects customers with a diverse range of local restaurants, facilitating convenient and efficient meal ordering and delivery. Through a user-friendly mobile app, website interface and a dedicated network of drivers, Deliveroo provides users with access to a array of culinary choices delivered to their doorstep.</a:t>
            </a:r>
            <a:endParaRPr sz="1100">
              <a:solidFill>
                <a:schemeClr val="lt1"/>
              </a:solidFill>
              <a:latin typeface="IBM Plex Sans"/>
              <a:ea typeface="IBM Plex Sans"/>
              <a:cs typeface="IBM Plex Sans"/>
              <a:sym typeface="IBM Plex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65"/>
        <p:cNvGrpSpPr/>
        <p:nvPr/>
      </p:nvGrpSpPr>
      <p:grpSpPr>
        <a:xfrm>
          <a:off x="0" y="0"/>
          <a:ext cx="0" cy="0"/>
          <a:chOff x="0" y="0"/>
          <a:chExt cx="0" cy="0"/>
        </a:xfrm>
      </p:grpSpPr>
      <p:sp>
        <p:nvSpPr>
          <p:cNvPr id="666" name="Google Shape;666;g2acef6555d4_6_38"/>
          <p:cNvSpPr/>
          <p:nvPr/>
        </p:nvSpPr>
        <p:spPr>
          <a:xfrm>
            <a:off x="477100" y="577300"/>
            <a:ext cx="7929300" cy="8382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None/>
            </a:pPr>
            <a:r>
              <a:rPr lang="en-US" sz="3000">
                <a:latin typeface="Roboto"/>
                <a:ea typeface="Roboto"/>
                <a:cs typeface="Roboto"/>
                <a:sym typeface="Roboto"/>
              </a:rPr>
              <a:t>5. Top 15 Important Features via XGB</a:t>
            </a:r>
            <a:endParaRPr sz="3300" i="0" u="none" strike="noStrike" cap="none">
              <a:solidFill>
                <a:schemeClr val="dk1"/>
              </a:solidFill>
              <a:latin typeface="Roboto"/>
              <a:ea typeface="Roboto"/>
              <a:cs typeface="Roboto"/>
              <a:sym typeface="Roboto"/>
            </a:endParaRPr>
          </a:p>
        </p:txBody>
      </p:sp>
      <p:cxnSp>
        <p:nvCxnSpPr>
          <p:cNvPr id="667" name="Google Shape;667;g2acef6555d4_6_38"/>
          <p:cNvCxnSpPr/>
          <p:nvPr/>
        </p:nvCxnSpPr>
        <p:spPr>
          <a:xfrm>
            <a:off x="473195" y="479675"/>
            <a:ext cx="81921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668" name="Google Shape;668;g2acef6555d4_6_38"/>
          <p:cNvSpPr/>
          <p:nvPr/>
        </p:nvSpPr>
        <p:spPr>
          <a:xfrm>
            <a:off x="2010617" y="4974440"/>
            <a:ext cx="1828800" cy="133500"/>
          </a:xfrm>
          <a:prstGeom prst="rect">
            <a:avLst/>
          </a:prstGeom>
          <a:noFill/>
          <a:ln>
            <a:noFill/>
          </a:ln>
        </p:spPr>
        <p:txBody>
          <a:bodyPr spcFirstLastPara="1" wrap="square" lIns="0" tIns="0" rIns="0" bIns="0" anchor="b" anchorCtr="0">
            <a:noAutofit/>
          </a:bodyPr>
          <a:lstStyle/>
          <a:p>
            <a:pPr marL="0" marR="0" lvl="0" indent="0" algn="l" rtl="0">
              <a:lnSpc>
                <a:spcPct val="131250"/>
              </a:lnSpc>
              <a:spcBef>
                <a:spcPts val="0"/>
              </a:spcBef>
              <a:spcAft>
                <a:spcPts val="0"/>
              </a:spcAft>
              <a:buNone/>
            </a:pPr>
            <a:endParaRPr sz="750" b="0" i="0" u="none" strike="noStrike" cap="none">
              <a:solidFill>
                <a:schemeClr val="dk1"/>
              </a:solidFill>
              <a:latin typeface="Calibri"/>
              <a:ea typeface="Calibri"/>
              <a:cs typeface="Calibri"/>
              <a:sym typeface="Calibri"/>
            </a:endParaRPr>
          </a:p>
        </p:txBody>
      </p:sp>
      <p:sp>
        <p:nvSpPr>
          <p:cNvPr id="669" name="Google Shape;669;g2acef6555d4_6_38"/>
          <p:cNvSpPr txBox="1"/>
          <p:nvPr/>
        </p:nvSpPr>
        <p:spPr>
          <a:xfrm>
            <a:off x="6382050" y="1240518"/>
            <a:ext cx="2435400" cy="3570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1100" b="1">
                <a:solidFill>
                  <a:schemeClr val="dk1"/>
                </a:solidFill>
                <a:highlight>
                  <a:srgbClr val="FFFFFF"/>
                </a:highlight>
                <a:latin typeface="IBM Plex Sans"/>
                <a:ea typeface="IBM Plex Sans"/>
                <a:cs typeface="IBM Plex Sans"/>
                <a:sym typeface="IBM Plex Sans"/>
              </a:rPr>
              <a:t>XGBoost </a:t>
            </a:r>
            <a:r>
              <a:rPr lang="en-US" sz="1100">
                <a:solidFill>
                  <a:schemeClr val="dk1"/>
                </a:solidFill>
                <a:highlight>
                  <a:srgbClr val="FFFFFF"/>
                </a:highlight>
                <a:latin typeface="IBM Plex Sans"/>
                <a:ea typeface="IBM Plex Sans"/>
                <a:cs typeface="IBM Plex Sans"/>
                <a:sym typeface="IBM Plex Sans"/>
              </a:rPr>
              <a:t>calculates feature importance during the training process using methods like </a:t>
            </a:r>
            <a:r>
              <a:rPr lang="en-US" sz="1100" b="1">
                <a:solidFill>
                  <a:schemeClr val="dk1"/>
                </a:solidFill>
                <a:highlight>
                  <a:srgbClr val="FFFFFF"/>
                </a:highlight>
                <a:latin typeface="IBM Plex Sans"/>
                <a:ea typeface="IBM Plex Sans"/>
                <a:cs typeface="IBM Plex Sans"/>
                <a:sym typeface="IBM Plex Sans"/>
              </a:rPr>
              <a:t>Gain, Coverage, and Frequency.</a:t>
            </a:r>
            <a:r>
              <a:rPr lang="en-US" sz="1100">
                <a:solidFill>
                  <a:schemeClr val="dk1"/>
                </a:solidFill>
                <a:highlight>
                  <a:srgbClr val="FFFFFF"/>
                </a:highlight>
                <a:latin typeface="IBM Plex Sans"/>
                <a:ea typeface="IBM Plex Sans"/>
                <a:cs typeface="IBM Plex Sans"/>
                <a:sym typeface="IBM Plex Sans"/>
              </a:rPr>
              <a:t> This importance score reflects how much each feature contributes to improving the model's performance.</a:t>
            </a:r>
            <a:endParaRPr sz="1100">
              <a:solidFill>
                <a:schemeClr val="dk1"/>
              </a:solidFill>
              <a:highlight>
                <a:srgbClr val="FFFFFF"/>
              </a:highlight>
              <a:latin typeface="IBM Plex Sans"/>
              <a:ea typeface="IBM Plex Sans"/>
              <a:cs typeface="IBM Plex Sans"/>
              <a:sym typeface="IBM Plex Sans"/>
            </a:endParaRPr>
          </a:p>
          <a:p>
            <a:pPr marL="0" lvl="0" indent="0" algn="l" rtl="0">
              <a:spcBef>
                <a:spcPts val="0"/>
              </a:spcBef>
              <a:spcAft>
                <a:spcPts val="0"/>
              </a:spcAft>
              <a:buNone/>
            </a:pPr>
            <a:endParaRPr sz="1100">
              <a:solidFill>
                <a:schemeClr val="dk1"/>
              </a:solidFill>
              <a:highlight>
                <a:srgbClr val="FFFFFF"/>
              </a:highlight>
              <a:latin typeface="IBM Plex Sans"/>
              <a:ea typeface="IBM Plex Sans"/>
              <a:cs typeface="IBM Plex Sans"/>
              <a:sym typeface="IBM Plex Sans"/>
            </a:endParaRPr>
          </a:p>
          <a:p>
            <a:pPr marL="0" lvl="0" indent="0" algn="l" rtl="0">
              <a:spcBef>
                <a:spcPts val="0"/>
              </a:spcBef>
              <a:spcAft>
                <a:spcPts val="0"/>
              </a:spcAft>
              <a:buNone/>
            </a:pPr>
            <a:r>
              <a:rPr lang="en-US" sz="1100">
                <a:solidFill>
                  <a:schemeClr val="dk1"/>
                </a:solidFill>
                <a:highlight>
                  <a:srgbClr val="FFFFFF"/>
                </a:highlight>
                <a:latin typeface="IBM Plex Sans"/>
                <a:ea typeface="IBM Plex Sans"/>
                <a:cs typeface="IBM Plex Sans"/>
                <a:sym typeface="IBM Plex Sans"/>
              </a:rPr>
              <a:t>#</a:t>
            </a:r>
            <a:r>
              <a:rPr lang="en-US" sz="1100" b="1">
                <a:solidFill>
                  <a:schemeClr val="dk1"/>
                </a:solidFill>
                <a:highlight>
                  <a:srgbClr val="FFFFFF"/>
                </a:highlight>
                <a:latin typeface="IBM Plex Sans"/>
                <a:ea typeface="IBM Plex Sans"/>
                <a:cs typeface="IBM Plex Sans"/>
                <a:sym typeface="IBM Plex Sans"/>
              </a:rPr>
              <a:t>Gain</a:t>
            </a:r>
            <a:r>
              <a:rPr lang="en-US" sz="1100">
                <a:solidFill>
                  <a:schemeClr val="dk1"/>
                </a:solidFill>
                <a:highlight>
                  <a:srgbClr val="FFFFFF"/>
                </a:highlight>
                <a:latin typeface="IBM Plex Sans"/>
                <a:ea typeface="IBM Plex Sans"/>
                <a:cs typeface="IBM Plex Sans"/>
                <a:sym typeface="IBM Plex Sans"/>
              </a:rPr>
              <a:t>: The improvement in accuracy brought by a feature to the branches it is on. This is the basis for selection.</a:t>
            </a:r>
            <a:endParaRPr sz="1100">
              <a:solidFill>
                <a:schemeClr val="dk1"/>
              </a:solidFill>
              <a:highlight>
                <a:srgbClr val="FFFFFF"/>
              </a:highlight>
              <a:latin typeface="IBM Plex Sans"/>
              <a:ea typeface="IBM Plex Sans"/>
              <a:cs typeface="IBM Plex Sans"/>
              <a:sym typeface="IBM Plex Sans"/>
            </a:endParaRPr>
          </a:p>
          <a:p>
            <a:pPr marL="0" lvl="0" indent="0" algn="l" rtl="0">
              <a:spcBef>
                <a:spcPts val="0"/>
              </a:spcBef>
              <a:spcAft>
                <a:spcPts val="0"/>
              </a:spcAft>
              <a:buNone/>
            </a:pPr>
            <a:endParaRPr sz="1100">
              <a:solidFill>
                <a:schemeClr val="dk1"/>
              </a:solidFill>
              <a:highlight>
                <a:srgbClr val="FFFFFF"/>
              </a:highlight>
              <a:latin typeface="IBM Plex Sans"/>
              <a:ea typeface="IBM Plex Sans"/>
              <a:cs typeface="IBM Plex Sans"/>
              <a:sym typeface="IBM Plex Sans"/>
            </a:endParaRPr>
          </a:p>
          <a:p>
            <a:pPr marL="0" lvl="0" indent="0" algn="l" rtl="0">
              <a:spcBef>
                <a:spcPts val="0"/>
              </a:spcBef>
              <a:spcAft>
                <a:spcPts val="0"/>
              </a:spcAft>
              <a:buNone/>
            </a:pPr>
            <a:r>
              <a:rPr lang="en-US" sz="1100">
                <a:solidFill>
                  <a:schemeClr val="dk1"/>
                </a:solidFill>
                <a:highlight>
                  <a:srgbClr val="FFFFFF"/>
                </a:highlight>
                <a:latin typeface="IBM Plex Sans"/>
                <a:ea typeface="IBM Plex Sans"/>
                <a:cs typeface="IBM Plex Sans"/>
                <a:sym typeface="IBM Plex Sans"/>
              </a:rPr>
              <a:t>#</a:t>
            </a:r>
            <a:r>
              <a:rPr lang="en-US" sz="1100" b="1">
                <a:solidFill>
                  <a:schemeClr val="dk1"/>
                </a:solidFill>
                <a:highlight>
                  <a:srgbClr val="FFFFFF"/>
                </a:highlight>
                <a:latin typeface="IBM Plex Sans"/>
                <a:ea typeface="IBM Plex Sans"/>
                <a:cs typeface="IBM Plex Sans"/>
                <a:sym typeface="IBM Plex Sans"/>
              </a:rPr>
              <a:t>Cover</a:t>
            </a:r>
            <a:r>
              <a:rPr lang="en-US" sz="1100">
                <a:solidFill>
                  <a:schemeClr val="dk1"/>
                </a:solidFill>
                <a:highlight>
                  <a:srgbClr val="FFFFFF"/>
                </a:highlight>
                <a:latin typeface="IBM Plex Sans"/>
                <a:ea typeface="IBM Plex Sans"/>
                <a:cs typeface="IBM Plex Sans"/>
                <a:sym typeface="IBM Plex Sans"/>
              </a:rPr>
              <a:t>: The number of times a feature is used to split the data across all trees.</a:t>
            </a:r>
            <a:endParaRPr sz="1100">
              <a:solidFill>
                <a:schemeClr val="dk1"/>
              </a:solidFill>
              <a:highlight>
                <a:srgbClr val="FFFFFF"/>
              </a:highlight>
              <a:latin typeface="IBM Plex Sans"/>
              <a:ea typeface="IBM Plex Sans"/>
              <a:cs typeface="IBM Plex Sans"/>
              <a:sym typeface="IBM Plex Sans"/>
            </a:endParaRPr>
          </a:p>
          <a:p>
            <a:pPr marL="0" lvl="0" indent="0" algn="l" rtl="0">
              <a:spcBef>
                <a:spcPts val="0"/>
              </a:spcBef>
              <a:spcAft>
                <a:spcPts val="0"/>
              </a:spcAft>
              <a:buNone/>
            </a:pPr>
            <a:endParaRPr sz="1100">
              <a:solidFill>
                <a:schemeClr val="dk1"/>
              </a:solidFill>
              <a:highlight>
                <a:srgbClr val="FFFFFF"/>
              </a:highlight>
              <a:latin typeface="IBM Plex Sans"/>
              <a:ea typeface="IBM Plex Sans"/>
              <a:cs typeface="IBM Plex Sans"/>
              <a:sym typeface="IBM Plex Sans"/>
            </a:endParaRPr>
          </a:p>
          <a:p>
            <a:pPr marL="0" lvl="0" indent="0" algn="l" rtl="0">
              <a:spcBef>
                <a:spcPts val="0"/>
              </a:spcBef>
              <a:spcAft>
                <a:spcPts val="0"/>
              </a:spcAft>
              <a:buNone/>
            </a:pPr>
            <a:r>
              <a:rPr lang="en-US" sz="1100">
                <a:solidFill>
                  <a:schemeClr val="dk1"/>
                </a:solidFill>
                <a:highlight>
                  <a:srgbClr val="FFFFFF"/>
                </a:highlight>
                <a:latin typeface="IBM Plex Sans"/>
                <a:ea typeface="IBM Plex Sans"/>
                <a:cs typeface="IBM Plex Sans"/>
                <a:sym typeface="IBM Plex Sans"/>
              </a:rPr>
              <a:t>#</a:t>
            </a:r>
            <a:r>
              <a:rPr lang="en-US" sz="1100" b="1">
                <a:solidFill>
                  <a:schemeClr val="dk1"/>
                </a:solidFill>
                <a:highlight>
                  <a:srgbClr val="FFFFFF"/>
                </a:highlight>
                <a:latin typeface="IBM Plex Sans"/>
                <a:ea typeface="IBM Plex Sans"/>
                <a:cs typeface="IBM Plex Sans"/>
                <a:sym typeface="IBM Plex Sans"/>
              </a:rPr>
              <a:t>Frequency</a:t>
            </a:r>
            <a:r>
              <a:rPr lang="en-US" sz="1100">
                <a:solidFill>
                  <a:schemeClr val="dk1"/>
                </a:solidFill>
                <a:highlight>
                  <a:srgbClr val="FFFFFF"/>
                </a:highlight>
                <a:latin typeface="IBM Plex Sans"/>
                <a:ea typeface="IBM Plex Sans"/>
                <a:cs typeface="IBM Plex Sans"/>
                <a:sym typeface="IBM Plex Sans"/>
              </a:rPr>
              <a:t>: The number of times a feature is split on</a:t>
            </a:r>
            <a:r>
              <a:rPr lang="en-US" sz="1100">
                <a:solidFill>
                  <a:schemeClr val="dk1"/>
                </a:solidFill>
                <a:highlight>
                  <a:srgbClr val="FFFFFF"/>
                </a:highlight>
                <a:latin typeface="Roboto"/>
                <a:ea typeface="Roboto"/>
                <a:cs typeface="Roboto"/>
                <a:sym typeface="Roboto"/>
              </a:rPr>
              <a:t>.</a:t>
            </a:r>
            <a:endParaRPr sz="1100">
              <a:solidFill>
                <a:schemeClr val="dk1"/>
              </a:solidFill>
              <a:highlight>
                <a:srgbClr val="FFFFFF"/>
              </a:highlight>
              <a:latin typeface="Roboto"/>
              <a:ea typeface="Roboto"/>
              <a:cs typeface="Roboto"/>
              <a:sym typeface="Roboto"/>
            </a:endParaRPr>
          </a:p>
        </p:txBody>
      </p:sp>
      <p:graphicFrame>
        <p:nvGraphicFramePr>
          <p:cNvPr id="670" name="Google Shape;670;g2acef6555d4_6_38"/>
          <p:cNvGraphicFramePr/>
          <p:nvPr>
            <p:extLst>
              <p:ext uri="{D42A27DB-BD31-4B8C-83A1-F6EECF244321}">
                <p14:modId xmlns:p14="http://schemas.microsoft.com/office/powerpoint/2010/main" val="2569631482"/>
              </p:ext>
            </p:extLst>
          </p:nvPr>
        </p:nvGraphicFramePr>
        <p:xfrm>
          <a:off x="188436" y="1082760"/>
          <a:ext cx="5782563" cy="2867660"/>
        </p:xfrm>
        <a:graphic>
          <a:graphicData uri="http://schemas.openxmlformats.org/drawingml/2006/table">
            <a:tbl>
              <a:tblPr>
                <a:noFill/>
                <a:tableStyleId>{0680D4C3-6E52-4072-A18C-73D8452D3D89}</a:tableStyleId>
              </a:tblPr>
              <a:tblGrid>
                <a:gridCol w="2605026">
                  <a:extLst>
                    <a:ext uri="{9D8B030D-6E8A-4147-A177-3AD203B41FA5}">
                      <a16:colId xmlns:a16="http://schemas.microsoft.com/office/drawing/2014/main" val="20000"/>
                    </a:ext>
                  </a:extLst>
                </a:gridCol>
                <a:gridCol w="1059179">
                  <a:extLst>
                    <a:ext uri="{9D8B030D-6E8A-4147-A177-3AD203B41FA5}">
                      <a16:colId xmlns:a16="http://schemas.microsoft.com/office/drawing/2014/main" val="20001"/>
                    </a:ext>
                  </a:extLst>
                </a:gridCol>
                <a:gridCol w="1059179">
                  <a:extLst>
                    <a:ext uri="{9D8B030D-6E8A-4147-A177-3AD203B41FA5}">
                      <a16:colId xmlns:a16="http://schemas.microsoft.com/office/drawing/2014/main" val="20002"/>
                    </a:ext>
                  </a:extLst>
                </a:gridCol>
                <a:gridCol w="1059179">
                  <a:extLst>
                    <a:ext uri="{9D8B030D-6E8A-4147-A177-3AD203B41FA5}">
                      <a16:colId xmlns:a16="http://schemas.microsoft.com/office/drawing/2014/main" val="20003"/>
                    </a:ext>
                  </a:extLst>
                </a:gridCol>
              </a:tblGrid>
              <a:tr h="276225">
                <a:tc>
                  <a:txBody>
                    <a:bodyPr/>
                    <a:lstStyle/>
                    <a:p>
                      <a:pPr marL="0" lvl="0" indent="0" algn="ctr" rtl="0">
                        <a:spcBef>
                          <a:spcPts val="0"/>
                        </a:spcBef>
                        <a:spcAft>
                          <a:spcPts val="0"/>
                        </a:spcAft>
                        <a:buNone/>
                      </a:pPr>
                      <a:endParaRPr lang="en-US" sz="1000" b="1" dirty="0">
                        <a:highlight>
                          <a:srgbClr val="FFFFFF"/>
                        </a:highlight>
                        <a:latin typeface="IBM Plex Sans"/>
                        <a:ea typeface="IBM Plex Sans"/>
                        <a:cs typeface="IBM Plex Sans"/>
                        <a:sym typeface="IBM Plex Sans"/>
                      </a:endParaRPr>
                    </a:p>
                    <a:p>
                      <a:pPr marL="0" lvl="0" indent="0" algn="ctr" rtl="0">
                        <a:spcBef>
                          <a:spcPts val="0"/>
                        </a:spcBef>
                        <a:spcAft>
                          <a:spcPts val="0"/>
                        </a:spcAft>
                        <a:buNone/>
                      </a:pPr>
                      <a:r>
                        <a:rPr lang="en-US" sz="1000" b="1" dirty="0">
                          <a:highlight>
                            <a:srgbClr val="FFFFFF"/>
                          </a:highlight>
                          <a:latin typeface="IBM Plex Sans"/>
                          <a:ea typeface="IBM Plex Sans"/>
                          <a:cs typeface="IBM Plex Sans"/>
                          <a:sym typeface="IBM Plex Sans"/>
                        </a:rPr>
                        <a:t>Feature</a:t>
                      </a:r>
                      <a:endParaRPr sz="1000" dirty="0">
                        <a:highlight>
                          <a:srgbClr val="FFFFFF"/>
                        </a:highlight>
                        <a:latin typeface="IBM Plex Sans"/>
                        <a:ea typeface="IBM Plex Sans"/>
                        <a:cs typeface="IBM Plex Sans"/>
                        <a:sym typeface="IBM Plex Sans"/>
                      </a:endParaRPr>
                    </a:p>
                  </a:txBody>
                  <a:tcPr marL="63500" marR="63500" marT="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lang="en-US" sz="1000" b="1" dirty="0">
                        <a:highlight>
                          <a:srgbClr val="FFFFFF"/>
                        </a:highlight>
                        <a:latin typeface="IBM Plex Sans"/>
                        <a:ea typeface="IBM Plex Sans"/>
                        <a:cs typeface="IBM Plex Sans"/>
                        <a:sym typeface="IBM Plex Sans"/>
                      </a:endParaRPr>
                    </a:p>
                    <a:p>
                      <a:pPr marL="0" lvl="0" indent="0" algn="ctr" rtl="0">
                        <a:spcBef>
                          <a:spcPts val="0"/>
                        </a:spcBef>
                        <a:spcAft>
                          <a:spcPts val="0"/>
                        </a:spcAft>
                        <a:buNone/>
                      </a:pPr>
                      <a:r>
                        <a:rPr lang="en-US" sz="1000" b="1" dirty="0">
                          <a:highlight>
                            <a:srgbClr val="FFFFFF"/>
                          </a:highlight>
                          <a:latin typeface="IBM Plex Sans"/>
                          <a:ea typeface="IBM Plex Sans"/>
                          <a:cs typeface="IBM Plex Sans"/>
                          <a:sym typeface="IBM Plex Sans"/>
                        </a:rPr>
                        <a:t>Gain</a:t>
                      </a:r>
                      <a:endParaRPr sz="1000" b="1" dirty="0">
                        <a:highlight>
                          <a:srgbClr val="FFFFFF"/>
                        </a:highlight>
                        <a:latin typeface="IBM Plex Sans"/>
                        <a:ea typeface="IBM Plex Sans"/>
                        <a:cs typeface="IBM Plex Sans"/>
                        <a:sym typeface="IBM Plex Sans"/>
                      </a:endParaRPr>
                    </a:p>
                    <a:p>
                      <a:pPr marL="0" lvl="0" indent="0" algn="ctr" rtl="0">
                        <a:spcBef>
                          <a:spcPts val="0"/>
                        </a:spcBef>
                        <a:spcAft>
                          <a:spcPts val="0"/>
                        </a:spcAft>
                        <a:buNone/>
                      </a:pPr>
                      <a:endParaRPr sz="1000" dirty="0">
                        <a:highlight>
                          <a:srgbClr val="FFFFFF"/>
                        </a:highlight>
                        <a:latin typeface="IBM Plex Sans"/>
                        <a:ea typeface="IBM Plex Sans"/>
                        <a:cs typeface="IBM Plex Sans"/>
                        <a:sym typeface="IBM Plex Sans"/>
                      </a:endParaRPr>
                    </a:p>
                  </a:txBody>
                  <a:tcPr marL="63500" marR="63500" marT="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lang="en-US" sz="1000" b="1" dirty="0">
                        <a:highlight>
                          <a:srgbClr val="FFFFFF"/>
                        </a:highlight>
                        <a:latin typeface="IBM Plex Sans"/>
                        <a:ea typeface="IBM Plex Sans"/>
                        <a:cs typeface="IBM Plex Sans"/>
                        <a:sym typeface="IBM Plex Sans"/>
                      </a:endParaRPr>
                    </a:p>
                    <a:p>
                      <a:pPr marL="0" lvl="0" indent="0" algn="ctr" rtl="0">
                        <a:spcBef>
                          <a:spcPts val="0"/>
                        </a:spcBef>
                        <a:spcAft>
                          <a:spcPts val="0"/>
                        </a:spcAft>
                        <a:buNone/>
                      </a:pPr>
                      <a:r>
                        <a:rPr lang="en-US" sz="1000" b="1" dirty="0">
                          <a:highlight>
                            <a:srgbClr val="FFFFFF"/>
                          </a:highlight>
                          <a:latin typeface="IBM Plex Sans"/>
                          <a:ea typeface="IBM Plex Sans"/>
                          <a:cs typeface="IBM Plex Sans"/>
                          <a:sym typeface="IBM Plex Sans"/>
                        </a:rPr>
                        <a:t>Cover</a:t>
                      </a:r>
                      <a:endParaRPr sz="1000" b="1" dirty="0">
                        <a:highlight>
                          <a:srgbClr val="FFFFFF"/>
                        </a:highlight>
                        <a:latin typeface="IBM Plex Sans"/>
                        <a:ea typeface="IBM Plex Sans"/>
                        <a:cs typeface="IBM Plex Sans"/>
                        <a:sym typeface="IBM Plex Sans"/>
                      </a:endParaRPr>
                    </a:p>
                    <a:p>
                      <a:pPr marL="0" lvl="0" indent="0" algn="ctr" rtl="0">
                        <a:spcBef>
                          <a:spcPts val="0"/>
                        </a:spcBef>
                        <a:spcAft>
                          <a:spcPts val="0"/>
                        </a:spcAft>
                        <a:buNone/>
                      </a:pPr>
                      <a:endParaRPr sz="1000" dirty="0">
                        <a:highlight>
                          <a:srgbClr val="FFFFFF"/>
                        </a:highlight>
                        <a:latin typeface="IBM Plex Sans"/>
                        <a:ea typeface="IBM Plex Sans"/>
                        <a:cs typeface="IBM Plex Sans"/>
                        <a:sym typeface="IBM Plex Sans"/>
                      </a:endParaRPr>
                    </a:p>
                  </a:txBody>
                  <a:tcPr marL="63500" marR="63500" marT="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lang="en-US" sz="1000" b="1" dirty="0">
                        <a:highlight>
                          <a:srgbClr val="FFFFFF"/>
                        </a:highlight>
                        <a:latin typeface="IBM Plex Sans"/>
                        <a:ea typeface="IBM Plex Sans"/>
                        <a:cs typeface="IBM Plex Sans"/>
                        <a:sym typeface="IBM Plex Sans"/>
                      </a:endParaRPr>
                    </a:p>
                    <a:p>
                      <a:pPr marL="0" lvl="0" indent="0" algn="ctr" rtl="0">
                        <a:spcBef>
                          <a:spcPts val="0"/>
                        </a:spcBef>
                        <a:spcAft>
                          <a:spcPts val="0"/>
                        </a:spcAft>
                        <a:buNone/>
                      </a:pPr>
                      <a:r>
                        <a:rPr lang="en-US" sz="1000" b="1" dirty="0">
                          <a:highlight>
                            <a:srgbClr val="FFFFFF"/>
                          </a:highlight>
                          <a:latin typeface="IBM Plex Sans"/>
                          <a:ea typeface="IBM Plex Sans"/>
                          <a:cs typeface="IBM Plex Sans"/>
                          <a:sym typeface="IBM Plex Sans"/>
                        </a:rPr>
                        <a:t>Frequency</a:t>
                      </a:r>
                      <a:endParaRPr sz="1000" b="1" dirty="0">
                        <a:highlight>
                          <a:srgbClr val="FFFFFF"/>
                        </a:highlight>
                        <a:latin typeface="IBM Plex Sans"/>
                        <a:ea typeface="IBM Plex Sans"/>
                        <a:cs typeface="IBM Plex Sans"/>
                        <a:sym typeface="IBM Plex Sans"/>
                      </a:endParaRPr>
                    </a:p>
                    <a:p>
                      <a:pPr marL="0" lvl="0" indent="0" algn="ctr" rtl="0">
                        <a:spcBef>
                          <a:spcPts val="0"/>
                        </a:spcBef>
                        <a:spcAft>
                          <a:spcPts val="0"/>
                        </a:spcAft>
                        <a:buNone/>
                      </a:pPr>
                      <a:endParaRPr sz="1000" dirty="0">
                        <a:highlight>
                          <a:srgbClr val="FFFFFF"/>
                        </a:highlight>
                        <a:latin typeface="IBM Plex Sans"/>
                        <a:ea typeface="IBM Plex Sans"/>
                        <a:cs typeface="IBM Plex Sans"/>
                        <a:sym typeface="IBM Plex Sans"/>
                      </a:endParaRPr>
                    </a:p>
                  </a:txBody>
                  <a:tcPr marL="63500" marR="63500" marT="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90500">
                <a:tc>
                  <a:txBody>
                    <a:bodyPr/>
                    <a:lstStyle/>
                    <a:p>
                      <a:pPr marL="0" lvl="0" indent="0" algn="l"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Carrier_Free</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0.197268629</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0.103837760</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0.030237581</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90500">
                <a:tc>
                  <a:txBody>
                    <a:bodyPr/>
                    <a:lstStyle/>
                    <a:p>
                      <a:pPr marL="0" lvl="0" indent="0" algn="l"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Daytime</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0.159735113</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0.204016075</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0.261579074</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90500">
                <a:tc>
                  <a:txBody>
                    <a:bodyPr/>
                    <a:lstStyle/>
                    <a:p>
                      <a:pPr marL="0" lvl="0" indent="0" algn="l"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Time_On_Previous_Website</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0.120451340</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0.162505487</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0.251499880</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90500">
                <a:tc>
                  <a:txBody>
                    <a:bodyPr/>
                    <a:lstStyle/>
                    <a:p>
                      <a:pPr marL="0" lvl="0" indent="0" algn="l"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Weekday_Tuesday</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0.108175428</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0.076545099</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0.024718023</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90500">
                <a:tc>
                  <a:txBody>
                    <a:bodyPr/>
                    <a:lstStyle/>
                    <a:p>
                      <a:pPr marL="0" lvl="0" indent="0" algn="l"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Weekday_Monday</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0.104132303</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0.074509562</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0.028077754</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190500">
                <a:tc>
                  <a:txBody>
                    <a:bodyPr/>
                    <a:lstStyle/>
                    <a:p>
                      <a:pPr marL="0" lvl="0" indent="0" algn="l"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Social_Network_Facebook</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0.062755228</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0.041869803</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0.029757619</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190500">
                <a:tc>
                  <a:txBody>
                    <a:bodyPr/>
                    <a:lstStyle/>
                    <a:p>
                      <a:pPr marL="0" lvl="0" indent="0" algn="l"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Number_of_Previous_Orders</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0.060749963</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0.056155771</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0.095992321</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190500">
                <a:tc>
                  <a:txBody>
                    <a:bodyPr/>
                    <a:lstStyle/>
                    <a:p>
                      <a:pPr marL="0" lvl="0" indent="0" algn="l"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Restaurant_Type_Groceries</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0.042438102</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0.045785377</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0.026877850</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190500">
                <a:tc>
                  <a:txBody>
                    <a:bodyPr/>
                    <a:lstStyle/>
                    <a:p>
                      <a:pPr marL="0" lvl="0" indent="0" algn="l"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Restaurant_Type_Sushi</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0.021482275</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0.029445056</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0.018238541</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342900">
                <a:tc>
                  <a:txBody>
                    <a:bodyPr/>
                    <a:lstStyle/>
                    <a:p>
                      <a:pPr marL="0" lvl="0" indent="0" algn="l"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Restaurant_Type_French</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0.016950575</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0.032230978</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20000"/>
                        </a:lnSpc>
                        <a:spcBef>
                          <a:spcPts val="0"/>
                        </a:spcBef>
                        <a:spcAft>
                          <a:spcPts val="0"/>
                        </a:spcAft>
                        <a:buNone/>
                      </a:pPr>
                      <a:r>
                        <a:rPr lang="en-US" sz="1000" dirty="0">
                          <a:highlight>
                            <a:srgbClr val="FFFFFF"/>
                          </a:highlight>
                          <a:latin typeface="IBM Plex Sans"/>
                          <a:ea typeface="IBM Plex Sans"/>
                          <a:cs typeface="IBM Plex Sans"/>
                          <a:sym typeface="IBM Plex Sans"/>
                        </a:rPr>
                        <a:t>0.016558675</a:t>
                      </a:r>
                      <a:endParaRPr sz="1000" dirty="0">
                        <a:highlight>
                          <a:srgbClr val="FFFFFF"/>
                        </a:highlight>
                        <a:latin typeface="IBM Plex Sans"/>
                        <a:ea typeface="IBM Plex Sans"/>
                        <a:cs typeface="IBM Plex Sans"/>
                        <a:sym typeface="IBM Plex Sans"/>
                      </a:endParaRPr>
                    </a:p>
                    <a:p>
                      <a:pPr marL="0" lvl="0" indent="0" algn="r" rtl="0">
                        <a:lnSpc>
                          <a:spcPct val="120000"/>
                        </a:lnSpc>
                        <a:spcBef>
                          <a:spcPts val="0"/>
                        </a:spcBef>
                        <a:spcAft>
                          <a:spcPts val="0"/>
                        </a:spcAft>
                        <a:buNone/>
                      </a:pPr>
                      <a:endParaRPr sz="1000" dirty="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aphicFrame>
        <p:nvGraphicFramePr>
          <p:cNvPr id="671" name="Google Shape;671;g2acef6555d4_6_38"/>
          <p:cNvGraphicFramePr/>
          <p:nvPr>
            <p:extLst>
              <p:ext uri="{D42A27DB-BD31-4B8C-83A1-F6EECF244321}">
                <p14:modId xmlns:p14="http://schemas.microsoft.com/office/powerpoint/2010/main" val="1301083223"/>
              </p:ext>
            </p:extLst>
          </p:nvPr>
        </p:nvGraphicFramePr>
        <p:xfrm>
          <a:off x="188436" y="3873350"/>
          <a:ext cx="5790543" cy="1101090"/>
        </p:xfrm>
        <a:graphic>
          <a:graphicData uri="http://schemas.openxmlformats.org/drawingml/2006/table">
            <a:tbl>
              <a:tblPr>
                <a:noFill/>
                <a:tableStyleId>{0680D4C3-6E52-4072-A18C-73D8452D3D89}</a:tableStyleId>
              </a:tblPr>
              <a:tblGrid>
                <a:gridCol w="2600325">
                  <a:extLst>
                    <a:ext uri="{9D8B030D-6E8A-4147-A177-3AD203B41FA5}">
                      <a16:colId xmlns:a16="http://schemas.microsoft.com/office/drawing/2014/main" val="20000"/>
                    </a:ext>
                  </a:extLst>
                </a:gridCol>
                <a:gridCol w="1057275">
                  <a:extLst>
                    <a:ext uri="{9D8B030D-6E8A-4147-A177-3AD203B41FA5}">
                      <a16:colId xmlns:a16="http://schemas.microsoft.com/office/drawing/2014/main" val="20001"/>
                    </a:ext>
                  </a:extLst>
                </a:gridCol>
                <a:gridCol w="1057275">
                  <a:extLst>
                    <a:ext uri="{9D8B030D-6E8A-4147-A177-3AD203B41FA5}">
                      <a16:colId xmlns:a16="http://schemas.microsoft.com/office/drawing/2014/main" val="20002"/>
                    </a:ext>
                  </a:extLst>
                </a:gridCol>
                <a:gridCol w="1075668">
                  <a:extLst>
                    <a:ext uri="{9D8B030D-6E8A-4147-A177-3AD203B41FA5}">
                      <a16:colId xmlns:a16="http://schemas.microsoft.com/office/drawing/2014/main" val="20003"/>
                    </a:ext>
                  </a:extLst>
                </a:gridCol>
              </a:tblGrid>
              <a:tr h="190500">
                <a:tc>
                  <a:txBody>
                    <a:bodyPr/>
                    <a:lstStyle/>
                    <a:p>
                      <a:pPr marL="0" lvl="0" indent="0" algn="l"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Social_Network_Instagram</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0.015981712</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0.007014495</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0.020398368</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90500">
                <a:tc>
                  <a:txBody>
                    <a:bodyPr/>
                    <a:lstStyle/>
                    <a:p>
                      <a:pPr marL="0" lvl="0" indent="0" algn="l" rtl="0">
                        <a:lnSpc>
                          <a:spcPct val="120000"/>
                        </a:lnSpc>
                        <a:spcBef>
                          <a:spcPts val="0"/>
                        </a:spcBef>
                        <a:spcAft>
                          <a:spcPts val="0"/>
                        </a:spcAft>
                        <a:buNone/>
                      </a:pPr>
                      <a:r>
                        <a:rPr lang="en-US" sz="1000" dirty="0" err="1">
                          <a:highlight>
                            <a:srgbClr val="FFFFFF"/>
                          </a:highlight>
                          <a:latin typeface="IBM Plex Sans"/>
                          <a:ea typeface="IBM Plex Sans"/>
                          <a:cs typeface="IBM Plex Sans"/>
                          <a:sym typeface="IBM Plex Sans"/>
                        </a:rPr>
                        <a:t>Weekday_Saturday</a:t>
                      </a:r>
                      <a:endParaRPr sz="1000" dirty="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0.012380040</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0.022614638</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0.010559155</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90500">
                <a:tc>
                  <a:txBody>
                    <a:bodyPr/>
                    <a:lstStyle/>
                    <a:p>
                      <a:pPr marL="0" lvl="0" indent="0" algn="l"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Social_Network_Twitter</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0.009455944</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0.018092582</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0.018478522</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90500">
                <a:tc>
                  <a:txBody>
                    <a:bodyPr/>
                    <a:lstStyle/>
                    <a:p>
                      <a:pPr marL="0" lvl="0" indent="0" algn="l"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Weekday_Friday</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0.007815715</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0.019086568</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0.008159347</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90500">
                <a:tc>
                  <a:txBody>
                    <a:bodyPr/>
                    <a:lstStyle/>
                    <a:p>
                      <a:pPr marL="0" lvl="0" indent="0" algn="l"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Carrier_Bouygues</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0.006756816</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20000"/>
                        </a:lnSpc>
                        <a:spcBef>
                          <a:spcPts val="0"/>
                        </a:spcBef>
                        <a:spcAft>
                          <a:spcPts val="0"/>
                        </a:spcAft>
                        <a:buNone/>
                      </a:pPr>
                      <a:r>
                        <a:rPr lang="en-US" sz="1000">
                          <a:highlight>
                            <a:srgbClr val="FFFFFF"/>
                          </a:highlight>
                          <a:latin typeface="IBM Plex Sans"/>
                          <a:ea typeface="IBM Plex Sans"/>
                          <a:cs typeface="IBM Plex Sans"/>
                          <a:sym typeface="IBM Plex Sans"/>
                        </a:rPr>
                        <a:t>0.007894242</a:t>
                      </a:r>
                      <a:endParaRPr sz="100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20000"/>
                        </a:lnSpc>
                        <a:spcBef>
                          <a:spcPts val="0"/>
                        </a:spcBef>
                        <a:spcAft>
                          <a:spcPts val="0"/>
                        </a:spcAft>
                        <a:buNone/>
                      </a:pPr>
                      <a:r>
                        <a:rPr lang="en-US" sz="1000" dirty="0">
                          <a:highlight>
                            <a:srgbClr val="FFFFFF"/>
                          </a:highlight>
                          <a:latin typeface="IBM Plex Sans"/>
                          <a:ea typeface="IBM Plex Sans"/>
                          <a:cs typeface="IBM Plex Sans"/>
                          <a:sym typeface="IBM Plex Sans"/>
                        </a:rPr>
                        <a:t>0.011039117</a:t>
                      </a:r>
                      <a:endParaRPr sz="1000" dirty="0">
                        <a:highlight>
                          <a:srgbClr val="FFFFFF"/>
                        </a:highlight>
                        <a:latin typeface="IBM Plex Sans"/>
                        <a:ea typeface="IBM Plex Sans"/>
                        <a:cs typeface="IBM Plex Sans"/>
                        <a:sym typeface="IBM Plex Sans"/>
                      </a:endParaRPr>
                    </a:p>
                  </a:txBody>
                  <a:tcPr marL="63500" marR="63500" marT="25400" marB="254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76"/>
        <p:cNvGrpSpPr/>
        <p:nvPr/>
      </p:nvGrpSpPr>
      <p:grpSpPr>
        <a:xfrm>
          <a:off x="0" y="0"/>
          <a:ext cx="0" cy="0"/>
          <a:chOff x="0" y="0"/>
          <a:chExt cx="0" cy="0"/>
        </a:xfrm>
      </p:grpSpPr>
      <p:sp>
        <p:nvSpPr>
          <p:cNvPr id="677" name="Google Shape;677;g2ad47293dc4_0_271"/>
          <p:cNvSpPr/>
          <p:nvPr/>
        </p:nvSpPr>
        <p:spPr>
          <a:xfrm>
            <a:off x="477100" y="577300"/>
            <a:ext cx="8192100" cy="838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000">
                <a:solidFill>
                  <a:schemeClr val="dk1"/>
                </a:solidFill>
                <a:latin typeface="Roboto"/>
                <a:ea typeface="Roboto"/>
                <a:cs typeface="Roboto"/>
                <a:sym typeface="Roboto"/>
              </a:rPr>
              <a:t>6.1 Hyper Parameter Tuning via Grid Search CV: </a:t>
            </a:r>
            <a:r>
              <a:rPr lang="en-US" sz="1900" u="sng">
                <a:solidFill>
                  <a:schemeClr val="dk1"/>
                </a:solidFill>
                <a:latin typeface="Roboto"/>
                <a:ea typeface="Roboto"/>
                <a:cs typeface="Roboto"/>
                <a:sym typeface="Roboto"/>
              </a:rPr>
              <a:t>XGB Tuning - 15 Features</a:t>
            </a:r>
            <a:r>
              <a:rPr lang="en-US" sz="3100" u="sng">
                <a:solidFill>
                  <a:schemeClr val="dk1"/>
                </a:solidFill>
                <a:latin typeface="Roboto"/>
                <a:ea typeface="Roboto"/>
                <a:cs typeface="Roboto"/>
                <a:sym typeface="Roboto"/>
              </a:rPr>
              <a:t> </a:t>
            </a:r>
            <a:endParaRPr sz="3100" i="0" u="sng" strike="noStrike" cap="none">
              <a:solidFill>
                <a:srgbClr val="FF0000"/>
              </a:solidFill>
              <a:latin typeface="Roboto"/>
              <a:ea typeface="Roboto"/>
              <a:cs typeface="Roboto"/>
              <a:sym typeface="Roboto"/>
            </a:endParaRPr>
          </a:p>
        </p:txBody>
      </p:sp>
      <p:cxnSp>
        <p:nvCxnSpPr>
          <p:cNvPr id="678" name="Google Shape;678;g2ad47293dc4_0_271"/>
          <p:cNvCxnSpPr/>
          <p:nvPr/>
        </p:nvCxnSpPr>
        <p:spPr>
          <a:xfrm>
            <a:off x="473195" y="479675"/>
            <a:ext cx="81921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679" name="Google Shape;679;g2ad47293dc4_0_271"/>
          <p:cNvSpPr/>
          <p:nvPr/>
        </p:nvSpPr>
        <p:spPr>
          <a:xfrm>
            <a:off x="2010617" y="4974440"/>
            <a:ext cx="1828800" cy="133500"/>
          </a:xfrm>
          <a:prstGeom prst="rect">
            <a:avLst/>
          </a:prstGeom>
          <a:noFill/>
          <a:ln>
            <a:noFill/>
          </a:ln>
        </p:spPr>
        <p:txBody>
          <a:bodyPr spcFirstLastPara="1" wrap="square" lIns="0" tIns="0" rIns="0" bIns="0" anchor="b" anchorCtr="0">
            <a:noAutofit/>
          </a:bodyPr>
          <a:lstStyle/>
          <a:p>
            <a:pPr marL="0" marR="0" lvl="0" indent="0" algn="l" rtl="0">
              <a:lnSpc>
                <a:spcPct val="131250"/>
              </a:lnSpc>
              <a:spcBef>
                <a:spcPts val="0"/>
              </a:spcBef>
              <a:spcAft>
                <a:spcPts val="0"/>
              </a:spcAft>
              <a:buNone/>
            </a:pPr>
            <a:endParaRPr sz="750" b="0" i="0" u="none" strike="noStrike" cap="none">
              <a:solidFill>
                <a:schemeClr val="dk1"/>
              </a:solidFill>
              <a:latin typeface="Calibri"/>
              <a:ea typeface="Calibri"/>
              <a:cs typeface="Calibri"/>
              <a:sym typeface="Calibri"/>
            </a:endParaRPr>
          </a:p>
        </p:txBody>
      </p:sp>
      <p:cxnSp>
        <p:nvCxnSpPr>
          <p:cNvPr id="680" name="Google Shape;680;g2ad47293dc4_0_271"/>
          <p:cNvCxnSpPr/>
          <p:nvPr/>
        </p:nvCxnSpPr>
        <p:spPr>
          <a:xfrm rot="5400000">
            <a:off x="5487245" y="955916"/>
            <a:ext cx="9525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pic>
        <p:nvPicPr>
          <p:cNvPr id="681" name="Google Shape;681;g2ad47293dc4_0_271"/>
          <p:cNvPicPr preferRelativeResize="0"/>
          <p:nvPr/>
        </p:nvPicPr>
        <p:blipFill>
          <a:blip r:embed="rId3">
            <a:alphaModFix/>
          </a:blip>
          <a:stretch>
            <a:fillRect/>
          </a:stretch>
        </p:blipFill>
        <p:spPr>
          <a:xfrm>
            <a:off x="7805100" y="0"/>
            <a:ext cx="1175500" cy="713352"/>
          </a:xfrm>
          <a:prstGeom prst="rect">
            <a:avLst/>
          </a:prstGeom>
          <a:noFill/>
          <a:ln>
            <a:noFill/>
          </a:ln>
        </p:spPr>
      </p:pic>
      <p:sp>
        <p:nvSpPr>
          <p:cNvPr id="682" name="Google Shape;682;g2ad47293dc4_0_271"/>
          <p:cNvSpPr txBox="1"/>
          <p:nvPr/>
        </p:nvSpPr>
        <p:spPr>
          <a:xfrm>
            <a:off x="477100" y="2198246"/>
            <a:ext cx="3220800" cy="1626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200">
                <a:solidFill>
                  <a:schemeClr val="dk1"/>
                </a:solidFill>
                <a:latin typeface="IBM Plex Sans"/>
                <a:ea typeface="IBM Plex Sans"/>
                <a:cs typeface="IBM Plex Sans"/>
                <a:sym typeface="IBM Plex Sans"/>
              </a:rPr>
              <a:t>Search conducted over </a:t>
            </a:r>
            <a:r>
              <a:rPr lang="en-US" sz="1050">
                <a:solidFill>
                  <a:srgbClr val="FFFFFF"/>
                </a:solidFill>
                <a:highlight>
                  <a:schemeClr val="dk1"/>
                </a:highlight>
                <a:latin typeface="Courier New"/>
                <a:ea typeface="Courier New"/>
                <a:cs typeface="Courier New"/>
                <a:sym typeface="Courier New"/>
              </a:rPr>
              <a:t> </a:t>
            </a:r>
            <a:endParaRPr sz="1050">
              <a:solidFill>
                <a:srgbClr val="FFFFFF"/>
              </a:solidFill>
              <a:highlight>
                <a:schemeClr val="dk1"/>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FFFFFF"/>
                </a:solidFill>
                <a:highlight>
                  <a:schemeClr val="dk1"/>
                </a:highlight>
                <a:latin typeface="Courier New"/>
                <a:ea typeface="Courier New"/>
                <a:cs typeface="Courier New"/>
                <a:sym typeface="Courier New"/>
              </a:rPr>
              <a:t> </a:t>
            </a:r>
            <a:endParaRPr sz="1050">
              <a:solidFill>
                <a:srgbClr val="FFFFFF"/>
              </a:solidFill>
              <a:highlight>
                <a:schemeClr val="dk1"/>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FFFFFF"/>
                </a:solidFill>
                <a:highlight>
                  <a:schemeClr val="dk1"/>
                </a:highlight>
                <a:latin typeface="Courier New"/>
                <a:ea typeface="Courier New"/>
                <a:cs typeface="Courier New"/>
                <a:sym typeface="Courier New"/>
              </a:rPr>
              <a:t>nrounds = </a:t>
            </a:r>
            <a:r>
              <a:rPr lang="en-US" sz="1050">
                <a:solidFill>
                  <a:srgbClr val="E9950C"/>
                </a:solidFill>
                <a:highlight>
                  <a:schemeClr val="dk1"/>
                </a:highlight>
                <a:latin typeface="Courier New"/>
                <a:ea typeface="Courier New"/>
                <a:cs typeface="Courier New"/>
                <a:sym typeface="Courier New"/>
              </a:rPr>
              <a:t>c</a:t>
            </a:r>
            <a:r>
              <a:rPr lang="en-US" sz="1050">
                <a:solidFill>
                  <a:srgbClr val="FFFFFF"/>
                </a:solidFill>
                <a:highlight>
                  <a:schemeClr val="dk1"/>
                </a:highlight>
                <a:latin typeface="Courier New"/>
                <a:ea typeface="Courier New"/>
                <a:cs typeface="Courier New"/>
                <a:sym typeface="Courier New"/>
              </a:rPr>
              <a:t>(</a:t>
            </a:r>
            <a:r>
              <a:rPr lang="en-US" sz="1050">
                <a:solidFill>
                  <a:srgbClr val="DF3079"/>
                </a:solidFill>
                <a:highlight>
                  <a:schemeClr val="dk1"/>
                </a:highlight>
                <a:latin typeface="Courier New"/>
                <a:ea typeface="Courier New"/>
                <a:cs typeface="Courier New"/>
                <a:sym typeface="Courier New"/>
              </a:rPr>
              <a:t>50</a:t>
            </a:r>
            <a:r>
              <a:rPr lang="en-US" sz="1050">
                <a:solidFill>
                  <a:srgbClr val="FFFFFF"/>
                </a:solidFill>
                <a:highlight>
                  <a:schemeClr val="dk1"/>
                </a:highlight>
                <a:latin typeface="Courier New"/>
                <a:ea typeface="Courier New"/>
                <a:cs typeface="Courier New"/>
                <a:sym typeface="Courier New"/>
              </a:rPr>
              <a:t>, </a:t>
            </a:r>
            <a:r>
              <a:rPr lang="en-US" sz="1050">
                <a:solidFill>
                  <a:srgbClr val="DF3079"/>
                </a:solidFill>
                <a:highlight>
                  <a:schemeClr val="dk1"/>
                </a:highlight>
                <a:latin typeface="Courier New"/>
                <a:ea typeface="Courier New"/>
                <a:cs typeface="Courier New"/>
                <a:sym typeface="Courier New"/>
              </a:rPr>
              <a:t>100</a:t>
            </a:r>
            <a:r>
              <a:rPr lang="en-US" sz="1050">
                <a:solidFill>
                  <a:srgbClr val="FFFFFF"/>
                </a:solidFill>
                <a:highlight>
                  <a:schemeClr val="dk1"/>
                </a:highlight>
                <a:latin typeface="Courier New"/>
                <a:ea typeface="Courier New"/>
                <a:cs typeface="Courier New"/>
                <a:sym typeface="Courier New"/>
              </a:rPr>
              <a:t>, </a:t>
            </a:r>
            <a:r>
              <a:rPr lang="en-US" sz="1050">
                <a:solidFill>
                  <a:srgbClr val="DF3079"/>
                </a:solidFill>
                <a:highlight>
                  <a:schemeClr val="dk1"/>
                </a:highlight>
                <a:latin typeface="Courier New"/>
                <a:ea typeface="Courier New"/>
                <a:cs typeface="Courier New"/>
                <a:sym typeface="Courier New"/>
              </a:rPr>
              <a:t>150</a:t>
            </a:r>
            <a:r>
              <a:rPr lang="en-US" sz="1050">
                <a:solidFill>
                  <a:srgbClr val="FFFFFF"/>
                </a:solidFill>
                <a:highlight>
                  <a:schemeClr val="dk1"/>
                </a:highlight>
                <a:latin typeface="Courier New"/>
                <a:ea typeface="Courier New"/>
                <a:cs typeface="Courier New"/>
                <a:sym typeface="Courier New"/>
              </a:rPr>
              <a:t>),</a:t>
            </a:r>
            <a:endParaRPr sz="1050">
              <a:solidFill>
                <a:srgbClr val="FFFFFF"/>
              </a:solidFill>
              <a:highlight>
                <a:schemeClr val="dk1"/>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FFFFFF"/>
                </a:solidFill>
                <a:highlight>
                  <a:schemeClr val="dk1"/>
                </a:highlight>
                <a:latin typeface="Courier New"/>
                <a:ea typeface="Courier New"/>
                <a:cs typeface="Courier New"/>
                <a:sym typeface="Courier New"/>
              </a:rPr>
              <a:t> max_depth = </a:t>
            </a:r>
            <a:r>
              <a:rPr lang="en-US" sz="1050">
                <a:solidFill>
                  <a:srgbClr val="E9950C"/>
                </a:solidFill>
                <a:highlight>
                  <a:schemeClr val="dk1"/>
                </a:highlight>
                <a:latin typeface="Courier New"/>
                <a:ea typeface="Courier New"/>
                <a:cs typeface="Courier New"/>
                <a:sym typeface="Courier New"/>
              </a:rPr>
              <a:t>c</a:t>
            </a:r>
            <a:r>
              <a:rPr lang="en-US" sz="1050">
                <a:solidFill>
                  <a:srgbClr val="FFFFFF"/>
                </a:solidFill>
                <a:highlight>
                  <a:schemeClr val="dk1"/>
                </a:highlight>
                <a:latin typeface="Courier New"/>
                <a:ea typeface="Courier New"/>
                <a:cs typeface="Courier New"/>
                <a:sym typeface="Courier New"/>
              </a:rPr>
              <a:t>(</a:t>
            </a:r>
            <a:r>
              <a:rPr lang="en-US" sz="1050">
                <a:solidFill>
                  <a:srgbClr val="DF3079"/>
                </a:solidFill>
                <a:highlight>
                  <a:schemeClr val="dk1"/>
                </a:highlight>
                <a:latin typeface="Courier New"/>
                <a:ea typeface="Courier New"/>
                <a:cs typeface="Courier New"/>
                <a:sym typeface="Courier New"/>
              </a:rPr>
              <a:t>3</a:t>
            </a:r>
            <a:r>
              <a:rPr lang="en-US" sz="1050">
                <a:solidFill>
                  <a:srgbClr val="FFFFFF"/>
                </a:solidFill>
                <a:highlight>
                  <a:schemeClr val="dk1"/>
                </a:highlight>
                <a:latin typeface="Courier New"/>
                <a:ea typeface="Courier New"/>
                <a:cs typeface="Courier New"/>
                <a:sym typeface="Courier New"/>
              </a:rPr>
              <a:t>, </a:t>
            </a:r>
            <a:r>
              <a:rPr lang="en-US" sz="1050">
                <a:solidFill>
                  <a:srgbClr val="DF3079"/>
                </a:solidFill>
                <a:highlight>
                  <a:schemeClr val="dk1"/>
                </a:highlight>
                <a:latin typeface="Courier New"/>
                <a:ea typeface="Courier New"/>
                <a:cs typeface="Courier New"/>
                <a:sym typeface="Courier New"/>
              </a:rPr>
              <a:t>6</a:t>
            </a:r>
            <a:r>
              <a:rPr lang="en-US" sz="1050">
                <a:solidFill>
                  <a:srgbClr val="FFFFFF"/>
                </a:solidFill>
                <a:highlight>
                  <a:schemeClr val="dk1"/>
                </a:highlight>
                <a:latin typeface="Courier New"/>
                <a:ea typeface="Courier New"/>
                <a:cs typeface="Courier New"/>
                <a:sym typeface="Courier New"/>
              </a:rPr>
              <a:t>, </a:t>
            </a:r>
            <a:r>
              <a:rPr lang="en-US" sz="1050">
                <a:solidFill>
                  <a:srgbClr val="DF3079"/>
                </a:solidFill>
                <a:highlight>
                  <a:schemeClr val="dk1"/>
                </a:highlight>
                <a:latin typeface="Courier New"/>
                <a:ea typeface="Courier New"/>
                <a:cs typeface="Courier New"/>
                <a:sym typeface="Courier New"/>
              </a:rPr>
              <a:t>9</a:t>
            </a:r>
            <a:r>
              <a:rPr lang="en-US" sz="1050">
                <a:solidFill>
                  <a:srgbClr val="FFFFFF"/>
                </a:solidFill>
                <a:highlight>
                  <a:schemeClr val="dk1"/>
                </a:highlight>
                <a:latin typeface="Courier New"/>
                <a:ea typeface="Courier New"/>
                <a:cs typeface="Courier New"/>
                <a:sym typeface="Courier New"/>
              </a:rPr>
              <a:t>),</a:t>
            </a:r>
            <a:endParaRPr sz="1050">
              <a:solidFill>
                <a:srgbClr val="FFFFFF"/>
              </a:solidFill>
              <a:highlight>
                <a:schemeClr val="dk1"/>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FFFFFF"/>
                </a:solidFill>
                <a:highlight>
                  <a:schemeClr val="dk1"/>
                </a:highlight>
                <a:latin typeface="Courier New"/>
                <a:ea typeface="Courier New"/>
                <a:cs typeface="Courier New"/>
                <a:sym typeface="Courier New"/>
              </a:rPr>
              <a:t> eta = </a:t>
            </a:r>
            <a:r>
              <a:rPr lang="en-US" sz="1050">
                <a:solidFill>
                  <a:srgbClr val="E9950C"/>
                </a:solidFill>
                <a:highlight>
                  <a:schemeClr val="dk1"/>
                </a:highlight>
                <a:latin typeface="Courier New"/>
                <a:ea typeface="Courier New"/>
                <a:cs typeface="Courier New"/>
                <a:sym typeface="Courier New"/>
              </a:rPr>
              <a:t>c</a:t>
            </a:r>
            <a:r>
              <a:rPr lang="en-US" sz="1050">
                <a:solidFill>
                  <a:srgbClr val="FFFFFF"/>
                </a:solidFill>
                <a:highlight>
                  <a:schemeClr val="dk1"/>
                </a:highlight>
                <a:latin typeface="Courier New"/>
                <a:ea typeface="Courier New"/>
                <a:cs typeface="Courier New"/>
                <a:sym typeface="Courier New"/>
              </a:rPr>
              <a:t>(</a:t>
            </a:r>
            <a:r>
              <a:rPr lang="en-US" sz="1050">
                <a:solidFill>
                  <a:srgbClr val="DF3079"/>
                </a:solidFill>
                <a:highlight>
                  <a:schemeClr val="dk1"/>
                </a:highlight>
                <a:latin typeface="Courier New"/>
                <a:ea typeface="Courier New"/>
                <a:cs typeface="Courier New"/>
                <a:sym typeface="Courier New"/>
              </a:rPr>
              <a:t>0.01</a:t>
            </a:r>
            <a:r>
              <a:rPr lang="en-US" sz="1050">
                <a:solidFill>
                  <a:srgbClr val="FFFFFF"/>
                </a:solidFill>
                <a:highlight>
                  <a:schemeClr val="dk1"/>
                </a:highlight>
                <a:latin typeface="Courier New"/>
                <a:ea typeface="Courier New"/>
                <a:cs typeface="Courier New"/>
                <a:sym typeface="Courier New"/>
              </a:rPr>
              <a:t>, </a:t>
            </a:r>
            <a:r>
              <a:rPr lang="en-US" sz="1050">
                <a:solidFill>
                  <a:srgbClr val="DF3079"/>
                </a:solidFill>
                <a:highlight>
                  <a:schemeClr val="dk1"/>
                </a:highlight>
                <a:latin typeface="Courier New"/>
                <a:ea typeface="Courier New"/>
                <a:cs typeface="Courier New"/>
                <a:sym typeface="Courier New"/>
              </a:rPr>
              <a:t>0.1</a:t>
            </a:r>
            <a:r>
              <a:rPr lang="en-US" sz="1050">
                <a:solidFill>
                  <a:srgbClr val="FFFFFF"/>
                </a:solidFill>
                <a:highlight>
                  <a:schemeClr val="dk1"/>
                </a:highlight>
                <a:latin typeface="Courier New"/>
                <a:ea typeface="Courier New"/>
                <a:cs typeface="Courier New"/>
                <a:sym typeface="Courier New"/>
              </a:rPr>
              <a:t>, </a:t>
            </a:r>
            <a:r>
              <a:rPr lang="en-US" sz="1050">
                <a:solidFill>
                  <a:srgbClr val="DF3079"/>
                </a:solidFill>
                <a:highlight>
                  <a:schemeClr val="dk1"/>
                </a:highlight>
                <a:latin typeface="Courier New"/>
                <a:ea typeface="Courier New"/>
                <a:cs typeface="Courier New"/>
                <a:sym typeface="Courier New"/>
              </a:rPr>
              <a:t>0.3</a:t>
            </a:r>
            <a:r>
              <a:rPr lang="en-US" sz="1050">
                <a:solidFill>
                  <a:srgbClr val="FFFFFF"/>
                </a:solidFill>
                <a:highlight>
                  <a:schemeClr val="dk1"/>
                </a:highlight>
                <a:latin typeface="Courier New"/>
                <a:ea typeface="Courier New"/>
                <a:cs typeface="Courier New"/>
                <a:sym typeface="Courier New"/>
              </a:rPr>
              <a:t>),</a:t>
            </a:r>
            <a:endParaRPr sz="1050">
              <a:solidFill>
                <a:srgbClr val="FFFFFF"/>
              </a:solidFill>
              <a:highlight>
                <a:schemeClr val="dk1"/>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FFFFFF"/>
                </a:solidFill>
                <a:highlight>
                  <a:schemeClr val="dk1"/>
                </a:highlight>
                <a:latin typeface="Courier New"/>
                <a:ea typeface="Courier New"/>
                <a:cs typeface="Courier New"/>
                <a:sym typeface="Courier New"/>
              </a:rPr>
              <a:t> </a:t>
            </a:r>
            <a:r>
              <a:rPr lang="en-US" sz="1050">
                <a:solidFill>
                  <a:srgbClr val="E9950C"/>
                </a:solidFill>
                <a:highlight>
                  <a:schemeClr val="dk1"/>
                </a:highlight>
                <a:latin typeface="Courier New"/>
                <a:ea typeface="Courier New"/>
                <a:cs typeface="Courier New"/>
                <a:sym typeface="Courier New"/>
              </a:rPr>
              <a:t>gamma</a:t>
            </a:r>
            <a:r>
              <a:rPr lang="en-US" sz="1050">
                <a:solidFill>
                  <a:srgbClr val="FFFFFF"/>
                </a:solidFill>
                <a:highlight>
                  <a:schemeClr val="dk1"/>
                </a:highlight>
                <a:latin typeface="Courier New"/>
                <a:ea typeface="Courier New"/>
                <a:cs typeface="Courier New"/>
                <a:sym typeface="Courier New"/>
              </a:rPr>
              <a:t> = </a:t>
            </a:r>
            <a:r>
              <a:rPr lang="en-US" sz="1050">
                <a:solidFill>
                  <a:srgbClr val="DF3079"/>
                </a:solidFill>
                <a:highlight>
                  <a:schemeClr val="dk1"/>
                </a:highlight>
                <a:latin typeface="Courier New"/>
                <a:ea typeface="Courier New"/>
                <a:cs typeface="Courier New"/>
                <a:sym typeface="Courier New"/>
              </a:rPr>
              <a:t>0</a:t>
            </a:r>
            <a:r>
              <a:rPr lang="en-US" sz="1050">
                <a:solidFill>
                  <a:srgbClr val="FFFFFF"/>
                </a:solidFill>
                <a:highlight>
                  <a:schemeClr val="dk1"/>
                </a:highlight>
                <a:latin typeface="Courier New"/>
                <a:ea typeface="Courier New"/>
                <a:cs typeface="Courier New"/>
                <a:sym typeface="Courier New"/>
              </a:rPr>
              <a:t>,</a:t>
            </a:r>
            <a:endParaRPr sz="1050">
              <a:solidFill>
                <a:srgbClr val="FFFFFF"/>
              </a:solidFill>
              <a:highlight>
                <a:schemeClr val="dk1"/>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FFFFFF"/>
                </a:solidFill>
                <a:highlight>
                  <a:schemeClr val="dk1"/>
                </a:highlight>
                <a:latin typeface="Courier New"/>
                <a:ea typeface="Courier New"/>
                <a:cs typeface="Courier New"/>
                <a:sym typeface="Courier New"/>
              </a:rPr>
              <a:t> colsample_bytree = </a:t>
            </a:r>
            <a:r>
              <a:rPr lang="en-US" sz="1050">
                <a:solidFill>
                  <a:srgbClr val="E9950C"/>
                </a:solidFill>
                <a:highlight>
                  <a:schemeClr val="dk1"/>
                </a:highlight>
                <a:latin typeface="Courier New"/>
                <a:ea typeface="Courier New"/>
                <a:cs typeface="Courier New"/>
                <a:sym typeface="Courier New"/>
              </a:rPr>
              <a:t>c</a:t>
            </a:r>
            <a:r>
              <a:rPr lang="en-US" sz="1050">
                <a:solidFill>
                  <a:srgbClr val="FFFFFF"/>
                </a:solidFill>
                <a:highlight>
                  <a:schemeClr val="dk1"/>
                </a:highlight>
                <a:latin typeface="Courier New"/>
                <a:ea typeface="Courier New"/>
                <a:cs typeface="Courier New"/>
                <a:sym typeface="Courier New"/>
              </a:rPr>
              <a:t>(</a:t>
            </a:r>
            <a:r>
              <a:rPr lang="en-US" sz="1050">
                <a:solidFill>
                  <a:srgbClr val="DF3079"/>
                </a:solidFill>
                <a:highlight>
                  <a:schemeClr val="dk1"/>
                </a:highlight>
                <a:latin typeface="Courier New"/>
                <a:ea typeface="Courier New"/>
                <a:cs typeface="Courier New"/>
                <a:sym typeface="Courier New"/>
              </a:rPr>
              <a:t>0.8</a:t>
            </a:r>
            <a:r>
              <a:rPr lang="en-US" sz="1050">
                <a:solidFill>
                  <a:srgbClr val="FFFFFF"/>
                </a:solidFill>
                <a:highlight>
                  <a:schemeClr val="dk1"/>
                </a:highlight>
                <a:latin typeface="Courier New"/>
                <a:ea typeface="Courier New"/>
                <a:cs typeface="Courier New"/>
                <a:sym typeface="Courier New"/>
              </a:rPr>
              <a:t>, </a:t>
            </a:r>
            <a:r>
              <a:rPr lang="en-US" sz="1050">
                <a:solidFill>
                  <a:srgbClr val="DF3079"/>
                </a:solidFill>
                <a:highlight>
                  <a:schemeClr val="dk1"/>
                </a:highlight>
                <a:latin typeface="Courier New"/>
                <a:ea typeface="Courier New"/>
                <a:cs typeface="Courier New"/>
                <a:sym typeface="Courier New"/>
              </a:rPr>
              <a:t>1</a:t>
            </a:r>
            <a:r>
              <a:rPr lang="en-US" sz="1050">
                <a:solidFill>
                  <a:srgbClr val="FFFFFF"/>
                </a:solidFill>
                <a:highlight>
                  <a:schemeClr val="dk1"/>
                </a:highlight>
                <a:latin typeface="Courier New"/>
                <a:ea typeface="Courier New"/>
                <a:cs typeface="Courier New"/>
                <a:sym typeface="Courier New"/>
              </a:rPr>
              <a:t>),</a:t>
            </a:r>
            <a:endParaRPr sz="1050">
              <a:solidFill>
                <a:srgbClr val="FFFFFF"/>
              </a:solidFill>
              <a:highlight>
                <a:schemeClr val="dk1"/>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FFFFFF"/>
                </a:solidFill>
                <a:highlight>
                  <a:schemeClr val="dk1"/>
                </a:highlight>
                <a:latin typeface="Courier New"/>
                <a:ea typeface="Courier New"/>
                <a:cs typeface="Courier New"/>
                <a:sym typeface="Courier New"/>
              </a:rPr>
              <a:t> min_child_weight = </a:t>
            </a:r>
            <a:r>
              <a:rPr lang="en-US" sz="1050">
                <a:solidFill>
                  <a:srgbClr val="E9950C"/>
                </a:solidFill>
                <a:highlight>
                  <a:schemeClr val="dk1"/>
                </a:highlight>
                <a:latin typeface="Courier New"/>
                <a:ea typeface="Courier New"/>
                <a:cs typeface="Courier New"/>
                <a:sym typeface="Courier New"/>
              </a:rPr>
              <a:t>c</a:t>
            </a:r>
            <a:r>
              <a:rPr lang="en-US" sz="1050">
                <a:solidFill>
                  <a:srgbClr val="FFFFFF"/>
                </a:solidFill>
                <a:highlight>
                  <a:schemeClr val="dk1"/>
                </a:highlight>
                <a:latin typeface="Courier New"/>
                <a:ea typeface="Courier New"/>
                <a:cs typeface="Courier New"/>
                <a:sym typeface="Courier New"/>
              </a:rPr>
              <a:t>(</a:t>
            </a:r>
            <a:r>
              <a:rPr lang="en-US" sz="1050">
                <a:solidFill>
                  <a:srgbClr val="DF3079"/>
                </a:solidFill>
                <a:highlight>
                  <a:schemeClr val="dk1"/>
                </a:highlight>
                <a:latin typeface="Courier New"/>
                <a:ea typeface="Courier New"/>
                <a:cs typeface="Courier New"/>
                <a:sym typeface="Courier New"/>
              </a:rPr>
              <a:t>1</a:t>
            </a:r>
            <a:r>
              <a:rPr lang="en-US" sz="1050">
                <a:solidFill>
                  <a:srgbClr val="FFFFFF"/>
                </a:solidFill>
                <a:highlight>
                  <a:schemeClr val="dk1"/>
                </a:highlight>
                <a:latin typeface="Courier New"/>
                <a:ea typeface="Courier New"/>
                <a:cs typeface="Courier New"/>
                <a:sym typeface="Courier New"/>
              </a:rPr>
              <a:t>, </a:t>
            </a:r>
            <a:r>
              <a:rPr lang="en-US" sz="1050">
                <a:solidFill>
                  <a:srgbClr val="DF3079"/>
                </a:solidFill>
                <a:highlight>
                  <a:schemeClr val="dk1"/>
                </a:highlight>
                <a:latin typeface="Courier New"/>
                <a:ea typeface="Courier New"/>
                <a:cs typeface="Courier New"/>
                <a:sym typeface="Courier New"/>
              </a:rPr>
              <a:t>5</a:t>
            </a:r>
            <a:r>
              <a:rPr lang="en-US" sz="1050">
                <a:solidFill>
                  <a:srgbClr val="FFFFFF"/>
                </a:solidFill>
                <a:highlight>
                  <a:schemeClr val="dk1"/>
                </a:highlight>
                <a:latin typeface="Courier New"/>
                <a:ea typeface="Courier New"/>
                <a:cs typeface="Courier New"/>
                <a:sym typeface="Courier New"/>
              </a:rPr>
              <a:t>, </a:t>
            </a:r>
            <a:r>
              <a:rPr lang="en-US" sz="1050">
                <a:solidFill>
                  <a:srgbClr val="DF3079"/>
                </a:solidFill>
                <a:highlight>
                  <a:schemeClr val="dk1"/>
                </a:highlight>
                <a:latin typeface="Courier New"/>
                <a:ea typeface="Courier New"/>
                <a:cs typeface="Courier New"/>
                <a:sym typeface="Courier New"/>
              </a:rPr>
              <a:t>10</a:t>
            </a:r>
            <a:r>
              <a:rPr lang="en-US" sz="1050">
                <a:solidFill>
                  <a:srgbClr val="FFFFFF"/>
                </a:solidFill>
                <a:highlight>
                  <a:schemeClr val="dk1"/>
                </a:highlight>
                <a:latin typeface="Courier New"/>
                <a:ea typeface="Courier New"/>
                <a:cs typeface="Courier New"/>
                <a:sym typeface="Courier New"/>
              </a:rPr>
              <a:t>),</a:t>
            </a:r>
            <a:endParaRPr sz="1050">
              <a:solidFill>
                <a:srgbClr val="FFFFFF"/>
              </a:solidFill>
              <a:highlight>
                <a:schemeClr val="dk1"/>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FFFFFF"/>
                </a:solidFill>
                <a:highlight>
                  <a:schemeClr val="dk1"/>
                </a:highlight>
                <a:latin typeface="Courier New"/>
                <a:ea typeface="Courier New"/>
                <a:cs typeface="Courier New"/>
                <a:sym typeface="Courier New"/>
              </a:rPr>
              <a:t> subsample = </a:t>
            </a:r>
            <a:r>
              <a:rPr lang="en-US" sz="1050">
                <a:solidFill>
                  <a:srgbClr val="E9950C"/>
                </a:solidFill>
                <a:highlight>
                  <a:schemeClr val="dk1"/>
                </a:highlight>
                <a:latin typeface="Courier New"/>
                <a:ea typeface="Courier New"/>
                <a:cs typeface="Courier New"/>
                <a:sym typeface="Courier New"/>
              </a:rPr>
              <a:t>c</a:t>
            </a:r>
            <a:r>
              <a:rPr lang="en-US" sz="1050">
                <a:solidFill>
                  <a:srgbClr val="FFFFFF"/>
                </a:solidFill>
                <a:highlight>
                  <a:schemeClr val="dk1"/>
                </a:highlight>
                <a:latin typeface="Courier New"/>
                <a:ea typeface="Courier New"/>
                <a:cs typeface="Courier New"/>
                <a:sym typeface="Courier New"/>
              </a:rPr>
              <a:t>(</a:t>
            </a:r>
            <a:r>
              <a:rPr lang="en-US" sz="1050">
                <a:solidFill>
                  <a:srgbClr val="DF3079"/>
                </a:solidFill>
                <a:highlight>
                  <a:schemeClr val="dk1"/>
                </a:highlight>
                <a:latin typeface="Courier New"/>
                <a:ea typeface="Courier New"/>
                <a:cs typeface="Courier New"/>
                <a:sym typeface="Courier New"/>
              </a:rPr>
              <a:t>0.8</a:t>
            </a:r>
            <a:r>
              <a:rPr lang="en-US" sz="1050">
                <a:solidFill>
                  <a:srgbClr val="FFFFFF"/>
                </a:solidFill>
                <a:highlight>
                  <a:schemeClr val="dk1"/>
                </a:highlight>
                <a:latin typeface="Courier New"/>
                <a:ea typeface="Courier New"/>
                <a:cs typeface="Courier New"/>
                <a:sym typeface="Courier New"/>
              </a:rPr>
              <a:t>, </a:t>
            </a:r>
            <a:r>
              <a:rPr lang="en-US" sz="1050">
                <a:solidFill>
                  <a:srgbClr val="DF3079"/>
                </a:solidFill>
                <a:highlight>
                  <a:schemeClr val="dk1"/>
                </a:highlight>
                <a:latin typeface="Courier New"/>
                <a:ea typeface="Courier New"/>
                <a:cs typeface="Courier New"/>
                <a:sym typeface="Courier New"/>
              </a:rPr>
              <a:t>1</a:t>
            </a:r>
            <a:r>
              <a:rPr lang="en-US" sz="1050">
                <a:solidFill>
                  <a:srgbClr val="FFFFFF"/>
                </a:solidFill>
                <a:highlight>
                  <a:schemeClr val="dk1"/>
                </a:highlight>
                <a:latin typeface="Courier New"/>
                <a:ea typeface="Courier New"/>
                <a:cs typeface="Courier New"/>
                <a:sym typeface="Courier New"/>
              </a:rPr>
              <a:t>)</a:t>
            </a:r>
            <a:endParaRPr sz="1050">
              <a:solidFill>
                <a:srgbClr val="FFFFFF"/>
              </a:solidFill>
              <a:highlight>
                <a:schemeClr val="dk1"/>
              </a:highlight>
              <a:latin typeface="Courier New"/>
              <a:ea typeface="Courier New"/>
              <a:cs typeface="Courier New"/>
              <a:sym typeface="Courier New"/>
            </a:endParaRPr>
          </a:p>
          <a:p>
            <a:pPr marL="0" lvl="0" indent="0" algn="l" rtl="0">
              <a:spcBef>
                <a:spcPts val="0"/>
              </a:spcBef>
              <a:spcAft>
                <a:spcPts val="0"/>
              </a:spcAft>
              <a:buNone/>
            </a:pPr>
            <a:endParaRPr sz="1050">
              <a:solidFill>
                <a:srgbClr val="FFFFFF"/>
              </a:solidFill>
              <a:highlight>
                <a:schemeClr val="dk1"/>
              </a:highlight>
              <a:latin typeface="Courier New"/>
              <a:ea typeface="Courier New"/>
              <a:cs typeface="Courier New"/>
              <a:sym typeface="Courier New"/>
            </a:endParaRPr>
          </a:p>
          <a:p>
            <a:pPr marL="0" lvl="0" indent="0" algn="l" rtl="0">
              <a:spcBef>
                <a:spcPts val="0"/>
              </a:spcBef>
              <a:spcAft>
                <a:spcPts val="0"/>
              </a:spcAft>
              <a:buNone/>
            </a:pPr>
            <a:endParaRPr sz="1050">
              <a:solidFill>
                <a:srgbClr val="FFFFFF"/>
              </a:solidFill>
              <a:highlight>
                <a:schemeClr val="dk1"/>
              </a:highlight>
              <a:latin typeface="Courier New"/>
              <a:ea typeface="Courier New"/>
              <a:cs typeface="Courier New"/>
              <a:sym typeface="Courier New"/>
            </a:endParaRPr>
          </a:p>
          <a:p>
            <a:pPr marL="0" lvl="0" indent="0" algn="l" rtl="0">
              <a:spcBef>
                <a:spcPts val="0"/>
              </a:spcBef>
              <a:spcAft>
                <a:spcPts val="0"/>
              </a:spcAft>
              <a:buNone/>
            </a:pPr>
            <a:endParaRPr sz="1050">
              <a:solidFill>
                <a:srgbClr val="FFFFFF"/>
              </a:solidFill>
              <a:highlight>
                <a:schemeClr val="dk1"/>
              </a:highlight>
              <a:latin typeface="Courier New"/>
              <a:ea typeface="Courier New"/>
              <a:cs typeface="Courier New"/>
              <a:sym typeface="Courier New"/>
            </a:endParaRPr>
          </a:p>
          <a:p>
            <a:pPr marL="0" lvl="0" indent="0" algn="l" rtl="0">
              <a:spcBef>
                <a:spcPts val="0"/>
              </a:spcBef>
              <a:spcAft>
                <a:spcPts val="0"/>
              </a:spcAft>
              <a:buNone/>
            </a:pPr>
            <a:endParaRPr sz="1200">
              <a:solidFill>
                <a:schemeClr val="dk1"/>
              </a:solidFill>
              <a:latin typeface="IBM Plex Sans"/>
              <a:ea typeface="IBM Plex Sans"/>
              <a:cs typeface="IBM Plex Sans"/>
              <a:sym typeface="IBM Plex Sans"/>
            </a:endParaRPr>
          </a:p>
          <a:p>
            <a:pPr marL="0" lvl="0" indent="0" algn="l" rtl="0">
              <a:spcBef>
                <a:spcPts val="0"/>
              </a:spcBef>
              <a:spcAft>
                <a:spcPts val="0"/>
              </a:spcAft>
              <a:buNone/>
            </a:pPr>
            <a:endParaRPr sz="1200">
              <a:solidFill>
                <a:schemeClr val="dk1"/>
              </a:solidFill>
              <a:latin typeface="IBM Plex Sans"/>
              <a:ea typeface="IBM Plex Sans"/>
              <a:cs typeface="IBM Plex Sans"/>
              <a:sym typeface="IBM Plex Sans"/>
            </a:endParaRPr>
          </a:p>
          <a:p>
            <a:pPr marL="0" lvl="0" indent="0" algn="l" rtl="0">
              <a:spcBef>
                <a:spcPts val="0"/>
              </a:spcBef>
              <a:spcAft>
                <a:spcPts val="0"/>
              </a:spcAft>
              <a:buNone/>
            </a:pPr>
            <a:endParaRPr/>
          </a:p>
        </p:txBody>
      </p:sp>
      <p:sp>
        <p:nvSpPr>
          <p:cNvPr id="683" name="Google Shape;683;g2ad47293dc4_0_271"/>
          <p:cNvSpPr txBox="1"/>
          <p:nvPr/>
        </p:nvSpPr>
        <p:spPr>
          <a:xfrm>
            <a:off x="414105" y="1473838"/>
            <a:ext cx="80553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a:solidFill>
                  <a:schemeClr val="dk1"/>
                </a:solidFill>
                <a:latin typeface="IBM Plex Sans"/>
                <a:ea typeface="IBM Plex Sans"/>
                <a:cs typeface="IBM Plex Sans"/>
                <a:sym typeface="IBM Plex Sans"/>
              </a:rPr>
              <a:t>Grid Search Cross-Validation is a systematic approach used for hyperparameter tuning involves searching exhaustively through a specified subset of hyperparameters and evaluating model performance for each combination. </a:t>
            </a:r>
            <a:endParaRPr>
              <a:solidFill>
                <a:schemeClr val="dk1"/>
              </a:solidFill>
              <a:latin typeface="IBM Plex Sans"/>
              <a:ea typeface="IBM Plex Sans"/>
              <a:cs typeface="IBM Plex Sans"/>
              <a:sym typeface="IBM Plex Sans"/>
            </a:endParaRPr>
          </a:p>
        </p:txBody>
      </p:sp>
      <p:sp>
        <p:nvSpPr>
          <p:cNvPr id="684" name="Google Shape;684;g2ad47293dc4_0_271"/>
          <p:cNvSpPr txBox="1"/>
          <p:nvPr/>
        </p:nvSpPr>
        <p:spPr>
          <a:xfrm>
            <a:off x="5185600" y="2198246"/>
            <a:ext cx="3220800" cy="1727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100">
                <a:solidFill>
                  <a:srgbClr val="374151"/>
                </a:solidFill>
                <a:highlight>
                  <a:srgbClr val="FFFFFF"/>
                </a:highlight>
                <a:latin typeface="IBM Plex Sans"/>
                <a:ea typeface="IBM Plex Sans"/>
                <a:cs typeface="IBM Plex Sans"/>
                <a:sym typeface="IBM Plex Sans"/>
              </a:rPr>
              <a:t>Best hyper parameters identified are</a:t>
            </a:r>
            <a:endParaRPr sz="1100">
              <a:solidFill>
                <a:srgbClr val="374151"/>
              </a:solidFill>
              <a:highlight>
                <a:srgbClr val="FFFFFF"/>
              </a:highlight>
              <a:latin typeface="IBM Plex Sans"/>
              <a:ea typeface="IBM Plex Sans"/>
              <a:cs typeface="IBM Plex Sans"/>
              <a:sym typeface="IBM Plex Sans"/>
            </a:endParaRPr>
          </a:p>
          <a:p>
            <a:pPr marL="0" lvl="0" indent="0" algn="l" rtl="0">
              <a:spcBef>
                <a:spcPts val="0"/>
              </a:spcBef>
              <a:spcAft>
                <a:spcPts val="0"/>
              </a:spcAft>
              <a:buNone/>
            </a:pPr>
            <a:endParaRPr sz="1100">
              <a:solidFill>
                <a:srgbClr val="374151"/>
              </a:solidFill>
              <a:highlight>
                <a:srgbClr val="FFFFFF"/>
              </a:highlight>
              <a:latin typeface="IBM Plex Sans"/>
              <a:ea typeface="IBM Plex Sans"/>
              <a:cs typeface="IBM Plex Sans"/>
              <a:sym typeface="IBM Plex Sans"/>
            </a:endParaRPr>
          </a:p>
          <a:p>
            <a:pPr marL="0" lvl="0" indent="0" algn="l" rtl="0">
              <a:spcBef>
                <a:spcPts val="0"/>
              </a:spcBef>
              <a:spcAft>
                <a:spcPts val="0"/>
              </a:spcAft>
              <a:buNone/>
            </a:pPr>
            <a:r>
              <a:rPr lang="en-US" sz="1100">
                <a:solidFill>
                  <a:srgbClr val="374151"/>
                </a:solidFill>
                <a:highlight>
                  <a:srgbClr val="FFFFFF"/>
                </a:highlight>
                <a:latin typeface="IBM Plex Sans"/>
                <a:ea typeface="IBM Plex Sans"/>
                <a:cs typeface="IBM Plex Sans"/>
                <a:sym typeface="IBM Plex Sans"/>
              </a:rPr>
              <a:t>nrounds - 50</a:t>
            </a:r>
            <a:endParaRPr sz="1100">
              <a:solidFill>
                <a:srgbClr val="374151"/>
              </a:solidFill>
              <a:highlight>
                <a:srgbClr val="FFFFFF"/>
              </a:highlight>
              <a:latin typeface="IBM Plex Sans"/>
              <a:ea typeface="IBM Plex Sans"/>
              <a:cs typeface="IBM Plex Sans"/>
              <a:sym typeface="IBM Plex Sans"/>
            </a:endParaRPr>
          </a:p>
          <a:p>
            <a:pPr marL="0" lvl="0" indent="0" algn="l" rtl="0">
              <a:spcBef>
                <a:spcPts val="0"/>
              </a:spcBef>
              <a:spcAft>
                <a:spcPts val="0"/>
              </a:spcAft>
              <a:buNone/>
            </a:pPr>
            <a:r>
              <a:rPr lang="en-US" sz="1100">
                <a:solidFill>
                  <a:srgbClr val="374151"/>
                </a:solidFill>
                <a:highlight>
                  <a:srgbClr val="FFFFFF"/>
                </a:highlight>
                <a:latin typeface="IBM Plex Sans"/>
                <a:ea typeface="IBM Plex Sans"/>
                <a:cs typeface="IBM Plex Sans"/>
                <a:sym typeface="IBM Plex Sans"/>
              </a:rPr>
              <a:t>max_depth - 9</a:t>
            </a:r>
            <a:endParaRPr sz="1100">
              <a:solidFill>
                <a:srgbClr val="374151"/>
              </a:solidFill>
              <a:highlight>
                <a:srgbClr val="FFFFFF"/>
              </a:highlight>
              <a:latin typeface="IBM Plex Sans"/>
              <a:ea typeface="IBM Plex Sans"/>
              <a:cs typeface="IBM Plex Sans"/>
              <a:sym typeface="IBM Plex Sans"/>
            </a:endParaRPr>
          </a:p>
          <a:p>
            <a:pPr marL="0" lvl="0" indent="0" algn="l" rtl="0">
              <a:spcBef>
                <a:spcPts val="0"/>
              </a:spcBef>
              <a:spcAft>
                <a:spcPts val="0"/>
              </a:spcAft>
              <a:buNone/>
            </a:pPr>
            <a:r>
              <a:rPr lang="en-US" sz="1100">
                <a:solidFill>
                  <a:srgbClr val="374151"/>
                </a:solidFill>
                <a:highlight>
                  <a:srgbClr val="FFFFFF"/>
                </a:highlight>
                <a:latin typeface="IBM Plex Sans"/>
                <a:ea typeface="IBM Plex Sans"/>
                <a:cs typeface="IBM Plex Sans"/>
                <a:sym typeface="IBM Plex Sans"/>
              </a:rPr>
              <a:t>eta - 0.1</a:t>
            </a:r>
            <a:endParaRPr sz="1100">
              <a:solidFill>
                <a:srgbClr val="374151"/>
              </a:solidFill>
              <a:highlight>
                <a:srgbClr val="FFFFFF"/>
              </a:highlight>
              <a:latin typeface="IBM Plex Sans"/>
              <a:ea typeface="IBM Plex Sans"/>
              <a:cs typeface="IBM Plex Sans"/>
              <a:sym typeface="IBM Plex Sans"/>
            </a:endParaRPr>
          </a:p>
          <a:p>
            <a:pPr marL="0" lvl="0" indent="0" algn="l" rtl="0">
              <a:spcBef>
                <a:spcPts val="0"/>
              </a:spcBef>
              <a:spcAft>
                <a:spcPts val="0"/>
              </a:spcAft>
              <a:buNone/>
            </a:pPr>
            <a:r>
              <a:rPr lang="en-US" sz="1100">
                <a:solidFill>
                  <a:srgbClr val="374151"/>
                </a:solidFill>
                <a:highlight>
                  <a:srgbClr val="FFFFFF"/>
                </a:highlight>
                <a:latin typeface="IBM Plex Sans"/>
                <a:ea typeface="IBM Plex Sans"/>
                <a:cs typeface="IBM Plex Sans"/>
                <a:sym typeface="IBM Plex Sans"/>
              </a:rPr>
              <a:t>gamma - 0</a:t>
            </a:r>
            <a:endParaRPr sz="1100">
              <a:solidFill>
                <a:srgbClr val="374151"/>
              </a:solidFill>
              <a:highlight>
                <a:srgbClr val="FFFFFF"/>
              </a:highlight>
              <a:latin typeface="IBM Plex Sans"/>
              <a:ea typeface="IBM Plex Sans"/>
              <a:cs typeface="IBM Plex Sans"/>
              <a:sym typeface="IBM Plex Sans"/>
            </a:endParaRPr>
          </a:p>
          <a:p>
            <a:pPr marL="0" lvl="0" indent="0" algn="l" rtl="0">
              <a:spcBef>
                <a:spcPts val="0"/>
              </a:spcBef>
              <a:spcAft>
                <a:spcPts val="0"/>
              </a:spcAft>
              <a:buNone/>
            </a:pPr>
            <a:r>
              <a:rPr lang="en-US" sz="1100">
                <a:solidFill>
                  <a:srgbClr val="374151"/>
                </a:solidFill>
                <a:highlight>
                  <a:srgbClr val="FFFFFF"/>
                </a:highlight>
                <a:latin typeface="IBM Plex Sans"/>
                <a:ea typeface="IBM Plex Sans"/>
                <a:cs typeface="IBM Plex Sans"/>
                <a:sym typeface="IBM Plex Sans"/>
              </a:rPr>
              <a:t>colsample_bytree - 1</a:t>
            </a:r>
            <a:endParaRPr sz="1100">
              <a:solidFill>
                <a:srgbClr val="374151"/>
              </a:solidFill>
              <a:highlight>
                <a:srgbClr val="FFFFFF"/>
              </a:highlight>
              <a:latin typeface="IBM Plex Sans"/>
              <a:ea typeface="IBM Plex Sans"/>
              <a:cs typeface="IBM Plex Sans"/>
              <a:sym typeface="IBM Plex Sans"/>
            </a:endParaRPr>
          </a:p>
          <a:p>
            <a:pPr marL="0" lvl="0" indent="0" algn="l" rtl="0">
              <a:spcBef>
                <a:spcPts val="0"/>
              </a:spcBef>
              <a:spcAft>
                <a:spcPts val="0"/>
              </a:spcAft>
              <a:buNone/>
            </a:pPr>
            <a:r>
              <a:rPr lang="en-US" sz="1100">
                <a:solidFill>
                  <a:srgbClr val="374151"/>
                </a:solidFill>
                <a:highlight>
                  <a:srgbClr val="FFFFFF"/>
                </a:highlight>
                <a:latin typeface="IBM Plex Sans"/>
                <a:ea typeface="IBM Plex Sans"/>
                <a:cs typeface="IBM Plex Sans"/>
                <a:sym typeface="IBM Plex Sans"/>
              </a:rPr>
              <a:t>min_child_weight - 10</a:t>
            </a:r>
            <a:endParaRPr sz="1100">
              <a:solidFill>
                <a:srgbClr val="374151"/>
              </a:solidFill>
              <a:highlight>
                <a:srgbClr val="FFFFFF"/>
              </a:highlight>
              <a:latin typeface="IBM Plex Sans"/>
              <a:ea typeface="IBM Plex Sans"/>
              <a:cs typeface="IBM Plex Sans"/>
              <a:sym typeface="IBM Plex Sans"/>
            </a:endParaRPr>
          </a:p>
          <a:p>
            <a:pPr marL="0" lvl="0" indent="0" algn="l" rtl="0">
              <a:spcBef>
                <a:spcPts val="0"/>
              </a:spcBef>
              <a:spcAft>
                <a:spcPts val="0"/>
              </a:spcAft>
              <a:buNone/>
            </a:pPr>
            <a:r>
              <a:rPr lang="en-US" sz="1100">
                <a:solidFill>
                  <a:srgbClr val="374151"/>
                </a:solidFill>
                <a:highlight>
                  <a:srgbClr val="FFFFFF"/>
                </a:highlight>
                <a:latin typeface="IBM Plex Sans"/>
                <a:ea typeface="IBM Plex Sans"/>
                <a:cs typeface="IBM Plex Sans"/>
                <a:sym typeface="IBM Plex Sans"/>
              </a:rPr>
              <a:t>subsample 0.8</a:t>
            </a:r>
            <a:endParaRPr sz="1100">
              <a:solidFill>
                <a:srgbClr val="374151"/>
              </a:solidFill>
              <a:highlight>
                <a:srgbClr val="FFFFFF"/>
              </a:highlight>
              <a:latin typeface="IBM Plex Sans"/>
              <a:ea typeface="IBM Plex Sans"/>
              <a:cs typeface="IBM Plex Sans"/>
              <a:sym typeface="IBM Plex Sans"/>
            </a:endParaRPr>
          </a:p>
          <a:p>
            <a:pPr marL="0" lvl="0" indent="0" algn="l" rtl="0">
              <a:spcBef>
                <a:spcPts val="0"/>
              </a:spcBef>
              <a:spcAft>
                <a:spcPts val="0"/>
              </a:spcAft>
              <a:buNone/>
            </a:pPr>
            <a:endParaRPr sz="1200">
              <a:solidFill>
                <a:schemeClr val="dk1"/>
              </a:solidFill>
              <a:latin typeface="IBM Plex Sans"/>
              <a:ea typeface="IBM Plex Sans"/>
              <a:cs typeface="IBM Plex Sans"/>
              <a:sym typeface="IBM Plex Sans"/>
            </a:endParaRPr>
          </a:p>
          <a:p>
            <a:pPr marL="0" lvl="0" indent="0" algn="l" rtl="0">
              <a:spcBef>
                <a:spcPts val="0"/>
              </a:spcBef>
              <a:spcAft>
                <a:spcPts val="0"/>
              </a:spcAft>
              <a:buNone/>
            </a:pPr>
            <a:endParaRPr sz="1050">
              <a:solidFill>
                <a:srgbClr val="FFFFFF"/>
              </a:solidFill>
              <a:highlight>
                <a:schemeClr val="dk1"/>
              </a:highlight>
              <a:latin typeface="Courier New"/>
              <a:ea typeface="Courier New"/>
              <a:cs typeface="Courier New"/>
              <a:sym typeface="Courier New"/>
            </a:endParaRPr>
          </a:p>
          <a:p>
            <a:pPr marL="0" lvl="0" indent="0" algn="l" rtl="0">
              <a:spcBef>
                <a:spcPts val="0"/>
              </a:spcBef>
              <a:spcAft>
                <a:spcPts val="0"/>
              </a:spcAft>
              <a:buNone/>
            </a:pPr>
            <a:endParaRPr sz="1200">
              <a:solidFill>
                <a:schemeClr val="dk1"/>
              </a:solidFill>
              <a:latin typeface="IBM Plex Sans"/>
              <a:ea typeface="IBM Plex Sans"/>
              <a:cs typeface="IBM Plex Sans"/>
              <a:sym typeface="IBM Plex Sans"/>
            </a:endParaRPr>
          </a:p>
          <a:p>
            <a:pPr marL="0" lvl="0" indent="0" algn="l" rtl="0">
              <a:spcBef>
                <a:spcPts val="0"/>
              </a:spcBef>
              <a:spcAft>
                <a:spcPts val="0"/>
              </a:spcAft>
              <a:buNone/>
            </a:pPr>
            <a:endParaRPr sz="1200">
              <a:solidFill>
                <a:schemeClr val="dk1"/>
              </a:solidFill>
              <a:latin typeface="IBM Plex Sans"/>
              <a:ea typeface="IBM Plex Sans"/>
              <a:cs typeface="IBM Plex Sans"/>
              <a:sym typeface="IBM Plex Sans"/>
            </a:endParaRPr>
          </a:p>
          <a:p>
            <a:pPr marL="0" lvl="0" indent="0" algn="l" rtl="0">
              <a:spcBef>
                <a:spcPts val="0"/>
              </a:spcBef>
              <a:spcAft>
                <a:spcPts val="0"/>
              </a:spcAft>
              <a:buNone/>
            </a:pPr>
            <a:endParaRPr/>
          </a:p>
        </p:txBody>
      </p:sp>
      <p:sp>
        <p:nvSpPr>
          <p:cNvPr id="685" name="Google Shape;685;g2ad47293dc4_0_271"/>
          <p:cNvSpPr/>
          <p:nvPr/>
        </p:nvSpPr>
        <p:spPr>
          <a:xfrm rot="10800000">
            <a:off x="3922623" y="3014439"/>
            <a:ext cx="1055700" cy="370500"/>
          </a:xfrm>
          <a:prstGeom prst="leftArrow">
            <a:avLst>
              <a:gd name="adj1" fmla="val 50000"/>
              <a:gd name="adj2" fmla="val 50000"/>
            </a:avLst>
          </a:prstGeom>
          <a:solidFill>
            <a:srgbClr val="00CDBC"/>
          </a:solidFill>
          <a:ln w="9525" cap="flat" cmpd="sng">
            <a:solidFill>
              <a:srgbClr val="00CDB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00CDBC"/>
              </a:solidFill>
            </a:endParaRPr>
          </a:p>
        </p:txBody>
      </p:sp>
      <p:sp>
        <p:nvSpPr>
          <p:cNvPr id="686" name="Google Shape;686;g2ad47293dc4_0_271"/>
          <p:cNvSpPr txBox="1"/>
          <p:nvPr/>
        </p:nvSpPr>
        <p:spPr>
          <a:xfrm>
            <a:off x="414100" y="3959300"/>
            <a:ext cx="81144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solidFill>
                  <a:schemeClr val="dk1"/>
                </a:solidFill>
                <a:highlight>
                  <a:srgbClr val="FFFFFF"/>
                </a:highlight>
                <a:latin typeface="IBM Plex Sans"/>
                <a:ea typeface="IBM Plex Sans"/>
                <a:cs typeface="IBM Plex Sans"/>
                <a:sym typeface="IBM Plex Sans"/>
              </a:rPr>
              <a:t>Here we took care of both</a:t>
            </a:r>
            <a:r>
              <a:rPr lang="en-US" sz="1000" b="1">
                <a:solidFill>
                  <a:schemeClr val="dk1"/>
                </a:solidFill>
                <a:highlight>
                  <a:srgbClr val="FFFFFF"/>
                </a:highlight>
                <a:latin typeface="IBM Plex Sans"/>
                <a:ea typeface="IBM Plex Sans"/>
                <a:cs typeface="IBM Plex Sans"/>
                <a:sym typeface="IBM Plex Sans"/>
              </a:rPr>
              <a:t> overfitting prevention and class imbalance treatment</a:t>
            </a:r>
            <a:r>
              <a:rPr lang="en-US" sz="1000">
                <a:solidFill>
                  <a:schemeClr val="dk1"/>
                </a:solidFill>
                <a:highlight>
                  <a:srgbClr val="FFFFFF"/>
                </a:highlight>
                <a:latin typeface="IBM Plex Sans"/>
                <a:ea typeface="IBM Plex Sans"/>
                <a:cs typeface="IBM Plex Sans"/>
                <a:sym typeface="IBM Plex Sans"/>
              </a:rPr>
              <a:t>. We use parameter called early_stopping_rounds which was set to 10, which means that the training will stop if the evaluation metric (log loss) does not improve for 10 consecutive rounds on the test set. </a:t>
            </a:r>
            <a:endParaRPr sz="1000">
              <a:solidFill>
                <a:schemeClr val="dk1"/>
              </a:solidFill>
              <a:highlight>
                <a:srgbClr val="FFFFFF"/>
              </a:highlight>
              <a:latin typeface="IBM Plex Sans"/>
              <a:ea typeface="IBM Plex Sans"/>
              <a:cs typeface="IBM Plex Sans"/>
              <a:sym typeface="IBM Plex Sans"/>
            </a:endParaRPr>
          </a:p>
          <a:p>
            <a:pPr marL="0" lvl="0" indent="0" algn="l" rtl="0">
              <a:spcBef>
                <a:spcPts val="0"/>
              </a:spcBef>
              <a:spcAft>
                <a:spcPts val="0"/>
              </a:spcAft>
              <a:buNone/>
            </a:pPr>
            <a:r>
              <a:rPr lang="en-US" sz="1000" b="1">
                <a:solidFill>
                  <a:schemeClr val="dk1"/>
                </a:solidFill>
                <a:highlight>
                  <a:srgbClr val="FFFFFF"/>
                </a:highlight>
                <a:latin typeface="IBM Plex Sans"/>
                <a:ea typeface="IBM Plex Sans"/>
                <a:cs typeface="IBM Plex Sans"/>
                <a:sym typeface="IBM Plex Sans"/>
              </a:rPr>
              <a:t>Class imbalance</a:t>
            </a:r>
            <a:r>
              <a:rPr lang="en-US" sz="1000">
                <a:solidFill>
                  <a:schemeClr val="dk1"/>
                </a:solidFill>
                <a:highlight>
                  <a:srgbClr val="FFFFFF"/>
                </a:highlight>
                <a:latin typeface="IBM Plex Sans"/>
                <a:ea typeface="IBM Plex Sans"/>
                <a:cs typeface="IBM Plex Sans"/>
                <a:sym typeface="IBM Plex Sans"/>
              </a:rPr>
              <a:t> is addressed by calculating class weights based on the training set. The class_weights variable represents the proportion of each class in the training set, and scale_pos_weight is calculated as the inverse of the proportion of the positive class. This weight is then used in the scale_pos_weight parameter during training to give more importance to the minority class.</a:t>
            </a:r>
            <a:endParaRPr sz="1000">
              <a:solidFill>
                <a:schemeClr val="dk1"/>
              </a:solidFill>
              <a:highlight>
                <a:srgbClr val="FFFFFF"/>
              </a:highlight>
              <a:latin typeface="IBM Plex Sans"/>
              <a:ea typeface="IBM Plex Sans"/>
              <a:cs typeface="IBM Plex Sans"/>
              <a:sym typeface="IBM Plex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91"/>
        <p:cNvGrpSpPr/>
        <p:nvPr/>
      </p:nvGrpSpPr>
      <p:grpSpPr>
        <a:xfrm>
          <a:off x="0" y="0"/>
          <a:ext cx="0" cy="0"/>
          <a:chOff x="0" y="0"/>
          <a:chExt cx="0" cy="0"/>
        </a:xfrm>
      </p:grpSpPr>
      <p:sp>
        <p:nvSpPr>
          <p:cNvPr id="692" name="Google Shape;692;g2ad47293dc4_0_285"/>
          <p:cNvSpPr/>
          <p:nvPr/>
        </p:nvSpPr>
        <p:spPr>
          <a:xfrm>
            <a:off x="477100" y="577300"/>
            <a:ext cx="8274600" cy="838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000">
                <a:latin typeface="Roboto"/>
                <a:ea typeface="Roboto"/>
                <a:cs typeface="Roboto"/>
                <a:sym typeface="Roboto"/>
              </a:rPr>
              <a:t>6.2 Hyper Parameter Tuning via Grid Search CV: </a:t>
            </a:r>
            <a:endParaRPr sz="3000">
              <a:latin typeface="Roboto"/>
              <a:ea typeface="Roboto"/>
              <a:cs typeface="Roboto"/>
              <a:sym typeface="Roboto"/>
            </a:endParaRPr>
          </a:p>
          <a:p>
            <a:pPr marL="0" marR="0" lvl="0" indent="0" algn="l" rtl="0">
              <a:lnSpc>
                <a:spcPct val="100000"/>
              </a:lnSpc>
              <a:spcBef>
                <a:spcPts val="0"/>
              </a:spcBef>
              <a:spcAft>
                <a:spcPts val="0"/>
              </a:spcAft>
              <a:buNone/>
            </a:pPr>
            <a:r>
              <a:rPr lang="en-US" sz="1900" u="sng">
                <a:solidFill>
                  <a:schemeClr val="dk1"/>
                </a:solidFill>
                <a:latin typeface="Roboto"/>
                <a:ea typeface="Roboto"/>
                <a:cs typeface="Roboto"/>
                <a:sym typeface="Roboto"/>
              </a:rPr>
              <a:t>RF Tuning - All Features</a:t>
            </a:r>
            <a:r>
              <a:rPr lang="en-US" sz="3100" u="sng">
                <a:solidFill>
                  <a:schemeClr val="dk1"/>
                </a:solidFill>
                <a:latin typeface="Roboto"/>
                <a:ea typeface="Roboto"/>
                <a:cs typeface="Roboto"/>
                <a:sym typeface="Roboto"/>
              </a:rPr>
              <a:t> </a:t>
            </a:r>
            <a:endParaRPr sz="3100" i="0" u="sng" strike="noStrike" cap="none">
              <a:solidFill>
                <a:schemeClr val="dk1"/>
              </a:solidFill>
              <a:latin typeface="Roboto"/>
              <a:ea typeface="Roboto"/>
              <a:cs typeface="Roboto"/>
              <a:sym typeface="Roboto"/>
            </a:endParaRPr>
          </a:p>
        </p:txBody>
      </p:sp>
      <p:cxnSp>
        <p:nvCxnSpPr>
          <p:cNvPr id="693" name="Google Shape;693;g2ad47293dc4_0_285"/>
          <p:cNvCxnSpPr/>
          <p:nvPr/>
        </p:nvCxnSpPr>
        <p:spPr>
          <a:xfrm>
            <a:off x="473195" y="479675"/>
            <a:ext cx="81921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694" name="Google Shape;694;g2ad47293dc4_0_285"/>
          <p:cNvSpPr/>
          <p:nvPr/>
        </p:nvSpPr>
        <p:spPr>
          <a:xfrm>
            <a:off x="2010617" y="4974440"/>
            <a:ext cx="1828800" cy="133500"/>
          </a:xfrm>
          <a:prstGeom prst="rect">
            <a:avLst/>
          </a:prstGeom>
          <a:noFill/>
          <a:ln>
            <a:noFill/>
          </a:ln>
        </p:spPr>
        <p:txBody>
          <a:bodyPr spcFirstLastPara="1" wrap="square" lIns="0" tIns="0" rIns="0" bIns="0" anchor="b" anchorCtr="0">
            <a:noAutofit/>
          </a:bodyPr>
          <a:lstStyle/>
          <a:p>
            <a:pPr marL="0" marR="0" lvl="0" indent="0" algn="l" rtl="0">
              <a:lnSpc>
                <a:spcPct val="131250"/>
              </a:lnSpc>
              <a:spcBef>
                <a:spcPts val="0"/>
              </a:spcBef>
              <a:spcAft>
                <a:spcPts val="0"/>
              </a:spcAft>
              <a:buNone/>
            </a:pPr>
            <a:endParaRPr sz="750" b="0" i="0" u="none" strike="noStrike" cap="none">
              <a:solidFill>
                <a:schemeClr val="dk1"/>
              </a:solidFill>
              <a:latin typeface="Calibri"/>
              <a:ea typeface="Calibri"/>
              <a:cs typeface="Calibri"/>
              <a:sym typeface="Calibri"/>
            </a:endParaRPr>
          </a:p>
        </p:txBody>
      </p:sp>
      <p:cxnSp>
        <p:nvCxnSpPr>
          <p:cNvPr id="695" name="Google Shape;695;g2ad47293dc4_0_285"/>
          <p:cNvCxnSpPr/>
          <p:nvPr/>
        </p:nvCxnSpPr>
        <p:spPr>
          <a:xfrm rot="5400000">
            <a:off x="5487245" y="955916"/>
            <a:ext cx="9525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pic>
        <p:nvPicPr>
          <p:cNvPr id="696" name="Google Shape;696;g2ad47293dc4_0_285"/>
          <p:cNvPicPr preferRelativeResize="0"/>
          <p:nvPr/>
        </p:nvPicPr>
        <p:blipFill>
          <a:blip r:embed="rId3">
            <a:alphaModFix/>
          </a:blip>
          <a:stretch>
            <a:fillRect/>
          </a:stretch>
        </p:blipFill>
        <p:spPr>
          <a:xfrm>
            <a:off x="0" y="4430150"/>
            <a:ext cx="1175500" cy="713352"/>
          </a:xfrm>
          <a:prstGeom prst="rect">
            <a:avLst/>
          </a:prstGeom>
          <a:noFill/>
          <a:ln>
            <a:noFill/>
          </a:ln>
        </p:spPr>
      </p:pic>
      <p:sp>
        <p:nvSpPr>
          <p:cNvPr id="697" name="Google Shape;697;g2ad47293dc4_0_285"/>
          <p:cNvSpPr txBox="1"/>
          <p:nvPr/>
        </p:nvSpPr>
        <p:spPr>
          <a:xfrm>
            <a:off x="443409" y="2860839"/>
            <a:ext cx="3220800" cy="952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100">
                <a:solidFill>
                  <a:schemeClr val="dk1"/>
                </a:solidFill>
                <a:latin typeface="IBM Plex Sans"/>
                <a:ea typeface="IBM Plex Sans"/>
                <a:cs typeface="IBM Plex Sans"/>
                <a:sym typeface="IBM Plex Sans"/>
              </a:rPr>
              <a:t>Search conducted over </a:t>
            </a:r>
            <a:r>
              <a:rPr lang="en-US" sz="1100">
                <a:solidFill>
                  <a:schemeClr val="dk1"/>
                </a:solidFill>
                <a:highlight>
                  <a:schemeClr val="dk1"/>
                </a:highlight>
                <a:latin typeface="IBM Plex Sans"/>
                <a:ea typeface="IBM Plex Sans"/>
                <a:cs typeface="IBM Plex Sans"/>
                <a:sym typeface="IBM Plex Sans"/>
              </a:rPr>
              <a:t> </a:t>
            </a:r>
            <a:endParaRPr sz="1100">
              <a:solidFill>
                <a:schemeClr val="dk1"/>
              </a:solidFill>
              <a:highlight>
                <a:schemeClr val="dk1"/>
              </a:highlight>
              <a:latin typeface="IBM Plex Sans"/>
              <a:ea typeface="IBM Plex Sans"/>
              <a:cs typeface="IBM Plex Sans"/>
              <a:sym typeface="IBM Plex Sans"/>
            </a:endParaRPr>
          </a:p>
          <a:p>
            <a:pPr marL="0" lvl="0" indent="0" algn="l" rtl="0">
              <a:spcBef>
                <a:spcPts val="0"/>
              </a:spcBef>
              <a:spcAft>
                <a:spcPts val="0"/>
              </a:spcAft>
              <a:buNone/>
            </a:pPr>
            <a:r>
              <a:rPr lang="en-US" sz="1100">
                <a:solidFill>
                  <a:schemeClr val="dk1"/>
                </a:solidFill>
                <a:highlight>
                  <a:schemeClr val="dk1"/>
                </a:highlight>
                <a:latin typeface="IBM Plex Sans"/>
                <a:ea typeface="IBM Plex Sans"/>
                <a:cs typeface="IBM Plex Sans"/>
                <a:sym typeface="IBM Plex Sans"/>
              </a:rPr>
              <a:t> </a:t>
            </a:r>
            <a:endParaRPr sz="1100">
              <a:solidFill>
                <a:schemeClr val="dk1"/>
              </a:solidFill>
              <a:highlight>
                <a:schemeClr val="dk1"/>
              </a:highlight>
              <a:latin typeface="IBM Plex Sans"/>
              <a:ea typeface="IBM Plex Sans"/>
              <a:cs typeface="IBM Plex Sans"/>
              <a:sym typeface="IBM Plex Sans"/>
            </a:endParaRPr>
          </a:p>
          <a:p>
            <a:pPr marL="0" lvl="0" indent="0" algn="l" rtl="0">
              <a:spcBef>
                <a:spcPts val="0"/>
              </a:spcBef>
              <a:spcAft>
                <a:spcPts val="0"/>
              </a:spcAft>
              <a:buNone/>
            </a:pPr>
            <a:r>
              <a:rPr lang="en-US" sz="1100">
                <a:solidFill>
                  <a:schemeClr val="dk1"/>
                </a:solidFill>
                <a:latin typeface="IBM Plex Sans"/>
                <a:ea typeface="IBM Plex Sans"/>
                <a:cs typeface="IBM Plex Sans"/>
                <a:sym typeface="IBM Plex Sans"/>
              </a:rPr>
              <a:t>mtry = c(2, 5, 10),</a:t>
            </a:r>
            <a:endParaRPr sz="1100">
              <a:solidFill>
                <a:schemeClr val="dk1"/>
              </a:solidFill>
              <a:latin typeface="IBM Plex Sans"/>
              <a:ea typeface="IBM Plex Sans"/>
              <a:cs typeface="IBM Plex Sans"/>
              <a:sym typeface="IBM Plex Sans"/>
            </a:endParaRPr>
          </a:p>
          <a:p>
            <a:pPr marL="0" lvl="0" indent="0" algn="l" rtl="0">
              <a:spcBef>
                <a:spcPts val="0"/>
              </a:spcBef>
              <a:spcAft>
                <a:spcPts val="0"/>
              </a:spcAft>
              <a:buNone/>
            </a:pPr>
            <a:r>
              <a:rPr lang="en-US" sz="1100">
                <a:solidFill>
                  <a:schemeClr val="dk1"/>
                </a:solidFill>
                <a:latin typeface="IBM Plex Sans"/>
                <a:ea typeface="IBM Plex Sans"/>
                <a:cs typeface="IBM Plex Sans"/>
                <a:sym typeface="IBM Plex Sans"/>
              </a:rPr>
              <a:t> ntree = c(100, 200, 300)</a:t>
            </a:r>
            <a:endParaRPr sz="1100">
              <a:solidFill>
                <a:schemeClr val="dk1"/>
              </a:solidFill>
              <a:highlight>
                <a:schemeClr val="dk1"/>
              </a:highlight>
              <a:latin typeface="IBM Plex Sans"/>
              <a:ea typeface="IBM Plex Sans"/>
              <a:cs typeface="IBM Plex Sans"/>
              <a:sym typeface="IBM Plex Sans"/>
            </a:endParaRPr>
          </a:p>
          <a:p>
            <a:pPr marL="0" lvl="0" indent="0" algn="l" rtl="0">
              <a:spcBef>
                <a:spcPts val="0"/>
              </a:spcBef>
              <a:spcAft>
                <a:spcPts val="0"/>
              </a:spcAft>
              <a:buNone/>
            </a:pPr>
            <a:endParaRPr sz="1200">
              <a:solidFill>
                <a:schemeClr val="dk1"/>
              </a:solidFill>
              <a:latin typeface="IBM Plex Sans"/>
              <a:ea typeface="IBM Plex Sans"/>
              <a:cs typeface="IBM Plex Sans"/>
              <a:sym typeface="IBM Plex Sans"/>
            </a:endParaRPr>
          </a:p>
          <a:p>
            <a:pPr marL="0" lvl="0" indent="0" algn="l" rtl="0">
              <a:spcBef>
                <a:spcPts val="0"/>
              </a:spcBef>
              <a:spcAft>
                <a:spcPts val="0"/>
              </a:spcAft>
              <a:buNone/>
            </a:pPr>
            <a:endParaRPr>
              <a:solidFill>
                <a:schemeClr val="dk1"/>
              </a:solidFill>
            </a:endParaRPr>
          </a:p>
        </p:txBody>
      </p:sp>
      <p:sp>
        <p:nvSpPr>
          <p:cNvPr id="698" name="Google Shape;698;g2ad47293dc4_0_285"/>
          <p:cNvSpPr txBox="1"/>
          <p:nvPr/>
        </p:nvSpPr>
        <p:spPr>
          <a:xfrm>
            <a:off x="380414" y="2080276"/>
            <a:ext cx="80553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a:solidFill>
                  <a:schemeClr val="dk1"/>
                </a:solidFill>
                <a:latin typeface="IBM Plex Sans"/>
                <a:ea typeface="IBM Plex Sans"/>
                <a:cs typeface="IBM Plex Sans"/>
                <a:sym typeface="IBM Plex Sans"/>
              </a:rPr>
              <a:t>Grid Search Cross-Validation is a systematic approach used for hyperparameter tuning involves searching exhaustively through a specified subset of hyperparameters and evaluating model performance for each combination. </a:t>
            </a:r>
            <a:endParaRPr>
              <a:solidFill>
                <a:schemeClr val="dk1"/>
              </a:solidFill>
              <a:latin typeface="IBM Plex Sans"/>
              <a:ea typeface="IBM Plex Sans"/>
              <a:cs typeface="IBM Plex Sans"/>
              <a:sym typeface="IBM Plex Sans"/>
            </a:endParaRPr>
          </a:p>
        </p:txBody>
      </p:sp>
      <p:sp>
        <p:nvSpPr>
          <p:cNvPr id="699" name="Google Shape;699;g2ad47293dc4_0_285"/>
          <p:cNvSpPr txBox="1"/>
          <p:nvPr/>
        </p:nvSpPr>
        <p:spPr>
          <a:xfrm>
            <a:off x="5151909" y="2860839"/>
            <a:ext cx="3220800" cy="952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100">
                <a:solidFill>
                  <a:schemeClr val="dk1"/>
                </a:solidFill>
                <a:highlight>
                  <a:srgbClr val="FFFFFF"/>
                </a:highlight>
                <a:latin typeface="IBM Plex Sans"/>
                <a:ea typeface="IBM Plex Sans"/>
                <a:cs typeface="IBM Plex Sans"/>
                <a:sym typeface="IBM Plex Sans"/>
              </a:rPr>
              <a:t>Best hyper parameters identified are</a:t>
            </a:r>
            <a:endParaRPr sz="1100">
              <a:solidFill>
                <a:schemeClr val="dk1"/>
              </a:solidFill>
              <a:highlight>
                <a:srgbClr val="FFFFFF"/>
              </a:highlight>
              <a:latin typeface="IBM Plex Sans"/>
              <a:ea typeface="IBM Plex Sans"/>
              <a:cs typeface="IBM Plex Sans"/>
              <a:sym typeface="IBM Plex Sans"/>
            </a:endParaRPr>
          </a:p>
          <a:p>
            <a:pPr marL="0" lvl="0" indent="0" algn="l" rtl="0">
              <a:spcBef>
                <a:spcPts val="0"/>
              </a:spcBef>
              <a:spcAft>
                <a:spcPts val="0"/>
              </a:spcAft>
              <a:buNone/>
            </a:pPr>
            <a:endParaRPr sz="1100">
              <a:solidFill>
                <a:schemeClr val="dk1"/>
              </a:solidFill>
              <a:highlight>
                <a:srgbClr val="FFFFFF"/>
              </a:highlight>
              <a:latin typeface="IBM Plex Sans"/>
              <a:ea typeface="IBM Plex Sans"/>
              <a:cs typeface="IBM Plex Sans"/>
              <a:sym typeface="IBM Plex Sans"/>
            </a:endParaRPr>
          </a:p>
          <a:p>
            <a:pPr marL="0" lvl="0" indent="0" algn="l" rtl="0">
              <a:spcBef>
                <a:spcPts val="0"/>
              </a:spcBef>
              <a:spcAft>
                <a:spcPts val="0"/>
              </a:spcAft>
              <a:buNone/>
            </a:pPr>
            <a:r>
              <a:rPr lang="en-US" sz="1100">
                <a:solidFill>
                  <a:schemeClr val="dk1"/>
                </a:solidFill>
                <a:highlight>
                  <a:srgbClr val="FFFFFF"/>
                </a:highlight>
                <a:latin typeface="IBM Plex Sans"/>
                <a:ea typeface="IBM Plex Sans"/>
                <a:cs typeface="IBM Plex Sans"/>
                <a:sym typeface="IBM Plex Sans"/>
              </a:rPr>
              <a:t>mtry: 10 </a:t>
            </a:r>
            <a:endParaRPr sz="1100">
              <a:solidFill>
                <a:schemeClr val="dk1"/>
              </a:solidFill>
              <a:highlight>
                <a:srgbClr val="FFFFFF"/>
              </a:highlight>
              <a:latin typeface="IBM Plex Sans"/>
              <a:ea typeface="IBM Plex Sans"/>
              <a:cs typeface="IBM Plex Sans"/>
              <a:sym typeface="IBM Plex Sans"/>
            </a:endParaRPr>
          </a:p>
          <a:p>
            <a:pPr marL="0" lvl="0" indent="0" algn="l" rtl="0">
              <a:spcBef>
                <a:spcPts val="0"/>
              </a:spcBef>
              <a:spcAft>
                <a:spcPts val="0"/>
              </a:spcAft>
              <a:buNone/>
            </a:pPr>
            <a:r>
              <a:rPr lang="en-US" sz="1100">
                <a:solidFill>
                  <a:schemeClr val="dk1"/>
                </a:solidFill>
                <a:highlight>
                  <a:srgbClr val="FFFFFF"/>
                </a:highlight>
                <a:latin typeface="IBM Plex Sans"/>
                <a:ea typeface="IBM Plex Sans"/>
                <a:cs typeface="IBM Plex Sans"/>
                <a:sym typeface="IBM Plex Sans"/>
              </a:rPr>
              <a:t>ntree: 200</a:t>
            </a:r>
            <a:endParaRPr sz="1200">
              <a:solidFill>
                <a:schemeClr val="dk1"/>
              </a:solidFill>
              <a:latin typeface="IBM Plex Sans"/>
              <a:ea typeface="IBM Plex Sans"/>
              <a:cs typeface="IBM Plex Sans"/>
              <a:sym typeface="IBM Plex Sans"/>
            </a:endParaRPr>
          </a:p>
          <a:p>
            <a:pPr marL="0" lvl="0" indent="0" algn="l" rtl="0">
              <a:spcBef>
                <a:spcPts val="0"/>
              </a:spcBef>
              <a:spcAft>
                <a:spcPts val="0"/>
              </a:spcAft>
              <a:buNone/>
            </a:pPr>
            <a:endParaRPr sz="1050">
              <a:solidFill>
                <a:schemeClr val="dk1"/>
              </a:solidFill>
              <a:highlight>
                <a:schemeClr val="dk1"/>
              </a:highlight>
              <a:latin typeface="IBM Plex Sans"/>
              <a:ea typeface="IBM Plex Sans"/>
              <a:cs typeface="IBM Plex Sans"/>
              <a:sym typeface="IBM Plex Sans"/>
            </a:endParaRPr>
          </a:p>
          <a:p>
            <a:pPr marL="0" lvl="0" indent="0" algn="l" rtl="0">
              <a:spcBef>
                <a:spcPts val="0"/>
              </a:spcBef>
              <a:spcAft>
                <a:spcPts val="0"/>
              </a:spcAft>
              <a:buNone/>
            </a:pPr>
            <a:endParaRPr sz="1200">
              <a:solidFill>
                <a:schemeClr val="dk1"/>
              </a:solidFill>
              <a:latin typeface="IBM Plex Sans"/>
              <a:ea typeface="IBM Plex Sans"/>
              <a:cs typeface="IBM Plex Sans"/>
              <a:sym typeface="IBM Plex Sans"/>
            </a:endParaRPr>
          </a:p>
          <a:p>
            <a:pPr marL="0" lvl="0" indent="0" algn="l" rtl="0">
              <a:spcBef>
                <a:spcPts val="0"/>
              </a:spcBef>
              <a:spcAft>
                <a:spcPts val="0"/>
              </a:spcAft>
              <a:buNone/>
            </a:pPr>
            <a:endParaRPr sz="1200">
              <a:solidFill>
                <a:schemeClr val="dk1"/>
              </a:solidFill>
              <a:latin typeface="IBM Plex Sans"/>
              <a:ea typeface="IBM Plex Sans"/>
              <a:cs typeface="IBM Plex Sans"/>
              <a:sym typeface="IBM Plex Sans"/>
            </a:endParaRPr>
          </a:p>
          <a:p>
            <a:pPr marL="0" lvl="0" indent="0" algn="l" rtl="0">
              <a:spcBef>
                <a:spcPts val="0"/>
              </a:spcBef>
              <a:spcAft>
                <a:spcPts val="0"/>
              </a:spcAft>
              <a:buNone/>
            </a:pPr>
            <a:endParaRPr>
              <a:solidFill>
                <a:schemeClr val="dk1"/>
              </a:solidFill>
              <a:latin typeface="IBM Plex Sans"/>
              <a:ea typeface="IBM Plex Sans"/>
              <a:cs typeface="IBM Plex Sans"/>
              <a:sym typeface="IBM Plex Sans"/>
            </a:endParaRPr>
          </a:p>
        </p:txBody>
      </p:sp>
      <p:sp>
        <p:nvSpPr>
          <p:cNvPr id="700" name="Google Shape;700;g2ad47293dc4_0_285"/>
          <p:cNvSpPr/>
          <p:nvPr/>
        </p:nvSpPr>
        <p:spPr>
          <a:xfrm rot="10800000">
            <a:off x="3880207" y="3094680"/>
            <a:ext cx="1055700" cy="370500"/>
          </a:xfrm>
          <a:prstGeom prst="leftArrow">
            <a:avLst>
              <a:gd name="adj1" fmla="val 50000"/>
              <a:gd name="adj2" fmla="val 50000"/>
            </a:avLst>
          </a:prstGeom>
          <a:solidFill>
            <a:srgbClr val="00CDBC"/>
          </a:solidFill>
          <a:ln w="9525" cap="flat" cmpd="sng">
            <a:solidFill>
              <a:srgbClr val="00CDB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00CDBC"/>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05"/>
        <p:cNvGrpSpPr/>
        <p:nvPr/>
      </p:nvGrpSpPr>
      <p:grpSpPr>
        <a:xfrm>
          <a:off x="0" y="0"/>
          <a:ext cx="0" cy="0"/>
          <a:chOff x="0" y="0"/>
          <a:chExt cx="0" cy="0"/>
        </a:xfrm>
      </p:grpSpPr>
      <p:sp>
        <p:nvSpPr>
          <p:cNvPr id="706" name="Google Shape;706;g2acef6555d4_6_58"/>
          <p:cNvSpPr/>
          <p:nvPr/>
        </p:nvSpPr>
        <p:spPr>
          <a:xfrm>
            <a:off x="477100" y="577300"/>
            <a:ext cx="8666900" cy="8382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None/>
            </a:pPr>
            <a:r>
              <a:rPr lang="en-US" sz="3000" dirty="0">
                <a:latin typeface="IBM Plex Sans"/>
                <a:ea typeface="IBM Plex Sans"/>
                <a:cs typeface="IBM Plex Sans"/>
                <a:sym typeface="IBM Plex Sans"/>
              </a:rPr>
              <a:t>7.1 Results - </a:t>
            </a:r>
            <a:r>
              <a:rPr lang="en-US" sz="3000" dirty="0" err="1">
                <a:latin typeface="IBM Plex Sans"/>
                <a:ea typeface="IBM Plex Sans"/>
                <a:cs typeface="IBM Plex Sans"/>
                <a:sym typeface="IBM Plex Sans"/>
              </a:rPr>
              <a:t>XGBoost</a:t>
            </a:r>
            <a:r>
              <a:rPr lang="en-US" sz="3000" dirty="0">
                <a:latin typeface="IBM Plex Sans"/>
                <a:ea typeface="IBM Plex Sans"/>
                <a:cs typeface="IBM Plex Sans"/>
                <a:sym typeface="IBM Plex Sans"/>
              </a:rPr>
              <a:t> and Random Forest Tuned</a:t>
            </a:r>
            <a:r>
              <a:rPr lang="en-US" sz="3300" dirty="0">
                <a:solidFill>
                  <a:schemeClr val="dk1"/>
                </a:solidFill>
                <a:latin typeface="Roboto"/>
                <a:ea typeface="Roboto"/>
                <a:cs typeface="Roboto"/>
                <a:sym typeface="Roboto"/>
              </a:rPr>
              <a:t>  </a:t>
            </a:r>
            <a:endParaRPr sz="3300" i="0" u="none" strike="noStrike" cap="none" dirty="0">
              <a:solidFill>
                <a:schemeClr val="dk1"/>
              </a:solidFill>
              <a:latin typeface="Calibri"/>
              <a:ea typeface="Calibri"/>
              <a:cs typeface="Calibri"/>
              <a:sym typeface="Calibri"/>
            </a:endParaRPr>
          </a:p>
        </p:txBody>
      </p:sp>
      <p:cxnSp>
        <p:nvCxnSpPr>
          <p:cNvPr id="707" name="Google Shape;707;g2acef6555d4_6_58"/>
          <p:cNvCxnSpPr/>
          <p:nvPr/>
        </p:nvCxnSpPr>
        <p:spPr>
          <a:xfrm>
            <a:off x="473195" y="479675"/>
            <a:ext cx="81921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708" name="Google Shape;708;g2acef6555d4_6_58"/>
          <p:cNvSpPr/>
          <p:nvPr/>
        </p:nvSpPr>
        <p:spPr>
          <a:xfrm>
            <a:off x="2010617" y="4974440"/>
            <a:ext cx="1828800" cy="133500"/>
          </a:xfrm>
          <a:prstGeom prst="rect">
            <a:avLst/>
          </a:prstGeom>
          <a:noFill/>
          <a:ln>
            <a:noFill/>
          </a:ln>
        </p:spPr>
        <p:txBody>
          <a:bodyPr spcFirstLastPara="1" wrap="square" lIns="0" tIns="0" rIns="0" bIns="0" anchor="b" anchorCtr="0">
            <a:noAutofit/>
          </a:bodyPr>
          <a:lstStyle/>
          <a:p>
            <a:pPr marL="0" marR="0" lvl="0" indent="0" algn="l" rtl="0">
              <a:lnSpc>
                <a:spcPct val="131250"/>
              </a:lnSpc>
              <a:spcBef>
                <a:spcPts val="0"/>
              </a:spcBef>
              <a:spcAft>
                <a:spcPts val="0"/>
              </a:spcAft>
              <a:buNone/>
            </a:pPr>
            <a:endParaRPr sz="750" b="0" i="0" u="none" strike="noStrike" cap="none">
              <a:solidFill>
                <a:schemeClr val="dk1"/>
              </a:solidFill>
              <a:latin typeface="Calibri"/>
              <a:ea typeface="Calibri"/>
              <a:cs typeface="Calibri"/>
              <a:sym typeface="Calibri"/>
            </a:endParaRPr>
          </a:p>
        </p:txBody>
      </p:sp>
      <p:cxnSp>
        <p:nvCxnSpPr>
          <p:cNvPr id="709" name="Google Shape;709;g2acef6555d4_6_58"/>
          <p:cNvCxnSpPr/>
          <p:nvPr/>
        </p:nvCxnSpPr>
        <p:spPr>
          <a:xfrm rot="5400000">
            <a:off x="5487245" y="955916"/>
            <a:ext cx="9525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pic>
        <p:nvPicPr>
          <p:cNvPr id="710" name="Google Shape;710;g2acef6555d4_6_58"/>
          <p:cNvPicPr preferRelativeResize="0"/>
          <p:nvPr/>
        </p:nvPicPr>
        <p:blipFill>
          <a:blip r:embed="rId3">
            <a:alphaModFix/>
          </a:blip>
          <a:stretch>
            <a:fillRect/>
          </a:stretch>
        </p:blipFill>
        <p:spPr>
          <a:xfrm>
            <a:off x="0" y="4430150"/>
            <a:ext cx="1175500" cy="713352"/>
          </a:xfrm>
          <a:prstGeom prst="rect">
            <a:avLst/>
          </a:prstGeom>
          <a:noFill/>
          <a:ln>
            <a:noFill/>
          </a:ln>
        </p:spPr>
      </p:pic>
      <p:pic>
        <p:nvPicPr>
          <p:cNvPr id="711" name="Google Shape;711;g2acef6555d4_6_58"/>
          <p:cNvPicPr preferRelativeResize="0"/>
          <p:nvPr/>
        </p:nvPicPr>
        <p:blipFill rotWithShape="1">
          <a:blip r:embed="rId4">
            <a:alphaModFix/>
          </a:blip>
          <a:srcRect/>
          <a:stretch/>
        </p:blipFill>
        <p:spPr>
          <a:xfrm>
            <a:off x="1169775" y="1539975"/>
            <a:ext cx="2851850" cy="3405050"/>
          </a:xfrm>
          <a:prstGeom prst="rect">
            <a:avLst/>
          </a:prstGeom>
          <a:noFill/>
          <a:ln w="19050" cap="flat" cmpd="sng">
            <a:solidFill>
              <a:srgbClr val="00CCBD"/>
            </a:solidFill>
            <a:prstDash val="solid"/>
            <a:round/>
            <a:headEnd type="none" w="sm" len="sm"/>
            <a:tailEnd type="none" w="sm" len="sm"/>
          </a:ln>
        </p:spPr>
      </p:pic>
      <p:pic>
        <p:nvPicPr>
          <p:cNvPr id="712" name="Google Shape;712;g2acef6555d4_6_58"/>
          <p:cNvPicPr preferRelativeResize="0"/>
          <p:nvPr/>
        </p:nvPicPr>
        <p:blipFill>
          <a:blip r:embed="rId5">
            <a:alphaModFix/>
          </a:blip>
          <a:stretch>
            <a:fillRect/>
          </a:stretch>
        </p:blipFill>
        <p:spPr>
          <a:xfrm>
            <a:off x="4911050" y="1539975"/>
            <a:ext cx="2735423" cy="3434475"/>
          </a:xfrm>
          <a:prstGeom prst="rect">
            <a:avLst/>
          </a:prstGeom>
          <a:noFill/>
          <a:ln w="19050" cap="flat" cmpd="sng">
            <a:solidFill>
              <a:srgbClr val="00CCBD"/>
            </a:solidFill>
            <a:prstDash val="solid"/>
            <a:round/>
            <a:headEnd type="none" w="sm" len="sm"/>
            <a:tailEnd type="none" w="sm" len="sm"/>
          </a:ln>
        </p:spPr>
      </p:pic>
      <p:sp>
        <p:nvSpPr>
          <p:cNvPr id="713" name="Google Shape;713;g2acef6555d4_6_58"/>
          <p:cNvSpPr txBox="1"/>
          <p:nvPr/>
        </p:nvSpPr>
        <p:spPr>
          <a:xfrm>
            <a:off x="2316737" y="1238500"/>
            <a:ext cx="672000" cy="29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b="1">
                <a:latin typeface="IBM Plex Sans"/>
                <a:ea typeface="IBM Plex Sans"/>
                <a:cs typeface="IBM Plex Sans"/>
                <a:sym typeface="IBM Plex Sans"/>
              </a:rPr>
              <a:t>XGBoost:</a:t>
            </a:r>
            <a:endParaRPr sz="900" b="1">
              <a:latin typeface="IBM Plex Sans"/>
              <a:ea typeface="IBM Plex Sans"/>
              <a:cs typeface="IBM Plex Sans"/>
              <a:sym typeface="IBM Plex Sans"/>
            </a:endParaRPr>
          </a:p>
        </p:txBody>
      </p:sp>
      <p:sp>
        <p:nvSpPr>
          <p:cNvPr id="714" name="Google Shape;714;g2acef6555d4_6_58"/>
          <p:cNvSpPr txBox="1"/>
          <p:nvPr/>
        </p:nvSpPr>
        <p:spPr>
          <a:xfrm>
            <a:off x="5682275" y="1238500"/>
            <a:ext cx="1238700" cy="29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b="1">
                <a:latin typeface="IBM Plex Sans"/>
                <a:ea typeface="IBM Plex Sans"/>
                <a:cs typeface="IBM Plex Sans"/>
                <a:sym typeface="IBM Plex Sans"/>
              </a:rPr>
              <a:t>Random Forest</a:t>
            </a:r>
            <a:endParaRPr sz="900" b="1">
              <a:latin typeface="IBM Plex Sans"/>
              <a:ea typeface="IBM Plex Sans"/>
              <a:cs typeface="IBM Plex Sans"/>
              <a:sym typeface="IBM Plex San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19"/>
        <p:cNvGrpSpPr/>
        <p:nvPr/>
      </p:nvGrpSpPr>
      <p:grpSpPr>
        <a:xfrm>
          <a:off x="0" y="0"/>
          <a:ext cx="0" cy="0"/>
          <a:chOff x="0" y="0"/>
          <a:chExt cx="0" cy="0"/>
        </a:xfrm>
      </p:grpSpPr>
      <p:sp>
        <p:nvSpPr>
          <p:cNvPr id="720" name="Google Shape;720;g2ad00a779f8_5_0"/>
          <p:cNvSpPr/>
          <p:nvPr/>
        </p:nvSpPr>
        <p:spPr>
          <a:xfrm>
            <a:off x="477100" y="577300"/>
            <a:ext cx="7929300" cy="8382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None/>
            </a:pPr>
            <a:r>
              <a:rPr lang="en-US" sz="3000">
                <a:latin typeface="IBM Plex Sans"/>
                <a:ea typeface="IBM Plex Sans"/>
                <a:cs typeface="IBM Plex Sans"/>
                <a:sym typeface="IBM Plex Sans"/>
              </a:rPr>
              <a:t>7.2 Results - Ensemble (Tuned XGB+RF)</a:t>
            </a:r>
            <a:r>
              <a:rPr lang="en-US" sz="3300">
                <a:solidFill>
                  <a:schemeClr val="dk1"/>
                </a:solidFill>
                <a:latin typeface="Roboto"/>
                <a:ea typeface="Roboto"/>
                <a:cs typeface="Roboto"/>
                <a:sym typeface="Roboto"/>
              </a:rPr>
              <a:t>  </a:t>
            </a:r>
            <a:endParaRPr sz="3300" i="0" u="none" strike="noStrike" cap="none">
              <a:solidFill>
                <a:schemeClr val="dk1"/>
              </a:solidFill>
              <a:latin typeface="Calibri"/>
              <a:ea typeface="Calibri"/>
              <a:cs typeface="Calibri"/>
              <a:sym typeface="Calibri"/>
            </a:endParaRPr>
          </a:p>
        </p:txBody>
      </p:sp>
      <p:cxnSp>
        <p:nvCxnSpPr>
          <p:cNvPr id="721" name="Google Shape;721;g2ad00a779f8_5_0"/>
          <p:cNvCxnSpPr/>
          <p:nvPr/>
        </p:nvCxnSpPr>
        <p:spPr>
          <a:xfrm>
            <a:off x="473195" y="479675"/>
            <a:ext cx="81921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722" name="Google Shape;722;g2ad00a779f8_5_0"/>
          <p:cNvSpPr/>
          <p:nvPr/>
        </p:nvSpPr>
        <p:spPr>
          <a:xfrm>
            <a:off x="2010617" y="4974440"/>
            <a:ext cx="1828800" cy="133500"/>
          </a:xfrm>
          <a:prstGeom prst="rect">
            <a:avLst/>
          </a:prstGeom>
          <a:noFill/>
          <a:ln>
            <a:noFill/>
          </a:ln>
        </p:spPr>
        <p:txBody>
          <a:bodyPr spcFirstLastPara="1" wrap="square" lIns="0" tIns="0" rIns="0" bIns="0" anchor="b" anchorCtr="0">
            <a:noAutofit/>
          </a:bodyPr>
          <a:lstStyle/>
          <a:p>
            <a:pPr marL="0" marR="0" lvl="0" indent="0" algn="l" rtl="0">
              <a:lnSpc>
                <a:spcPct val="131250"/>
              </a:lnSpc>
              <a:spcBef>
                <a:spcPts val="0"/>
              </a:spcBef>
              <a:spcAft>
                <a:spcPts val="0"/>
              </a:spcAft>
              <a:buNone/>
            </a:pPr>
            <a:endParaRPr sz="750" b="0" i="0" u="none" strike="noStrike" cap="none">
              <a:solidFill>
                <a:schemeClr val="dk1"/>
              </a:solidFill>
              <a:latin typeface="Calibri"/>
              <a:ea typeface="Calibri"/>
              <a:cs typeface="Calibri"/>
              <a:sym typeface="Calibri"/>
            </a:endParaRPr>
          </a:p>
        </p:txBody>
      </p:sp>
      <p:cxnSp>
        <p:nvCxnSpPr>
          <p:cNvPr id="723" name="Google Shape;723;g2ad00a779f8_5_0"/>
          <p:cNvCxnSpPr/>
          <p:nvPr/>
        </p:nvCxnSpPr>
        <p:spPr>
          <a:xfrm rot="5400000">
            <a:off x="5487245" y="955916"/>
            <a:ext cx="9525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pic>
        <p:nvPicPr>
          <p:cNvPr id="724" name="Google Shape;724;g2ad00a779f8_5_0"/>
          <p:cNvPicPr preferRelativeResize="0"/>
          <p:nvPr/>
        </p:nvPicPr>
        <p:blipFill>
          <a:blip r:embed="rId3">
            <a:alphaModFix/>
          </a:blip>
          <a:stretch>
            <a:fillRect/>
          </a:stretch>
        </p:blipFill>
        <p:spPr>
          <a:xfrm>
            <a:off x="0" y="4430150"/>
            <a:ext cx="1175500" cy="713352"/>
          </a:xfrm>
          <a:prstGeom prst="rect">
            <a:avLst/>
          </a:prstGeom>
          <a:noFill/>
          <a:ln>
            <a:noFill/>
          </a:ln>
        </p:spPr>
      </p:pic>
      <p:pic>
        <p:nvPicPr>
          <p:cNvPr id="725" name="Google Shape;725;g2ad00a779f8_5_0"/>
          <p:cNvPicPr preferRelativeResize="0"/>
          <p:nvPr/>
        </p:nvPicPr>
        <p:blipFill>
          <a:blip r:embed="rId4">
            <a:alphaModFix/>
          </a:blip>
          <a:stretch>
            <a:fillRect/>
          </a:stretch>
        </p:blipFill>
        <p:spPr>
          <a:xfrm>
            <a:off x="2835092" y="1174834"/>
            <a:ext cx="2667560" cy="3423200"/>
          </a:xfrm>
          <a:prstGeom prst="rect">
            <a:avLst/>
          </a:prstGeom>
          <a:noFill/>
          <a:ln w="19050" cap="flat" cmpd="sng">
            <a:solidFill>
              <a:srgbClr val="00CDBC"/>
            </a:solidFill>
            <a:prstDash val="solid"/>
            <a:round/>
            <a:headEnd type="none" w="sm" len="sm"/>
            <a:tailEnd type="none" w="sm" len="sm"/>
          </a:ln>
        </p:spPr>
      </p:pic>
      <p:pic>
        <p:nvPicPr>
          <p:cNvPr id="726" name="Google Shape;726;g2ad00a779f8_5_0"/>
          <p:cNvPicPr preferRelativeResize="0"/>
          <p:nvPr/>
        </p:nvPicPr>
        <p:blipFill rotWithShape="1">
          <a:blip r:embed="rId5">
            <a:alphaModFix/>
          </a:blip>
          <a:srcRect t="21513"/>
          <a:stretch/>
        </p:blipFill>
        <p:spPr>
          <a:xfrm>
            <a:off x="2835100" y="4598034"/>
            <a:ext cx="2667550" cy="213875"/>
          </a:xfrm>
          <a:prstGeom prst="rect">
            <a:avLst/>
          </a:prstGeom>
          <a:noFill/>
          <a:ln w="9525" cap="flat" cmpd="sng">
            <a:solidFill>
              <a:srgbClr val="00CDBC"/>
            </a:solidFill>
            <a:prstDash val="solid"/>
            <a:round/>
            <a:headEnd type="none" w="sm" len="sm"/>
            <a:tailEnd type="none" w="sm" len="sm"/>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31"/>
        <p:cNvGrpSpPr/>
        <p:nvPr/>
      </p:nvGrpSpPr>
      <p:grpSpPr>
        <a:xfrm>
          <a:off x="0" y="0"/>
          <a:ext cx="0" cy="0"/>
          <a:chOff x="0" y="0"/>
          <a:chExt cx="0" cy="0"/>
        </a:xfrm>
      </p:grpSpPr>
      <p:sp>
        <p:nvSpPr>
          <p:cNvPr id="732" name="Google Shape;732;g2acb3a64b99_0_92"/>
          <p:cNvSpPr/>
          <p:nvPr/>
        </p:nvSpPr>
        <p:spPr>
          <a:xfrm>
            <a:off x="477100" y="577300"/>
            <a:ext cx="7533300" cy="8382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None/>
            </a:pPr>
            <a:r>
              <a:rPr lang="en-US" sz="3300">
                <a:solidFill>
                  <a:schemeClr val="dk1"/>
                </a:solidFill>
                <a:latin typeface="Roboto"/>
                <a:ea typeface="Roboto"/>
                <a:cs typeface="Roboto"/>
                <a:sym typeface="Roboto"/>
              </a:rPr>
              <a:t>8. ROC Curve - All Final Models</a:t>
            </a:r>
            <a:endParaRPr sz="3300" i="0" u="none" strike="noStrike" cap="none">
              <a:solidFill>
                <a:schemeClr val="dk1"/>
              </a:solidFill>
              <a:latin typeface="Calibri"/>
              <a:ea typeface="Calibri"/>
              <a:cs typeface="Calibri"/>
              <a:sym typeface="Calibri"/>
            </a:endParaRPr>
          </a:p>
        </p:txBody>
      </p:sp>
      <p:cxnSp>
        <p:nvCxnSpPr>
          <p:cNvPr id="733" name="Google Shape;733;g2acb3a64b99_0_92"/>
          <p:cNvCxnSpPr/>
          <p:nvPr/>
        </p:nvCxnSpPr>
        <p:spPr>
          <a:xfrm>
            <a:off x="473195" y="479675"/>
            <a:ext cx="81921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734" name="Google Shape;734;g2acb3a64b99_0_92"/>
          <p:cNvSpPr/>
          <p:nvPr/>
        </p:nvSpPr>
        <p:spPr>
          <a:xfrm>
            <a:off x="2010617" y="4974440"/>
            <a:ext cx="1828800" cy="133500"/>
          </a:xfrm>
          <a:prstGeom prst="rect">
            <a:avLst/>
          </a:prstGeom>
          <a:noFill/>
          <a:ln>
            <a:noFill/>
          </a:ln>
        </p:spPr>
        <p:txBody>
          <a:bodyPr spcFirstLastPara="1" wrap="square" lIns="0" tIns="0" rIns="0" bIns="0" anchor="b" anchorCtr="0">
            <a:noAutofit/>
          </a:bodyPr>
          <a:lstStyle/>
          <a:p>
            <a:pPr marL="0" marR="0" lvl="0" indent="0" algn="l" rtl="0">
              <a:lnSpc>
                <a:spcPct val="131250"/>
              </a:lnSpc>
              <a:spcBef>
                <a:spcPts val="0"/>
              </a:spcBef>
              <a:spcAft>
                <a:spcPts val="0"/>
              </a:spcAft>
              <a:buNone/>
            </a:pPr>
            <a:endParaRPr sz="750" b="0" i="0" u="none" strike="noStrike" cap="none">
              <a:solidFill>
                <a:schemeClr val="dk1"/>
              </a:solidFill>
              <a:latin typeface="Calibri"/>
              <a:ea typeface="Calibri"/>
              <a:cs typeface="Calibri"/>
              <a:sym typeface="Calibri"/>
            </a:endParaRPr>
          </a:p>
        </p:txBody>
      </p:sp>
      <p:pic>
        <p:nvPicPr>
          <p:cNvPr id="735" name="Google Shape;735;g2acb3a64b99_0_92"/>
          <p:cNvPicPr preferRelativeResize="0"/>
          <p:nvPr/>
        </p:nvPicPr>
        <p:blipFill>
          <a:blip r:embed="rId3">
            <a:alphaModFix/>
          </a:blip>
          <a:stretch>
            <a:fillRect/>
          </a:stretch>
        </p:blipFill>
        <p:spPr>
          <a:xfrm>
            <a:off x="0" y="4430150"/>
            <a:ext cx="1175500" cy="713352"/>
          </a:xfrm>
          <a:prstGeom prst="rect">
            <a:avLst/>
          </a:prstGeom>
          <a:noFill/>
          <a:ln>
            <a:noFill/>
          </a:ln>
        </p:spPr>
      </p:pic>
      <p:pic>
        <p:nvPicPr>
          <p:cNvPr id="736" name="Google Shape;736;g2acb3a64b99_0_92"/>
          <p:cNvPicPr preferRelativeResize="0"/>
          <p:nvPr/>
        </p:nvPicPr>
        <p:blipFill rotWithShape="1">
          <a:blip r:embed="rId4">
            <a:alphaModFix/>
          </a:blip>
          <a:srcRect r="7467"/>
          <a:stretch/>
        </p:blipFill>
        <p:spPr>
          <a:xfrm>
            <a:off x="329071" y="1262330"/>
            <a:ext cx="5626225" cy="3352125"/>
          </a:xfrm>
          <a:prstGeom prst="rect">
            <a:avLst/>
          </a:prstGeom>
          <a:noFill/>
          <a:ln>
            <a:noFill/>
          </a:ln>
        </p:spPr>
      </p:pic>
      <p:sp>
        <p:nvSpPr>
          <p:cNvPr id="737" name="Google Shape;737;g2acb3a64b99_0_92"/>
          <p:cNvSpPr/>
          <p:nvPr/>
        </p:nvSpPr>
        <p:spPr>
          <a:xfrm>
            <a:off x="6134450" y="1511225"/>
            <a:ext cx="2655300" cy="540900"/>
          </a:xfrm>
          <a:prstGeom prst="rect">
            <a:avLst/>
          </a:prstGeom>
          <a:noFill/>
          <a:ln w="9525" cap="flat" cmpd="sng">
            <a:solidFill>
              <a:srgbClr val="00CDBC"/>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100" b="1">
                <a:latin typeface="IBM Plex Sans"/>
                <a:ea typeface="IBM Plex Sans"/>
                <a:cs typeface="IBM Plex Sans"/>
                <a:sym typeface="IBM Plex Sans"/>
              </a:rPr>
              <a:t>XGboost is the best model</a:t>
            </a:r>
            <a:endParaRPr sz="1100" b="1">
              <a:latin typeface="IBM Plex Sans"/>
              <a:ea typeface="IBM Plex Sans"/>
              <a:cs typeface="IBM Plex Sans"/>
              <a:sym typeface="IBM Plex Sans"/>
            </a:endParaRPr>
          </a:p>
          <a:p>
            <a:pPr marL="0" lvl="0" indent="0" algn="ctr" rtl="0">
              <a:spcBef>
                <a:spcPts val="0"/>
              </a:spcBef>
              <a:spcAft>
                <a:spcPts val="0"/>
              </a:spcAft>
              <a:buNone/>
            </a:pPr>
            <a:r>
              <a:rPr lang="en-US" sz="1100" b="1">
                <a:latin typeface="IBM Plex Sans"/>
                <a:ea typeface="IBM Plex Sans"/>
                <a:cs typeface="IBM Plex Sans"/>
                <a:sym typeface="IBM Plex Sans"/>
              </a:rPr>
              <a:t>(based only on ROC)</a:t>
            </a:r>
            <a:endParaRPr sz="1100" b="1">
              <a:latin typeface="IBM Plex Sans"/>
              <a:ea typeface="IBM Plex Sans"/>
              <a:cs typeface="IBM Plex Sans"/>
              <a:sym typeface="IBM Plex Sans"/>
            </a:endParaRPr>
          </a:p>
        </p:txBody>
      </p:sp>
      <p:sp>
        <p:nvSpPr>
          <p:cNvPr id="738" name="Google Shape;738;g2acb3a64b99_0_92"/>
          <p:cNvSpPr/>
          <p:nvPr/>
        </p:nvSpPr>
        <p:spPr>
          <a:xfrm>
            <a:off x="6134450" y="2152200"/>
            <a:ext cx="2720700" cy="2874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100">
                <a:solidFill>
                  <a:schemeClr val="dk1"/>
                </a:solidFill>
                <a:highlight>
                  <a:srgbClr val="FFFFFF"/>
                </a:highlight>
                <a:latin typeface="IBM Plex Sans"/>
                <a:ea typeface="IBM Plex Sans"/>
                <a:cs typeface="IBM Plex Sans"/>
                <a:sym typeface="IBM Plex Sans"/>
              </a:rPr>
              <a:t>XGBoost excels in ROC performance with enhanced class separation and accuracy. </a:t>
            </a:r>
            <a:endParaRPr sz="1100">
              <a:solidFill>
                <a:schemeClr val="dk1"/>
              </a:solidFill>
              <a:highlight>
                <a:srgbClr val="FFFFFF"/>
              </a:highlight>
              <a:latin typeface="IBM Plex Sans"/>
              <a:ea typeface="IBM Plex Sans"/>
              <a:cs typeface="IBM Plex Sans"/>
              <a:sym typeface="IBM Plex Sans"/>
            </a:endParaRPr>
          </a:p>
          <a:p>
            <a:pPr marL="0" lvl="0" indent="0" algn="l" rtl="0">
              <a:spcBef>
                <a:spcPts val="0"/>
              </a:spcBef>
              <a:spcAft>
                <a:spcPts val="0"/>
              </a:spcAft>
              <a:buNone/>
            </a:pPr>
            <a:r>
              <a:rPr lang="en-US" sz="1100">
                <a:solidFill>
                  <a:schemeClr val="dk1"/>
                </a:solidFill>
                <a:highlight>
                  <a:srgbClr val="FFFFFF"/>
                </a:highlight>
                <a:latin typeface="IBM Plex Sans"/>
                <a:ea typeface="IBM Plex Sans"/>
                <a:cs typeface="IBM Plex Sans"/>
                <a:sym typeface="IBM Plex Sans"/>
              </a:rPr>
              <a:t>However, our chosen </a:t>
            </a:r>
            <a:r>
              <a:rPr lang="en-US" sz="1100" b="1">
                <a:solidFill>
                  <a:schemeClr val="dk1"/>
                </a:solidFill>
                <a:highlight>
                  <a:srgbClr val="FFFFFF"/>
                </a:highlight>
                <a:latin typeface="IBM Plex Sans"/>
                <a:ea typeface="IBM Plex Sans"/>
                <a:cs typeface="IBM Plex Sans"/>
                <a:sym typeface="IBM Plex Sans"/>
              </a:rPr>
              <a:t>Ensemble approach, blending Random Forest and XGBoost</a:t>
            </a:r>
            <a:r>
              <a:rPr lang="en-US" sz="1100">
                <a:solidFill>
                  <a:schemeClr val="dk1"/>
                </a:solidFill>
                <a:highlight>
                  <a:srgbClr val="FFFFFF"/>
                </a:highlight>
                <a:latin typeface="IBM Plex Sans"/>
                <a:ea typeface="IBM Plex Sans"/>
                <a:cs typeface="IBM Plex Sans"/>
                <a:sym typeface="IBM Plex Sans"/>
              </a:rPr>
              <a:t>, provides an optimal balance of recall, precision, and overall accuracy.</a:t>
            </a:r>
            <a:endParaRPr sz="1100">
              <a:solidFill>
                <a:schemeClr val="dk1"/>
              </a:solidFill>
              <a:highlight>
                <a:srgbClr val="FFFFFF"/>
              </a:highlight>
              <a:latin typeface="IBM Plex Sans"/>
              <a:ea typeface="IBM Plex Sans"/>
              <a:cs typeface="IBM Plex Sans"/>
              <a:sym typeface="IBM Plex Sans"/>
            </a:endParaRPr>
          </a:p>
          <a:p>
            <a:pPr marL="0" lvl="0" indent="0" algn="l" rtl="0">
              <a:spcBef>
                <a:spcPts val="0"/>
              </a:spcBef>
              <a:spcAft>
                <a:spcPts val="0"/>
              </a:spcAft>
              <a:buNone/>
            </a:pPr>
            <a:endParaRPr sz="1100">
              <a:solidFill>
                <a:schemeClr val="dk1"/>
              </a:solidFill>
              <a:highlight>
                <a:srgbClr val="FFFFFF"/>
              </a:highlight>
              <a:latin typeface="IBM Plex Sans"/>
              <a:ea typeface="IBM Plex Sans"/>
              <a:cs typeface="IBM Plex Sans"/>
              <a:sym typeface="IBM Plex Sans"/>
            </a:endParaRPr>
          </a:p>
          <a:p>
            <a:pPr marL="0" lvl="0" indent="0" algn="l" rtl="0">
              <a:spcBef>
                <a:spcPts val="0"/>
              </a:spcBef>
              <a:spcAft>
                <a:spcPts val="0"/>
              </a:spcAft>
              <a:buNone/>
            </a:pPr>
            <a:r>
              <a:rPr lang="en-US" sz="1100">
                <a:solidFill>
                  <a:schemeClr val="dk1"/>
                </a:solidFill>
                <a:highlight>
                  <a:srgbClr val="FFFFFF"/>
                </a:highlight>
                <a:latin typeface="IBM Plex Sans"/>
                <a:ea typeface="IBM Plex Sans"/>
                <a:cs typeface="IBM Plex Sans"/>
                <a:sym typeface="IBM Plex Sans"/>
              </a:rPr>
              <a:t>Thus,</a:t>
            </a:r>
            <a:endParaRPr sz="1100">
              <a:solidFill>
                <a:schemeClr val="dk1"/>
              </a:solidFill>
              <a:highlight>
                <a:srgbClr val="FFFFFF"/>
              </a:highlight>
              <a:latin typeface="IBM Plex Sans"/>
              <a:ea typeface="IBM Plex Sans"/>
              <a:cs typeface="IBM Plex Sans"/>
              <a:sym typeface="IBM Plex Sans"/>
            </a:endParaRPr>
          </a:p>
          <a:p>
            <a:pPr marL="114300" lvl="0" indent="-184150" algn="l" rtl="0">
              <a:spcBef>
                <a:spcPts val="0"/>
              </a:spcBef>
              <a:spcAft>
                <a:spcPts val="0"/>
              </a:spcAft>
              <a:buClr>
                <a:schemeClr val="dk1"/>
              </a:buClr>
              <a:buSzPts val="1100"/>
              <a:buFont typeface="IBM Plex Sans"/>
              <a:buChar char="●"/>
            </a:pPr>
            <a:r>
              <a:rPr lang="en-US" sz="1100">
                <a:solidFill>
                  <a:schemeClr val="dk1"/>
                </a:solidFill>
                <a:highlight>
                  <a:srgbClr val="FFFFFF"/>
                </a:highlight>
                <a:latin typeface="IBM Plex Sans"/>
                <a:ea typeface="IBM Plex Sans"/>
                <a:cs typeface="IBM Plex Sans"/>
                <a:sym typeface="IBM Plex Sans"/>
              </a:rPr>
              <a:t>Reducing the chances of targeting uninterested users (minimizing false positives)</a:t>
            </a:r>
            <a:endParaRPr sz="1100">
              <a:solidFill>
                <a:schemeClr val="dk1"/>
              </a:solidFill>
              <a:highlight>
                <a:srgbClr val="FFFFFF"/>
              </a:highlight>
              <a:latin typeface="IBM Plex Sans"/>
              <a:ea typeface="IBM Plex Sans"/>
              <a:cs typeface="IBM Plex Sans"/>
              <a:sym typeface="IBM Plex Sans"/>
            </a:endParaRPr>
          </a:p>
          <a:p>
            <a:pPr marL="114300" lvl="0" indent="-184150" algn="l" rtl="0">
              <a:spcBef>
                <a:spcPts val="0"/>
              </a:spcBef>
              <a:spcAft>
                <a:spcPts val="0"/>
              </a:spcAft>
              <a:buClr>
                <a:schemeClr val="dk1"/>
              </a:buClr>
              <a:buSzPts val="1100"/>
              <a:buFont typeface="IBM Plex Sans"/>
              <a:buChar char="●"/>
            </a:pPr>
            <a:r>
              <a:rPr lang="en-US" sz="1100">
                <a:solidFill>
                  <a:schemeClr val="dk1"/>
                </a:solidFill>
                <a:highlight>
                  <a:srgbClr val="FFFFFF"/>
                </a:highlight>
                <a:latin typeface="IBM Plex Sans"/>
                <a:ea typeface="IBM Plex Sans"/>
                <a:cs typeface="IBM Plex Sans"/>
                <a:sym typeface="IBM Plex Sans"/>
              </a:rPr>
              <a:t>Not missing potential interested customers (minimizing false negatives)</a:t>
            </a:r>
            <a:endParaRPr sz="1100">
              <a:solidFill>
                <a:schemeClr val="dk1"/>
              </a:solidFill>
              <a:highlight>
                <a:srgbClr val="FFFFFF"/>
              </a:highlight>
              <a:latin typeface="IBM Plex Sans"/>
              <a:ea typeface="IBM Plex Sans"/>
              <a:cs typeface="IBM Plex Sans"/>
              <a:sym typeface="IBM Plex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8"/>
        <p:cNvGrpSpPr/>
        <p:nvPr/>
      </p:nvGrpSpPr>
      <p:grpSpPr>
        <a:xfrm>
          <a:off x="0" y="0"/>
          <a:ext cx="0" cy="0"/>
          <a:chOff x="0" y="0"/>
          <a:chExt cx="0" cy="0"/>
        </a:xfrm>
      </p:grpSpPr>
      <p:sp>
        <p:nvSpPr>
          <p:cNvPr id="139" name="Google Shape;139;p8"/>
          <p:cNvSpPr/>
          <p:nvPr/>
        </p:nvSpPr>
        <p:spPr>
          <a:xfrm>
            <a:off x="477101" y="577306"/>
            <a:ext cx="5486400" cy="8382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None/>
            </a:pPr>
            <a:r>
              <a:rPr lang="en-US" sz="4000">
                <a:solidFill>
                  <a:schemeClr val="dk1"/>
                </a:solidFill>
                <a:latin typeface="Roboto"/>
                <a:ea typeface="Roboto"/>
                <a:cs typeface="Roboto"/>
                <a:sym typeface="Roboto"/>
              </a:rPr>
              <a:t>Deliveroo Overview</a:t>
            </a:r>
            <a:endParaRPr sz="4000" i="0" u="none" strike="noStrike" cap="none">
              <a:solidFill>
                <a:schemeClr val="dk1"/>
              </a:solidFill>
              <a:latin typeface="Calibri"/>
              <a:ea typeface="Calibri"/>
              <a:cs typeface="Calibri"/>
              <a:sym typeface="Calibri"/>
            </a:endParaRPr>
          </a:p>
        </p:txBody>
      </p:sp>
      <p:cxnSp>
        <p:nvCxnSpPr>
          <p:cNvPr id="140" name="Google Shape;140;p8"/>
          <p:cNvCxnSpPr/>
          <p:nvPr/>
        </p:nvCxnSpPr>
        <p:spPr>
          <a:xfrm>
            <a:off x="473195" y="479675"/>
            <a:ext cx="81921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141" name="Google Shape;141;p8"/>
          <p:cNvSpPr/>
          <p:nvPr/>
        </p:nvSpPr>
        <p:spPr>
          <a:xfrm>
            <a:off x="7315035" y="4678915"/>
            <a:ext cx="1828800" cy="159900"/>
          </a:xfrm>
          <a:prstGeom prst="rect">
            <a:avLst/>
          </a:prstGeom>
          <a:noFill/>
          <a:ln>
            <a:noFill/>
          </a:ln>
        </p:spPr>
        <p:txBody>
          <a:bodyPr spcFirstLastPara="1" wrap="square" lIns="0" tIns="0" rIns="0" bIns="0" anchor="b" anchorCtr="0">
            <a:noAutofit/>
          </a:bodyPr>
          <a:lstStyle/>
          <a:p>
            <a:pPr marL="0" marR="0" lvl="0" indent="0" algn="l" rtl="0">
              <a:lnSpc>
                <a:spcPct val="140000"/>
              </a:lnSpc>
              <a:spcBef>
                <a:spcPts val="0"/>
              </a:spcBef>
              <a:spcAft>
                <a:spcPts val="0"/>
              </a:spcAft>
              <a:buNone/>
            </a:pPr>
            <a:r>
              <a:rPr lang="en-US" sz="900">
                <a:latin typeface="IBM Plex Sans"/>
                <a:ea typeface="IBM Plex Sans"/>
                <a:cs typeface="IBM Plex Sans"/>
                <a:sym typeface="IBM Plex Sans"/>
              </a:rPr>
              <a:t>Sources </a:t>
            </a:r>
            <a:endParaRPr sz="900" b="0" i="0" u="none" strike="noStrike" cap="none">
              <a:solidFill>
                <a:schemeClr val="dk1"/>
              </a:solidFill>
              <a:latin typeface="Calibri"/>
              <a:ea typeface="Calibri"/>
              <a:cs typeface="Calibri"/>
              <a:sym typeface="Calibri"/>
            </a:endParaRPr>
          </a:p>
        </p:txBody>
      </p:sp>
      <p:sp>
        <p:nvSpPr>
          <p:cNvPr id="142" name="Google Shape;142;p8"/>
          <p:cNvSpPr/>
          <p:nvPr/>
        </p:nvSpPr>
        <p:spPr>
          <a:xfrm>
            <a:off x="7315190" y="4932521"/>
            <a:ext cx="1828800" cy="133500"/>
          </a:xfrm>
          <a:prstGeom prst="rect">
            <a:avLst/>
          </a:prstGeom>
          <a:noFill/>
          <a:ln>
            <a:noFill/>
          </a:ln>
        </p:spPr>
        <p:txBody>
          <a:bodyPr spcFirstLastPara="1" wrap="square" lIns="0" tIns="0" rIns="0" bIns="0" anchor="b" anchorCtr="0">
            <a:noAutofit/>
          </a:bodyPr>
          <a:lstStyle/>
          <a:p>
            <a:pPr marL="0" marR="0" lvl="0" indent="0" algn="l" rtl="0">
              <a:lnSpc>
                <a:spcPct val="131250"/>
              </a:lnSpc>
              <a:spcBef>
                <a:spcPts val="0"/>
              </a:spcBef>
              <a:spcAft>
                <a:spcPts val="0"/>
              </a:spcAft>
              <a:buNone/>
            </a:pPr>
            <a:r>
              <a:rPr lang="en-US" sz="900" u="sng">
                <a:solidFill>
                  <a:schemeClr val="hlink"/>
                </a:solidFill>
                <a:hlinkClick r:id="rId3"/>
              </a:rPr>
              <a:t>https://deliveroo.fr/fr/about-us</a:t>
            </a:r>
            <a:endParaRPr sz="900" b="0" i="0" u="none" strike="noStrike" cap="none">
              <a:solidFill>
                <a:schemeClr val="dk1"/>
              </a:solidFill>
              <a:latin typeface="Calibri"/>
              <a:ea typeface="Calibri"/>
              <a:cs typeface="Calibri"/>
              <a:sym typeface="Calibri"/>
            </a:endParaRPr>
          </a:p>
        </p:txBody>
      </p:sp>
      <p:sp>
        <p:nvSpPr>
          <p:cNvPr id="143" name="Google Shape;143;p8"/>
          <p:cNvSpPr/>
          <p:nvPr/>
        </p:nvSpPr>
        <p:spPr>
          <a:xfrm>
            <a:off x="2010617" y="4974440"/>
            <a:ext cx="1828800" cy="133500"/>
          </a:xfrm>
          <a:prstGeom prst="rect">
            <a:avLst/>
          </a:prstGeom>
          <a:noFill/>
          <a:ln>
            <a:noFill/>
          </a:ln>
        </p:spPr>
        <p:txBody>
          <a:bodyPr spcFirstLastPara="1" wrap="square" lIns="0" tIns="0" rIns="0" bIns="0" anchor="b" anchorCtr="0">
            <a:noAutofit/>
          </a:bodyPr>
          <a:lstStyle/>
          <a:p>
            <a:pPr marL="0" marR="0" lvl="0" indent="0" algn="l" rtl="0">
              <a:lnSpc>
                <a:spcPct val="131250"/>
              </a:lnSpc>
              <a:spcBef>
                <a:spcPts val="0"/>
              </a:spcBef>
              <a:spcAft>
                <a:spcPts val="0"/>
              </a:spcAft>
              <a:buNone/>
            </a:pPr>
            <a:endParaRPr sz="750" b="0" i="0" u="none" strike="noStrike" cap="none">
              <a:solidFill>
                <a:schemeClr val="dk1"/>
              </a:solidFill>
              <a:latin typeface="Calibri"/>
              <a:ea typeface="Calibri"/>
              <a:cs typeface="Calibri"/>
              <a:sym typeface="Calibri"/>
            </a:endParaRPr>
          </a:p>
        </p:txBody>
      </p:sp>
      <p:cxnSp>
        <p:nvCxnSpPr>
          <p:cNvPr id="144" name="Google Shape;144;p8"/>
          <p:cNvCxnSpPr/>
          <p:nvPr/>
        </p:nvCxnSpPr>
        <p:spPr>
          <a:xfrm rot="5400000">
            <a:off x="5353145" y="996391"/>
            <a:ext cx="9525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145" name="Google Shape;145;p8"/>
          <p:cNvSpPr/>
          <p:nvPr/>
        </p:nvSpPr>
        <p:spPr>
          <a:xfrm>
            <a:off x="905190" y="2027005"/>
            <a:ext cx="1280700" cy="3849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900" b="0" i="0" u="none" strike="noStrike" cap="none">
                <a:solidFill>
                  <a:srgbClr val="00CDBC"/>
                </a:solidFill>
                <a:latin typeface="IBM Plex Sans"/>
                <a:ea typeface="IBM Plex Sans"/>
                <a:cs typeface="IBM Plex Sans"/>
                <a:sym typeface="IBM Plex Sans"/>
              </a:rPr>
              <a:t>01</a:t>
            </a:r>
            <a:endParaRPr sz="1875" b="0" i="0" u="none" strike="noStrike" cap="none">
              <a:solidFill>
                <a:schemeClr val="dk1"/>
              </a:solidFill>
              <a:latin typeface="Calibri"/>
              <a:ea typeface="Calibri"/>
              <a:cs typeface="Calibri"/>
              <a:sym typeface="Calibri"/>
            </a:endParaRPr>
          </a:p>
        </p:txBody>
      </p:sp>
      <p:cxnSp>
        <p:nvCxnSpPr>
          <p:cNvPr id="146" name="Google Shape;146;p8"/>
          <p:cNvCxnSpPr/>
          <p:nvPr/>
        </p:nvCxnSpPr>
        <p:spPr>
          <a:xfrm rot="5400000">
            <a:off x="1341649" y="2219375"/>
            <a:ext cx="4749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147" name="Google Shape;147;p8"/>
          <p:cNvSpPr/>
          <p:nvPr/>
        </p:nvSpPr>
        <p:spPr>
          <a:xfrm>
            <a:off x="1801386" y="2082625"/>
            <a:ext cx="2571600" cy="199500"/>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1100">
                <a:solidFill>
                  <a:schemeClr val="dk1"/>
                </a:solidFill>
                <a:latin typeface="IBM Plex Sans"/>
                <a:ea typeface="IBM Plex Sans"/>
                <a:cs typeface="IBM Plex Sans"/>
                <a:sym typeface="IBM Plex Sans"/>
              </a:rPr>
              <a:t>Online Food Delivery Leader</a:t>
            </a:r>
            <a:endParaRPr sz="1100" i="0" u="none" strike="noStrike" cap="none">
              <a:solidFill>
                <a:schemeClr val="dk1"/>
              </a:solidFill>
              <a:latin typeface="IBM Plex Sans"/>
              <a:ea typeface="IBM Plex Sans"/>
              <a:cs typeface="IBM Plex Sans"/>
              <a:sym typeface="IBM Plex Sans"/>
            </a:endParaRPr>
          </a:p>
        </p:txBody>
      </p:sp>
      <p:sp>
        <p:nvSpPr>
          <p:cNvPr id="148" name="Google Shape;148;p8"/>
          <p:cNvSpPr/>
          <p:nvPr/>
        </p:nvSpPr>
        <p:spPr>
          <a:xfrm>
            <a:off x="882261" y="2852924"/>
            <a:ext cx="625200" cy="3849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900" b="0" i="0" u="none" strike="noStrike" cap="none">
                <a:solidFill>
                  <a:srgbClr val="00CDBC"/>
                </a:solidFill>
                <a:latin typeface="IBM Plex Sans"/>
                <a:ea typeface="IBM Plex Sans"/>
                <a:cs typeface="IBM Plex Sans"/>
                <a:sym typeface="IBM Plex Sans"/>
              </a:rPr>
              <a:t>02</a:t>
            </a:r>
            <a:endParaRPr sz="1875" b="0" i="0" u="none" strike="noStrike" cap="none">
              <a:solidFill>
                <a:schemeClr val="dk1"/>
              </a:solidFill>
              <a:latin typeface="Calibri"/>
              <a:ea typeface="Calibri"/>
              <a:cs typeface="Calibri"/>
              <a:sym typeface="Calibri"/>
            </a:endParaRPr>
          </a:p>
        </p:txBody>
      </p:sp>
      <p:cxnSp>
        <p:nvCxnSpPr>
          <p:cNvPr id="149" name="Google Shape;149;p8"/>
          <p:cNvCxnSpPr/>
          <p:nvPr/>
        </p:nvCxnSpPr>
        <p:spPr>
          <a:xfrm rot="5400000">
            <a:off x="1341661" y="3045374"/>
            <a:ext cx="4749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150" name="Google Shape;150;p8"/>
          <p:cNvSpPr/>
          <p:nvPr/>
        </p:nvSpPr>
        <p:spPr>
          <a:xfrm>
            <a:off x="1801382" y="2949216"/>
            <a:ext cx="2678100" cy="199500"/>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1100">
                <a:solidFill>
                  <a:schemeClr val="dk1"/>
                </a:solidFill>
                <a:latin typeface="IBM Plex Sans"/>
                <a:ea typeface="IBM Plex Sans"/>
                <a:cs typeface="IBM Plex Sans"/>
                <a:sym typeface="IBM Plex Sans"/>
              </a:rPr>
              <a:t>Extensive Restaurant Network</a:t>
            </a:r>
            <a:endParaRPr sz="1100" i="0" u="none" strike="noStrike" cap="none">
              <a:solidFill>
                <a:schemeClr val="dk1"/>
              </a:solidFill>
              <a:latin typeface="IBM Plex Sans"/>
              <a:ea typeface="IBM Plex Sans"/>
              <a:cs typeface="IBM Plex Sans"/>
              <a:sym typeface="IBM Plex Sans"/>
            </a:endParaRPr>
          </a:p>
        </p:txBody>
      </p:sp>
      <p:sp>
        <p:nvSpPr>
          <p:cNvPr id="151" name="Google Shape;151;p8"/>
          <p:cNvSpPr/>
          <p:nvPr/>
        </p:nvSpPr>
        <p:spPr>
          <a:xfrm>
            <a:off x="905183" y="3701985"/>
            <a:ext cx="625200" cy="3849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900" b="0" i="0" u="none" strike="noStrike" cap="none">
                <a:solidFill>
                  <a:srgbClr val="00CDBC"/>
                </a:solidFill>
                <a:latin typeface="IBM Plex Sans"/>
                <a:ea typeface="IBM Plex Sans"/>
                <a:cs typeface="IBM Plex Sans"/>
                <a:sym typeface="IBM Plex Sans"/>
              </a:rPr>
              <a:t>03</a:t>
            </a:r>
            <a:endParaRPr sz="1875" b="0" i="0" u="none" strike="noStrike" cap="none">
              <a:solidFill>
                <a:schemeClr val="dk1"/>
              </a:solidFill>
              <a:latin typeface="Calibri"/>
              <a:ea typeface="Calibri"/>
              <a:cs typeface="Calibri"/>
              <a:sym typeface="Calibri"/>
            </a:endParaRPr>
          </a:p>
        </p:txBody>
      </p:sp>
      <p:cxnSp>
        <p:nvCxnSpPr>
          <p:cNvPr id="152" name="Google Shape;152;p8"/>
          <p:cNvCxnSpPr/>
          <p:nvPr/>
        </p:nvCxnSpPr>
        <p:spPr>
          <a:xfrm rot="5400000">
            <a:off x="1341661" y="3879853"/>
            <a:ext cx="4749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153" name="Google Shape;153;p8"/>
          <p:cNvSpPr/>
          <p:nvPr/>
        </p:nvSpPr>
        <p:spPr>
          <a:xfrm>
            <a:off x="1801375" y="3794675"/>
            <a:ext cx="2247300" cy="199500"/>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1100">
                <a:solidFill>
                  <a:schemeClr val="dk1"/>
                </a:solidFill>
                <a:latin typeface="IBM Plex Sans"/>
                <a:ea typeface="IBM Plex Sans"/>
                <a:cs typeface="IBM Plex Sans"/>
                <a:sym typeface="IBM Plex Sans"/>
              </a:rPr>
              <a:t>User-Friendly Platform</a:t>
            </a:r>
            <a:endParaRPr sz="1100" i="0" u="none" strike="noStrike" cap="none">
              <a:solidFill>
                <a:schemeClr val="dk1"/>
              </a:solidFill>
              <a:latin typeface="IBM Plex Sans"/>
              <a:ea typeface="IBM Plex Sans"/>
              <a:cs typeface="IBM Plex Sans"/>
              <a:sym typeface="IBM Plex Sans"/>
            </a:endParaRPr>
          </a:p>
        </p:txBody>
      </p:sp>
      <p:sp>
        <p:nvSpPr>
          <p:cNvPr id="154" name="Google Shape;154;p8"/>
          <p:cNvSpPr/>
          <p:nvPr/>
        </p:nvSpPr>
        <p:spPr>
          <a:xfrm>
            <a:off x="5155503" y="2048174"/>
            <a:ext cx="1280700" cy="3849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900" b="0" i="0" u="none" strike="noStrike" cap="none">
                <a:solidFill>
                  <a:srgbClr val="00CDBC"/>
                </a:solidFill>
                <a:latin typeface="IBM Plex Sans"/>
                <a:ea typeface="IBM Plex Sans"/>
                <a:cs typeface="IBM Plex Sans"/>
                <a:sym typeface="IBM Plex Sans"/>
              </a:rPr>
              <a:t>0</a:t>
            </a:r>
            <a:r>
              <a:rPr lang="en-US" sz="1900">
                <a:solidFill>
                  <a:srgbClr val="00CDBC"/>
                </a:solidFill>
                <a:latin typeface="IBM Plex Sans"/>
                <a:ea typeface="IBM Plex Sans"/>
                <a:cs typeface="IBM Plex Sans"/>
                <a:sym typeface="IBM Plex Sans"/>
              </a:rPr>
              <a:t>4</a:t>
            </a:r>
            <a:endParaRPr sz="1875" b="0" i="0" u="none" strike="noStrike" cap="none">
              <a:solidFill>
                <a:schemeClr val="dk1"/>
              </a:solidFill>
              <a:latin typeface="Calibri"/>
              <a:ea typeface="Calibri"/>
              <a:cs typeface="Calibri"/>
              <a:sym typeface="Calibri"/>
            </a:endParaRPr>
          </a:p>
        </p:txBody>
      </p:sp>
      <p:cxnSp>
        <p:nvCxnSpPr>
          <p:cNvPr id="155" name="Google Shape;155;p8"/>
          <p:cNvCxnSpPr/>
          <p:nvPr/>
        </p:nvCxnSpPr>
        <p:spPr>
          <a:xfrm rot="5400000">
            <a:off x="5591943" y="2224620"/>
            <a:ext cx="4749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156" name="Google Shape;156;p8"/>
          <p:cNvSpPr/>
          <p:nvPr/>
        </p:nvSpPr>
        <p:spPr>
          <a:xfrm>
            <a:off x="6036898" y="2125735"/>
            <a:ext cx="2342100" cy="199500"/>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1100">
                <a:solidFill>
                  <a:schemeClr val="dk1"/>
                </a:solidFill>
                <a:latin typeface="IBM Plex Sans"/>
                <a:ea typeface="IBM Plex Sans"/>
                <a:cs typeface="IBM Plex Sans"/>
                <a:sym typeface="IBM Plex Sans"/>
              </a:rPr>
              <a:t>Efficient Delivery System</a:t>
            </a:r>
            <a:endParaRPr sz="1100" i="0" u="none" strike="noStrike" cap="none">
              <a:solidFill>
                <a:schemeClr val="dk1"/>
              </a:solidFill>
              <a:latin typeface="IBM Plex Sans"/>
              <a:ea typeface="IBM Plex Sans"/>
              <a:cs typeface="IBM Plex Sans"/>
              <a:sym typeface="IBM Plex Sans"/>
            </a:endParaRPr>
          </a:p>
        </p:txBody>
      </p:sp>
      <p:sp>
        <p:nvSpPr>
          <p:cNvPr id="157" name="Google Shape;157;p8"/>
          <p:cNvSpPr/>
          <p:nvPr/>
        </p:nvSpPr>
        <p:spPr>
          <a:xfrm>
            <a:off x="5155486" y="2883364"/>
            <a:ext cx="625200" cy="3849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900" b="0" i="0" u="none" strike="noStrike" cap="none">
                <a:solidFill>
                  <a:srgbClr val="00CDBC"/>
                </a:solidFill>
                <a:latin typeface="IBM Plex Sans"/>
                <a:ea typeface="IBM Plex Sans"/>
                <a:cs typeface="IBM Plex Sans"/>
                <a:sym typeface="IBM Plex Sans"/>
              </a:rPr>
              <a:t>0</a:t>
            </a:r>
            <a:r>
              <a:rPr lang="en-US" sz="1900">
                <a:solidFill>
                  <a:srgbClr val="00CDBC"/>
                </a:solidFill>
                <a:latin typeface="IBM Plex Sans"/>
                <a:ea typeface="IBM Plex Sans"/>
                <a:cs typeface="IBM Plex Sans"/>
                <a:sym typeface="IBM Plex Sans"/>
              </a:rPr>
              <a:t>5</a:t>
            </a:r>
            <a:endParaRPr sz="1875" b="0" i="0" u="none" strike="noStrike" cap="none">
              <a:solidFill>
                <a:schemeClr val="dk1"/>
              </a:solidFill>
              <a:latin typeface="Calibri"/>
              <a:ea typeface="Calibri"/>
              <a:cs typeface="Calibri"/>
              <a:sym typeface="Calibri"/>
            </a:endParaRPr>
          </a:p>
        </p:txBody>
      </p:sp>
      <p:cxnSp>
        <p:nvCxnSpPr>
          <p:cNvPr id="158" name="Google Shape;158;p8"/>
          <p:cNvCxnSpPr/>
          <p:nvPr/>
        </p:nvCxnSpPr>
        <p:spPr>
          <a:xfrm rot="5400000">
            <a:off x="5591940" y="3059920"/>
            <a:ext cx="4749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159" name="Google Shape;159;p8"/>
          <p:cNvSpPr/>
          <p:nvPr/>
        </p:nvSpPr>
        <p:spPr>
          <a:xfrm>
            <a:off x="6036895" y="2947930"/>
            <a:ext cx="2845200" cy="199500"/>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1100">
                <a:solidFill>
                  <a:schemeClr val="dk1"/>
                </a:solidFill>
                <a:latin typeface="IBM Plex Sans"/>
                <a:ea typeface="IBM Plex Sans"/>
                <a:cs typeface="IBM Plex Sans"/>
                <a:sym typeface="IBM Plex Sans"/>
              </a:rPr>
              <a:t>Global Operations</a:t>
            </a:r>
            <a:endParaRPr sz="1100" i="0" u="none" strike="noStrike" cap="none">
              <a:solidFill>
                <a:schemeClr val="dk1"/>
              </a:solidFill>
              <a:latin typeface="IBM Plex Sans"/>
              <a:ea typeface="IBM Plex Sans"/>
              <a:cs typeface="IBM Plex Sans"/>
              <a:sym typeface="IBM Plex Sans"/>
            </a:endParaRPr>
          </a:p>
        </p:txBody>
      </p:sp>
      <p:sp>
        <p:nvSpPr>
          <p:cNvPr id="160" name="Google Shape;160;p8"/>
          <p:cNvSpPr/>
          <p:nvPr/>
        </p:nvSpPr>
        <p:spPr>
          <a:xfrm>
            <a:off x="5155495" y="3687394"/>
            <a:ext cx="625200" cy="3849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900" b="0" i="0" u="none" strike="noStrike" cap="none">
                <a:solidFill>
                  <a:srgbClr val="00CDBC"/>
                </a:solidFill>
                <a:latin typeface="IBM Plex Sans"/>
                <a:ea typeface="IBM Plex Sans"/>
                <a:cs typeface="IBM Plex Sans"/>
                <a:sym typeface="IBM Plex Sans"/>
              </a:rPr>
              <a:t>0</a:t>
            </a:r>
            <a:r>
              <a:rPr lang="en-US" sz="1900">
                <a:solidFill>
                  <a:srgbClr val="00CDBC"/>
                </a:solidFill>
                <a:latin typeface="IBM Plex Sans"/>
                <a:ea typeface="IBM Plex Sans"/>
                <a:cs typeface="IBM Plex Sans"/>
                <a:sym typeface="IBM Plex Sans"/>
              </a:rPr>
              <a:t>6</a:t>
            </a:r>
            <a:endParaRPr sz="1875" b="0" i="0" u="none" strike="noStrike" cap="none">
              <a:solidFill>
                <a:schemeClr val="dk1"/>
              </a:solidFill>
              <a:latin typeface="Calibri"/>
              <a:ea typeface="Calibri"/>
              <a:cs typeface="Calibri"/>
              <a:sym typeface="Calibri"/>
            </a:endParaRPr>
          </a:p>
        </p:txBody>
      </p:sp>
      <p:cxnSp>
        <p:nvCxnSpPr>
          <p:cNvPr id="161" name="Google Shape;161;p8"/>
          <p:cNvCxnSpPr/>
          <p:nvPr/>
        </p:nvCxnSpPr>
        <p:spPr>
          <a:xfrm rot="5400000">
            <a:off x="5591948" y="3869868"/>
            <a:ext cx="4749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162" name="Google Shape;162;p8"/>
          <p:cNvSpPr/>
          <p:nvPr/>
        </p:nvSpPr>
        <p:spPr>
          <a:xfrm>
            <a:off x="6036912" y="3770132"/>
            <a:ext cx="2437200" cy="199500"/>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1100">
                <a:solidFill>
                  <a:schemeClr val="dk1"/>
                </a:solidFill>
                <a:latin typeface="IBM Plex Sans"/>
                <a:ea typeface="IBM Plex Sans"/>
                <a:cs typeface="IBM Plex Sans"/>
                <a:sym typeface="IBM Plex Sans"/>
              </a:rPr>
              <a:t>Tech-Driven Optimization</a:t>
            </a:r>
            <a:endParaRPr sz="1100" i="0" u="none" strike="noStrike" cap="none">
              <a:solidFill>
                <a:schemeClr val="dk1"/>
              </a:solidFill>
              <a:latin typeface="IBM Plex Sans"/>
              <a:ea typeface="IBM Plex Sans"/>
              <a:cs typeface="IBM Plex Sans"/>
              <a:sym typeface="IBM Plex Sans"/>
            </a:endParaRPr>
          </a:p>
        </p:txBody>
      </p:sp>
      <p:pic>
        <p:nvPicPr>
          <p:cNvPr id="163" name="Google Shape;163;p8"/>
          <p:cNvPicPr preferRelativeResize="0"/>
          <p:nvPr/>
        </p:nvPicPr>
        <p:blipFill>
          <a:blip r:embed="rId4">
            <a:alphaModFix/>
          </a:blip>
          <a:stretch>
            <a:fillRect/>
          </a:stretch>
        </p:blipFill>
        <p:spPr>
          <a:xfrm>
            <a:off x="34150" y="4353950"/>
            <a:ext cx="1175500" cy="71335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8"/>
        <p:cNvGrpSpPr/>
        <p:nvPr/>
      </p:nvGrpSpPr>
      <p:grpSpPr>
        <a:xfrm>
          <a:off x="0" y="0"/>
          <a:ext cx="0" cy="0"/>
          <a:chOff x="0" y="0"/>
          <a:chExt cx="0" cy="0"/>
        </a:xfrm>
      </p:grpSpPr>
      <p:sp>
        <p:nvSpPr>
          <p:cNvPr id="169" name="Google Shape;169;g2acb3a64b99_0_11"/>
          <p:cNvSpPr/>
          <p:nvPr/>
        </p:nvSpPr>
        <p:spPr>
          <a:xfrm>
            <a:off x="477101" y="577306"/>
            <a:ext cx="5486400" cy="8382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None/>
            </a:pPr>
            <a:r>
              <a:rPr lang="en-US" sz="4000">
                <a:solidFill>
                  <a:schemeClr val="dk1"/>
                </a:solidFill>
                <a:latin typeface="Roboto"/>
                <a:ea typeface="Roboto"/>
                <a:cs typeface="Roboto"/>
                <a:sym typeface="Roboto"/>
              </a:rPr>
              <a:t>Deliveroo Key Figures</a:t>
            </a:r>
            <a:endParaRPr sz="4000" i="0" u="none" strike="noStrike" cap="none">
              <a:solidFill>
                <a:schemeClr val="dk1"/>
              </a:solidFill>
              <a:latin typeface="Calibri"/>
              <a:ea typeface="Calibri"/>
              <a:cs typeface="Calibri"/>
              <a:sym typeface="Calibri"/>
            </a:endParaRPr>
          </a:p>
        </p:txBody>
      </p:sp>
      <p:cxnSp>
        <p:nvCxnSpPr>
          <p:cNvPr id="170" name="Google Shape;170;g2acb3a64b99_0_11"/>
          <p:cNvCxnSpPr/>
          <p:nvPr/>
        </p:nvCxnSpPr>
        <p:spPr>
          <a:xfrm>
            <a:off x="473195" y="479675"/>
            <a:ext cx="81921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171" name="Google Shape;171;g2acb3a64b99_0_11"/>
          <p:cNvSpPr/>
          <p:nvPr/>
        </p:nvSpPr>
        <p:spPr>
          <a:xfrm>
            <a:off x="5656685" y="4773890"/>
            <a:ext cx="1828800" cy="159900"/>
          </a:xfrm>
          <a:prstGeom prst="rect">
            <a:avLst/>
          </a:prstGeom>
          <a:noFill/>
          <a:ln>
            <a:noFill/>
          </a:ln>
        </p:spPr>
        <p:txBody>
          <a:bodyPr spcFirstLastPara="1" wrap="square" lIns="0" tIns="0" rIns="0" bIns="0" anchor="b" anchorCtr="0">
            <a:noAutofit/>
          </a:bodyPr>
          <a:lstStyle/>
          <a:p>
            <a:pPr marL="0" marR="0" lvl="0" indent="0" algn="l" rtl="0">
              <a:lnSpc>
                <a:spcPct val="140000"/>
              </a:lnSpc>
              <a:spcBef>
                <a:spcPts val="0"/>
              </a:spcBef>
              <a:spcAft>
                <a:spcPts val="0"/>
              </a:spcAft>
              <a:buNone/>
            </a:pPr>
            <a:r>
              <a:rPr lang="en-US" sz="900">
                <a:latin typeface="IBM Plex Sans"/>
                <a:ea typeface="IBM Plex Sans"/>
                <a:cs typeface="IBM Plex Sans"/>
                <a:sym typeface="IBM Plex Sans"/>
              </a:rPr>
              <a:t>Source </a:t>
            </a:r>
            <a:endParaRPr sz="900" b="0" i="0" u="none" strike="noStrike" cap="none">
              <a:solidFill>
                <a:schemeClr val="dk1"/>
              </a:solidFill>
              <a:latin typeface="Calibri"/>
              <a:ea typeface="Calibri"/>
              <a:cs typeface="Calibri"/>
              <a:sym typeface="Calibri"/>
            </a:endParaRPr>
          </a:p>
        </p:txBody>
      </p:sp>
      <p:sp>
        <p:nvSpPr>
          <p:cNvPr id="172" name="Google Shape;172;g2acb3a64b99_0_11"/>
          <p:cNvSpPr/>
          <p:nvPr/>
        </p:nvSpPr>
        <p:spPr>
          <a:xfrm>
            <a:off x="5656673" y="4933800"/>
            <a:ext cx="3613800" cy="133500"/>
          </a:xfrm>
          <a:prstGeom prst="rect">
            <a:avLst/>
          </a:prstGeom>
          <a:noFill/>
          <a:ln>
            <a:noFill/>
          </a:ln>
        </p:spPr>
        <p:txBody>
          <a:bodyPr spcFirstLastPara="1" wrap="square" lIns="0" tIns="0" rIns="0" bIns="0" anchor="b" anchorCtr="0">
            <a:noAutofit/>
          </a:bodyPr>
          <a:lstStyle/>
          <a:p>
            <a:pPr marL="0" marR="0" lvl="0" indent="0" algn="l" rtl="0">
              <a:lnSpc>
                <a:spcPct val="131250"/>
              </a:lnSpc>
              <a:spcBef>
                <a:spcPts val="0"/>
              </a:spcBef>
              <a:spcAft>
                <a:spcPts val="0"/>
              </a:spcAft>
              <a:buNone/>
            </a:pPr>
            <a:r>
              <a:rPr lang="en-US" sz="900" u="sng">
                <a:solidFill>
                  <a:schemeClr val="hlink"/>
                </a:solidFill>
                <a:hlinkClick r:id="rId3"/>
              </a:rPr>
              <a:t>https://corporate.deliveroo.co.uk/investors/annual-report-summary/</a:t>
            </a:r>
            <a:endParaRPr sz="900" b="0" i="0" u="none" strike="noStrike" cap="none">
              <a:solidFill>
                <a:schemeClr val="dk1"/>
              </a:solidFill>
              <a:latin typeface="Calibri"/>
              <a:ea typeface="Calibri"/>
              <a:cs typeface="Calibri"/>
              <a:sym typeface="Calibri"/>
            </a:endParaRPr>
          </a:p>
        </p:txBody>
      </p:sp>
      <p:sp>
        <p:nvSpPr>
          <p:cNvPr id="173" name="Google Shape;173;g2acb3a64b99_0_11"/>
          <p:cNvSpPr/>
          <p:nvPr/>
        </p:nvSpPr>
        <p:spPr>
          <a:xfrm>
            <a:off x="2010617" y="4974440"/>
            <a:ext cx="1828800" cy="133500"/>
          </a:xfrm>
          <a:prstGeom prst="rect">
            <a:avLst/>
          </a:prstGeom>
          <a:noFill/>
          <a:ln>
            <a:noFill/>
          </a:ln>
        </p:spPr>
        <p:txBody>
          <a:bodyPr spcFirstLastPara="1" wrap="square" lIns="0" tIns="0" rIns="0" bIns="0" anchor="b" anchorCtr="0">
            <a:noAutofit/>
          </a:bodyPr>
          <a:lstStyle/>
          <a:p>
            <a:pPr marL="0" marR="0" lvl="0" indent="0" algn="l" rtl="0">
              <a:lnSpc>
                <a:spcPct val="131250"/>
              </a:lnSpc>
              <a:spcBef>
                <a:spcPts val="0"/>
              </a:spcBef>
              <a:spcAft>
                <a:spcPts val="0"/>
              </a:spcAft>
              <a:buNone/>
            </a:pPr>
            <a:endParaRPr sz="750" b="0" i="0" u="none" strike="noStrike" cap="none">
              <a:solidFill>
                <a:schemeClr val="dk1"/>
              </a:solidFill>
              <a:latin typeface="Calibri"/>
              <a:ea typeface="Calibri"/>
              <a:cs typeface="Calibri"/>
              <a:sym typeface="Calibri"/>
            </a:endParaRPr>
          </a:p>
        </p:txBody>
      </p:sp>
      <p:cxnSp>
        <p:nvCxnSpPr>
          <p:cNvPr id="174" name="Google Shape;174;g2acb3a64b99_0_11"/>
          <p:cNvCxnSpPr/>
          <p:nvPr/>
        </p:nvCxnSpPr>
        <p:spPr>
          <a:xfrm rot="5400000">
            <a:off x="5471795" y="948566"/>
            <a:ext cx="9525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175" name="Google Shape;175;g2acb3a64b99_0_11"/>
          <p:cNvSpPr/>
          <p:nvPr/>
        </p:nvSpPr>
        <p:spPr>
          <a:xfrm>
            <a:off x="1543704" y="1709904"/>
            <a:ext cx="2743200" cy="480000"/>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pic>
        <p:nvPicPr>
          <p:cNvPr id="176" name="Google Shape;176;g2acb3a64b99_0_11"/>
          <p:cNvPicPr preferRelativeResize="0"/>
          <p:nvPr/>
        </p:nvPicPr>
        <p:blipFill>
          <a:blip r:embed="rId4">
            <a:alphaModFix/>
          </a:blip>
          <a:stretch>
            <a:fillRect/>
          </a:stretch>
        </p:blipFill>
        <p:spPr>
          <a:xfrm>
            <a:off x="34150" y="4353950"/>
            <a:ext cx="1175500" cy="713352"/>
          </a:xfrm>
          <a:prstGeom prst="rect">
            <a:avLst/>
          </a:prstGeom>
          <a:noFill/>
          <a:ln>
            <a:noFill/>
          </a:ln>
        </p:spPr>
      </p:pic>
      <p:sp>
        <p:nvSpPr>
          <p:cNvPr id="177" name="Google Shape;177;g2acb3a64b99_0_11"/>
          <p:cNvSpPr/>
          <p:nvPr/>
        </p:nvSpPr>
        <p:spPr>
          <a:xfrm>
            <a:off x="1543700" y="1842800"/>
            <a:ext cx="2180100" cy="419100"/>
          </a:xfrm>
          <a:prstGeom prst="rect">
            <a:avLst/>
          </a:prstGeom>
          <a:noFill/>
          <a:ln w="9525" cap="flat" cmpd="sng">
            <a:solidFill>
              <a:srgbClr val="00CDBC"/>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1800"/>
              </a:spcAft>
              <a:buNone/>
            </a:pPr>
            <a:r>
              <a:rPr lang="en-US" sz="1100" b="1">
                <a:latin typeface="IBM Plex Sans"/>
                <a:ea typeface="IBM Plex Sans"/>
                <a:cs typeface="IBM Plex Sans"/>
                <a:sym typeface="IBM Plex Sans"/>
              </a:rPr>
              <a:t>Number of Users</a:t>
            </a:r>
            <a:endParaRPr sz="1100" b="1">
              <a:latin typeface="IBM Plex Sans"/>
              <a:ea typeface="IBM Plex Sans"/>
              <a:cs typeface="IBM Plex Sans"/>
              <a:sym typeface="IBM Plex Sans"/>
            </a:endParaRPr>
          </a:p>
        </p:txBody>
      </p:sp>
      <p:sp>
        <p:nvSpPr>
          <p:cNvPr id="178" name="Google Shape;178;g2acb3a64b99_0_11"/>
          <p:cNvSpPr/>
          <p:nvPr/>
        </p:nvSpPr>
        <p:spPr>
          <a:xfrm>
            <a:off x="1543700" y="2384350"/>
            <a:ext cx="2180100" cy="419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100">
                <a:solidFill>
                  <a:schemeClr val="dk1"/>
                </a:solidFill>
                <a:highlight>
                  <a:srgbClr val="FFFFFF"/>
                </a:highlight>
                <a:latin typeface="IBM Plex Sans"/>
                <a:ea typeface="IBM Plex Sans"/>
                <a:cs typeface="IBM Plex Sans"/>
                <a:sym typeface="IBM Plex Sans"/>
              </a:rPr>
              <a:t>7.4 million MAU*</a:t>
            </a:r>
            <a:endParaRPr sz="1100">
              <a:solidFill>
                <a:schemeClr val="dk1"/>
              </a:solidFill>
              <a:highlight>
                <a:srgbClr val="FFFFFF"/>
              </a:highlight>
              <a:latin typeface="IBM Plex Sans"/>
              <a:ea typeface="IBM Plex Sans"/>
              <a:cs typeface="IBM Plex Sans"/>
              <a:sym typeface="IBM Plex Sans"/>
            </a:endParaRPr>
          </a:p>
          <a:p>
            <a:pPr marL="0" lvl="0" indent="0" algn="ctr" rtl="0">
              <a:spcBef>
                <a:spcPts val="0"/>
              </a:spcBef>
              <a:spcAft>
                <a:spcPts val="0"/>
              </a:spcAft>
              <a:buClr>
                <a:schemeClr val="dk1"/>
              </a:buClr>
              <a:buSzPts val="1100"/>
              <a:buFont typeface="Arial"/>
              <a:buNone/>
            </a:pPr>
            <a:r>
              <a:rPr lang="en-US" sz="600">
                <a:solidFill>
                  <a:schemeClr val="dk1"/>
                </a:solidFill>
                <a:latin typeface="IBM Plex Sans"/>
                <a:ea typeface="IBM Plex Sans"/>
                <a:cs typeface="IBM Plex Sans"/>
                <a:sym typeface="IBM Plex Sans"/>
              </a:rPr>
              <a:t>*Monthly active users</a:t>
            </a:r>
            <a:endParaRPr sz="600">
              <a:solidFill>
                <a:schemeClr val="dk1"/>
              </a:solidFill>
              <a:latin typeface="IBM Plex Sans"/>
              <a:ea typeface="IBM Plex Sans"/>
              <a:cs typeface="IBM Plex Sans"/>
              <a:sym typeface="IBM Plex Sans"/>
            </a:endParaRPr>
          </a:p>
        </p:txBody>
      </p:sp>
      <p:sp>
        <p:nvSpPr>
          <p:cNvPr id="179" name="Google Shape;179;g2acb3a64b99_0_11"/>
          <p:cNvSpPr/>
          <p:nvPr/>
        </p:nvSpPr>
        <p:spPr>
          <a:xfrm>
            <a:off x="5410050" y="1842800"/>
            <a:ext cx="2180100" cy="419100"/>
          </a:xfrm>
          <a:prstGeom prst="rect">
            <a:avLst/>
          </a:prstGeom>
          <a:noFill/>
          <a:ln w="9525" cap="flat" cmpd="sng">
            <a:solidFill>
              <a:srgbClr val="00CDBC"/>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100" b="1">
                <a:latin typeface="IBM Plex Sans"/>
                <a:ea typeface="IBM Plex Sans"/>
                <a:cs typeface="IBM Plex Sans"/>
                <a:sym typeface="IBM Plex Sans"/>
              </a:rPr>
              <a:t>Revenue</a:t>
            </a:r>
            <a:endParaRPr sz="1100" b="1">
              <a:latin typeface="IBM Plex Sans"/>
              <a:ea typeface="IBM Plex Sans"/>
              <a:cs typeface="IBM Plex Sans"/>
              <a:sym typeface="IBM Plex Sans"/>
            </a:endParaRPr>
          </a:p>
        </p:txBody>
      </p:sp>
      <p:sp>
        <p:nvSpPr>
          <p:cNvPr id="180" name="Google Shape;180;g2acb3a64b99_0_11"/>
          <p:cNvSpPr/>
          <p:nvPr/>
        </p:nvSpPr>
        <p:spPr>
          <a:xfrm>
            <a:off x="5410050" y="2384350"/>
            <a:ext cx="2180100" cy="419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100">
                <a:solidFill>
                  <a:schemeClr val="dk1"/>
                </a:solidFill>
                <a:highlight>
                  <a:srgbClr val="FFFFFF"/>
                </a:highlight>
                <a:latin typeface="IBM Plex Sans"/>
                <a:ea typeface="IBM Plex Sans"/>
                <a:cs typeface="IBM Plex Sans"/>
                <a:sym typeface="IBM Plex Sans"/>
              </a:rPr>
              <a:t>2.0bn £</a:t>
            </a:r>
            <a:endParaRPr sz="1100">
              <a:solidFill>
                <a:schemeClr val="dk1"/>
              </a:solidFill>
              <a:highlight>
                <a:srgbClr val="FFFFFF"/>
              </a:highlight>
              <a:latin typeface="IBM Plex Sans"/>
              <a:ea typeface="IBM Plex Sans"/>
              <a:cs typeface="IBM Plex Sans"/>
              <a:sym typeface="IBM Plex Sans"/>
            </a:endParaRPr>
          </a:p>
        </p:txBody>
      </p:sp>
      <p:sp>
        <p:nvSpPr>
          <p:cNvPr id="181" name="Google Shape;181;g2acb3a64b99_0_11"/>
          <p:cNvSpPr/>
          <p:nvPr/>
        </p:nvSpPr>
        <p:spPr>
          <a:xfrm>
            <a:off x="1543704" y="3172929"/>
            <a:ext cx="2743200" cy="480000"/>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sp>
        <p:nvSpPr>
          <p:cNvPr id="182" name="Google Shape;182;g2acb3a64b99_0_11"/>
          <p:cNvSpPr/>
          <p:nvPr/>
        </p:nvSpPr>
        <p:spPr>
          <a:xfrm>
            <a:off x="1543700" y="3305825"/>
            <a:ext cx="2180100" cy="419100"/>
          </a:xfrm>
          <a:prstGeom prst="rect">
            <a:avLst/>
          </a:prstGeom>
          <a:noFill/>
          <a:ln w="9525" cap="flat" cmpd="sng">
            <a:solidFill>
              <a:srgbClr val="00CDBC"/>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1800"/>
              </a:spcAft>
              <a:buNone/>
            </a:pPr>
            <a:r>
              <a:rPr lang="en-US" sz="1100" b="1">
                <a:latin typeface="IBM Plex Sans"/>
                <a:ea typeface="IBM Plex Sans"/>
                <a:cs typeface="IBM Plex Sans"/>
                <a:sym typeface="IBM Plex Sans"/>
              </a:rPr>
              <a:t>Countries</a:t>
            </a:r>
            <a:endParaRPr sz="1100" b="1">
              <a:latin typeface="IBM Plex Sans"/>
              <a:ea typeface="IBM Plex Sans"/>
              <a:cs typeface="IBM Plex Sans"/>
              <a:sym typeface="IBM Plex Sans"/>
            </a:endParaRPr>
          </a:p>
        </p:txBody>
      </p:sp>
      <p:sp>
        <p:nvSpPr>
          <p:cNvPr id="183" name="Google Shape;183;g2acb3a64b99_0_11"/>
          <p:cNvSpPr/>
          <p:nvPr/>
        </p:nvSpPr>
        <p:spPr>
          <a:xfrm>
            <a:off x="1543700" y="3847375"/>
            <a:ext cx="2180100" cy="419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000">
                <a:solidFill>
                  <a:schemeClr val="dk1"/>
                </a:solidFill>
                <a:latin typeface="IBM Plex Sans"/>
                <a:ea typeface="IBM Plex Sans"/>
                <a:cs typeface="IBM Plex Sans"/>
                <a:sym typeface="IBM Plex Sans"/>
              </a:rPr>
              <a:t>6 countries ( UK, France, EAU,Italy, Hong Kong) </a:t>
            </a:r>
            <a:endParaRPr sz="1000">
              <a:solidFill>
                <a:schemeClr val="dk1"/>
              </a:solidFill>
              <a:latin typeface="IBM Plex Sans"/>
              <a:ea typeface="IBM Plex Sans"/>
              <a:cs typeface="IBM Plex Sans"/>
              <a:sym typeface="IBM Plex Sans"/>
            </a:endParaRPr>
          </a:p>
        </p:txBody>
      </p:sp>
      <p:sp>
        <p:nvSpPr>
          <p:cNvPr id="184" name="Google Shape;184;g2acb3a64b99_0_11"/>
          <p:cNvSpPr/>
          <p:nvPr/>
        </p:nvSpPr>
        <p:spPr>
          <a:xfrm>
            <a:off x="5410054" y="3172929"/>
            <a:ext cx="2743200" cy="480000"/>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sp>
        <p:nvSpPr>
          <p:cNvPr id="185" name="Google Shape;185;g2acb3a64b99_0_11"/>
          <p:cNvSpPr/>
          <p:nvPr/>
        </p:nvSpPr>
        <p:spPr>
          <a:xfrm>
            <a:off x="5410050" y="3305825"/>
            <a:ext cx="2180100" cy="419100"/>
          </a:xfrm>
          <a:prstGeom prst="rect">
            <a:avLst/>
          </a:prstGeom>
          <a:noFill/>
          <a:ln w="9525" cap="flat" cmpd="sng">
            <a:solidFill>
              <a:srgbClr val="00CDBC"/>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1800"/>
              </a:spcAft>
              <a:buNone/>
            </a:pPr>
            <a:r>
              <a:rPr lang="en-US" sz="1100" b="1">
                <a:latin typeface="IBM Plex Sans"/>
                <a:ea typeface="IBM Plex Sans"/>
                <a:cs typeface="IBM Plex Sans"/>
                <a:sym typeface="IBM Plex Sans"/>
              </a:rPr>
              <a:t>Partners</a:t>
            </a:r>
            <a:endParaRPr sz="1100" b="1">
              <a:latin typeface="IBM Plex Sans"/>
              <a:ea typeface="IBM Plex Sans"/>
              <a:cs typeface="IBM Plex Sans"/>
              <a:sym typeface="IBM Plex Sans"/>
            </a:endParaRPr>
          </a:p>
        </p:txBody>
      </p:sp>
      <p:sp>
        <p:nvSpPr>
          <p:cNvPr id="186" name="Google Shape;186;g2acb3a64b99_0_11"/>
          <p:cNvSpPr/>
          <p:nvPr/>
        </p:nvSpPr>
        <p:spPr>
          <a:xfrm>
            <a:off x="5410050" y="3847375"/>
            <a:ext cx="2180100" cy="419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100">
                <a:solidFill>
                  <a:schemeClr val="dk1"/>
                </a:solidFill>
                <a:highlight>
                  <a:srgbClr val="FFFFFF"/>
                </a:highlight>
                <a:latin typeface="IBM Plex Sans"/>
                <a:ea typeface="IBM Plex Sans"/>
                <a:cs typeface="IBM Plex Sans"/>
                <a:sym typeface="IBM Plex Sans"/>
              </a:rPr>
              <a:t>176 000 partners*</a:t>
            </a:r>
            <a:endParaRPr sz="1100">
              <a:solidFill>
                <a:schemeClr val="dk1"/>
              </a:solidFill>
              <a:highlight>
                <a:srgbClr val="FFFFFF"/>
              </a:highlight>
              <a:latin typeface="IBM Plex Sans"/>
              <a:ea typeface="IBM Plex Sans"/>
              <a:cs typeface="IBM Plex Sans"/>
              <a:sym typeface="IBM Plex Sans"/>
            </a:endParaRPr>
          </a:p>
          <a:p>
            <a:pPr marL="0" lvl="0" indent="0" algn="ctr" rtl="0">
              <a:spcBef>
                <a:spcPts val="0"/>
              </a:spcBef>
              <a:spcAft>
                <a:spcPts val="0"/>
              </a:spcAft>
              <a:buClr>
                <a:schemeClr val="dk1"/>
              </a:buClr>
              <a:buSzPts val="1100"/>
              <a:buFont typeface="Arial"/>
              <a:buNone/>
            </a:pPr>
            <a:r>
              <a:rPr lang="en-US" sz="600">
                <a:solidFill>
                  <a:schemeClr val="dk1"/>
                </a:solidFill>
                <a:latin typeface="IBM Plex Sans"/>
                <a:ea typeface="IBM Plex Sans"/>
                <a:cs typeface="IBM Plex Sans"/>
                <a:sym typeface="IBM Plex Sans"/>
              </a:rPr>
              <a:t>*Restaurants and Grocers</a:t>
            </a:r>
            <a:endParaRPr sz="600">
              <a:solidFill>
                <a:schemeClr val="dk1"/>
              </a:solidFill>
              <a:latin typeface="IBM Plex Sans"/>
              <a:ea typeface="IBM Plex Sans"/>
              <a:cs typeface="IBM Plex Sans"/>
              <a:sym typeface="IBM Plex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91"/>
        <p:cNvGrpSpPr/>
        <p:nvPr/>
      </p:nvGrpSpPr>
      <p:grpSpPr>
        <a:xfrm>
          <a:off x="0" y="0"/>
          <a:ext cx="0" cy="0"/>
          <a:chOff x="0" y="0"/>
          <a:chExt cx="0" cy="0"/>
        </a:xfrm>
      </p:grpSpPr>
      <p:cxnSp>
        <p:nvCxnSpPr>
          <p:cNvPr id="192" name="Google Shape;192;p9"/>
          <p:cNvCxnSpPr/>
          <p:nvPr/>
        </p:nvCxnSpPr>
        <p:spPr>
          <a:xfrm rot="5400000">
            <a:off x="647106" y="854677"/>
            <a:ext cx="762000" cy="0"/>
          </a:xfrm>
          <a:prstGeom prst="straightConnector1">
            <a:avLst/>
          </a:prstGeom>
          <a:solidFill>
            <a:srgbClr val="FFFFFF"/>
          </a:solidFill>
          <a:ln w="9525" cap="flat" cmpd="sng">
            <a:solidFill>
              <a:srgbClr val="FFFFFF">
                <a:alpha val="29803"/>
              </a:srgbClr>
            </a:solidFill>
            <a:prstDash val="solid"/>
            <a:round/>
            <a:headEnd type="none" w="sm" len="sm"/>
            <a:tailEnd type="none" w="sm" len="sm"/>
          </a:ln>
        </p:spPr>
      </p:cxnSp>
      <p:cxnSp>
        <p:nvCxnSpPr>
          <p:cNvPr id="193" name="Google Shape;193;p9"/>
          <p:cNvCxnSpPr/>
          <p:nvPr/>
        </p:nvCxnSpPr>
        <p:spPr>
          <a:xfrm>
            <a:off x="477497" y="478276"/>
            <a:ext cx="8763000" cy="0"/>
          </a:xfrm>
          <a:prstGeom prst="straightConnector1">
            <a:avLst/>
          </a:prstGeom>
          <a:solidFill>
            <a:srgbClr val="FFFFFF"/>
          </a:solidFill>
          <a:ln w="9525" cap="flat" cmpd="sng">
            <a:solidFill>
              <a:srgbClr val="FFFFFF">
                <a:alpha val="29803"/>
              </a:srgbClr>
            </a:solidFill>
            <a:prstDash val="solid"/>
            <a:round/>
            <a:headEnd type="none" w="sm" len="sm"/>
            <a:tailEnd type="none" w="sm" len="sm"/>
          </a:ln>
        </p:spPr>
      </p:cxnSp>
      <p:sp>
        <p:nvSpPr>
          <p:cNvPr id="194" name="Google Shape;194;p9"/>
          <p:cNvSpPr/>
          <p:nvPr/>
        </p:nvSpPr>
        <p:spPr>
          <a:xfrm>
            <a:off x="5428400" y="4027750"/>
            <a:ext cx="3457500" cy="640200"/>
          </a:xfrm>
          <a:prstGeom prst="rect">
            <a:avLst/>
          </a:prstGeom>
          <a:noFill/>
          <a:ln>
            <a:noFill/>
          </a:ln>
        </p:spPr>
        <p:txBody>
          <a:bodyPr spcFirstLastPara="1" wrap="square" lIns="0" tIns="0" rIns="0" bIns="0" anchor="b" anchorCtr="0">
            <a:noAutofit/>
          </a:bodyPr>
          <a:lstStyle/>
          <a:p>
            <a:pPr marL="0" marR="0" lvl="0" indent="0" algn="l" rtl="0">
              <a:lnSpc>
                <a:spcPct val="140000"/>
              </a:lnSpc>
              <a:spcBef>
                <a:spcPts val="0"/>
              </a:spcBef>
              <a:spcAft>
                <a:spcPts val="0"/>
              </a:spcAft>
              <a:buNone/>
            </a:pPr>
            <a:r>
              <a:rPr lang="en-US" sz="1100">
                <a:solidFill>
                  <a:srgbClr val="FFFFFF"/>
                </a:solidFill>
                <a:latin typeface="IBM Plex Sans"/>
                <a:ea typeface="IBM Plex Sans"/>
                <a:cs typeface="IBM Plex Sans"/>
                <a:sym typeface="IBM Plex Sans"/>
              </a:rPr>
              <a:t>We are dealing with a ‘classic’ classification problem where we are going to predict the Ad click conversion by a user,  given the available information.</a:t>
            </a:r>
            <a:endParaRPr sz="1100" b="0" i="0" u="none" strike="noStrike" cap="none">
              <a:solidFill>
                <a:schemeClr val="dk1"/>
              </a:solidFill>
              <a:latin typeface="Calibri"/>
              <a:ea typeface="Calibri"/>
              <a:cs typeface="Calibri"/>
              <a:sym typeface="Calibri"/>
            </a:endParaRPr>
          </a:p>
        </p:txBody>
      </p:sp>
      <p:sp>
        <p:nvSpPr>
          <p:cNvPr id="195" name="Google Shape;195;p9"/>
          <p:cNvSpPr/>
          <p:nvPr/>
        </p:nvSpPr>
        <p:spPr>
          <a:xfrm>
            <a:off x="-2244" y="628856"/>
            <a:ext cx="914400" cy="30870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1900" b="0" i="0" u="none" strike="noStrike" cap="none">
                <a:solidFill>
                  <a:srgbClr val="00CDBC"/>
                </a:solidFill>
                <a:latin typeface="IBM Plex Sans"/>
                <a:ea typeface="IBM Plex Sans"/>
                <a:cs typeface="IBM Plex Sans"/>
                <a:sym typeface="IBM Plex Sans"/>
              </a:rPr>
              <a:t>02</a:t>
            </a:r>
            <a:endParaRPr sz="1875" b="0" i="0" u="none" strike="noStrike" cap="none">
              <a:solidFill>
                <a:schemeClr val="dk1"/>
              </a:solidFill>
              <a:latin typeface="Calibri"/>
              <a:ea typeface="Calibri"/>
              <a:cs typeface="Calibri"/>
              <a:sym typeface="Calibri"/>
            </a:endParaRPr>
          </a:p>
        </p:txBody>
      </p:sp>
      <p:sp>
        <p:nvSpPr>
          <p:cNvPr id="196" name="Google Shape;196;p9"/>
          <p:cNvSpPr/>
          <p:nvPr/>
        </p:nvSpPr>
        <p:spPr>
          <a:xfrm>
            <a:off x="1119136" y="495509"/>
            <a:ext cx="8229600" cy="681000"/>
          </a:xfrm>
          <a:prstGeom prst="rect">
            <a:avLst/>
          </a:prstGeom>
          <a:noFill/>
          <a:ln>
            <a:noFill/>
          </a:ln>
        </p:spPr>
        <p:txBody>
          <a:bodyPr spcFirstLastPara="1" wrap="square" lIns="0" tIns="0" rIns="0" bIns="0" anchor="t" anchorCtr="0">
            <a:noAutofit/>
          </a:bodyPr>
          <a:lstStyle/>
          <a:p>
            <a:pPr marL="0" marR="0" lvl="0" indent="0" algn="l" rtl="0">
              <a:lnSpc>
                <a:spcPct val="109448"/>
              </a:lnSpc>
              <a:spcBef>
                <a:spcPts val="0"/>
              </a:spcBef>
              <a:spcAft>
                <a:spcPts val="0"/>
              </a:spcAft>
              <a:buNone/>
            </a:pPr>
            <a:r>
              <a:rPr lang="en-US" sz="4900">
                <a:solidFill>
                  <a:srgbClr val="FFFFFF"/>
                </a:solidFill>
                <a:latin typeface="IBM Plex Sans"/>
                <a:ea typeface="IBM Plex Sans"/>
                <a:cs typeface="IBM Plex Sans"/>
                <a:sym typeface="IBM Plex Sans"/>
              </a:rPr>
              <a:t>Problem In Hand</a:t>
            </a:r>
            <a:endParaRPr sz="4875" b="0" i="0" u="none" strike="noStrike" cap="none">
              <a:solidFill>
                <a:schemeClr val="dk1"/>
              </a:solidFill>
              <a:latin typeface="Calibri"/>
              <a:ea typeface="Calibri"/>
              <a:cs typeface="Calibri"/>
              <a:sym typeface="Calibri"/>
            </a:endParaRPr>
          </a:p>
        </p:txBody>
      </p:sp>
      <p:pic>
        <p:nvPicPr>
          <p:cNvPr id="197" name="Google Shape;197;p9"/>
          <p:cNvPicPr preferRelativeResize="0"/>
          <p:nvPr/>
        </p:nvPicPr>
        <p:blipFill>
          <a:blip r:embed="rId3">
            <a:alphaModFix/>
          </a:blip>
          <a:stretch>
            <a:fillRect/>
          </a:stretch>
        </p:blipFill>
        <p:spPr>
          <a:xfrm>
            <a:off x="34150" y="4353950"/>
            <a:ext cx="1175500" cy="713352"/>
          </a:xfrm>
          <a:prstGeom prst="rect">
            <a:avLst/>
          </a:prstGeom>
          <a:noFill/>
          <a:ln>
            <a:noFill/>
          </a:ln>
        </p:spPr>
      </p:pic>
      <p:sp>
        <p:nvSpPr>
          <p:cNvPr id="198" name="Google Shape;198;p9"/>
          <p:cNvSpPr txBox="1"/>
          <p:nvPr/>
        </p:nvSpPr>
        <p:spPr>
          <a:xfrm>
            <a:off x="1038800" y="1944905"/>
            <a:ext cx="7640400" cy="1065000"/>
          </a:xfrm>
          <a:prstGeom prst="rect">
            <a:avLst/>
          </a:prstGeom>
          <a:noFill/>
          <a:ln>
            <a:noFill/>
          </a:ln>
        </p:spPr>
        <p:txBody>
          <a:bodyPr spcFirstLastPara="1" wrap="square" lIns="91425" tIns="91425" rIns="91425" bIns="91425" anchor="b" anchorCtr="0">
            <a:spAutoFit/>
          </a:bodyPr>
          <a:lstStyle/>
          <a:p>
            <a:pPr marL="0" marR="0" lvl="0" indent="0" algn="l" rtl="0">
              <a:lnSpc>
                <a:spcPct val="140000"/>
              </a:lnSpc>
              <a:spcBef>
                <a:spcPts val="0"/>
              </a:spcBef>
              <a:spcAft>
                <a:spcPts val="0"/>
              </a:spcAft>
              <a:buClr>
                <a:srgbClr val="000000"/>
              </a:buClr>
              <a:buFont typeface="Arial"/>
              <a:buNone/>
            </a:pPr>
            <a:r>
              <a:rPr lang="en-US" sz="1100" i="1">
                <a:solidFill>
                  <a:srgbClr val="00CDBC"/>
                </a:solidFill>
                <a:latin typeface="IBM Plex Sans"/>
                <a:ea typeface="IBM Plex Sans"/>
                <a:cs typeface="IBM Plex Sans"/>
                <a:sym typeface="IBM Plex Sans"/>
              </a:rPr>
              <a:t>"Half the money I spend on advertising is wasted; the trouble is I don't know which half." - </a:t>
            </a:r>
            <a:r>
              <a:rPr lang="en-US" sz="1100">
                <a:solidFill>
                  <a:srgbClr val="00CDBC"/>
                </a:solidFill>
                <a:latin typeface="IBM Plex Sans"/>
                <a:ea typeface="IBM Plex Sans"/>
                <a:cs typeface="IBM Plex Sans"/>
                <a:sym typeface="IBM Plex Sans"/>
              </a:rPr>
              <a:t>John Wanamaker</a:t>
            </a:r>
            <a:endParaRPr sz="1100">
              <a:solidFill>
                <a:srgbClr val="00CDBC"/>
              </a:solidFill>
              <a:latin typeface="IBM Plex Sans"/>
              <a:ea typeface="IBM Plex Sans"/>
              <a:cs typeface="IBM Plex Sans"/>
              <a:sym typeface="IBM Plex Sans"/>
            </a:endParaRPr>
          </a:p>
          <a:p>
            <a:pPr marL="0" marR="0" lvl="0" indent="0" algn="l" rtl="0">
              <a:lnSpc>
                <a:spcPct val="140000"/>
              </a:lnSpc>
              <a:spcBef>
                <a:spcPts val="0"/>
              </a:spcBef>
              <a:spcAft>
                <a:spcPts val="0"/>
              </a:spcAft>
              <a:buClr>
                <a:srgbClr val="000000"/>
              </a:buClr>
              <a:buFont typeface="Arial"/>
              <a:buNone/>
            </a:pPr>
            <a:endParaRPr sz="1100">
              <a:solidFill>
                <a:srgbClr val="FFFFFF"/>
              </a:solidFill>
              <a:latin typeface="IBM Plex Sans"/>
              <a:ea typeface="IBM Plex Sans"/>
              <a:cs typeface="IBM Plex Sans"/>
              <a:sym typeface="IBM Plex Sans"/>
            </a:endParaRPr>
          </a:p>
          <a:p>
            <a:pPr marL="0" marR="0" lvl="0" indent="0" algn="l" rtl="0">
              <a:lnSpc>
                <a:spcPct val="140000"/>
              </a:lnSpc>
              <a:spcBef>
                <a:spcPts val="0"/>
              </a:spcBef>
              <a:spcAft>
                <a:spcPts val="0"/>
              </a:spcAft>
              <a:buClr>
                <a:srgbClr val="000000"/>
              </a:buClr>
              <a:buFont typeface="Arial"/>
              <a:buNone/>
            </a:pPr>
            <a:r>
              <a:rPr lang="en-US" sz="1100">
                <a:solidFill>
                  <a:srgbClr val="FFFFFF"/>
                </a:solidFill>
                <a:latin typeface="IBM Plex Sans"/>
                <a:ea typeface="IBM Plex Sans"/>
                <a:cs typeface="IBM Plex Sans"/>
                <a:sym typeface="IBM Plex Sans"/>
              </a:rPr>
              <a:t>By leveraging machine learning and strategic data analysis, we aim to pinpoint and optimize the most effective half, ensuring a more efficient allocation of resources and maximizing the impact of Deliveroo’s  advertising campaigns.</a:t>
            </a:r>
            <a:endParaRPr sz="1100">
              <a:solidFill>
                <a:srgbClr val="FFFFFF"/>
              </a:solidFill>
              <a:latin typeface="IBM Plex Sans"/>
              <a:ea typeface="IBM Plex Sans"/>
              <a:cs typeface="IBM Plex Sans"/>
              <a:sym typeface="IBM Plex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3"/>
        <p:cNvGrpSpPr/>
        <p:nvPr/>
      </p:nvGrpSpPr>
      <p:grpSpPr>
        <a:xfrm>
          <a:off x="0" y="0"/>
          <a:ext cx="0" cy="0"/>
          <a:chOff x="0" y="0"/>
          <a:chExt cx="0" cy="0"/>
        </a:xfrm>
      </p:grpSpPr>
      <p:sp>
        <p:nvSpPr>
          <p:cNvPr id="204" name="Google Shape;204;g2ac7eac6f59_0_150"/>
          <p:cNvSpPr/>
          <p:nvPr/>
        </p:nvSpPr>
        <p:spPr>
          <a:xfrm>
            <a:off x="477101" y="577306"/>
            <a:ext cx="5486400" cy="4191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None/>
            </a:pPr>
            <a:r>
              <a:rPr lang="en-US" sz="3000">
                <a:latin typeface="IBM Plex Sans"/>
                <a:ea typeface="IBM Plex Sans"/>
                <a:cs typeface="IBM Plex Sans"/>
                <a:sym typeface="IBM Plex Sans"/>
              </a:rPr>
              <a:t>Problem In Hand</a:t>
            </a:r>
            <a:endParaRPr sz="3000" b="0" i="0" u="none" strike="noStrike" cap="none">
              <a:solidFill>
                <a:schemeClr val="dk1"/>
              </a:solidFill>
              <a:latin typeface="Calibri"/>
              <a:ea typeface="Calibri"/>
              <a:cs typeface="Calibri"/>
              <a:sym typeface="Calibri"/>
            </a:endParaRPr>
          </a:p>
        </p:txBody>
      </p:sp>
      <p:cxnSp>
        <p:nvCxnSpPr>
          <p:cNvPr id="205" name="Google Shape;205;g2ac7eac6f59_0_150"/>
          <p:cNvCxnSpPr/>
          <p:nvPr/>
        </p:nvCxnSpPr>
        <p:spPr>
          <a:xfrm>
            <a:off x="417043" y="221377"/>
            <a:ext cx="81921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206" name="Google Shape;206;g2ac7eac6f59_0_150"/>
          <p:cNvSpPr/>
          <p:nvPr/>
        </p:nvSpPr>
        <p:spPr>
          <a:xfrm>
            <a:off x="471323" y="1358389"/>
            <a:ext cx="7651200" cy="381000"/>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1200">
                <a:latin typeface="IBM Plex Sans"/>
                <a:ea typeface="IBM Plex Sans"/>
                <a:cs typeface="IBM Plex Sans"/>
                <a:sym typeface="IBM Plex Sans"/>
              </a:rPr>
              <a:t>As a group of Data Scientists and Marketing Analysts, our main goal is to : </a:t>
            </a:r>
            <a:endParaRPr sz="1200" b="0" i="0" u="none" strike="noStrike" cap="none">
              <a:solidFill>
                <a:schemeClr val="dk1"/>
              </a:solidFill>
              <a:latin typeface="Calibri"/>
              <a:ea typeface="Calibri"/>
              <a:cs typeface="Calibri"/>
              <a:sym typeface="Calibri"/>
            </a:endParaRPr>
          </a:p>
        </p:txBody>
      </p:sp>
      <p:pic>
        <p:nvPicPr>
          <p:cNvPr id="207" name="Google Shape;207;g2ac7eac6f59_0_150"/>
          <p:cNvPicPr preferRelativeResize="0"/>
          <p:nvPr/>
        </p:nvPicPr>
        <p:blipFill>
          <a:blip r:embed="rId3">
            <a:alphaModFix/>
          </a:blip>
          <a:stretch>
            <a:fillRect/>
          </a:stretch>
        </p:blipFill>
        <p:spPr>
          <a:xfrm>
            <a:off x="64200" y="4430150"/>
            <a:ext cx="1175500" cy="713352"/>
          </a:xfrm>
          <a:prstGeom prst="rect">
            <a:avLst/>
          </a:prstGeom>
          <a:noFill/>
          <a:ln>
            <a:noFill/>
          </a:ln>
        </p:spPr>
      </p:pic>
      <p:sp>
        <p:nvSpPr>
          <p:cNvPr id="208" name="Google Shape;208;g2ac7eac6f59_0_150"/>
          <p:cNvSpPr/>
          <p:nvPr/>
        </p:nvSpPr>
        <p:spPr>
          <a:xfrm>
            <a:off x="1290784" y="1991667"/>
            <a:ext cx="914400" cy="3087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900" b="0" i="0" u="none" strike="noStrike" cap="none">
                <a:solidFill>
                  <a:srgbClr val="00CDBC"/>
                </a:solidFill>
                <a:latin typeface="IBM Plex Sans"/>
                <a:ea typeface="IBM Plex Sans"/>
                <a:cs typeface="IBM Plex Sans"/>
                <a:sym typeface="IBM Plex Sans"/>
              </a:rPr>
              <a:t>01</a:t>
            </a:r>
            <a:endParaRPr sz="1875" b="0" i="0" u="none" strike="noStrike" cap="none">
              <a:solidFill>
                <a:schemeClr val="dk1"/>
              </a:solidFill>
              <a:latin typeface="Calibri"/>
              <a:ea typeface="Calibri"/>
              <a:cs typeface="Calibri"/>
              <a:sym typeface="Calibri"/>
            </a:endParaRPr>
          </a:p>
        </p:txBody>
      </p:sp>
      <p:cxnSp>
        <p:nvCxnSpPr>
          <p:cNvPr id="209" name="Google Shape;209;g2ac7eac6f59_0_150"/>
          <p:cNvCxnSpPr/>
          <p:nvPr/>
        </p:nvCxnSpPr>
        <p:spPr>
          <a:xfrm rot="5400000">
            <a:off x="1566626" y="2124677"/>
            <a:ext cx="3810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210" name="Google Shape;210;g2ac7eac6f59_0_150"/>
          <p:cNvSpPr/>
          <p:nvPr/>
        </p:nvSpPr>
        <p:spPr>
          <a:xfrm>
            <a:off x="1896136" y="1934190"/>
            <a:ext cx="1836300" cy="159900"/>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1200">
                <a:solidFill>
                  <a:schemeClr val="dk1"/>
                </a:solidFill>
                <a:latin typeface="IBM Plex Sans"/>
                <a:ea typeface="IBM Plex Sans"/>
                <a:cs typeface="IBM Plex Sans"/>
                <a:sym typeface="IBM Plex Sans"/>
              </a:rPr>
              <a:t>Understand the available data</a:t>
            </a:r>
            <a:endParaRPr sz="1200" i="0" u="none" strike="noStrike" cap="none">
              <a:solidFill>
                <a:schemeClr val="dk1"/>
              </a:solidFill>
              <a:latin typeface="IBM Plex Sans"/>
              <a:ea typeface="IBM Plex Sans"/>
              <a:cs typeface="IBM Plex Sans"/>
              <a:sym typeface="IBM Plex Sans"/>
            </a:endParaRPr>
          </a:p>
        </p:txBody>
      </p:sp>
      <p:sp>
        <p:nvSpPr>
          <p:cNvPr id="211" name="Google Shape;211;g2ac7eac6f59_0_150"/>
          <p:cNvSpPr/>
          <p:nvPr/>
        </p:nvSpPr>
        <p:spPr>
          <a:xfrm>
            <a:off x="5436297" y="1970340"/>
            <a:ext cx="446400" cy="3087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900" b="0" i="0" u="none" strike="noStrike" cap="none">
                <a:solidFill>
                  <a:srgbClr val="00CDBC"/>
                </a:solidFill>
                <a:latin typeface="IBM Plex Sans"/>
                <a:ea typeface="IBM Plex Sans"/>
                <a:cs typeface="IBM Plex Sans"/>
                <a:sym typeface="IBM Plex Sans"/>
              </a:rPr>
              <a:t>02</a:t>
            </a:r>
            <a:endParaRPr sz="1875" b="0" i="0" u="none" strike="noStrike" cap="none">
              <a:solidFill>
                <a:schemeClr val="dk1"/>
              </a:solidFill>
              <a:latin typeface="Calibri"/>
              <a:ea typeface="Calibri"/>
              <a:cs typeface="Calibri"/>
              <a:sym typeface="Calibri"/>
            </a:endParaRPr>
          </a:p>
        </p:txBody>
      </p:sp>
      <p:cxnSp>
        <p:nvCxnSpPr>
          <p:cNvPr id="212" name="Google Shape;212;g2ac7eac6f59_0_150"/>
          <p:cNvCxnSpPr/>
          <p:nvPr/>
        </p:nvCxnSpPr>
        <p:spPr>
          <a:xfrm rot="5400000">
            <a:off x="5701388" y="2124683"/>
            <a:ext cx="3810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213" name="Google Shape;213;g2ac7eac6f59_0_150"/>
          <p:cNvSpPr/>
          <p:nvPr/>
        </p:nvSpPr>
        <p:spPr>
          <a:xfrm>
            <a:off x="6040602" y="2044740"/>
            <a:ext cx="1912500" cy="159900"/>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Clr>
                <a:srgbClr val="000000"/>
              </a:buClr>
              <a:buFont typeface="Arial"/>
              <a:buNone/>
            </a:pPr>
            <a:r>
              <a:rPr lang="en-US" sz="1200">
                <a:solidFill>
                  <a:schemeClr val="dk1"/>
                </a:solidFill>
                <a:latin typeface="IBM Plex Sans"/>
                <a:ea typeface="IBM Plex Sans"/>
                <a:cs typeface="IBM Plex Sans"/>
                <a:sym typeface="IBM Plex Sans"/>
              </a:rPr>
              <a:t>Perform data analysis</a:t>
            </a:r>
            <a:endParaRPr sz="1100" i="0" u="none" strike="noStrike" cap="none">
              <a:solidFill>
                <a:schemeClr val="dk1"/>
              </a:solidFill>
              <a:latin typeface="IBM Plex Sans"/>
              <a:ea typeface="IBM Plex Sans"/>
              <a:cs typeface="IBM Plex Sans"/>
              <a:sym typeface="IBM Plex Sans"/>
            </a:endParaRPr>
          </a:p>
        </p:txBody>
      </p:sp>
      <p:sp>
        <p:nvSpPr>
          <p:cNvPr id="214" name="Google Shape;214;g2ac7eac6f59_0_150"/>
          <p:cNvSpPr/>
          <p:nvPr/>
        </p:nvSpPr>
        <p:spPr>
          <a:xfrm>
            <a:off x="1266754" y="2944415"/>
            <a:ext cx="446400" cy="3087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900" b="0" i="0" u="none" strike="noStrike" cap="none">
                <a:solidFill>
                  <a:srgbClr val="00CDBC"/>
                </a:solidFill>
                <a:latin typeface="IBM Plex Sans"/>
                <a:ea typeface="IBM Plex Sans"/>
                <a:cs typeface="IBM Plex Sans"/>
                <a:sym typeface="IBM Plex Sans"/>
              </a:rPr>
              <a:t>03</a:t>
            </a:r>
            <a:endParaRPr sz="1875" b="0" i="0" u="none" strike="noStrike" cap="none">
              <a:solidFill>
                <a:schemeClr val="dk1"/>
              </a:solidFill>
              <a:latin typeface="Calibri"/>
              <a:ea typeface="Calibri"/>
              <a:cs typeface="Calibri"/>
              <a:sym typeface="Calibri"/>
            </a:endParaRPr>
          </a:p>
        </p:txBody>
      </p:sp>
      <p:cxnSp>
        <p:nvCxnSpPr>
          <p:cNvPr id="215" name="Google Shape;215;g2ac7eac6f59_0_150"/>
          <p:cNvCxnSpPr/>
          <p:nvPr/>
        </p:nvCxnSpPr>
        <p:spPr>
          <a:xfrm rot="5400000">
            <a:off x="1566626" y="3098776"/>
            <a:ext cx="3810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216" name="Google Shape;216;g2ac7eac6f59_0_150"/>
          <p:cNvSpPr txBox="1"/>
          <p:nvPr/>
        </p:nvSpPr>
        <p:spPr>
          <a:xfrm>
            <a:off x="473200" y="3986459"/>
            <a:ext cx="84021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200">
                <a:solidFill>
                  <a:schemeClr val="dk1"/>
                </a:solidFill>
                <a:latin typeface="IBM Plex Sans"/>
                <a:ea typeface="IBM Plex Sans"/>
                <a:cs typeface="IBM Plex Sans"/>
                <a:sym typeface="IBM Plex Sans"/>
              </a:rPr>
              <a:t>Predicting ad click patterns </a:t>
            </a:r>
            <a:r>
              <a:rPr lang="en-US" sz="1200" b="1">
                <a:solidFill>
                  <a:schemeClr val="dk1"/>
                </a:solidFill>
                <a:latin typeface="IBM Plex Sans"/>
                <a:ea typeface="IBM Plex Sans"/>
                <a:cs typeface="IBM Plex Sans"/>
                <a:sym typeface="IBM Plex Sans"/>
              </a:rPr>
              <a:t>optimizes marketing spend</a:t>
            </a:r>
            <a:r>
              <a:rPr lang="en-US" sz="1200">
                <a:solidFill>
                  <a:schemeClr val="dk1"/>
                </a:solidFill>
                <a:latin typeface="IBM Plex Sans"/>
                <a:ea typeface="IBM Plex Sans"/>
                <a:cs typeface="IBM Plex Sans"/>
                <a:sym typeface="IBM Plex Sans"/>
              </a:rPr>
              <a:t> by targeting the most relevant audience, increasing efficiency and ROI. It also refines ad content and placement, enhancing engagement and conversion with the intended demographic.</a:t>
            </a:r>
            <a:endParaRPr sz="1200">
              <a:solidFill>
                <a:schemeClr val="dk1"/>
              </a:solidFill>
              <a:latin typeface="IBM Plex Sans"/>
              <a:ea typeface="IBM Plex Sans"/>
              <a:cs typeface="IBM Plex Sans"/>
              <a:sym typeface="IBM Plex Sans"/>
            </a:endParaRPr>
          </a:p>
        </p:txBody>
      </p:sp>
      <p:sp>
        <p:nvSpPr>
          <p:cNvPr id="217" name="Google Shape;217;g2ac7eac6f59_0_150"/>
          <p:cNvSpPr/>
          <p:nvPr/>
        </p:nvSpPr>
        <p:spPr>
          <a:xfrm>
            <a:off x="1852498" y="2887415"/>
            <a:ext cx="1836300" cy="841500"/>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1200">
                <a:solidFill>
                  <a:schemeClr val="dk1"/>
                </a:solidFill>
                <a:latin typeface="IBM Plex Sans"/>
                <a:ea typeface="IBM Plex Sans"/>
                <a:cs typeface="IBM Plex Sans"/>
                <a:sym typeface="IBM Plex Sans"/>
              </a:rPr>
              <a:t>Leverage the best ML models to make predictions</a:t>
            </a:r>
            <a:endParaRPr sz="1200">
              <a:solidFill>
                <a:schemeClr val="dk1"/>
              </a:solidFill>
              <a:latin typeface="IBM Plex Sans"/>
              <a:ea typeface="IBM Plex Sans"/>
              <a:cs typeface="IBM Plex Sans"/>
              <a:sym typeface="IBM Plex Sans"/>
            </a:endParaRPr>
          </a:p>
        </p:txBody>
      </p:sp>
      <p:sp>
        <p:nvSpPr>
          <p:cNvPr id="218" name="Google Shape;218;g2ac7eac6f59_0_150"/>
          <p:cNvSpPr/>
          <p:nvPr/>
        </p:nvSpPr>
        <p:spPr>
          <a:xfrm>
            <a:off x="5440354" y="2944415"/>
            <a:ext cx="446400" cy="3087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900" b="0" i="0" u="none" strike="noStrike" cap="none">
                <a:solidFill>
                  <a:srgbClr val="00CDBC"/>
                </a:solidFill>
                <a:latin typeface="IBM Plex Sans"/>
                <a:ea typeface="IBM Plex Sans"/>
                <a:cs typeface="IBM Plex Sans"/>
                <a:sym typeface="IBM Plex Sans"/>
              </a:rPr>
              <a:t>0</a:t>
            </a:r>
            <a:r>
              <a:rPr lang="en-US" sz="1900">
                <a:solidFill>
                  <a:srgbClr val="00CDBC"/>
                </a:solidFill>
                <a:latin typeface="IBM Plex Sans"/>
                <a:ea typeface="IBM Plex Sans"/>
                <a:cs typeface="IBM Plex Sans"/>
                <a:sym typeface="IBM Plex Sans"/>
              </a:rPr>
              <a:t>4</a:t>
            </a:r>
            <a:endParaRPr sz="1875" b="0" i="0" u="none" strike="noStrike" cap="none">
              <a:solidFill>
                <a:schemeClr val="dk1"/>
              </a:solidFill>
              <a:latin typeface="Calibri"/>
              <a:ea typeface="Calibri"/>
              <a:cs typeface="Calibri"/>
              <a:sym typeface="Calibri"/>
            </a:endParaRPr>
          </a:p>
        </p:txBody>
      </p:sp>
      <p:cxnSp>
        <p:nvCxnSpPr>
          <p:cNvPr id="219" name="Google Shape;219;g2ac7eac6f59_0_150"/>
          <p:cNvCxnSpPr/>
          <p:nvPr/>
        </p:nvCxnSpPr>
        <p:spPr>
          <a:xfrm rot="5400000">
            <a:off x="5701388" y="3110006"/>
            <a:ext cx="381000" cy="0"/>
          </a:xfrm>
          <a:prstGeom prst="straightConnector1">
            <a:avLst/>
          </a:prstGeom>
          <a:solidFill>
            <a:srgbClr val="959D56">
              <a:alpha val="20000"/>
            </a:srgbClr>
          </a:solidFill>
          <a:ln w="9525" cap="flat" cmpd="sng">
            <a:solidFill>
              <a:srgbClr val="111111">
                <a:alpha val="20000"/>
              </a:srgbClr>
            </a:solidFill>
            <a:prstDash val="solid"/>
            <a:round/>
            <a:headEnd type="none" w="sm" len="sm"/>
            <a:tailEnd type="none" w="sm" len="sm"/>
          </a:ln>
        </p:spPr>
      </p:cxnSp>
      <p:sp>
        <p:nvSpPr>
          <p:cNvPr id="220" name="Google Shape;220;g2ac7eac6f59_0_150"/>
          <p:cNvSpPr/>
          <p:nvPr/>
        </p:nvSpPr>
        <p:spPr>
          <a:xfrm>
            <a:off x="6054375" y="2898875"/>
            <a:ext cx="2453700" cy="159900"/>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Clr>
                <a:srgbClr val="000000"/>
              </a:buClr>
              <a:buFont typeface="Arial"/>
              <a:buNone/>
            </a:pPr>
            <a:r>
              <a:rPr lang="en-US" sz="1200">
                <a:solidFill>
                  <a:schemeClr val="dk1"/>
                </a:solidFill>
                <a:latin typeface="IBM Plex Sans"/>
                <a:ea typeface="IBM Plex Sans"/>
                <a:cs typeface="IBM Plex Sans"/>
                <a:sym typeface="IBM Plex Sans"/>
              </a:rPr>
              <a:t>Offer strategic recommendations to Deliveroo’s marketing team</a:t>
            </a:r>
            <a:endParaRPr sz="1100" i="0" u="none" strike="noStrike" cap="none">
              <a:solidFill>
                <a:schemeClr val="dk1"/>
              </a:solidFill>
              <a:latin typeface="IBM Plex Sans"/>
              <a:ea typeface="IBM Plex Sans"/>
              <a:cs typeface="IBM Plex Sans"/>
              <a:sym typeface="IBM Plex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25"/>
        <p:cNvGrpSpPr/>
        <p:nvPr/>
      </p:nvGrpSpPr>
      <p:grpSpPr>
        <a:xfrm>
          <a:off x="0" y="0"/>
          <a:ext cx="0" cy="0"/>
          <a:chOff x="0" y="0"/>
          <a:chExt cx="0" cy="0"/>
        </a:xfrm>
      </p:grpSpPr>
      <p:cxnSp>
        <p:nvCxnSpPr>
          <p:cNvPr id="226" name="Google Shape;226;p11"/>
          <p:cNvCxnSpPr/>
          <p:nvPr/>
        </p:nvCxnSpPr>
        <p:spPr>
          <a:xfrm rot="5400000">
            <a:off x="647106" y="854677"/>
            <a:ext cx="762000" cy="0"/>
          </a:xfrm>
          <a:prstGeom prst="straightConnector1">
            <a:avLst/>
          </a:prstGeom>
          <a:solidFill>
            <a:srgbClr val="FFFFFF"/>
          </a:solidFill>
          <a:ln w="9525" cap="flat" cmpd="sng">
            <a:solidFill>
              <a:srgbClr val="FFFFFF">
                <a:alpha val="29803"/>
              </a:srgbClr>
            </a:solidFill>
            <a:prstDash val="solid"/>
            <a:round/>
            <a:headEnd type="none" w="sm" len="sm"/>
            <a:tailEnd type="none" w="sm" len="sm"/>
          </a:ln>
        </p:spPr>
      </p:cxnSp>
      <p:cxnSp>
        <p:nvCxnSpPr>
          <p:cNvPr id="227" name="Google Shape;227;p11"/>
          <p:cNvCxnSpPr/>
          <p:nvPr/>
        </p:nvCxnSpPr>
        <p:spPr>
          <a:xfrm>
            <a:off x="477497" y="478276"/>
            <a:ext cx="8763000" cy="0"/>
          </a:xfrm>
          <a:prstGeom prst="straightConnector1">
            <a:avLst/>
          </a:prstGeom>
          <a:solidFill>
            <a:srgbClr val="FFFFFF"/>
          </a:solidFill>
          <a:ln w="9525" cap="flat" cmpd="sng">
            <a:solidFill>
              <a:srgbClr val="FFFFFF">
                <a:alpha val="29803"/>
              </a:srgbClr>
            </a:solidFill>
            <a:prstDash val="solid"/>
            <a:round/>
            <a:headEnd type="none" w="sm" len="sm"/>
            <a:tailEnd type="none" w="sm" len="sm"/>
          </a:ln>
        </p:spPr>
      </p:cxnSp>
      <p:sp>
        <p:nvSpPr>
          <p:cNvPr id="228" name="Google Shape;228;p11"/>
          <p:cNvSpPr/>
          <p:nvPr/>
        </p:nvSpPr>
        <p:spPr>
          <a:xfrm>
            <a:off x="6142625" y="3215226"/>
            <a:ext cx="2743200" cy="1452600"/>
          </a:xfrm>
          <a:prstGeom prst="rect">
            <a:avLst/>
          </a:prstGeom>
          <a:noFill/>
          <a:ln>
            <a:noFill/>
          </a:ln>
        </p:spPr>
        <p:txBody>
          <a:bodyPr spcFirstLastPara="1" wrap="square" lIns="0" tIns="0" rIns="0" bIns="0" anchor="b" anchorCtr="0">
            <a:noAutofit/>
          </a:bodyPr>
          <a:lstStyle/>
          <a:p>
            <a:pPr marL="0" marR="0" lvl="0" indent="0" algn="l" rtl="0">
              <a:lnSpc>
                <a:spcPct val="140000"/>
              </a:lnSpc>
              <a:spcBef>
                <a:spcPts val="0"/>
              </a:spcBef>
              <a:spcAft>
                <a:spcPts val="0"/>
              </a:spcAft>
              <a:buNone/>
            </a:pPr>
            <a:r>
              <a:rPr lang="en-US" sz="1100">
                <a:solidFill>
                  <a:srgbClr val="FFFFFF"/>
                </a:solidFill>
                <a:latin typeface="IBM Plex Sans"/>
                <a:ea typeface="IBM Plex Sans"/>
                <a:cs typeface="IBM Plex Sans"/>
                <a:sym typeface="IBM Plex Sans"/>
              </a:rPr>
              <a:t>This dataset contains customer interaction with Ad campaign of Deliveroo. It has information about </a:t>
            </a:r>
            <a:r>
              <a:rPr lang="en-US" sz="1100">
                <a:solidFill>
                  <a:schemeClr val="lt1"/>
                </a:solidFill>
                <a:latin typeface="IBM Plex Sans"/>
                <a:ea typeface="IBM Plex Sans"/>
                <a:cs typeface="IBM Plex Sans"/>
                <a:sym typeface="IBM Plex Sans"/>
              </a:rPr>
              <a:t>social media interaction, </a:t>
            </a:r>
            <a:r>
              <a:rPr lang="en-US" sz="1100">
                <a:solidFill>
                  <a:srgbClr val="FFFFFF"/>
                </a:solidFill>
                <a:latin typeface="IBM Plex Sans"/>
                <a:ea typeface="IBM Plex Sans"/>
                <a:cs typeface="IBM Plex Sans"/>
                <a:sym typeface="IBM Plex Sans"/>
              </a:rPr>
              <a:t>timings, demography and lot more.</a:t>
            </a:r>
            <a:endParaRPr sz="1100" b="0" i="0" u="none" strike="noStrike" cap="none">
              <a:solidFill>
                <a:schemeClr val="dk1"/>
              </a:solidFill>
              <a:latin typeface="Calibri"/>
              <a:ea typeface="Calibri"/>
              <a:cs typeface="Calibri"/>
              <a:sym typeface="Calibri"/>
            </a:endParaRPr>
          </a:p>
        </p:txBody>
      </p:sp>
      <p:sp>
        <p:nvSpPr>
          <p:cNvPr id="229" name="Google Shape;229;p11"/>
          <p:cNvSpPr/>
          <p:nvPr/>
        </p:nvSpPr>
        <p:spPr>
          <a:xfrm>
            <a:off x="-2244" y="552656"/>
            <a:ext cx="914400" cy="30870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1900" b="0" i="0" u="none" strike="noStrike" cap="none">
                <a:solidFill>
                  <a:srgbClr val="00CDBC"/>
                </a:solidFill>
                <a:latin typeface="IBM Plex Sans"/>
                <a:ea typeface="IBM Plex Sans"/>
                <a:cs typeface="IBM Plex Sans"/>
                <a:sym typeface="IBM Plex Sans"/>
              </a:rPr>
              <a:t>03</a:t>
            </a:r>
            <a:endParaRPr sz="1875" b="0" i="0" u="none" strike="noStrike" cap="none">
              <a:solidFill>
                <a:srgbClr val="00CDBC"/>
              </a:solidFill>
              <a:latin typeface="Calibri"/>
              <a:ea typeface="Calibri"/>
              <a:cs typeface="Calibri"/>
              <a:sym typeface="Calibri"/>
            </a:endParaRPr>
          </a:p>
        </p:txBody>
      </p:sp>
      <p:sp>
        <p:nvSpPr>
          <p:cNvPr id="230" name="Google Shape;230;p11"/>
          <p:cNvSpPr/>
          <p:nvPr/>
        </p:nvSpPr>
        <p:spPr>
          <a:xfrm>
            <a:off x="1119136" y="419309"/>
            <a:ext cx="8229600" cy="681000"/>
          </a:xfrm>
          <a:prstGeom prst="rect">
            <a:avLst/>
          </a:prstGeom>
          <a:noFill/>
          <a:ln>
            <a:noFill/>
          </a:ln>
        </p:spPr>
        <p:txBody>
          <a:bodyPr spcFirstLastPara="1" wrap="square" lIns="0" tIns="0" rIns="0" bIns="0" anchor="t" anchorCtr="0">
            <a:noAutofit/>
          </a:bodyPr>
          <a:lstStyle/>
          <a:p>
            <a:pPr marL="0" marR="0" lvl="0" indent="0" algn="l" rtl="0">
              <a:lnSpc>
                <a:spcPct val="109448"/>
              </a:lnSpc>
              <a:spcBef>
                <a:spcPts val="0"/>
              </a:spcBef>
              <a:spcAft>
                <a:spcPts val="0"/>
              </a:spcAft>
              <a:buNone/>
            </a:pPr>
            <a:r>
              <a:rPr lang="en-US" sz="4900">
                <a:solidFill>
                  <a:srgbClr val="FFFFFF"/>
                </a:solidFill>
                <a:latin typeface="IBM Plex Sans"/>
                <a:ea typeface="IBM Plex Sans"/>
                <a:cs typeface="IBM Plex Sans"/>
                <a:sym typeface="IBM Plex Sans"/>
              </a:rPr>
              <a:t>Dataset Overview</a:t>
            </a:r>
            <a:endParaRPr sz="4875" b="0" i="0" u="none" strike="noStrike" cap="none">
              <a:solidFill>
                <a:schemeClr val="dk1"/>
              </a:solidFill>
              <a:latin typeface="Calibri"/>
              <a:ea typeface="Calibri"/>
              <a:cs typeface="Calibri"/>
              <a:sym typeface="Calibri"/>
            </a:endParaRPr>
          </a:p>
        </p:txBody>
      </p:sp>
      <p:pic>
        <p:nvPicPr>
          <p:cNvPr id="231" name="Google Shape;231;p11"/>
          <p:cNvPicPr preferRelativeResize="0"/>
          <p:nvPr/>
        </p:nvPicPr>
        <p:blipFill>
          <a:blip r:embed="rId3">
            <a:alphaModFix/>
          </a:blip>
          <a:stretch>
            <a:fillRect/>
          </a:stretch>
        </p:blipFill>
        <p:spPr>
          <a:xfrm>
            <a:off x="34150" y="4430150"/>
            <a:ext cx="1175500" cy="713352"/>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3483</Words>
  <Application>Microsoft Office PowerPoint</Application>
  <PresentationFormat>On-screen Show (16:9)</PresentationFormat>
  <Paragraphs>599</Paragraphs>
  <Slides>45</Slides>
  <Notes>45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Courier New</vt:lpstr>
      <vt:lpstr>Roboto</vt:lpstr>
      <vt:lpstr>Calibri</vt:lpstr>
      <vt:lpstr>IBM Plex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Pitch Software GmbH</dc:creator>
  <cp:lastModifiedBy>Irene Sunny (Student at CentraleSupelec)</cp:lastModifiedBy>
  <cp:revision>2</cp:revision>
  <dcterms:created xsi:type="dcterms:W3CDTF">2024-01-05T17:37:19Z</dcterms:created>
  <dcterms:modified xsi:type="dcterms:W3CDTF">2024-01-09T12:10:28Z</dcterms:modified>
</cp:coreProperties>
</file>