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5143500" cy="9144000"/>
  <p:embeddedFontLst>
    <p:embeddedFont>
      <p:font typeface="DM Sans" pitchFamily="2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jL/mXwIsn8LEG2HyPyy7uUB6rS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57400" y="685800"/>
            <a:ext cx="34291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b94ef4797_4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2bb94ef4797_4_121:notes"/>
          <p:cNvSpPr txBox="1">
            <a:spLocks noGrp="1"/>
          </p:cNvSpPr>
          <p:nvPr>
            <p:ph type="body" idx="1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YIRU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b94ef4797_3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g2bb94ef4797_3_27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bb94ef4797_3_27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bb94ef479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" name="Google Shape;22;g2bb94ef4797_0_3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AND SLIDE BEFORE = 90 seconds total TOPS IRENE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g2bb94ef4797_0_3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AND SLIDE BEFORE = 90 seconds total TOPS IRENE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" name="Google Shape;39;p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AND SLIDE BEFORE = 90 seconds total TOPS IRENE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bb94ef4797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" name="Google Shape;54;g2bb94ef4797_4_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SECONDS JO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g2bb94ef4797_4_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b94ef4797_3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g2bb94ef4797_3_6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1MIN 30 IRENE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2bb94ef4797_3_6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+ LAST SLIDE 2 MN MAX - TOTAL TIME = 10MN MAX JO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rnest.essec.edu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rMUzzx5ta5wVaMBuxr9LJfy5wLJWL69x/vie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/>
          <p:nvPr/>
        </p:nvSpPr>
        <p:spPr>
          <a:xfrm>
            <a:off x="463990" y="1449840"/>
            <a:ext cx="6811763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Paris AI Hackathon</a:t>
            </a:r>
            <a:endParaRPr/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478184" y="474840"/>
            <a:ext cx="3657600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May </a:t>
            </a:r>
            <a:r>
              <a:rPr lang="en-US" sz="900" b="0" i="0" u="none" strike="noStrike" cap="none" baseline="30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26th </a:t>
            </a:r>
            <a:r>
              <a:rPr lang="en-US" sz="9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2024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14;p1"/>
          <p:cNvCxnSpPr/>
          <p:nvPr/>
        </p:nvCxnSpPr>
        <p:spPr>
          <a:xfrm>
            <a:off x="476250" y="716756"/>
            <a:ext cx="8191500" cy="0"/>
          </a:xfrm>
          <a:prstGeom prst="straightConnector1">
            <a:avLst/>
          </a:prstGeom>
          <a:solidFill>
            <a:srgbClr val="37BF8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1"/>
          <p:cNvSpPr/>
          <p:nvPr/>
        </p:nvSpPr>
        <p:spPr>
          <a:xfrm>
            <a:off x="5845656" y="2571750"/>
            <a:ext cx="1047750" cy="104775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58200" tIns="123675" rIns="58200" bIns="123675" anchor="ctr" anchorCtr="0">
            <a:noAutofit/>
          </a:bodyPr>
          <a:lstStyle/>
          <a:p>
            <a:pPr marL="0" marR="0" lvl="0" indent="0" algn="ctr" rtl="0">
              <a:lnSpc>
                <a:spcPct val="1500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endParaRPr sz="11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16;p1"/>
          <p:cNvCxnSpPr/>
          <p:nvPr/>
        </p:nvCxnSpPr>
        <p:spPr>
          <a:xfrm>
            <a:off x="6227239" y="3095934"/>
            <a:ext cx="309562" cy="0"/>
          </a:xfrm>
          <a:prstGeom prst="straightConnector1">
            <a:avLst/>
          </a:prstGeom>
          <a:solidFill>
            <a:srgbClr val="37BF8D"/>
          </a:solidFill>
          <a:ln w="15875" cap="flat" cmpd="sng">
            <a:solidFill>
              <a:srgbClr val="75707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7" name="Google Shape;1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4129" y="-1"/>
            <a:ext cx="386987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70682" y="4426744"/>
            <a:ext cx="534525" cy="4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"/>
          <p:cNvSpPr txBox="1"/>
          <p:nvPr/>
        </p:nvSpPr>
        <p:spPr>
          <a:xfrm>
            <a:off x="397301" y="2866827"/>
            <a:ext cx="37065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 Track</a:t>
            </a:r>
            <a:endParaRPr dirty="0"/>
          </a:p>
        </p:txBody>
      </p:sp>
      <p:sp>
        <p:nvSpPr>
          <p:cNvPr id="2" name="Google Shape;19;p1">
            <a:extLst>
              <a:ext uri="{FF2B5EF4-FFF2-40B4-BE49-F238E27FC236}">
                <a16:creationId xmlns:a16="http://schemas.microsoft.com/office/drawing/2014/main" id="{A0FE21AB-F6AF-A6C9-8AF7-206F163E4747}"/>
              </a:ext>
            </a:extLst>
          </p:cNvPr>
          <p:cNvSpPr txBox="1"/>
          <p:nvPr/>
        </p:nvSpPr>
        <p:spPr>
          <a:xfrm>
            <a:off x="387762" y="4539390"/>
            <a:ext cx="370658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</a:rPr>
              <a:t>Tribe PARI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1A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Google Shape;131;p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1213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342638" y="382637"/>
            <a:ext cx="8450297" cy="867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76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Raise a ticket for human agent</a:t>
            </a:r>
            <a:endParaRPr/>
          </a:p>
        </p:txBody>
      </p:sp>
      <p:sp>
        <p:nvSpPr>
          <p:cNvPr id="134" name="Google Shape;134;p8"/>
          <p:cNvSpPr/>
          <p:nvPr/>
        </p:nvSpPr>
        <p:spPr>
          <a:xfrm>
            <a:off x="1573550" y="2087552"/>
            <a:ext cx="1906200" cy="2305500"/>
          </a:xfrm>
          <a:prstGeom prst="roundRect">
            <a:avLst>
              <a:gd name="adj" fmla="val 2185"/>
            </a:avLst>
          </a:prstGeom>
          <a:solidFill>
            <a:srgbClr val="2326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"/>
          <p:cNvSpPr/>
          <p:nvPr/>
        </p:nvSpPr>
        <p:spPr>
          <a:xfrm>
            <a:off x="1712416" y="2226395"/>
            <a:ext cx="1628626" cy="433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67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Seamless Escalation</a:t>
            </a:r>
            <a:endParaRPr sz="13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8"/>
          <p:cNvSpPr/>
          <p:nvPr/>
        </p:nvSpPr>
        <p:spPr>
          <a:xfrm>
            <a:off x="1712426" y="2743650"/>
            <a:ext cx="1767600" cy="10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4" b="0" i="0" u="none" strike="noStrike" cap="non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If the chatbot is unable to provide a satisfactory answer, students can easily raise a support ticket to be handled by a human agent.</a:t>
            </a:r>
            <a:endParaRPr sz="10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"/>
          <p:cNvSpPr/>
          <p:nvPr/>
        </p:nvSpPr>
        <p:spPr>
          <a:xfrm>
            <a:off x="3618750" y="2087551"/>
            <a:ext cx="1906200" cy="2305500"/>
          </a:xfrm>
          <a:prstGeom prst="roundRect">
            <a:avLst>
              <a:gd name="adj" fmla="val 2185"/>
            </a:avLst>
          </a:prstGeom>
          <a:solidFill>
            <a:srgbClr val="2326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"/>
          <p:cNvSpPr/>
          <p:nvPr/>
        </p:nvSpPr>
        <p:spPr>
          <a:xfrm>
            <a:off x="3757613" y="2226395"/>
            <a:ext cx="1628626" cy="433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67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Personalized Attention</a:t>
            </a:r>
            <a:endParaRPr sz="13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8"/>
          <p:cNvSpPr/>
          <p:nvPr/>
        </p:nvSpPr>
        <p:spPr>
          <a:xfrm>
            <a:off x="3757626" y="2743650"/>
            <a:ext cx="1801500" cy="10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4" b="0" i="0" u="none" strike="noStrike" cap="non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The ticket system ensures that each student's issue is addressed individually, with a dedicated agent providing the necessary assistance.</a:t>
            </a:r>
            <a:endParaRPr sz="10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"/>
          <p:cNvSpPr/>
          <p:nvPr/>
        </p:nvSpPr>
        <p:spPr>
          <a:xfrm>
            <a:off x="5663950" y="2087552"/>
            <a:ext cx="1906200" cy="2305500"/>
          </a:xfrm>
          <a:prstGeom prst="roundRect">
            <a:avLst>
              <a:gd name="adj" fmla="val 2185"/>
            </a:avLst>
          </a:prstGeom>
          <a:solidFill>
            <a:srgbClr val="2326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"/>
          <p:cNvSpPr/>
          <p:nvPr/>
        </p:nvSpPr>
        <p:spPr>
          <a:xfrm>
            <a:off x="5802809" y="2226395"/>
            <a:ext cx="1628626" cy="433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67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Continuous Improvement</a:t>
            </a:r>
            <a:endParaRPr sz="13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8"/>
          <p:cNvSpPr/>
          <p:nvPr/>
        </p:nvSpPr>
        <p:spPr>
          <a:xfrm>
            <a:off x="5802809" y="2743646"/>
            <a:ext cx="1700170" cy="124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4" b="0" i="0" u="none" strike="noStrike" cap="non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The feedback and insights gathered from the ticket system will be used to further enhance the chatbot's capabilities and knowledge base.</a:t>
            </a:r>
            <a:endParaRPr sz="10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BD97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b94ef4797_4_121"/>
          <p:cNvSpPr/>
          <p:nvPr/>
        </p:nvSpPr>
        <p:spPr>
          <a:xfrm>
            <a:off x="343646" y="-610325"/>
            <a:ext cx="84567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Implementation</a:t>
            </a:r>
            <a:endParaRPr sz="1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2bb94ef4797_4_121"/>
          <p:cNvSpPr txBox="1"/>
          <p:nvPr/>
        </p:nvSpPr>
        <p:spPr>
          <a:xfrm>
            <a:off x="343646" y="1365525"/>
            <a:ext cx="7470300" cy="26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15404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367"/>
              <a:buFont typeface="Montserrat"/>
              <a:buAutoNum type="arabicPeriod"/>
            </a:pPr>
            <a:r>
              <a:rPr lang="en-US" sz="1367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Precise Matching with Similarity Search on Title and Content</a:t>
            </a:r>
            <a:endParaRPr sz="1367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5404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67"/>
              <a:buFont typeface="Montserrat"/>
              <a:buAutoNum type="arabicPeriod"/>
            </a:pPr>
            <a:r>
              <a:rPr lang="en-US" sz="1367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Source Documents Quoted</a:t>
            </a:r>
            <a:endParaRPr sz="1367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5404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67"/>
              <a:buFont typeface="Montserrat"/>
              <a:buAutoNum type="arabicPeriod"/>
            </a:pPr>
            <a:r>
              <a:rPr lang="en-US" sz="1367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Handling URLs in Answers</a:t>
            </a:r>
            <a:endParaRPr sz="1367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5404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67"/>
              <a:buFont typeface="Montserrat"/>
              <a:buAutoNum type="arabicPeriod"/>
            </a:pPr>
            <a:r>
              <a:rPr lang="en-US" sz="1367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Conversational In Nature</a:t>
            </a:r>
            <a:endParaRPr sz="1367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5404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67"/>
              <a:buFont typeface="Montserrat"/>
              <a:buAutoNum type="arabicPeriod"/>
            </a:pPr>
            <a:r>
              <a:rPr lang="en-US" sz="1367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Thought-Out Prompt Engineering</a:t>
            </a:r>
            <a:endParaRPr sz="1367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5404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67"/>
              <a:buFont typeface="Montserrat"/>
              <a:buAutoNum type="arabicPeriod"/>
            </a:pPr>
            <a:r>
              <a:rPr lang="en-US" sz="1367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Multi-Lingual Support</a:t>
            </a:r>
            <a:endParaRPr sz="1367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5404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67"/>
              <a:buFont typeface="Montserrat"/>
              <a:buAutoNum type="arabicPeriod"/>
            </a:pPr>
            <a:r>
              <a:rPr lang="en-US" sz="1367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Robust Backend Infrastructure</a:t>
            </a:r>
            <a:endParaRPr sz="1367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5404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67"/>
              <a:buFont typeface="Montserrat"/>
              <a:buAutoNum type="arabicPeriod"/>
            </a:pPr>
            <a:r>
              <a:rPr lang="en-US" sz="1367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Scalable</a:t>
            </a:r>
            <a:endParaRPr sz="1367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b94ef4797_3_273"/>
          <p:cNvSpPr/>
          <p:nvPr/>
        </p:nvSpPr>
        <p:spPr>
          <a:xfrm>
            <a:off x="458884" y="1428750"/>
            <a:ext cx="5947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THANK YOU</a:t>
            </a:r>
            <a:endParaRPr sz="5400" b="0" i="0" u="none" strike="noStrike" cap="non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QUESTIONS ?</a:t>
            </a:r>
            <a:endParaRPr sz="5400" b="0" i="0" u="none" strike="noStrike" cap="non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56" name="Google Shape;156;g2bb94ef4797_3_273"/>
          <p:cNvCxnSpPr/>
          <p:nvPr/>
        </p:nvCxnSpPr>
        <p:spPr>
          <a:xfrm>
            <a:off x="476250" y="716756"/>
            <a:ext cx="8191500" cy="0"/>
          </a:xfrm>
          <a:prstGeom prst="straightConnector1">
            <a:avLst/>
          </a:prstGeom>
          <a:solidFill>
            <a:srgbClr val="37BF8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57;g2bb94ef4797_3_273"/>
          <p:cNvCxnSpPr/>
          <p:nvPr/>
        </p:nvCxnSpPr>
        <p:spPr>
          <a:xfrm>
            <a:off x="6227239" y="3095934"/>
            <a:ext cx="309600" cy="0"/>
          </a:xfrm>
          <a:prstGeom prst="straightConnector1">
            <a:avLst/>
          </a:prstGeom>
          <a:solidFill>
            <a:srgbClr val="37BF8D"/>
          </a:solidFill>
          <a:ln w="15875" cap="flat" cmpd="sng">
            <a:solidFill>
              <a:srgbClr val="75707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58" name="Google Shape;158;g2bb94ef4797_3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363" y="0"/>
            <a:ext cx="385762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bb94ef4797_3_273"/>
          <p:cNvSpPr txBox="1"/>
          <p:nvPr/>
        </p:nvSpPr>
        <p:spPr>
          <a:xfrm>
            <a:off x="6606500" y="3936201"/>
            <a:ext cx="2780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Tribe PARI</a:t>
            </a:r>
            <a:endParaRPr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2bb94ef4797_0_35"/>
          <p:cNvSpPr/>
          <p:nvPr/>
        </p:nvSpPr>
        <p:spPr>
          <a:xfrm>
            <a:off x="457199" y="90735"/>
            <a:ext cx="8229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89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lang="en-US" sz="5300" b="0" i="0" u="none" strike="noStrike" cap="none" dirty="0">
                <a:solidFill>
                  <a:srgbClr val="020202"/>
                </a:solidFill>
                <a:latin typeface="DM Sans"/>
                <a:ea typeface="DM Sans"/>
                <a:cs typeface="DM Sans"/>
                <a:sym typeface="DM Sans"/>
              </a:rPr>
              <a:t>Firstly, We L</a:t>
            </a:r>
            <a:r>
              <a:rPr lang="en-US" sz="5300" dirty="0">
                <a:solidFill>
                  <a:srgbClr val="020202"/>
                </a:solidFill>
                <a:latin typeface="DM Sans"/>
                <a:ea typeface="DM Sans"/>
                <a:cs typeface="DM Sans"/>
                <a:sym typeface="DM Sans"/>
              </a:rPr>
              <a:t>istened</a:t>
            </a:r>
            <a:r>
              <a:rPr lang="en-US" sz="5300" b="0" i="0" u="none" strike="noStrike" cap="none" dirty="0">
                <a:solidFill>
                  <a:srgbClr val="020202"/>
                </a:solidFill>
                <a:latin typeface="DM Sans"/>
                <a:ea typeface="DM Sans"/>
                <a:cs typeface="DM Sans"/>
                <a:sym typeface="DM Sans"/>
              </a:rPr>
              <a:t>!</a:t>
            </a:r>
            <a:endParaRPr sz="52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g2bb94ef4797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788" y="1518163"/>
            <a:ext cx="7682270" cy="3150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F54E3D7-2B5D-FE55-BDF3-FDDF7DAE572E}"/>
              </a:ext>
            </a:extLst>
          </p:cNvPr>
          <p:cNvGrpSpPr/>
          <p:nvPr/>
        </p:nvGrpSpPr>
        <p:grpSpPr>
          <a:xfrm>
            <a:off x="1783946" y="1401980"/>
            <a:ext cx="5576107" cy="3439442"/>
            <a:chOff x="985358" y="1978769"/>
            <a:chExt cx="4122825" cy="2126708"/>
          </a:xfrm>
        </p:grpSpPr>
        <p:pic>
          <p:nvPicPr>
            <p:cNvPr id="3" name="Google Shape;26;g2bb94ef4797_0_35">
              <a:extLst>
                <a:ext uri="{FF2B5EF4-FFF2-40B4-BE49-F238E27FC236}">
                  <a16:creationId xmlns:a16="http://schemas.microsoft.com/office/drawing/2014/main" id="{A8CF494E-EBBF-B04E-4A5E-E066BAC020A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r="8237"/>
            <a:stretch/>
          </p:blipFill>
          <p:spPr>
            <a:xfrm>
              <a:off x="985358" y="1978769"/>
              <a:ext cx="4122825" cy="40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28;g2bb94ef4797_0_35">
              <a:extLst>
                <a:ext uri="{FF2B5EF4-FFF2-40B4-BE49-F238E27FC236}">
                  <a16:creationId xmlns:a16="http://schemas.microsoft.com/office/drawing/2014/main" id="{6A5C880C-5792-79C3-6380-419295762586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85358" y="2382452"/>
              <a:ext cx="4122825" cy="1723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Google Shape;29;g2bb94ef4797_0_35">
            <a:extLst>
              <a:ext uri="{FF2B5EF4-FFF2-40B4-BE49-F238E27FC236}">
                <a16:creationId xmlns:a16="http://schemas.microsoft.com/office/drawing/2014/main" id="{C056A9FD-3F32-CAEA-CBBD-A3377B13B61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27526" y="1285338"/>
            <a:ext cx="3927048" cy="36243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56190B7-2F5F-5CAA-9D92-F9F52BF84539}"/>
              </a:ext>
            </a:extLst>
          </p:cNvPr>
          <p:cNvGrpSpPr/>
          <p:nvPr/>
        </p:nvGrpSpPr>
        <p:grpSpPr>
          <a:xfrm>
            <a:off x="3216650" y="660950"/>
            <a:ext cx="4746905" cy="4085443"/>
            <a:chOff x="1934856" y="134509"/>
            <a:chExt cx="6140766" cy="562003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0227067-6944-FE44-0ABA-2C37F7D41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35056" y="134509"/>
              <a:ext cx="3086259" cy="110495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1B78906-73E4-D27E-9FAF-8663479F3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34856" y="1239466"/>
              <a:ext cx="6140766" cy="451508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/>
          <p:nvPr/>
        </p:nvSpPr>
        <p:spPr>
          <a:xfrm>
            <a:off x="457200" y="1396091"/>
            <a:ext cx="8229600" cy="3045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“Our teammates from </a:t>
            </a:r>
            <a:r>
              <a:rPr lang="en-US" sz="5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ESSEC</a:t>
            </a:r>
            <a:r>
              <a:rPr lang="en-US" sz="5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raised </a:t>
            </a:r>
            <a:r>
              <a:rPr lang="en-US" sz="5400" b="0" i="1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65 tickets, </a:t>
            </a:r>
            <a:r>
              <a:rPr lang="en-US" sz="5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combined, over 16 months</a:t>
            </a:r>
            <a:r>
              <a:rPr lang="en-US" sz="52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endParaRPr sz="52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36;p2"/>
          <p:cNvSpPr/>
          <p:nvPr/>
        </p:nvSpPr>
        <p:spPr>
          <a:xfrm>
            <a:off x="2035629" y="253027"/>
            <a:ext cx="4288972" cy="955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2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of  </a:t>
            </a:r>
            <a:endParaRPr sz="52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80;g2bb94ef4797_3_62">
            <a:extLst>
              <a:ext uri="{FF2B5EF4-FFF2-40B4-BE49-F238E27FC236}">
                <a16:creationId xmlns:a16="http://schemas.microsoft.com/office/drawing/2014/main" id="{F8906ABC-5A9A-B7E7-3A00-65CEB8C1631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1779"/>
          <a:stretch/>
        </p:blipFill>
        <p:spPr>
          <a:xfrm>
            <a:off x="5318509" y="175497"/>
            <a:ext cx="1006092" cy="95522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E764CC-5CD7-195F-B858-44EFC4EA5397}"/>
              </a:ext>
            </a:extLst>
          </p:cNvPr>
          <p:cNvSpPr txBox="1"/>
          <p:nvPr/>
        </p:nvSpPr>
        <p:spPr>
          <a:xfrm>
            <a:off x="3679818" y="1285780"/>
            <a:ext cx="19943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i="1" dirty="0">
                <a:effectLst/>
                <a:hlinkClick r:id="rId4"/>
              </a:rPr>
              <a:t>https://</a:t>
            </a:r>
            <a:r>
              <a:rPr lang="en-IN" sz="1100" i="1" dirty="0" err="1">
                <a:effectLst/>
                <a:hlinkClick r:id="rId4"/>
              </a:rPr>
              <a:t>ernest.essec.edu</a:t>
            </a:r>
            <a:r>
              <a:rPr lang="en-IN" sz="1100" i="1" dirty="0">
                <a:effectLst/>
                <a:hlinkClick r:id="rId4"/>
              </a:rPr>
              <a:t>/</a:t>
            </a:r>
            <a:endParaRPr lang="en-IN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3"/>
          <p:cNvPicPr preferRelativeResize="0"/>
          <p:nvPr/>
        </p:nvPicPr>
        <p:blipFill rotWithShape="1">
          <a:blip r:embed="rId3">
            <a:alphaModFix/>
          </a:blip>
          <a:srcRect l="1105" r="43752"/>
          <a:stretch/>
        </p:blipFill>
        <p:spPr>
          <a:xfrm>
            <a:off x="98417" y="729384"/>
            <a:ext cx="3241221" cy="354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49246" y="873578"/>
            <a:ext cx="3445507" cy="339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3"/>
          <p:cNvPicPr preferRelativeResize="0"/>
          <p:nvPr/>
        </p:nvPicPr>
        <p:blipFill rotWithShape="1">
          <a:blip r:embed="rId5">
            <a:alphaModFix/>
          </a:blip>
          <a:srcRect r="8801"/>
          <a:stretch/>
        </p:blipFill>
        <p:spPr>
          <a:xfrm>
            <a:off x="6089667" y="586601"/>
            <a:ext cx="2955915" cy="382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3"/>
          <p:cNvSpPr/>
          <p:nvPr/>
        </p:nvSpPr>
        <p:spPr>
          <a:xfrm>
            <a:off x="171451" y="2359478"/>
            <a:ext cx="2677796" cy="151855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2985407" y="2679265"/>
            <a:ext cx="2337707" cy="325191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6177667" y="1028046"/>
            <a:ext cx="2867115" cy="147839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410935" y="166106"/>
            <a:ext cx="1581150" cy="449036"/>
          </a:xfrm>
          <a:prstGeom prst="rect">
            <a:avLst/>
          </a:prstGeom>
          <a:solidFill>
            <a:srgbClr val="37BF8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89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1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3651356" y="166106"/>
            <a:ext cx="1581150" cy="449036"/>
          </a:xfrm>
          <a:prstGeom prst="rect">
            <a:avLst/>
          </a:prstGeom>
          <a:solidFill>
            <a:srgbClr val="37BF8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89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2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6997484" y="133770"/>
            <a:ext cx="1581150" cy="449036"/>
          </a:xfrm>
          <a:prstGeom prst="rect">
            <a:avLst/>
          </a:prstGeom>
          <a:solidFill>
            <a:srgbClr val="37BF8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89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3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138678" y="4324277"/>
            <a:ext cx="9005322" cy="832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Repeated Themes | Solutions Available in the Portal | No Enhancement Initiatives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b94ef4797_4_1"/>
          <p:cNvSpPr/>
          <p:nvPr/>
        </p:nvSpPr>
        <p:spPr>
          <a:xfrm>
            <a:off x="653399" y="4138375"/>
            <a:ext cx="50037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Thereby, enhance Port Aventura’s </a:t>
            </a:r>
            <a:endParaRPr sz="1500" b="0" i="1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visitor experience and satisfaction</a:t>
            </a:r>
            <a:endParaRPr sz="1450" b="0" i="1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g2bb94ef4797_4_1"/>
          <p:cNvSpPr/>
          <p:nvPr/>
        </p:nvSpPr>
        <p:spPr>
          <a:xfrm>
            <a:off x="555756" y="2795984"/>
            <a:ext cx="2689500" cy="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rPr>
              <a:t>SHORT TERM</a:t>
            </a:r>
            <a:endParaRPr sz="1100" b="1" i="0" u="none" strike="noStrike" cap="none">
              <a:solidFill>
                <a:srgbClr val="02020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02020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00050" marR="0" lvl="0" indent="-2349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000"/>
              <a:buFont typeface="DM Sans"/>
              <a:buChar char="➔"/>
            </a:pPr>
            <a:r>
              <a:rPr lang="en-US" sz="1000" b="0" i="0" u="none" strike="noStrike" cap="non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rPr>
              <a:t>Identify </a:t>
            </a:r>
            <a:r>
              <a:rPr lang="en-US" sz="1000" b="1" i="0" u="none" strike="noStrike" cap="non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rPr>
              <a:t>drivers of waiting times </a:t>
            </a:r>
            <a:endParaRPr sz="1000" b="1" i="0" u="none" strike="noStrike" cap="none">
              <a:solidFill>
                <a:srgbClr val="02020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00050" marR="0" lvl="0" indent="-1714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rPr>
              <a:t>based on </a:t>
            </a:r>
            <a:r>
              <a:rPr lang="en-US" sz="1000" b="1" i="0" u="none" strike="noStrike" cap="non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rPr>
              <a:t>historical values </a:t>
            </a:r>
            <a:endParaRPr sz="1000" b="1" i="0" u="none" strike="noStrike" cap="none">
              <a:solidFill>
                <a:srgbClr val="02020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00050" marR="0" lvl="0" indent="-2349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000"/>
              <a:buFont typeface="Roboto"/>
              <a:buChar char="➔"/>
            </a:pPr>
            <a:r>
              <a:rPr lang="en-US" sz="1000" b="0" i="0" u="none" strike="noStrike" cap="non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rPr>
              <a:t>Pinpoint areas of improvement</a:t>
            </a:r>
            <a:endParaRPr sz="1100" b="1" i="0" u="none" strike="noStrike" cap="none">
              <a:solidFill>
                <a:srgbClr val="02020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g2bb94ef4797_4_1"/>
          <p:cNvSpPr/>
          <p:nvPr/>
        </p:nvSpPr>
        <p:spPr>
          <a:xfrm>
            <a:off x="476250" y="475261"/>
            <a:ext cx="8229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89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lang="en-US" sz="53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Problem In Hand</a:t>
            </a:r>
            <a:endParaRPr sz="52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g2bb94ef4797_4_1"/>
          <p:cNvSpPr/>
          <p:nvPr/>
        </p:nvSpPr>
        <p:spPr>
          <a:xfrm>
            <a:off x="304796" y="1172503"/>
            <a:ext cx="381000" cy="381000"/>
          </a:xfrm>
          <a:prstGeom prst="ellipse">
            <a:avLst/>
          </a:prstGeom>
          <a:solidFill>
            <a:srgbClr val="020202"/>
          </a:solidFill>
          <a:ln>
            <a:noFill/>
          </a:ln>
        </p:spPr>
        <p:txBody>
          <a:bodyPr spcFirstLastPara="1" wrap="square" lIns="21150" tIns="44975" rIns="21150" bIns="44975" anchor="ctr" anchorCtr="0">
            <a:noAutofit/>
          </a:bodyPr>
          <a:lstStyle/>
          <a:p>
            <a:pPr marL="0" marR="0" lvl="0" indent="0" algn="ctr" rtl="0">
              <a:lnSpc>
                <a:spcPct val="153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17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g2bb94ef4797_4_1"/>
          <p:cNvSpPr/>
          <p:nvPr/>
        </p:nvSpPr>
        <p:spPr>
          <a:xfrm>
            <a:off x="3345313" y="1172503"/>
            <a:ext cx="381000" cy="381000"/>
          </a:xfrm>
          <a:prstGeom prst="ellipse">
            <a:avLst/>
          </a:prstGeom>
          <a:solidFill>
            <a:srgbClr val="020202"/>
          </a:solidFill>
          <a:ln>
            <a:noFill/>
          </a:ln>
        </p:spPr>
        <p:txBody>
          <a:bodyPr spcFirstLastPara="1" wrap="square" lIns="21150" tIns="44975" rIns="21150" bIns="44975" anchor="ctr" anchorCtr="0">
            <a:noAutofit/>
          </a:bodyPr>
          <a:lstStyle/>
          <a:p>
            <a:pPr marL="0" marR="0" lvl="0" indent="0" algn="ctr" rtl="0">
              <a:lnSpc>
                <a:spcPct val="153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sz="17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g2bb94ef4797_4_1"/>
          <p:cNvSpPr txBox="1"/>
          <p:nvPr/>
        </p:nvSpPr>
        <p:spPr>
          <a:xfrm>
            <a:off x="625224" y="1533173"/>
            <a:ext cx="2620032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FFBB34"/>
                </a:solidFill>
                <a:latin typeface="Arial"/>
                <a:ea typeface="Arial"/>
                <a:cs typeface="Arial"/>
                <a:sym typeface="Arial"/>
              </a:rPr>
              <a:t>Overwhelming Information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existing FAQ portal contained vast amount of information spread across numerous sections and articles.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Students struggle to find specific answers quickly, leading to frustration and inefficiency.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bb94ef4797_4_1"/>
          <p:cNvSpPr txBox="1"/>
          <p:nvPr/>
        </p:nvSpPr>
        <p:spPr>
          <a:xfrm>
            <a:off x="3602840" y="1488429"/>
            <a:ext cx="2381581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FFBB34"/>
                </a:solidFill>
                <a:latin typeface="Arial"/>
                <a:ea typeface="Arial"/>
                <a:cs typeface="Arial"/>
                <a:sym typeface="Arial"/>
              </a:rPr>
              <a:t>Poor Navigation and Search Functionality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Navigation is not intuitive, making it difficult for students to locate relevant sections.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search functionality is often ineffective as it is just keyword based.</a:t>
            </a: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2bb94ef4797_4_1"/>
          <p:cNvSpPr txBox="1"/>
          <p:nvPr/>
        </p:nvSpPr>
        <p:spPr>
          <a:xfrm>
            <a:off x="2114032" y="3248834"/>
            <a:ext cx="2620032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FFBB34"/>
                </a:solidFill>
                <a:latin typeface="Arial"/>
                <a:ea typeface="Arial"/>
                <a:cs typeface="Arial"/>
                <a:sym typeface="Arial"/>
              </a:rPr>
              <a:t>Repeated Questions and Lack of Analytics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Administrators face repeated questions, leading to redundancy and inefficiency.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initiatives to analyze the themes of tickets, preventing improvements in information availability and accessibility.</a:t>
            </a:r>
            <a:endParaRPr/>
          </a:p>
        </p:txBody>
      </p:sp>
      <p:sp>
        <p:nvSpPr>
          <p:cNvPr id="65" name="Google Shape;65;g2bb94ef4797_4_1"/>
          <p:cNvSpPr/>
          <p:nvPr/>
        </p:nvSpPr>
        <p:spPr>
          <a:xfrm>
            <a:off x="6195330" y="1187478"/>
            <a:ext cx="381000" cy="381000"/>
          </a:xfrm>
          <a:prstGeom prst="ellipse">
            <a:avLst/>
          </a:prstGeom>
          <a:solidFill>
            <a:srgbClr val="020202"/>
          </a:solidFill>
          <a:ln>
            <a:noFill/>
          </a:ln>
        </p:spPr>
        <p:txBody>
          <a:bodyPr spcFirstLastPara="1" wrap="square" lIns="21150" tIns="44975" rIns="21150" bIns="44975" anchor="ctr" anchorCtr="0">
            <a:noAutofit/>
          </a:bodyPr>
          <a:lstStyle/>
          <a:p>
            <a:pPr marL="0" marR="0" lvl="0" indent="0" algn="ctr" rtl="0">
              <a:lnSpc>
                <a:spcPct val="153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sz="17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2bb94ef4797_4_1"/>
          <p:cNvSpPr txBox="1"/>
          <p:nvPr/>
        </p:nvSpPr>
        <p:spPr>
          <a:xfrm>
            <a:off x="6507695" y="1448228"/>
            <a:ext cx="2381581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FFBB34"/>
                </a:solidFill>
                <a:latin typeface="Arial"/>
                <a:ea typeface="Arial"/>
                <a:cs typeface="Arial"/>
                <a:sym typeface="Arial"/>
              </a:rPr>
              <a:t>Slow Response Time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Delayed response time from registrar that is problematic for students that need urgent assistance</a:t>
            </a: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2bb94ef4797_4_1"/>
          <p:cNvSpPr txBox="1"/>
          <p:nvPr/>
        </p:nvSpPr>
        <p:spPr>
          <a:xfrm>
            <a:off x="5657099" y="3248834"/>
            <a:ext cx="2737638" cy="146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FFBB34"/>
                </a:solidFill>
                <a:latin typeface="Arial"/>
                <a:ea typeface="Arial"/>
                <a:cs typeface="Arial"/>
                <a:sym typeface="Arial"/>
              </a:rPr>
              <a:t>Frustrating Experience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Lack of personalization and no real time assistance lead to a suboptimal user experience, deterring students from utilizing the portal effectively.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Wastage of involved stakeholders time</a:t>
            </a:r>
            <a:endParaRPr/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2bb94ef4797_4_1"/>
          <p:cNvSpPr/>
          <p:nvPr/>
        </p:nvSpPr>
        <p:spPr>
          <a:xfrm>
            <a:off x="1744740" y="3055270"/>
            <a:ext cx="381000" cy="381000"/>
          </a:xfrm>
          <a:prstGeom prst="ellipse">
            <a:avLst/>
          </a:prstGeom>
          <a:solidFill>
            <a:srgbClr val="020202"/>
          </a:solidFill>
          <a:ln>
            <a:noFill/>
          </a:ln>
        </p:spPr>
        <p:txBody>
          <a:bodyPr spcFirstLastPara="1" wrap="square" lIns="21150" tIns="44975" rIns="21150" bIns="44975" anchor="ctr" anchorCtr="0">
            <a:noAutofit/>
          </a:bodyPr>
          <a:lstStyle/>
          <a:p>
            <a:pPr marL="0" marR="0" lvl="0" indent="0" algn="ctr" rtl="0">
              <a:lnSpc>
                <a:spcPct val="153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sz="17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g2bb94ef4797_4_1"/>
          <p:cNvSpPr/>
          <p:nvPr/>
        </p:nvSpPr>
        <p:spPr>
          <a:xfrm>
            <a:off x="5276099" y="3055270"/>
            <a:ext cx="381000" cy="381000"/>
          </a:xfrm>
          <a:prstGeom prst="ellipse">
            <a:avLst/>
          </a:prstGeom>
          <a:solidFill>
            <a:srgbClr val="020202"/>
          </a:solidFill>
          <a:ln>
            <a:noFill/>
          </a:ln>
        </p:spPr>
        <p:txBody>
          <a:bodyPr spcFirstLastPara="1" wrap="square" lIns="21150" tIns="44975" rIns="21150" bIns="44975" anchor="ctr" anchorCtr="0">
            <a:noAutofit/>
          </a:bodyPr>
          <a:lstStyle/>
          <a:p>
            <a:pPr marL="0" marR="0" lvl="0" indent="0" algn="ctr" rtl="0">
              <a:lnSpc>
                <a:spcPct val="153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 sz="17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BD97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b94ef4797_3_62"/>
          <p:cNvSpPr txBox="1"/>
          <p:nvPr/>
        </p:nvSpPr>
        <p:spPr>
          <a:xfrm>
            <a:off x="6359441" y="2036213"/>
            <a:ext cx="1625400" cy="17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2bb94ef4797_3_62"/>
          <p:cNvSpPr/>
          <p:nvPr/>
        </p:nvSpPr>
        <p:spPr>
          <a:xfrm>
            <a:off x="415222" y="326393"/>
            <a:ext cx="6981621" cy="718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 dirty="0" err="1">
                <a:solidFill>
                  <a:srgbClr val="020202"/>
                </a:solidFill>
                <a:latin typeface="DM Sans"/>
                <a:ea typeface="DM Sans"/>
                <a:cs typeface="DM Sans"/>
                <a:sym typeface="DM Sans"/>
              </a:rPr>
              <a:t>CampusBOLT</a:t>
            </a:r>
            <a:r>
              <a:rPr lang="en-US" sz="4800" b="0" i="0" u="none" strike="noStrike" cap="none" dirty="0">
                <a:solidFill>
                  <a:srgbClr val="020202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Speeding Up Your Campus Success</a:t>
            </a:r>
            <a:endParaRPr sz="2000" b="0" i="0" u="none" strike="noStrike" cap="none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" name="Google Shape;77;g2bb94ef4797_3_62"/>
          <p:cNvSpPr/>
          <p:nvPr/>
        </p:nvSpPr>
        <p:spPr>
          <a:xfrm>
            <a:off x="415222" y="2596499"/>
            <a:ext cx="5178300" cy="2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2bb94ef4797_3_62"/>
          <p:cNvSpPr txBox="1"/>
          <p:nvPr/>
        </p:nvSpPr>
        <p:spPr>
          <a:xfrm>
            <a:off x="594945" y="2981179"/>
            <a:ext cx="5838511" cy="144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SzPts val="12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20202"/>
                </a:solidFill>
                <a:latin typeface="DM Sans"/>
                <a:ea typeface="DM Sans"/>
                <a:cs typeface="DM Sans"/>
              </a:rPr>
              <a:t>I</a:t>
            </a:r>
            <a:r>
              <a:rPr lang="en-IN" dirty="0" err="1">
                <a:solidFill>
                  <a:srgbClr val="020202"/>
                </a:solidFill>
                <a:latin typeface="DM Sans"/>
                <a:ea typeface="DM Sans"/>
                <a:cs typeface="DM Sans"/>
              </a:rPr>
              <a:t>nstant</a:t>
            </a:r>
            <a:r>
              <a:rPr lang="en-IN" dirty="0">
                <a:solidFill>
                  <a:srgbClr val="020202"/>
                </a:solidFill>
                <a:latin typeface="DM Sans"/>
                <a:ea typeface="DM Sans"/>
                <a:cs typeface="DM Sans"/>
              </a:rPr>
              <a:t> Information Access</a:t>
            </a:r>
            <a:endParaRPr dirty="0">
              <a:solidFill>
                <a:srgbClr val="020202"/>
              </a:solidFill>
              <a:latin typeface="DM Sans"/>
              <a:ea typeface="DM Sans"/>
              <a:cs typeface="DM Sans"/>
            </a:endParaRPr>
          </a:p>
          <a:p>
            <a:pPr marL="285750" indent="-285750">
              <a:buSzPts val="12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20202"/>
                </a:solidFill>
                <a:latin typeface="DM Sans"/>
                <a:ea typeface="DM Sans"/>
                <a:cs typeface="DM Sans"/>
              </a:rPr>
              <a:t>Real-Time Assistance for Urgent Queries</a:t>
            </a:r>
          </a:p>
          <a:p>
            <a:pPr marL="285750" indent="-285750">
              <a:buSzPts val="12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20202"/>
                </a:solidFill>
                <a:latin typeface="DM Sans"/>
                <a:ea typeface="DM Sans"/>
                <a:cs typeface="DM Sans"/>
              </a:rPr>
              <a:t>Multilingual Support for International Potential and Enrolled Students</a:t>
            </a:r>
          </a:p>
          <a:p>
            <a:pPr marL="285750" indent="-285750">
              <a:buSzPts val="12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20202"/>
                </a:solidFill>
                <a:latin typeface="DM Sans"/>
                <a:ea typeface="DM Sans"/>
                <a:cs typeface="DM Sans"/>
                <a:sym typeface="Roboto"/>
              </a:rPr>
              <a:t>Operational Efficiency For Administration</a:t>
            </a:r>
            <a:endParaRPr dirty="0">
              <a:solidFill>
                <a:srgbClr val="020202"/>
              </a:solidFill>
              <a:latin typeface="DM Sans"/>
              <a:ea typeface="DM Sans"/>
              <a:cs typeface="DM Sans"/>
              <a:sym typeface="Robo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g2bb94ef4797_3_62"/>
          <p:cNvSpPr txBox="1"/>
          <p:nvPr/>
        </p:nvSpPr>
        <p:spPr>
          <a:xfrm>
            <a:off x="357282" y="1442909"/>
            <a:ext cx="8429436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20202"/>
                </a:solidFill>
                <a:latin typeface="DM Sans"/>
                <a:ea typeface="DM Sans"/>
                <a:cs typeface="DM Sans"/>
              </a:rPr>
              <a:t>Our RAG + Mistral LLM based AI chatbot combines the strengths of retrieval-based and generative approaches to provide accurate and contextual responses to a user’s administrative concerns, in real time.</a:t>
            </a:r>
            <a:endParaRPr dirty="0">
              <a:solidFill>
                <a:srgbClr val="020202"/>
              </a:solidFill>
              <a:latin typeface="DM Sans"/>
              <a:ea typeface="DM Sans"/>
              <a:cs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5" title="0222 (1).mov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279975"/>
            <a:ext cx="9144000" cy="54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5"/>
          <p:cNvSpPr/>
          <p:nvPr/>
        </p:nvSpPr>
        <p:spPr>
          <a:xfrm>
            <a:off x="280307" y="970356"/>
            <a:ext cx="8229600" cy="1461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5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CampusBOLT </a:t>
            </a:r>
            <a:r>
              <a:rPr lang="en-US" sz="54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Demo</a:t>
            </a:r>
            <a:r>
              <a:rPr lang="en-US" sz="525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5250" b="0" i="0" u="none" strike="noStrike" cap="non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95637" y="2276448"/>
            <a:ext cx="1562163" cy="87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1A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"/>
          <p:cNvSpPr/>
          <p:nvPr/>
        </p:nvSpPr>
        <p:spPr>
          <a:xfrm>
            <a:off x="495874" y="340259"/>
            <a:ext cx="8313390" cy="867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76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No hallucinations, just crisp answers</a:t>
            </a:r>
            <a:endParaRPr sz="44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8" name="Google Shape;98;p4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6795" y="1683703"/>
            <a:ext cx="347144" cy="34714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"/>
          <p:cNvSpPr/>
          <p:nvPr/>
        </p:nvSpPr>
        <p:spPr>
          <a:xfrm>
            <a:off x="1336796" y="2169701"/>
            <a:ext cx="1735931" cy="216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67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Reliable</a:t>
            </a:r>
            <a:endParaRPr sz="13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1336796" y="2469962"/>
            <a:ext cx="1860054" cy="10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4" b="0" i="0" u="none" strike="noStrike" cap="non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The chatbot provides accurate and trustworthy information, drawing directly from the school's official documents and resources.</a:t>
            </a:r>
            <a:endParaRPr sz="10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4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05134" y="1683703"/>
            <a:ext cx="347144" cy="34714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"/>
          <p:cNvSpPr/>
          <p:nvPr/>
        </p:nvSpPr>
        <p:spPr>
          <a:xfrm>
            <a:off x="3405135" y="2169701"/>
            <a:ext cx="1735931" cy="216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67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Focused</a:t>
            </a:r>
            <a:endParaRPr sz="13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3405135" y="2469962"/>
            <a:ext cx="1860054" cy="10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4" b="0" i="0" u="none" strike="noStrike" cap="non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The responses are carefully curated to address the specific needs of the user, without any irrelevant or hallucinated content.</a:t>
            </a:r>
            <a:endParaRPr sz="10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4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73473" y="1683703"/>
            <a:ext cx="347144" cy="34714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/>
          <p:nvPr/>
        </p:nvSpPr>
        <p:spPr>
          <a:xfrm>
            <a:off x="5473474" y="2169701"/>
            <a:ext cx="1735931" cy="216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67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Concise</a:t>
            </a:r>
            <a:endParaRPr sz="13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5473474" y="2469962"/>
            <a:ext cx="1860128" cy="10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4" b="0" i="0" u="none" strike="noStrike" cap="non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The chatbot delivers its responses in a clear and succinct manner, ensuring that students quickly find the information they need.</a:t>
            </a:r>
            <a:endParaRPr sz="10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1A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/>
          <p:nvPr/>
        </p:nvSpPr>
        <p:spPr>
          <a:xfrm>
            <a:off x="389738" y="433312"/>
            <a:ext cx="8623633" cy="433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76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Exact source to the answers</a:t>
            </a:r>
            <a:endParaRPr sz="44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15" name="Google Shape;115;p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3560" y="1592833"/>
            <a:ext cx="1998911" cy="5554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7"/>
          <p:cNvSpPr/>
          <p:nvPr/>
        </p:nvSpPr>
        <p:spPr>
          <a:xfrm>
            <a:off x="1712416" y="2356545"/>
            <a:ext cx="1721198" cy="433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67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Document Retrieval</a:t>
            </a:r>
            <a:endParaRPr sz="13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7"/>
          <p:cNvSpPr/>
          <p:nvPr/>
        </p:nvSpPr>
        <p:spPr>
          <a:xfrm>
            <a:off x="1712416" y="2873797"/>
            <a:ext cx="1721198" cy="10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4" b="0" i="0" u="none" strike="noStrike" cap="non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The chatbot is designed to identify and retrieve the most relevant documents from the school's knowledge base to answer each query.</a:t>
            </a:r>
            <a:endParaRPr sz="10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7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2471" y="1592833"/>
            <a:ext cx="1998911" cy="5554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7"/>
          <p:cNvSpPr/>
          <p:nvPr/>
        </p:nvSpPr>
        <p:spPr>
          <a:xfrm>
            <a:off x="3711327" y="2356545"/>
            <a:ext cx="1721198" cy="433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67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Source Transparency</a:t>
            </a:r>
            <a:endParaRPr sz="13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3711327" y="2873797"/>
            <a:ext cx="1721198" cy="124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4" b="0" i="0" u="none" strike="noStrike" cap="non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In addition to the response, the chatbot provides the exact source of the information, allowing students to easily verify the accuracy of the information.</a:t>
            </a:r>
            <a:endParaRPr sz="10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7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71381" y="1592833"/>
            <a:ext cx="1998985" cy="55542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7"/>
          <p:cNvSpPr/>
          <p:nvPr/>
        </p:nvSpPr>
        <p:spPr>
          <a:xfrm>
            <a:off x="5710238" y="2356545"/>
            <a:ext cx="1721272" cy="216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67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Enhanced Trust</a:t>
            </a:r>
            <a:endParaRPr sz="13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/>
          <p:nvPr/>
        </p:nvSpPr>
        <p:spPr>
          <a:xfrm>
            <a:off x="5710238" y="2656805"/>
            <a:ext cx="1721272" cy="10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4" b="0" i="0" u="none" strike="noStrike" cap="non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By offering this level of transparency, the chatbot builds trust and confidence in the user, ensuring a positive and reliable experience.</a:t>
            </a:r>
            <a:endParaRPr sz="10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633</Words>
  <Application>Microsoft Office PowerPoint</Application>
  <PresentationFormat>On-screen Show (16:9)</PresentationFormat>
  <Paragraphs>100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Montserrat</vt:lpstr>
      <vt:lpstr>DM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Pitch Software GmbH</dc:creator>
  <cp:lastModifiedBy>Irene Sunny (Student at CentraleSupelec)</cp:lastModifiedBy>
  <cp:revision>4</cp:revision>
  <dcterms:created xsi:type="dcterms:W3CDTF">2024-02-22T09:13:17Z</dcterms:created>
  <dcterms:modified xsi:type="dcterms:W3CDTF">2024-05-27T14:56:36Z</dcterms:modified>
</cp:coreProperties>
</file>