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rot="0" spcFirstLastPara="0" vertOverflow="ellipsis" vert="horz" wrap="square" anchor="ctr" anchorCtr="1"/>
          <a:lstStyle/>
          <a:p>
            <a:pPr>
              <a:defRPr lang="en-AU" sz="1800" b="1" i="0" u="none" strike="noStrike" kern="1200" baseline="0">
                <a:solidFill>
                  <a:schemeClr val="lt1"/>
                </a:solidFill>
                <a:latin typeface="+mn-lt"/>
                <a:ea typeface="+mn-ea"/>
                <a:cs typeface="+mn-cs"/>
              </a:defRPr>
            </a:pPr>
            <a:r>
              <a:rPr lang="en-IN"/>
              <a:t>Employee</a:t>
            </a:r>
            <a:r>
              <a:rPr lang="en-IN" baseline="0"/>
              <a:t> Performance Analysis</a:t>
            </a:r>
            <a:endParaRPr lang="en-IN"/>
          </a:p>
        </c:rich>
      </c:tx>
      <c:layout/>
      <c:overlay val="0"/>
    </c:title>
    <c:autoTitleDeleted val="0"/>
    <c:plotArea>
      <c:layout/>
      <c:barChart>
        <c:barDir val="col"/>
        <c:grouping val="clustered"/>
        <c:varyColors val="0"/>
        <c:ser>
          <c:idx val="0"/>
          <c:order val="0"/>
          <c:tx>
            <c:strRef>
              <c:f>Sheet1!$B$3:$B$4</c:f>
              <c:strCache>
                <c:ptCount val="1"/>
                <c:pt idx="0">
                  <c:v>High</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Medium</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en-AU" sz="1000" b="0" i="0" u="none" strike="noStrike" kern="1200" baseline="0">
                <a:solidFill>
                  <a:schemeClr val="lt1"/>
                </a:solidFill>
                <a:latin typeface="+mn-lt"/>
                <a:ea typeface="+mn-ea"/>
                <a:cs typeface="+mn-cs"/>
              </a:defRPr>
            </a:pPr>
          </a:p>
        </c:txPr>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en-AU" sz="1000" b="0" i="0" u="none" strike="noStrike" kern="1200" baseline="0">
                <a:solidFill>
                  <a:schemeClr val="lt1"/>
                </a:solidFill>
                <a:latin typeface="+mn-lt"/>
                <a:ea typeface="+mn-ea"/>
                <a:cs typeface="+mn-cs"/>
              </a:defRPr>
            </a:pPr>
          </a:p>
        </c:txPr>
        <c:crossAx val="188118144"/>
        <c:crosses val="autoZero"/>
        <c:crossBetween val="between"/>
      </c:valAx>
    </c:plotArea>
    <c:legend>
      <c:legendPos val="r"/>
      <c:layout/>
      <c:overlay val="0"/>
      <c:txPr>
        <a:bodyPr rot="0" spcFirstLastPara="0" vertOverflow="ellipsis" vert="horz" wrap="square" anchor="ctr" anchorCtr="1"/>
        <a:lstStyle/>
        <a:p>
          <a:pPr>
            <a:defRPr lang="en-AU" sz="1000" b="0" i="0" u="none" strike="noStrike" kern="1200" baseline="0">
              <a:solidFill>
                <a:schemeClr val="lt1"/>
              </a:solidFill>
              <a:latin typeface="+mn-lt"/>
              <a:ea typeface="+mn-ea"/>
              <a:cs typeface="+mn-cs"/>
            </a:defRPr>
          </a:pPr>
        </a:p>
      </c:txPr>
    </c:legend>
    <c:plotVisOnly val="1"/>
    <c:dispBlanksAs val="gap"/>
    <c:showDLblsOverMax val="0"/>
  </c:chart>
  <c:txPr>
    <a:bodyPr/>
    <a:lstStyle/>
    <a:p>
      <a:pPr>
        <a:defRPr lang="en-AU"/>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p:nvPr>
            <p:ph type="sldImg"/>
          </p:nvPr>
        </p:nvSpPr>
        <p:spPr/>
      </p:sp>
      <p:sp>
        <p:nvSpPr>
          <p:cNvPr id="3" name="Notes Placeholder 2"/>
          <p:cNvSpPr/>
          <p:nvPr>
            <p:ph type="body" idx="1"/>
          </p:nvPr>
        </p:nvSpPr>
        <p:spPr/>
        <p:txBody>
          <a:bodyPr/>
          <a:lstStyle/>
          <a:p>
            <a:endParaRPr lang="en-IN" dirty="0"/>
          </a:p>
        </p:txBody>
      </p:sp>
      <p:sp>
        <p:nvSpPr>
          <p:cNvPr id="4" name="Slide Number Placeholder 3"/>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p:nvPr>
            <p:ph type="body" idx="1"/>
          </p:nvPr>
        </p:nvSpPr>
        <p:spPr/>
        <p:txBody>
          <a:bodyPr lIns="0" tIns="0" rIns="0" bIns="0"/>
          <a:lstStyle>
            <a:lvl1pPr>
              <a:defRPr/>
            </a:lvl1pPr>
          </a:lstStyle>
          <a:p/>
        </p:txBody>
      </p:sp>
      <p:sp>
        <p:nvSpPr>
          <p:cNvPr id="4" name="Holder 4"/>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568450"/>
          </a:xfrm>
          <a:prstGeom prst="rect">
            <a:avLst/>
          </a:prstGeom>
          <a:noFill/>
        </p:spPr>
        <p:txBody>
          <a:bodyPr wrap="square" rtlCol="0">
            <a:spAutoFit/>
          </a:bodyPr>
          <a:lstStyle/>
          <a:p>
            <a:r>
              <a:rPr lang="en-US" sz="2400" dirty="0"/>
              <a:t>STUDENT NAME: </a:t>
            </a:r>
            <a:r>
              <a:rPr lang="en-US" altLang="zh-CN" sz="2400" dirty="0"/>
              <a:t>J.POONGOTHAI</a:t>
            </a:r>
            <a:endParaRPr lang="en-AU" altLang="en-US" sz="2400" dirty="0"/>
          </a:p>
          <a:p>
            <a:r>
              <a:rPr lang="en-US" sz="2400" dirty="0"/>
              <a:t>REGISTER NO:3122085</a:t>
            </a:r>
            <a:r>
              <a:rPr lang="en-US" altLang="zh-CN" sz="2400" dirty="0"/>
              <a:t>52</a:t>
            </a:r>
            <a:endParaRPr lang="en-AU" altLang="en-US" sz="2400" dirty="0"/>
          </a:p>
          <a:p>
            <a:r>
              <a:rPr lang="en-US" sz="2400" dirty="0"/>
              <a:t>DEPARTMENT:B.COM[GENERAL]</a:t>
            </a:r>
            <a:endParaRPr lang="en-US" sz="2400" dirty="0"/>
          </a:p>
          <a:p>
            <a:r>
              <a:rPr lang="en-US" sz="2400" dirty="0"/>
              <a:t>COLLEGE : Chellammal womens college </a:t>
            </a:r>
            <a:r>
              <a:rPr lang="en-US" sz="2400" dirty="0" err="1"/>
              <a:t>Guindy</a:t>
            </a:r>
            <a:r>
              <a:rPr lang="en-US" sz="2400" dirty="0"/>
              <a:t> </a:t>
            </a:r>
            <a:r>
              <a:rPr lang="en-US" sz="2400" dirty="0" err="1"/>
              <a:t>chennai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lang="en-IN" sz="4800" b="1" spc="5" dirty="0">
              <a:latin typeface="Trebuchet MS" panose="020B0603020202020204"/>
              <a:cs typeface="Trebuchet MS" panose="020B0603020202020204"/>
            </a:endParaRPr>
          </a:p>
          <a:p>
            <a:pPr marL="12700">
              <a:lnSpc>
                <a:spcPct val="100000"/>
              </a:lnSpc>
              <a:spcBef>
                <a:spcPts val="105"/>
              </a:spcBef>
            </a:pPr>
            <a:endParaRPr lang="en-IN" sz="4800" b="1" spc="5" dirty="0">
              <a:latin typeface="Trebuchet MS" panose="020B0603020202020204"/>
              <a:cs typeface="Trebuchet MS" panose="020B0603020202020204"/>
            </a:endParaRPr>
          </a:p>
          <a:p>
            <a:pPr marL="12700">
              <a:lnSpc>
                <a:spcPct val="100000"/>
              </a:lnSpc>
              <a:spcBef>
                <a:spcPts val="105"/>
              </a:spcBef>
            </a:pPr>
            <a:r>
              <a:rPr lang="en-IN" sz="2400" b="1" spc="5" dirty="0">
                <a:latin typeface="Trebuchet MS" panose="020B0603020202020204"/>
                <a:cs typeface="Trebuchet MS" panose="020B0603020202020204"/>
              </a:rPr>
              <a:t>Data Collection : </a:t>
            </a:r>
            <a:r>
              <a:rPr lang="en-IN" sz="2400" spc="5" dirty="0">
                <a:latin typeface="Trebuchet MS" panose="020B0603020202020204"/>
                <a:cs typeface="Trebuchet MS" panose="020B0603020202020204"/>
              </a:rPr>
              <a:t>Employee Data set collected from </a:t>
            </a:r>
            <a:r>
              <a:rPr lang="en-IN" sz="2400" spc="5" dirty="0" err="1">
                <a:latin typeface="Trebuchet MS" panose="020B0603020202020204"/>
                <a:cs typeface="Trebuchet MS" panose="020B0603020202020204"/>
              </a:rPr>
              <a:t>Kaggle</a:t>
            </a:r>
            <a:endParaRPr lang="en-IN" sz="2400" spc="5" dirty="0">
              <a:latin typeface="Trebuchet MS" panose="020B0603020202020204"/>
              <a:cs typeface="Trebuchet MS" panose="020B0603020202020204"/>
            </a:endParaRPr>
          </a:p>
          <a:p>
            <a:pPr marL="12700">
              <a:lnSpc>
                <a:spcPct val="100000"/>
              </a:lnSpc>
              <a:spcBef>
                <a:spcPts val="105"/>
              </a:spcBef>
            </a:pPr>
            <a:r>
              <a:rPr lang="en-IN" sz="2400" b="1" spc="5" dirty="0">
                <a:latin typeface="Trebuchet MS" panose="020B0603020202020204"/>
                <a:cs typeface="Trebuchet MS" panose="020B0603020202020204"/>
              </a:rPr>
              <a:t>Data cleaning    </a:t>
            </a:r>
            <a:r>
              <a:rPr lang="en-IN" sz="2400" spc="5" dirty="0">
                <a:latin typeface="Trebuchet MS" panose="020B0603020202020204"/>
                <a:cs typeface="Trebuchet MS" panose="020B0603020202020204"/>
              </a:rPr>
              <a:t>: Remove extra Blank Spaces in the data</a:t>
            </a:r>
            <a:endParaRPr lang="en-IN" sz="2400" spc="5" dirty="0">
              <a:latin typeface="Trebuchet MS" panose="020B0603020202020204"/>
              <a:cs typeface="Trebuchet MS" panose="020B0603020202020204"/>
            </a:endParaRPr>
          </a:p>
          <a:p>
            <a:pPr marL="12700">
              <a:lnSpc>
                <a:spcPct val="100000"/>
              </a:lnSpc>
              <a:spcBef>
                <a:spcPts val="105"/>
              </a:spcBef>
            </a:pPr>
            <a:r>
              <a:rPr lang="en-IN" sz="2400" b="1" spc="5" dirty="0">
                <a:latin typeface="Trebuchet MS" panose="020B0603020202020204"/>
                <a:cs typeface="Trebuchet MS" panose="020B0603020202020204"/>
              </a:rPr>
              <a:t>Techniques	     : </a:t>
            </a:r>
            <a:r>
              <a:rPr lang="en-IN" sz="2400" spc="5" dirty="0">
                <a:latin typeface="Trebuchet MS" panose="020B0603020202020204"/>
                <a:cs typeface="Trebuchet MS" panose="020B0603020202020204"/>
              </a:rPr>
              <a:t>Used Filter for removing blank columns &amp; IF Formula for                                analysing the Employee Performance</a:t>
            </a:r>
            <a:endParaRPr lang="en-IN" sz="2400" spc="5" dirty="0">
              <a:latin typeface="Trebuchet MS" panose="020B0603020202020204"/>
              <a:cs typeface="Trebuchet MS" panose="020B0603020202020204"/>
            </a:endParaRPr>
          </a:p>
          <a:p>
            <a:pPr marL="12700">
              <a:lnSpc>
                <a:spcPct val="100000"/>
              </a:lnSpc>
              <a:spcBef>
                <a:spcPts val="105"/>
              </a:spcBef>
            </a:pPr>
            <a:r>
              <a:rPr lang="en-IN" sz="2400" b="1" spc="5" dirty="0">
                <a:latin typeface="Trebuchet MS" panose="020B0603020202020204"/>
                <a:cs typeface="Trebuchet MS" panose="020B0603020202020204"/>
              </a:rPr>
              <a:t>Results              : </a:t>
            </a:r>
            <a:r>
              <a:rPr lang="en-IN" sz="2400" spc="5" dirty="0">
                <a:latin typeface="Trebuchet MS" panose="020B0603020202020204"/>
                <a:cs typeface="Trebuchet MS" panose="020B0603020202020204"/>
              </a:rPr>
              <a:t>Creating Bar Diagram for checking the employee performance</a:t>
            </a:r>
            <a:endParaRPr lang="en-IN" sz="2400" spc="5" dirty="0">
              <a:latin typeface="Trebuchet MS" panose="020B0603020202020204"/>
              <a:cs typeface="Trebuchet MS" panose="020B0603020202020204"/>
            </a:endParaRPr>
          </a:p>
          <a:p>
            <a:pPr marL="12700">
              <a:lnSpc>
                <a:spcPct val="100000"/>
              </a:lnSpc>
              <a:spcBef>
                <a:spcPts val="105"/>
              </a:spcBef>
            </a:pPr>
            <a:r>
              <a:rPr lang="en-IN" sz="2400" b="1" spc="5" dirty="0">
                <a:latin typeface="Trebuchet MS" panose="020B0603020202020204"/>
                <a:cs typeface="Trebuchet MS" panose="020B0603020202020204"/>
              </a:rPr>
              <a:t>Pivot Table 	     : </a:t>
            </a:r>
            <a:r>
              <a:rPr lang="en-IN" sz="2400" spc="5" dirty="0">
                <a:latin typeface="Trebuchet MS" panose="020B0603020202020204"/>
                <a:cs typeface="Trebuchet MS" panose="020B0603020202020204"/>
              </a:rPr>
              <a:t>Separate the gender wise Employee Performance into 4 category as Very high, High, Medium, Low </a:t>
            </a:r>
            <a:endParaRPr lang="en-IN" sz="2400" spc="5" dirty="0">
              <a:latin typeface="Trebuchet MS" panose="020B0603020202020204"/>
              <a:cs typeface="Trebuchet MS" panose="020B0603020202020204"/>
            </a:endParaRPr>
          </a:p>
          <a:p>
            <a:pPr marL="12700">
              <a:lnSpc>
                <a:spcPct val="100000"/>
              </a:lnSpc>
              <a:spcBef>
                <a:spcPts val="105"/>
              </a:spcBef>
            </a:pPr>
            <a:r>
              <a:rPr lang="en-IN" sz="2400" b="1" spc="5" dirty="0">
                <a:latin typeface="Trebuchet MS" panose="020B0603020202020204"/>
                <a:cs typeface="Trebuchet MS" panose="020B0603020202020204"/>
              </a:rPr>
              <a:t>Chart Graphs     : </a:t>
            </a:r>
            <a:r>
              <a:rPr lang="en-IN" sz="2400" spc="5" dirty="0">
                <a:latin typeface="Trebuchet MS" panose="020B0603020202020204"/>
                <a:cs typeface="Trebuchet MS" panose="020B0603020202020204"/>
              </a:rPr>
              <a:t>It shows clear performance of employees</a:t>
            </a:r>
            <a:endParaRPr lang="en-IN" sz="2400" spc="5" dirty="0">
              <a:latin typeface="Trebuchet MS" panose="020B0603020202020204"/>
              <a:cs typeface="Trebuchet MS" panose="020B0603020202020204"/>
            </a:endParaRPr>
          </a:p>
          <a:p>
            <a:pPr marL="12700">
              <a:lnSpc>
                <a:spcPct val="100000"/>
              </a:lnSpc>
              <a:spcBef>
                <a:spcPts val="105"/>
              </a:spcBef>
            </a:pPr>
            <a:endParaRPr lang="en-IN" sz="4800" b="1" spc="5" dirty="0">
              <a:latin typeface="Trebuchet MS" panose="020B0603020202020204"/>
              <a:cs typeface="Trebuchet MS" panose="020B0603020202020204"/>
            </a:endParaRPr>
          </a:p>
          <a:p>
            <a:pPr marL="12700">
              <a:lnSpc>
                <a:spcPct val="100000"/>
              </a:lnSpc>
              <a:spcBef>
                <a:spcPts val="105"/>
              </a:spcBef>
            </a:pPr>
            <a:endParaRPr lang="en-IN" sz="4800" b="1" spc="5" dirty="0">
              <a:latin typeface="Trebuchet MS" panose="020B0603020202020204"/>
              <a:cs typeface="Trebuchet MS" panose="020B0603020202020204"/>
            </a:endParaRPr>
          </a:p>
          <a:p>
            <a:pPr marL="12700">
              <a:lnSpc>
                <a:spcPct val="100000"/>
              </a:lnSpc>
              <a:spcBef>
                <a:spcPts val="105"/>
              </a:spcBef>
            </a:pP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1" name="Chart 10"/>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p:nvPr>
            <p:ph type="title"/>
          </p:nvPr>
        </p:nvSpPr>
        <p:spPr>
          <a:xfrm>
            <a:off x="834072" y="575055"/>
            <a:ext cx="5636895" cy="4933402"/>
          </a:xfrm>
          <a:prstGeom prst="rect">
            <a:avLst/>
          </a:prstGeom>
        </p:spPr>
        <p:txBody>
          <a:bodyPr vert="horz" wrap="square" lIns="0" tIns="16510" rIns="0" bIns="0" rtlCol="0">
            <a:spAutoFit/>
          </a:bodyPr>
          <a:lstStyle/>
          <a:p>
            <a:pPr marL="12700" algn="l" defTabSz="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p:nvPr>
            <p:ph type="title"/>
          </p:nvPr>
        </p:nvSpPr>
        <p:spPr>
          <a:xfrm>
            <a:off x="739775" y="829627"/>
            <a:ext cx="5263515" cy="678180"/>
          </a:xfrm>
          <a:prstGeom prst="rect">
            <a:avLst/>
          </a:prstGeom>
        </p:spPr>
        <p:txBody>
          <a:bodyPr vert="horz" wrap="square" lIns="0" tIns="16510" rIns="0" bIns="0" rtlCol="0">
            <a:spAutoFit/>
          </a:bodyPr>
          <a:lstStyle/>
          <a:p>
            <a:pPr marL="12700" defTabSz="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2377</Words>
  <Application>WPS Office WWO_wpscloud_20231009072630-3916d64f34</Application>
  <PresentationFormat>Widescreen</PresentationFormat>
  <Paragraphs>78</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Noto Serif Devanagari</vt:lpstr>
      <vt:lpstr>汉仪书宋二KW</vt:lpstr>
      <vt:lpstr>Kingsoft Confetti</vt:lpstr>
      <vt:lpstr>Calibri</vt: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演示文稿</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iPhone</cp:lastModifiedBy>
  <dcterms:created xsi:type="dcterms:W3CDTF">2024-09-02T15:53:56Z</dcterms:created>
  <dcterms:modified xsi:type="dcterms:W3CDTF">2024-09-02T15:53:56Z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1900-01-01T00:00:00Z</vt:filetime>
  </property>
  <property fmtid="{D5CDD505-2E9C-101B-9397-08002B2CF9AE}" pid="3" name="LastSaved">
    <vt:filetime>1900-01-01T00:00:00Z</vt:filetime>
  </property>
  <property fmtid="{D5CDD505-2E9C-101B-9397-08002B2CF9AE}" pid="4" name="ICV">
    <vt:lpwstr>060438581FC874CBE4BDD5663E628B99_32</vt:lpwstr>
  </property>
  <property fmtid="{D5CDD505-2E9C-101B-9397-08002B2CF9AE}" pid="5" name="KSOProductBuildVer">
    <vt:lpwstr>1033-0.0.0.0</vt:lpwstr>
  </property>
</Properties>
</file>