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73" r:id="rId4"/>
    <p:sldId id="274" r:id="rId5"/>
    <p:sldId id="259" r:id="rId6"/>
    <p:sldId id="286" r:id="rId7"/>
    <p:sldId id="287" r:id="rId8"/>
    <p:sldId id="288" r:id="rId9"/>
    <p:sldId id="290" r:id="rId10"/>
    <p:sldId id="292" r:id="rId11"/>
    <p:sldId id="293" r:id="rId12"/>
    <p:sldId id="262" r:id="rId13"/>
    <p:sldId id="282" r:id="rId14"/>
    <p:sldId id="294" r:id="rId15"/>
    <p:sldId id="283" r:id="rId16"/>
    <p:sldId id="284" r:id="rId17"/>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54" autoAdjust="0"/>
    <p:restoredTop sz="82080" autoAdjust="0"/>
  </p:normalViewPr>
  <p:slideViewPr>
    <p:cSldViewPr>
      <p:cViewPr>
        <p:scale>
          <a:sx n="150" d="100"/>
          <a:sy n="150" d="100"/>
        </p:scale>
        <p:origin x="618" y="-696"/>
      </p:cViewPr>
      <p:guideLst>
        <p:guide orient="horz" pos="2880"/>
        <p:guide pos="216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EB82640-F2D9-4081-B0EA-FDA3775D92E5}" type="datetimeFigureOut">
              <a:rPr lang="zh-CN" altLang="en-US" smtClean="0"/>
              <a:t>2022/5/24</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1B7C090-5F97-4348-B983-B3B66F7EEFF8}" type="slidenum">
              <a:rPr lang="zh-CN" altLang="en-US" smtClean="0"/>
              <a:t>‹#›</a:t>
            </a:fld>
            <a:endParaRPr lang="zh-CN" altLang="en-US"/>
          </a:p>
        </p:txBody>
      </p:sp>
    </p:spTree>
    <p:extLst>
      <p:ext uri="{BB962C8B-B14F-4D97-AF65-F5344CB8AC3E}">
        <p14:creationId xmlns:p14="http://schemas.microsoft.com/office/powerpoint/2010/main" val="268962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guys, I'm Isaac and I will introduce EM algorithm and its application in this video. </a:t>
            </a:r>
          </a:p>
          <a:p>
            <a:endParaRPr lang="en-US" altLang="zh-CN" dirty="0"/>
          </a:p>
          <a:p>
            <a:endParaRPr lang="en-US" altLang="zh-CN" dirty="0"/>
          </a:p>
          <a:p>
            <a:r>
              <a:rPr lang="en-US" altLang="zh-CN" dirty="0"/>
              <a:t>Without further ado, lets get started.</a:t>
            </a:r>
            <a:endParaRPr lang="zh-CN" altLang="en-US"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1</a:t>
            </a:fld>
            <a:endParaRPr lang="zh-CN" altLang="en-US"/>
          </a:p>
        </p:txBody>
      </p:sp>
    </p:spTree>
    <p:extLst>
      <p:ext uri="{BB962C8B-B14F-4D97-AF65-F5344CB8AC3E}">
        <p14:creationId xmlns:p14="http://schemas.microsoft.com/office/powerpoint/2010/main" val="2461962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Firstly, we know that the log function is a strictly concave function because its shape is bound down and second derivative is still less than 0, then at this point, we can use the Jensen inequality mentioned before.</a:t>
            </a:r>
          </a:p>
          <a:p>
            <a:endParaRPr lang="en-US" altLang="zh-CN" b="1" dirty="0"/>
          </a:p>
          <a:p>
            <a:endParaRPr lang="en-US" altLang="zh-CN" b="1" dirty="0"/>
          </a:p>
          <a:p>
            <a:r>
              <a:rPr lang="en-US" altLang="zh-CN" dirty="0"/>
              <a:t>moreover, if we look that the second term in this inequality, which we can unpack  the expectation to probability distribution function Qi(zi) back.  we denote this term G(theta). </a:t>
            </a:r>
            <a:endParaRPr lang="en-US" altLang="zh-CN" b="1" dirty="0"/>
          </a:p>
          <a:p>
            <a:endParaRPr lang="zh-CN" altLang="en-US" b="1"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10</a:t>
            </a:fld>
            <a:endParaRPr lang="zh-CN" altLang="en-US"/>
          </a:p>
        </p:txBody>
      </p:sp>
    </p:spTree>
    <p:extLst>
      <p:ext uri="{BB962C8B-B14F-4D97-AF65-F5344CB8AC3E}">
        <p14:creationId xmlns:p14="http://schemas.microsoft.com/office/powerpoint/2010/main" val="215967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We know loglikelihood is a log shape function, so we roughly draw a picture, and Since we have proofed  G(theta) has to less or equal to curve L (theta). </a:t>
            </a:r>
          </a:p>
          <a:p>
            <a:endParaRPr lang="en-US" altLang="zh-CN" b="1" dirty="0"/>
          </a:p>
          <a:p>
            <a:r>
              <a:rPr lang="en-US" altLang="zh-CN" b="1" dirty="0"/>
              <a:t>We then construct the function G(theta). For each iteration, we take the point as Starting Point when G(theta) = curve L(theta), that actually is E-step. </a:t>
            </a:r>
          </a:p>
          <a:p>
            <a:endParaRPr lang="en-US" altLang="zh-CN" b="1" dirty="0"/>
          </a:p>
          <a:p>
            <a:r>
              <a:rPr lang="en-US" altLang="zh-CN" b="1" dirty="0"/>
              <a:t>After that, we set the max value in current G(theta)  to be the starting point on next iteration. </a:t>
            </a:r>
          </a:p>
          <a:p>
            <a:endParaRPr lang="en-US" altLang="zh-CN" b="1" dirty="0"/>
          </a:p>
          <a:p>
            <a:r>
              <a:rPr lang="en-US" altLang="zh-CN" b="1" dirty="0"/>
              <a:t>By repeatedly doing this, we can nearly Approach the optimum.</a:t>
            </a:r>
          </a:p>
          <a:p>
            <a:endParaRPr lang="en-US" altLang="zh-CN" b="1" dirty="0"/>
          </a:p>
          <a:p>
            <a:r>
              <a:rPr lang="en-US" altLang="zh-CN" b="1" dirty="0"/>
              <a:t>Be careful this optimum cannot guarantee a global optimum, just think of there is another peak after current point. We cannot determine that by EM.</a:t>
            </a:r>
            <a:endParaRPr lang="zh-CN" altLang="en-US" b="1"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11</a:t>
            </a:fld>
            <a:endParaRPr lang="zh-CN" altLang="en-US"/>
          </a:p>
        </p:txBody>
      </p:sp>
    </p:spTree>
    <p:extLst>
      <p:ext uri="{BB962C8B-B14F-4D97-AF65-F5344CB8AC3E}">
        <p14:creationId xmlns:p14="http://schemas.microsoft.com/office/powerpoint/2010/main" val="37653677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3D picture actually illustrate why it cannot guarantee a global optimum but a local one. </a:t>
            </a:r>
          </a:p>
          <a:p>
            <a:endParaRPr lang="en-US" altLang="zh-CN" dirty="0"/>
          </a:p>
          <a:p>
            <a:r>
              <a:rPr lang="en-US" altLang="zh-CN" dirty="0"/>
              <a:t>Of course, it has some chance to reach global optimum, that mainly depend on the initial parameters.  In this picture, you can see EM will reach global optimum on second path.</a:t>
            </a:r>
          </a:p>
          <a:p>
            <a:endParaRPr lang="en-US" altLang="zh-CN" dirty="0"/>
          </a:p>
          <a:p>
            <a:r>
              <a:rPr lang="en-US" altLang="zh-CN" dirty="0"/>
              <a:t>Although it not the general case, since we do not know what is the best initial points or parameters.</a:t>
            </a:r>
            <a:endParaRPr lang="zh-CN" altLang="en-US"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12</a:t>
            </a:fld>
            <a:endParaRPr lang="zh-CN" altLang="en-US"/>
          </a:p>
        </p:txBody>
      </p:sp>
    </p:spTree>
    <p:extLst>
      <p:ext uri="{BB962C8B-B14F-4D97-AF65-F5344CB8AC3E}">
        <p14:creationId xmlns:p14="http://schemas.microsoft.com/office/powerpoint/2010/main" val="357771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Every algorithm has drawbacks, and the EM algorithm is no exception. From previous slides,  we can tell EM requires many iterations to converge to local optimum, and it result could depends on initial parameters. </a:t>
            </a:r>
          </a:p>
          <a:p>
            <a:endParaRPr lang="en-US" altLang="zh-CN" dirty="0"/>
          </a:p>
          <a:p>
            <a:r>
              <a:rPr lang="en-US" altLang="zh-CN" dirty="0"/>
              <a:t>Moreover, it will perform poor or not working on higher dimension since Gaussian distribution is a bubble in high dimension because of the curse of dimension but it is anther story.</a:t>
            </a:r>
          </a:p>
          <a:p>
            <a:endParaRPr lang="en-US" altLang="zh-CN" dirty="0"/>
          </a:p>
          <a:p>
            <a:endParaRPr lang="en-US" altLang="zh-CN" dirty="0"/>
          </a:p>
          <a:p>
            <a:r>
              <a:rPr lang="en-US" altLang="zh-CN" dirty="0"/>
              <a:t>So, what can we do to deal with these issues?</a:t>
            </a:r>
          </a:p>
          <a:p>
            <a:endParaRPr lang="en-US" altLang="zh-CN" dirty="0"/>
          </a:p>
          <a:p>
            <a:r>
              <a:rPr lang="en-US" altLang="zh-CN" dirty="0"/>
              <a:t>We can apply some technology to speed up its </a:t>
            </a:r>
            <a:r>
              <a:rPr lang="en-US" altLang="zh-CN" sz="1200" b="0" i="0" dirty="0">
                <a:solidFill>
                  <a:srgbClr val="000000"/>
                </a:solidFill>
                <a:effectLst/>
                <a:latin typeface="-apple-system"/>
              </a:rPr>
              <a:t>converge progress. And try exclusively searching if our data amount is small in low dimension. </a:t>
            </a:r>
          </a:p>
          <a:p>
            <a:endParaRPr lang="en-US" altLang="zh-CN" sz="1200" b="0" i="0" dirty="0">
              <a:solidFill>
                <a:srgbClr val="000000"/>
              </a:solidFill>
              <a:effectLst/>
              <a:latin typeface="-apple-system"/>
            </a:endParaRPr>
          </a:p>
          <a:p>
            <a:r>
              <a:rPr lang="en-US" altLang="zh-CN" sz="1200" b="0" i="0" dirty="0">
                <a:solidFill>
                  <a:srgbClr val="000000"/>
                </a:solidFill>
                <a:effectLst/>
                <a:latin typeface="-apple-system"/>
              </a:rPr>
              <a:t>For </a:t>
            </a:r>
            <a:r>
              <a:rPr lang="en-US" altLang="zh-CN" b="1" i="0" dirty="0">
                <a:solidFill>
                  <a:srgbClr val="202124"/>
                </a:solidFill>
                <a:effectLst/>
                <a:latin typeface="arial" panose="020B0604020202020204" pitchFamily="34" charset="0"/>
              </a:rPr>
              <a:t>sensitiveness of </a:t>
            </a:r>
            <a:r>
              <a:rPr lang="en-US" altLang="zh-CN" sz="1200" b="0" i="0" dirty="0">
                <a:solidFill>
                  <a:srgbClr val="000000"/>
                </a:solidFill>
                <a:effectLst/>
                <a:latin typeface="-apple-system"/>
              </a:rPr>
              <a:t>initial state, we could try different initial </a:t>
            </a:r>
            <a:r>
              <a:rPr lang="en-US" altLang="zh-CN" dirty="0"/>
              <a:t>parameters </a:t>
            </a:r>
            <a:r>
              <a:rPr lang="en-US" altLang="zh-CN" sz="1200" b="0" i="0" dirty="0">
                <a:solidFill>
                  <a:srgbClr val="000000"/>
                </a:solidFill>
                <a:effectLst/>
                <a:latin typeface="-apple-system"/>
              </a:rPr>
              <a:t>to smooth the result.  Like we apply </a:t>
            </a:r>
            <a:r>
              <a:rPr lang="en-US" altLang="zh-CN" sz="1200" dirty="0">
                <a:solidFill>
                  <a:srgbClr val="000000"/>
                </a:solidFill>
                <a:latin typeface="-apple-system"/>
                <a:cs typeface="Calibri"/>
              </a:rPr>
              <a:t>on different initial parameters a few time and take the best result.</a:t>
            </a:r>
          </a:p>
          <a:p>
            <a:endParaRPr lang="en-US" altLang="zh-CN" sz="1200" b="0" i="0" dirty="0">
              <a:solidFill>
                <a:srgbClr val="000000"/>
              </a:solidFill>
              <a:effectLst/>
              <a:latin typeface="-apple-system"/>
              <a:cs typeface="Calibri"/>
            </a:endParaRPr>
          </a:p>
          <a:p>
            <a:r>
              <a:rPr lang="en-US" altLang="zh-CN" sz="1200" b="0" i="0" dirty="0">
                <a:solidFill>
                  <a:srgbClr val="000000"/>
                </a:solidFill>
                <a:effectLst/>
                <a:latin typeface="-apple-system"/>
                <a:cs typeface="Calibri"/>
              </a:rPr>
              <a:t>For high dimension problem, we could use PCA or </a:t>
            </a:r>
            <a:r>
              <a:rPr lang="en-US" altLang="zh-CN" b="0" i="0" dirty="0">
                <a:solidFill>
                  <a:srgbClr val="373A3C"/>
                </a:solidFill>
                <a:effectLst/>
                <a:latin typeface="Public Sans"/>
              </a:rPr>
              <a:t> the any manifold learning algorithm. Well, that depends on your training data.</a:t>
            </a:r>
            <a:endParaRPr lang="en-US" altLang="zh-CN" sz="1200" b="0" i="0" dirty="0">
              <a:solidFill>
                <a:srgbClr val="000000"/>
              </a:solidFill>
              <a:effectLst/>
              <a:latin typeface="-apple-system"/>
            </a:endParaRP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13</a:t>
            </a:fld>
            <a:endParaRPr lang="zh-CN" altLang="en-US"/>
          </a:p>
        </p:txBody>
      </p:sp>
    </p:spTree>
    <p:extLst>
      <p:ext uri="{BB962C8B-B14F-4D97-AF65-F5344CB8AC3E}">
        <p14:creationId xmlns:p14="http://schemas.microsoft.com/office/powerpoint/2010/main" val="1336472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please allow me to </a:t>
            </a:r>
            <a:r>
              <a:rPr lang="en-US" altLang="zh-CN" spc="-5" dirty="0">
                <a:solidFill>
                  <a:srgbClr val="FFFFFF"/>
                </a:solidFill>
              </a:rPr>
              <a:t>Summary</a:t>
            </a:r>
            <a:r>
              <a:rPr lang="en-US" altLang="zh-CN" dirty="0"/>
              <a:t> EM algorithm. Again, it is a powerful tool and widely used, such as K-means, Gaussian Mixture Model, </a:t>
            </a:r>
            <a:r>
              <a:rPr lang="en-US" altLang="zh-CN" b="1" i="0" dirty="0">
                <a:solidFill>
                  <a:srgbClr val="5F6368"/>
                </a:solidFill>
                <a:effectLst/>
                <a:latin typeface="arial" panose="020B0604020202020204" pitchFamily="34" charset="0"/>
              </a:rPr>
              <a:t>Hidden Markov Model and so on.</a:t>
            </a:r>
          </a:p>
          <a:p>
            <a:endParaRPr lang="en-US" altLang="zh-CN" b="1" i="0" dirty="0">
              <a:solidFill>
                <a:srgbClr val="5F6368"/>
              </a:solidFill>
              <a:effectLst/>
              <a:latin typeface="arial" panose="020B0604020202020204" pitchFamily="34" charset="0"/>
            </a:endParaRPr>
          </a:p>
          <a:p>
            <a:r>
              <a:rPr lang="en-US" altLang="zh-CN" dirty="0"/>
              <a:t>And we often can train our raw data with EM algorithm since it does not require labels. Even though we introduce a hidden variable z, we do not need to compute it. EM algorithm will figure it out by itself during each iteration.</a:t>
            </a:r>
            <a:endParaRPr lang="zh-CN" altLang="en-US"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14</a:t>
            </a:fld>
            <a:endParaRPr lang="zh-CN" altLang="en-US"/>
          </a:p>
        </p:txBody>
      </p:sp>
    </p:spTree>
    <p:extLst>
      <p:ext uri="{BB962C8B-B14F-4D97-AF65-F5344CB8AC3E}">
        <p14:creationId xmlns:p14="http://schemas.microsoft.com/office/powerpoint/2010/main" val="2417240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my reference, hope you enjoy my video, see you next time.</a:t>
            </a:r>
            <a:endParaRPr lang="zh-CN" altLang="en-US"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15</a:t>
            </a:fld>
            <a:endParaRPr lang="zh-CN" altLang="en-US"/>
          </a:p>
        </p:txBody>
      </p:sp>
    </p:spTree>
    <p:extLst>
      <p:ext uri="{BB962C8B-B14F-4D97-AF65-F5344CB8AC3E}">
        <p14:creationId xmlns:p14="http://schemas.microsoft.com/office/powerpoint/2010/main" val="2666003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is my plain that how am I going to  cover these topics.</a:t>
            </a:r>
          </a:p>
          <a:p>
            <a:endParaRPr lang="en-US" altLang="zh-CN" dirty="0"/>
          </a:p>
          <a:p>
            <a:endParaRPr lang="en-US" altLang="zh-CN" dirty="0"/>
          </a:p>
          <a:p>
            <a:r>
              <a:rPr lang="en-US" altLang="zh-CN" dirty="0"/>
              <a:t>First of all, I will talk about Gaussian Mixture model, lets go to next page.</a:t>
            </a:r>
            <a:endParaRPr lang="zh-CN" altLang="en-US"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2</a:t>
            </a:fld>
            <a:endParaRPr lang="zh-CN" altLang="en-US"/>
          </a:p>
        </p:txBody>
      </p:sp>
    </p:spTree>
    <p:extLst>
      <p:ext uri="{BB962C8B-B14F-4D97-AF65-F5344CB8AC3E}">
        <p14:creationId xmlns:p14="http://schemas.microsoft.com/office/powerpoint/2010/main" val="2991619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Suppose we have some data, and their distribution is shown in the figure, we can clearly see that there are two Gaussians, that means these data subject the combination of 2 Gaussian distributions.</a:t>
            </a:r>
          </a:p>
          <a:p>
            <a:endParaRPr lang="en-US" altLang="zh-CN" b="1" dirty="0"/>
          </a:p>
          <a:p>
            <a:r>
              <a:rPr lang="en-US" altLang="zh-CN" b="1" dirty="0"/>
              <a:t>For each input x, it will belong to one of the Gaussians, so if we have a variable Z to tell us which Gaussian it will belong to, then we have trained the GMM model.  We call this variable z the hidden variable. </a:t>
            </a:r>
          </a:p>
          <a:p>
            <a:endParaRPr lang="en-US" altLang="zh-CN" b="1" dirty="0"/>
          </a:p>
          <a:p>
            <a:endParaRPr lang="en-US" altLang="zh-CN" b="1" dirty="0"/>
          </a:p>
          <a:p>
            <a:r>
              <a:rPr lang="en-US" altLang="zh-CN" b="1" dirty="0"/>
              <a:t>Of course, at the beginning, it is impossible to know this latten variable Z, otherwise we would already know to which sub-Gaussian each x belongs. This is like the chicken and egg problem.</a:t>
            </a:r>
            <a:endParaRPr lang="zh-CN" altLang="en-US" b="1"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3</a:t>
            </a:fld>
            <a:endParaRPr lang="zh-CN" altLang="en-US"/>
          </a:p>
        </p:txBody>
      </p:sp>
    </p:spTree>
    <p:extLst>
      <p:ext uri="{BB962C8B-B14F-4D97-AF65-F5344CB8AC3E}">
        <p14:creationId xmlns:p14="http://schemas.microsoft.com/office/powerpoint/2010/main" val="1327716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Now let's look at the distribution of x after introducing the hidden variables. </a:t>
            </a:r>
          </a:p>
          <a:p>
            <a:endParaRPr lang="en-US" altLang="zh-CN" b="1" dirty="0"/>
          </a:p>
          <a:p>
            <a:r>
              <a:rPr lang="en-US" altLang="zh-CN" b="1" dirty="0"/>
              <a:t>We now have an x distribution determined by z, which we can derive from the joint probability formula</a:t>
            </a:r>
          </a:p>
          <a:p>
            <a:endParaRPr lang="en-US" altLang="zh-CN" b="1" dirty="0"/>
          </a:p>
          <a:p>
            <a:r>
              <a:rPr lang="en-US" altLang="zh-CN" b="1" dirty="0"/>
              <a:t>Here k means we have k sub-Gaussian. In last page case , our k equals 2.</a:t>
            </a:r>
          </a:p>
          <a:p>
            <a:endParaRPr lang="en-US" altLang="zh-CN" b="1" dirty="0"/>
          </a:p>
          <a:p>
            <a:r>
              <a:rPr lang="en-US" altLang="zh-CN" b="1" dirty="0"/>
              <a:t>If we assume we have m training examples, then we can get its new log-likelihood form its original loglikelihood.</a:t>
            </a:r>
          </a:p>
          <a:p>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You can see here, we have </a:t>
            </a:r>
            <a:r>
              <a:rPr lang="en-US" altLang="zh-CN" sz="1200" b="1" spc="-5" dirty="0">
                <a:latin typeface="Calibri"/>
                <a:cs typeface="Calibri"/>
              </a:rPr>
              <a:t>another summation for each entry, which is difficult to compute directly.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spc="-5" dirty="0">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spc="-5" dirty="0">
                <a:latin typeface="Calibri"/>
                <a:cs typeface="Calibri"/>
              </a:rPr>
              <a:t>So, we introduce the EM algorithm.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spc="-5" dirty="0">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spc="-5" dirty="0">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spc="-5" dirty="0">
                <a:latin typeface="Calibri"/>
                <a:cs typeface="Calibri"/>
              </a:rPr>
              <a:t>EM can be trained without any labels, and it will definitely converge(will prove this latter), and it is one of the most power tools in unsupervised learning field. </a:t>
            </a:r>
            <a:endParaRPr lang="en-US" altLang="zh-CN" sz="1200" b="1" dirty="0">
              <a:latin typeface="Calibri"/>
              <a:cs typeface="Calibri"/>
            </a:endParaRPr>
          </a:p>
          <a:p>
            <a:endParaRPr lang="en-US" altLang="zh-CN" b="1"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4</a:t>
            </a:fld>
            <a:endParaRPr lang="zh-CN" altLang="en-US"/>
          </a:p>
        </p:txBody>
      </p:sp>
    </p:spTree>
    <p:extLst>
      <p:ext uri="{BB962C8B-B14F-4D97-AF65-F5344CB8AC3E}">
        <p14:creationId xmlns:p14="http://schemas.microsoft.com/office/powerpoint/2010/main" val="615669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 is my plan to elaborate EM algorithm,  I will introduce E-step, M-step and how do we </a:t>
            </a:r>
            <a:r>
              <a:rPr lang="en-US" altLang="zh-CN"/>
              <a:t>iterate it for </a:t>
            </a:r>
            <a:r>
              <a:rPr lang="en-US" altLang="zh-CN" dirty="0"/>
              <a:t>converging respectively. </a:t>
            </a:r>
            <a:endParaRPr lang="zh-CN" altLang="en-US"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5</a:t>
            </a:fld>
            <a:endParaRPr lang="zh-CN" altLang="en-US"/>
          </a:p>
        </p:txBody>
      </p:sp>
    </p:spTree>
    <p:extLst>
      <p:ext uri="{BB962C8B-B14F-4D97-AF65-F5344CB8AC3E}">
        <p14:creationId xmlns:p14="http://schemas.microsoft.com/office/powerpoint/2010/main" val="270336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E of EM</a:t>
            </a:r>
            <a:r>
              <a:rPr lang="zh-CN" altLang="en-US" dirty="0"/>
              <a:t>，</a:t>
            </a:r>
            <a:r>
              <a:rPr lang="en-US" altLang="zh-CN" dirty="0"/>
              <a:t>which is call Expectation step or E-step.</a:t>
            </a:r>
          </a:p>
          <a:p>
            <a:endParaRPr lang="en-US" altLang="zh-CN" dirty="0"/>
          </a:p>
          <a:p>
            <a:endParaRPr lang="en-US" altLang="zh-CN" dirty="0"/>
          </a:p>
          <a:p>
            <a:r>
              <a:rPr lang="en-US" altLang="zh-CN" dirty="0"/>
              <a:t>For each z, by the Bayesian formula, we can get this form of equation. And we will denote the final term as </a:t>
            </a:r>
            <a:r>
              <a:rPr lang="en-US" altLang="zh-CN" dirty="0" err="1"/>
              <a:t>w^I</a:t>
            </a:r>
            <a:r>
              <a:rPr lang="en-US" altLang="zh-CN" dirty="0"/>
              <a:t> for latter M-step.</a:t>
            </a:r>
          </a:p>
          <a:p>
            <a:endParaRPr lang="en-US" altLang="zh-CN" dirty="0"/>
          </a:p>
          <a:p>
            <a:r>
              <a:rPr lang="en-US" altLang="zh-CN" dirty="0"/>
              <a:t>How do we plug variables and do our calculation?  Since P(x given z =k) subject to gaussian, we can expand this to gaussian distribution form.</a:t>
            </a:r>
          </a:p>
          <a:p>
            <a:endParaRPr lang="en-US" altLang="zh-CN" dirty="0"/>
          </a:p>
          <a:p>
            <a:r>
              <a:rPr lang="en-US" altLang="zh-CN" dirty="0"/>
              <a:t>And that</a:t>
            </a:r>
            <a:r>
              <a:rPr lang="zh-CN" altLang="en-US" dirty="0"/>
              <a:t>‘</a:t>
            </a:r>
            <a:r>
              <a:rPr lang="en-US" altLang="zh-CN" dirty="0"/>
              <a:t>s it for E-step</a:t>
            </a:r>
            <a:r>
              <a:rPr lang="zh-CN" altLang="en-US" dirty="0"/>
              <a:t>。</a:t>
            </a:r>
          </a:p>
        </p:txBody>
      </p:sp>
      <p:sp>
        <p:nvSpPr>
          <p:cNvPr id="4" name="灯片编号占位符 3"/>
          <p:cNvSpPr>
            <a:spLocks noGrp="1"/>
          </p:cNvSpPr>
          <p:nvPr>
            <p:ph type="sldNum" sz="quarter" idx="5"/>
          </p:nvPr>
        </p:nvSpPr>
        <p:spPr/>
        <p:txBody>
          <a:bodyPr/>
          <a:lstStyle/>
          <a:p>
            <a:fld id="{B1B7C090-5F97-4348-B983-B3B66F7EEFF8}" type="slidenum">
              <a:rPr lang="zh-CN" altLang="en-US" smtClean="0"/>
              <a:t>6</a:t>
            </a:fld>
            <a:endParaRPr lang="zh-CN" altLang="en-US"/>
          </a:p>
        </p:txBody>
      </p:sp>
    </p:spTree>
    <p:extLst>
      <p:ext uri="{BB962C8B-B14F-4D97-AF65-F5344CB8AC3E}">
        <p14:creationId xmlns:p14="http://schemas.microsoft.com/office/powerpoint/2010/main" val="294787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so-called M-step is to maximize the variables we need, by taking the values obtained on E-step, </a:t>
            </a:r>
          </a:p>
          <a:p>
            <a:endParaRPr lang="en-US" altLang="zh-CN" dirty="0"/>
          </a:p>
          <a:p>
            <a:r>
              <a:rPr lang="en-US" altLang="zh-CN" dirty="0"/>
              <a:t>and the most common way to do this is to find the derivatives of each variable.</a:t>
            </a:r>
          </a:p>
          <a:p>
            <a:endParaRPr lang="en-US" altLang="zh-CN" dirty="0"/>
          </a:p>
          <a:p>
            <a:endParaRPr lang="en-US" altLang="zh-CN" dirty="0"/>
          </a:p>
          <a:p>
            <a:r>
              <a:rPr lang="en-US" altLang="zh-CN" dirty="0"/>
              <a:t>since the time constrain, I will directly show the result.</a:t>
            </a:r>
          </a:p>
          <a:p>
            <a:endParaRPr lang="en-US" altLang="zh-CN" dirty="0"/>
          </a:p>
          <a:p>
            <a:r>
              <a:rPr lang="en-US" altLang="zh-CN" dirty="0"/>
              <a:t>And that all for M-step.</a:t>
            </a:r>
            <a:endParaRPr lang="zh-CN" altLang="en-US"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7</a:t>
            </a:fld>
            <a:endParaRPr lang="zh-CN" altLang="en-US"/>
          </a:p>
        </p:txBody>
      </p:sp>
    </p:spTree>
    <p:extLst>
      <p:ext uri="{BB962C8B-B14F-4D97-AF65-F5344CB8AC3E}">
        <p14:creationId xmlns:p14="http://schemas.microsoft.com/office/powerpoint/2010/main" val="346603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Following, how do we prove  its convergence? The answer is applying Jessen's inequality</a:t>
            </a:r>
          </a:p>
          <a:p>
            <a:endParaRPr lang="en-US" altLang="zh-CN" b="1" dirty="0"/>
          </a:p>
          <a:p>
            <a:r>
              <a:rPr lang="en-US" altLang="zh-CN" b="1" dirty="0"/>
              <a:t>If we introduce Jensen's inequality, we can know that for any convex function: The function of expectation X is less or equal to the expectation of function X</a:t>
            </a:r>
          </a:p>
          <a:p>
            <a:endParaRPr lang="en-US" altLang="zh-CN" b="1" dirty="0"/>
          </a:p>
          <a:p>
            <a:r>
              <a:rPr lang="en-US" altLang="zh-CN" b="1" dirty="0"/>
              <a:t>In addition, if F is a strictly convex function, means its second derivative still greater than zero, then we can let the sign to be equal.</a:t>
            </a:r>
          </a:p>
          <a:p>
            <a:endParaRPr lang="en-US" altLang="zh-CN" b="1" dirty="0"/>
          </a:p>
          <a:p>
            <a:endParaRPr lang="en-US" altLang="zh-CN" b="1" dirty="0"/>
          </a:p>
          <a:p>
            <a:r>
              <a:rPr lang="en-US" altLang="zh-CN" b="1" dirty="0"/>
              <a:t>In the proof of the EM algorithm convergence, we need to use another form of Jessen's inequality, that is we take the concave function. </a:t>
            </a:r>
          </a:p>
          <a:p>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in fact, the concave function can be equivalently considered as the convex function by taking the opposite value. So, we will also have these conclusions (but note the inequality sign takes the opposite, which The function of expectation X is greater or equal to the expectation of function 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and if the second derivative of function f less than 0,  we can let f(Ex) = E(</a:t>
            </a:r>
            <a:r>
              <a:rPr lang="en-US" altLang="zh-CN" b="1" dirty="0" err="1"/>
              <a:t>fx</a:t>
            </a:r>
            <a:r>
              <a:rPr lang="en-US" altLang="zh-CN"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Why introduce this inequality formula and why it is able to prove the convergence of EM I will mention soon, but for now let us just remember and then move to the next part.</a:t>
            </a:r>
            <a:endParaRPr lang="zh-CN" altLang="en-US" b="1"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8</a:t>
            </a:fld>
            <a:endParaRPr lang="zh-CN" altLang="en-US"/>
          </a:p>
        </p:txBody>
      </p:sp>
    </p:spTree>
    <p:extLst>
      <p:ext uri="{BB962C8B-B14F-4D97-AF65-F5344CB8AC3E}">
        <p14:creationId xmlns:p14="http://schemas.microsoft.com/office/powerpoint/2010/main" val="1014188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33333"/>
                </a:solidFill>
                <a:effectLst/>
                <a:latin typeface="Helvetica Neue"/>
              </a:rPr>
              <a:t>We now look back at the loglikelihood of GMM.</a:t>
            </a:r>
          </a:p>
          <a:p>
            <a:endParaRPr lang="en-US" altLang="zh-CN" b="0" i="0" dirty="0">
              <a:solidFill>
                <a:srgbClr val="333333"/>
              </a:solidFill>
              <a:effectLst/>
              <a:latin typeface="Helvetica Neue"/>
            </a:endParaRPr>
          </a:p>
          <a:p>
            <a:r>
              <a:rPr lang="en-US" altLang="zh-CN" b="0" i="0" dirty="0">
                <a:solidFill>
                  <a:srgbClr val="333333"/>
                </a:solidFill>
                <a:effectLst/>
                <a:latin typeface="Helvetica Neue"/>
              </a:rPr>
              <a:t>We can simply multiply and dived a same value  in any equation, here We introduce a new Probability function Qi(Zi), that is sum of Qi zi equal to 1.</a:t>
            </a:r>
          </a:p>
          <a:p>
            <a:endParaRPr lang="en-US" altLang="zh-CN" b="0" i="0" dirty="0">
              <a:solidFill>
                <a:srgbClr val="333333"/>
              </a:solidFill>
              <a:effectLst/>
              <a:latin typeface="Helvetica Neue"/>
            </a:endParaRPr>
          </a:p>
          <a:p>
            <a:endParaRPr lang="en-US" altLang="zh-CN" b="0" i="0" dirty="0">
              <a:solidFill>
                <a:srgbClr val="333333"/>
              </a:solidFill>
              <a:effectLst/>
              <a:latin typeface="Helvetica Neue"/>
            </a:endParaRPr>
          </a:p>
          <a:p>
            <a:r>
              <a:rPr lang="en-US" altLang="zh-CN" b="0" i="0" dirty="0">
                <a:solidFill>
                  <a:srgbClr val="333333"/>
                </a:solidFill>
                <a:effectLst/>
                <a:latin typeface="Helvetica Neue"/>
              </a:rPr>
              <a:t>And according to Expectation function definition, we can convert the sum of [Probability density function of (x)] times [x] into Expectation of X. </a:t>
            </a:r>
          </a:p>
          <a:p>
            <a:endParaRPr lang="en-US" altLang="zh-CN" b="0" i="0" dirty="0">
              <a:solidFill>
                <a:srgbClr val="333333"/>
              </a:solidFill>
              <a:effectLst/>
              <a:latin typeface="Helvetica Neue"/>
            </a:endParaRPr>
          </a:p>
          <a:p>
            <a:r>
              <a:rPr lang="en-US" altLang="zh-CN" b="0" i="0" dirty="0">
                <a:solidFill>
                  <a:srgbClr val="333333"/>
                </a:solidFill>
                <a:effectLst/>
                <a:latin typeface="Helvetica Neue"/>
              </a:rPr>
              <a:t>After we get this equation, we are able to use the Jessen's inequality.</a:t>
            </a:r>
            <a:endParaRPr lang="zh-CN" altLang="en-US" b="1" dirty="0"/>
          </a:p>
        </p:txBody>
      </p:sp>
      <p:sp>
        <p:nvSpPr>
          <p:cNvPr id="4" name="灯片编号占位符 3"/>
          <p:cNvSpPr>
            <a:spLocks noGrp="1"/>
          </p:cNvSpPr>
          <p:nvPr>
            <p:ph type="sldNum" sz="quarter" idx="5"/>
          </p:nvPr>
        </p:nvSpPr>
        <p:spPr/>
        <p:txBody>
          <a:bodyPr/>
          <a:lstStyle/>
          <a:p>
            <a:fld id="{B1B7C090-5F97-4348-B983-B3B66F7EEFF8}" type="slidenum">
              <a:rPr lang="zh-CN" altLang="en-US" smtClean="0"/>
              <a:t>9</a:t>
            </a:fld>
            <a:endParaRPr lang="zh-CN" altLang="en-US"/>
          </a:p>
        </p:txBody>
      </p:sp>
    </p:spTree>
    <p:extLst>
      <p:ext uri="{BB962C8B-B14F-4D97-AF65-F5344CB8AC3E}">
        <p14:creationId xmlns:p14="http://schemas.microsoft.com/office/powerpoint/2010/main" val="3186681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5/24/2022</a:t>
            </a:fld>
            <a:endParaRPr lang="en-US"/>
          </a:p>
        </p:txBody>
      </p:sp>
      <p:sp>
        <p:nvSpPr>
          <p:cNvPr id="6" name="Holder 6"/>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595959"/>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5/24/2022</a:t>
            </a:fld>
            <a:endParaRPr lang="en-US"/>
          </a:p>
        </p:txBody>
      </p:sp>
      <p:sp>
        <p:nvSpPr>
          <p:cNvPr id="6" name="Holder 6"/>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7999"/>
                </a:lnTo>
                <a:lnTo>
                  <a:pt x="9144000" y="6857999"/>
                </a:lnTo>
                <a:lnTo>
                  <a:pt x="9144000" y="0"/>
                </a:lnTo>
                <a:close/>
              </a:path>
            </a:pathLst>
          </a:custGeom>
          <a:solidFill>
            <a:srgbClr val="F2F2F2"/>
          </a:solidFill>
        </p:spPr>
        <p:txBody>
          <a:bodyPr wrap="square" lIns="0" tIns="0" rIns="0" bIns="0" rtlCol="0"/>
          <a:lstStyle/>
          <a:p>
            <a:endParaRPr/>
          </a:p>
        </p:txBody>
      </p:sp>
      <p:sp>
        <p:nvSpPr>
          <p:cNvPr id="17" name="bg object 17"/>
          <p:cNvSpPr/>
          <p:nvPr/>
        </p:nvSpPr>
        <p:spPr>
          <a:xfrm>
            <a:off x="0" y="0"/>
            <a:ext cx="9144000" cy="1047115"/>
          </a:xfrm>
          <a:custGeom>
            <a:avLst/>
            <a:gdLst/>
            <a:ahLst/>
            <a:cxnLst/>
            <a:rect l="l" t="t" r="r" b="b"/>
            <a:pathLst>
              <a:path w="9144000" h="1047115">
                <a:moveTo>
                  <a:pt x="9144000" y="0"/>
                </a:moveTo>
                <a:lnTo>
                  <a:pt x="0" y="0"/>
                </a:lnTo>
                <a:lnTo>
                  <a:pt x="0" y="1046653"/>
                </a:lnTo>
                <a:lnTo>
                  <a:pt x="9144000" y="1046653"/>
                </a:lnTo>
                <a:lnTo>
                  <a:pt x="9144000" y="0"/>
                </a:lnTo>
                <a:close/>
              </a:path>
            </a:pathLst>
          </a:custGeom>
          <a:solidFill>
            <a:srgbClr val="4472C4"/>
          </a:solidFill>
        </p:spPr>
        <p:txBody>
          <a:bodyPr wrap="square" lIns="0" tIns="0" rIns="0" bIns="0" rtlCol="0"/>
          <a:lstStyle/>
          <a:p>
            <a:endParaRPr/>
          </a:p>
        </p:txBody>
      </p:sp>
      <p:sp>
        <p:nvSpPr>
          <p:cNvPr id="18" name="bg object 18"/>
          <p:cNvSpPr/>
          <p:nvPr/>
        </p:nvSpPr>
        <p:spPr>
          <a:xfrm>
            <a:off x="0" y="0"/>
            <a:ext cx="9144000" cy="1047115"/>
          </a:xfrm>
          <a:custGeom>
            <a:avLst/>
            <a:gdLst/>
            <a:ahLst/>
            <a:cxnLst/>
            <a:rect l="l" t="t" r="r" b="b"/>
            <a:pathLst>
              <a:path w="9144000" h="1047115">
                <a:moveTo>
                  <a:pt x="0" y="0"/>
                </a:moveTo>
                <a:lnTo>
                  <a:pt x="9144000" y="0"/>
                </a:lnTo>
                <a:lnTo>
                  <a:pt x="9144000" y="1046654"/>
                </a:lnTo>
                <a:lnTo>
                  <a:pt x="0" y="1046654"/>
                </a:lnTo>
                <a:lnTo>
                  <a:pt x="0" y="0"/>
                </a:lnTo>
                <a:close/>
              </a:path>
            </a:pathLst>
          </a:custGeom>
          <a:ln w="12700">
            <a:solidFill>
              <a:srgbClr val="2F528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300" b="0" i="0">
                <a:solidFill>
                  <a:srgbClr val="595959"/>
                </a:solidFill>
                <a:latin typeface="Calibri Light"/>
                <a:cs typeface="Calibri Ligh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5/24/2022</a:t>
            </a:fld>
            <a:endParaRPr lang="en-US"/>
          </a:p>
        </p:txBody>
      </p:sp>
      <p:sp>
        <p:nvSpPr>
          <p:cNvPr id="7" name="Holder 7"/>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595959"/>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5/24/2022</a:t>
            </a:fld>
            <a:endParaRPr lang="en-US"/>
          </a:p>
        </p:txBody>
      </p:sp>
      <p:sp>
        <p:nvSpPr>
          <p:cNvPr id="5" name="Holder 5"/>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17" name="bg object 17"/>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5/24/2022</a:t>
            </a:fld>
            <a:endParaRPr lang="en-US"/>
          </a:p>
        </p:txBody>
      </p:sp>
      <p:sp>
        <p:nvSpPr>
          <p:cNvPr id="4" name="Holder 4"/>
          <p:cNvSpPr>
            <a:spLocks noGrp="1"/>
          </p:cNvSpPr>
          <p:nvPr>
            <p:ph type="sldNum" sz="quarter" idx="7"/>
          </p:nvPr>
        </p:nvSpPr>
        <p:spPr/>
        <p:txBody>
          <a:bodyPr lIns="0" tIns="0" rIns="0" bIns="0"/>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0819" y="250951"/>
            <a:ext cx="3290570" cy="528320"/>
          </a:xfrm>
          <a:prstGeom prst="rect">
            <a:avLst/>
          </a:prstGeom>
        </p:spPr>
        <p:txBody>
          <a:bodyPr wrap="square" lIns="0" tIns="0" rIns="0" bIns="0">
            <a:spAutoFit/>
          </a:bodyPr>
          <a:lstStyle>
            <a:lvl1pPr>
              <a:defRPr sz="3300" b="0" i="0">
                <a:solidFill>
                  <a:srgbClr val="595959"/>
                </a:solidFill>
                <a:latin typeface="Calibri Light"/>
                <a:cs typeface="Calibri Light"/>
              </a:defRPr>
            </a:lvl1pPr>
          </a:lstStyle>
          <a:p>
            <a:endParaRPr/>
          </a:p>
        </p:txBody>
      </p:sp>
      <p:sp>
        <p:nvSpPr>
          <p:cNvPr id="3" name="Holder 3"/>
          <p:cNvSpPr>
            <a:spLocks noGrp="1"/>
          </p:cNvSpPr>
          <p:nvPr>
            <p:ph type="body" idx="1"/>
          </p:nvPr>
        </p:nvSpPr>
        <p:spPr>
          <a:xfrm>
            <a:off x="289628" y="1077467"/>
            <a:ext cx="8564742" cy="35242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5/24/2022</a:t>
            </a:fld>
            <a:endParaRPr lang="en-US"/>
          </a:p>
        </p:txBody>
      </p:sp>
      <p:sp>
        <p:nvSpPr>
          <p:cNvPr id="6" name="Holder 6"/>
          <p:cNvSpPr>
            <a:spLocks noGrp="1"/>
          </p:cNvSpPr>
          <p:nvPr>
            <p:ph type="sldNum" sz="quarter" idx="7"/>
          </p:nvPr>
        </p:nvSpPr>
        <p:spPr>
          <a:xfrm>
            <a:off x="8270240" y="6449957"/>
            <a:ext cx="190500" cy="177165"/>
          </a:xfrm>
          <a:prstGeom prst="rect">
            <a:avLst/>
          </a:prstGeom>
        </p:spPr>
        <p:txBody>
          <a:bodyPr wrap="square" lIns="0" tIns="0" rIns="0" bIns="0">
            <a:spAutoFit/>
          </a:bodyPr>
          <a:lstStyle>
            <a:lvl1pPr>
              <a:defRPr sz="900" b="0" i="0">
                <a:solidFill>
                  <a:srgbClr val="898989"/>
                </a:solidFill>
                <a:latin typeface="Calibri"/>
                <a:cs typeface="Calibri"/>
              </a:defRPr>
            </a:lvl1pPr>
          </a:lstStyle>
          <a:p>
            <a:pPr marL="38100">
              <a:lnSpc>
                <a:spcPct val="100000"/>
              </a:lnSpc>
              <a:spcBef>
                <a:spcPts val="5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7999"/>
                </a:lnTo>
                <a:lnTo>
                  <a:pt x="9144000" y="6857999"/>
                </a:lnTo>
                <a:lnTo>
                  <a:pt x="9144000" y="0"/>
                </a:lnTo>
                <a:close/>
              </a:path>
            </a:pathLst>
          </a:custGeom>
          <a:solidFill>
            <a:srgbClr val="3F3F3F"/>
          </a:solidFill>
        </p:spPr>
        <p:txBody>
          <a:bodyPr wrap="square" lIns="0" tIns="0" rIns="0" bIns="0" rtlCol="0"/>
          <a:lstStyle/>
          <a:p>
            <a:endParaRPr/>
          </a:p>
        </p:txBody>
      </p:sp>
      <p:grpSp>
        <p:nvGrpSpPr>
          <p:cNvPr id="3" name="object 3"/>
          <p:cNvGrpSpPr/>
          <p:nvPr/>
        </p:nvGrpSpPr>
        <p:grpSpPr>
          <a:xfrm>
            <a:off x="0" y="1231011"/>
            <a:ext cx="9144000" cy="4396105"/>
            <a:chOff x="0" y="1231011"/>
            <a:chExt cx="9144000" cy="4396105"/>
          </a:xfrm>
        </p:grpSpPr>
        <p:pic>
          <p:nvPicPr>
            <p:cNvPr id="4" name="object 4"/>
            <p:cNvPicPr/>
            <p:nvPr/>
          </p:nvPicPr>
          <p:blipFill>
            <a:blip r:embed="rId3" cstate="print"/>
            <a:stretch>
              <a:fillRect/>
            </a:stretch>
          </p:blipFill>
          <p:spPr>
            <a:xfrm>
              <a:off x="866612" y="1231011"/>
              <a:ext cx="7426997" cy="4395977"/>
            </a:xfrm>
            <a:prstGeom prst="rect">
              <a:avLst/>
            </a:prstGeom>
          </p:spPr>
        </p:pic>
        <p:sp>
          <p:nvSpPr>
            <p:cNvPr id="5" name="object 5"/>
            <p:cNvSpPr/>
            <p:nvPr/>
          </p:nvSpPr>
          <p:spPr>
            <a:xfrm>
              <a:off x="0" y="2743200"/>
              <a:ext cx="9144000" cy="1371600"/>
            </a:xfrm>
            <a:custGeom>
              <a:avLst/>
              <a:gdLst/>
              <a:ahLst/>
              <a:cxnLst/>
              <a:rect l="l" t="t" r="r" b="b"/>
              <a:pathLst>
                <a:path w="9144000" h="1371600">
                  <a:moveTo>
                    <a:pt x="9144000" y="0"/>
                  </a:moveTo>
                  <a:lnTo>
                    <a:pt x="0" y="0"/>
                  </a:lnTo>
                  <a:lnTo>
                    <a:pt x="0" y="1371600"/>
                  </a:lnTo>
                  <a:lnTo>
                    <a:pt x="9144000" y="1371600"/>
                  </a:lnTo>
                  <a:lnTo>
                    <a:pt x="9144000" y="0"/>
                  </a:lnTo>
                  <a:close/>
                </a:path>
              </a:pathLst>
            </a:custGeom>
            <a:solidFill>
              <a:srgbClr val="E7E6E6"/>
            </a:solidFill>
          </p:spPr>
          <p:txBody>
            <a:bodyPr wrap="square" lIns="0" tIns="0" rIns="0" bIns="0" rtlCol="0"/>
            <a:lstStyle/>
            <a:p>
              <a:endParaRPr/>
            </a:p>
          </p:txBody>
        </p:sp>
      </p:grpSp>
      <p:sp>
        <p:nvSpPr>
          <p:cNvPr id="6" name="object 6"/>
          <p:cNvSpPr txBox="1">
            <a:spLocks noGrp="1"/>
          </p:cNvSpPr>
          <p:nvPr>
            <p:ph type="title"/>
          </p:nvPr>
        </p:nvSpPr>
        <p:spPr>
          <a:xfrm>
            <a:off x="1469897" y="3166303"/>
            <a:ext cx="6204585" cy="473709"/>
          </a:xfrm>
          <a:prstGeom prst="rect">
            <a:avLst/>
          </a:prstGeom>
        </p:spPr>
        <p:txBody>
          <a:bodyPr vert="horz" wrap="square" lIns="0" tIns="11430" rIns="0" bIns="0" rtlCol="0">
            <a:spAutoFit/>
          </a:bodyPr>
          <a:lstStyle/>
          <a:p>
            <a:pPr marL="12700">
              <a:lnSpc>
                <a:spcPct val="100000"/>
              </a:lnSpc>
              <a:spcBef>
                <a:spcPts val="90"/>
              </a:spcBef>
            </a:pPr>
            <a:r>
              <a:rPr sz="2950" spc="30" dirty="0">
                <a:solidFill>
                  <a:srgbClr val="44546A"/>
                </a:solidFill>
              </a:rPr>
              <a:t>EM</a:t>
            </a:r>
            <a:r>
              <a:rPr sz="2950" spc="5" dirty="0">
                <a:solidFill>
                  <a:srgbClr val="44546A"/>
                </a:solidFill>
              </a:rPr>
              <a:t> </a:t>
            </a:r>
            <a:r>
              <a:rPr sz="2950" spc="15" dirty="0">
                <a:solidFill>
                  <a:srgbClr val="44546A"/>
                </a:solidFill>
              </a:rPr>
              <a:t>ALGORITHM</a:t>
            </a:r>
            <a:r>
              <a:rPr lang="en-US" sz="2950" spc="15" dirty="0">
                <a:solidFill>
                  <a:srgbClr val="44546A"/>
                </a:solidFill>
              </a:rPr>
              <a:t> &amp; </a:t>
            </a:r>
            <a:r>
              <a:rPr lang="en-US" altLang="zh-CN" sz="2950" spc="15" dirty="0">
                <a:solidFill>
                  <a:srgbClr val="44546A"/>
                </a:solidFill>
              </a:rPr>
              <a:t>Applications</a:t>
            </a:r>
            <a:endParaRPr sz="2950" dirty="0"/>
          </a:p>
        </p:txBody>
      </p:sp>
      <p:sp>
        <p:nvSpPr>
          <p:cNvPr id="7" name="object 7"/>
          <p:cNvSpPr txBox="1"/>
          <p:nvPr/>
        </p:nvSpPr>
        <p:spPr>
          <a:xfrm>
            <a:off x="3478465" y="4543044"/>
            <a:ext cx="2016760" cy="585866"/>
          </a:xfrm>
          <a:prstGeom prst="rect">
            <a:avLst/>
          </a:prstGeom>
        </p:spPr>
        <p:txBody>
          <a:bodyPr vert="horz" wrap="square" lIns="0" tIns="12700" rIns="0" bIns="0" rtlCol="0">
            <a:spAutoFit/>
          </a:bodyPr>
          <a:lstStyle/>
          <a:p>
            <a:pPr marL="466725" marR="5080" indent="-454659">
              <a:lnSpc>
                <a:spcPct val="135700"/>
              </a:lnSpc>
              <a:spcBef>
                <a:spcPts val="100"/>
              </a:spcBef>
            </a:pPr>
            <a:r>
              <a:rPr sz="1400" spc="-5" dirty="0">
                <a:solidFill>
                  <a:srgbClr val="FFFFFF"/>
                </a:solidFill>
                <a:latin typeface="Calibri"/>
                <a:cs typeface="Calibri"/>
              </a:rPr>
              <a:t>Name: </a:t>
            </a:r>
            <a:r>
              <a:rPr lang="en-US" sz="1400" spc="-5" dirty="0">
                <a:solidFill>
                  <a:srgbClr val="FFFFFF"/>
                </a:solidFill>
                <a:latin typeface="Calibri"/>
                <a:cs typeface="Calibri"/>
              </a:rPr>
              <a:t>Isaac Zhang</a:t>
            </a:r>
          </a:p>
          <a:p>
            <a:pPr marL="466725" marR="5080" indent="-454659">
              <a:lnSpc>
                <a:spcPct val="135700"/>
              </a:lnSpc>
              <a:spcBef>
                <a:spcPts val="100"/>
              </a:spcBef>
            </a:pPr>
            <a:r>
              <a:rPr sz="1400" spc="-5" dirty="0">
                <a:solidFill>
                  <a:srgbClr val="FFFFFF"/>
                </a:solidFill>
                <a:latin typeface="Calibri"/>
                <a:cs typeface="Calibri"/>
              </a:rPr>
              <a:t>UID:</a:t>
            </a:r>
            <a:r>
              <a:rPr sz="1400" spc="-15" dirty="0">
                <a:solidFill>
                  <a:srgbClr val="FFFFFF"/>
                </a:solidFill>
                <a:latin typeface="Calibri"/>
                <a:cs typeface="Calibri"/>
              </a:rPr>
              <a:t> </a:t>
            </a:r>
            <a:r>
              <a:rPr sz="1400" dirty="0">
                <a:solidFill>
                  <a:srgbClr val="FFFFFF"/>
                </a:solidFill>
                <a:latin typeface="Calibri"/>
                <a:cs typeface="Calibri"/>
              </a:rPr>
              <a:t>u</a:t>
            </a:r>
            <a:r>
              <a:rPr lang="en-US" sz="1400" dirty="0">
                <a:solidFill>
                  <a:srgbClr val="FFFFFF"/>
                </a:solidFill>
                <a:latin typeface="Calibri"/>
                <a:cs typeface="Calibri"/>
              </a:rPr>
              <a:t>7344258</a:t>
            </a:r>
            <a:endParaRPr sz="1400" dirty="0">
              <a:latin typeface="Calibri"/>
              <a:cs typeface="Calibri"/>
            </a:endParaRPr>
          </a:p>
        </p:txBody>
      </p:sp>
      <p:sp>
        <p:nvSpPr>
          <p:cNvPr id="8" name="object 8"/>
          <p:cNvSpPr txBox="1"/>
          <p:nvPr/>
        </p:nvSpPr>
        <p:spPr>
          <a:xfrm>
            <a:off x="4284214" y="3744467"/>
            <a:ext cx="586740" cy="456535"/>
          </a:xfrm>
          <a:prstGeom prst="rect">
            <a:avLst/>
          </a:prstGeom>
        </p:spPr>
        <p:txBody>
          <a:bodyPr vert="horz" wrap="square" lIns="0" tIns="12700" rIns="0" bIns="0" rtlCol="0">
            <a:spAutoFit/>
          </a:bodyPr>
          <a:lstStyle/>
          <a:p>
            <a:pPr marL="12700">
              <a:lnSpc>
                <a:spcPct val="100000"/>
              </a:lnSpc>
              <a:spcBef>
                <a:spcPts val="100"/>
              </a:spcBef>
            </a:pPr>
            <a:endParaRPr lang="en-US" sz="1400" dirty="0">
              <a:latin typeface="Calibri"/>
              <a:cs typeface="Calibri"/>
            </a:endParaRPr>
          </a:p>
          <a:p>
            <a:pPr marL="12700">
              <a:lnSpc>
                <a:spcPct val="100000"/>
              </a:lnSpc>
              <a:spcBef>
                <a:spcPts val="100"/>
              </a:spcBef>
            </a:pPr>
            <a:endParaRPr sz="1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6350" y="0"/>
            <a:ext cx="9156700" cy="911225"/>
            <a:chOff x="-6350" y="0"/>
            <a:chExt cx="9156700" cy="911225"/>
          </a:xfrm>
        </p:grpSpPr>
        <p:sp>
          <p:nvSpPr>
            <p:cNvPr id="3" name="object 3"/>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4" name="object 4"/>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7" name="object 7"/>
          <p:cNvSpPr txBox="1"/>
          <p:nvPr/>
        </p:nvSpPr>
        <p:spPr>
          <a:xfrm>
            <a:off x="8329930" y="6477000"/>
            <a:ext cx="207645" cy="14555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10</a:t>
            </a:fld>
            <a:endParaRPr sz="900" dirty="0">
              <a:latin typeface="Calibri"/>
              <a:cs typeface="Calibri"/>
            </a:endParaRPr>
          </a:p>
        </p:txBody>
      </p:sp>
      <p:sp>
        <p:nvSpPr>
          <p:cNvPr id="6" name="object 6"/>
          <p:cNvSpPr txBox="1">
            <a:spLocks noGrp="1"/>
          </p:cNvSpPr>
          <p:nvPr>
            <p:ph type="title"/>
          </p:nvPr>
        </p:nvSpPr>
        <p:spPr>
          <a:xfrm>
            <a:off x="380819" y="250951"/>
            <a:ext cx="5059680" cy="528320"/>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FFFFFF"/>
                </a:solidFill>
              </a:rPr>
              <a:t>Convergence</a:t>
            </a:r>
            <a:r>
              <a:rPr lang="en-US" spc="-15" dirty="0">
                <a:solidFill>
                  <a:srgbClr val="FFFFFF"/>
                </a:solidFill>
              </a:rPr>
              <a:t> </a:t>
            </a:r>
            <a:r>
              <a:rPr lang="en-US" dirty="0">
                <a:solidFill>
                  <a:srgbClr val="FFFFFF"/>
                </a:solidFill>
              </a:rPr>
              <a:t>-</a:t>
            </a:r>
            <a:r>
              <a:rPr lang="en-US" spc="-10" dirty="0">
                <a:solidFill>
                  <a:srgbClr val="FFFFFF"/>
                </a:solidFill>
              </a:rPr>
              <a:t> </a:t>
            </a:r>
            <a:r>
              <a:rPr lang="en-US" spc="-25" dirty="0">
                <a:solidFill>
                  <a:srgbClr val="FFFFFF"/>
                </a:solidFill>
              </a:rPr>
              <a:t>EM</a:t>
            </a:r>
            <a:r>
              <a:rPr lang="en-US" spc="-10" dirty="0">
                <a:solidFill>
                  <a:srgbClr val="FFFFFF"/>
                </a:solidFill>
              </a:rPr>
              <a:t> </a:t>
            </a:r>
            <a:r>
              <a:rPr lang="en-US" spc="-5" dirty="0">
                <a:solidFill>
                  <a:srgbClr val="FFFFFF"/>
                </a:solidFill>
              </a:rPr>
              <a:t>algorithm</a:t>
            </a:r>
          </a:p>
        </p:txBody>
      </p:sp>
      <p:sp>
        <p:nvSpPr>
          <p:cNvPr id="19" name="object 5">
            <a:extLst>
              <a:ext uri="{FF2B5EF4-FFF2-40B4-BE49-F238E27FC236}">
                <a16:creationId xmlns:a16="http://schemas.microsoft.com/office/drawing/2014/main" id="{95724A8B-B4A7-9FDA-5BAE-5AED18EF3B5A}"/>
              </a:ext>
            </a:extLst>
          </p:cNvPr>
          <p:cNvSpPr txBox="1"/>
          <p:nvPr/>
        </p:nvSpPr>
        <p:spPr>
          <a:xfrm>
            <a:off x="380819" y="1295400"/>
            <a:ext cx="7665084" cy="1184940"/>
          </a:xfrm>
          <a:prstGeom prst="rect">
            <a:avLst/>
          </a:prstGeom>
        </p:spPr>
        <p:txBody>
          <a:bodyPr vert="horz" wrap="square" lIns="0" tIns="45720" rIns="0" bIns="0" rtlCol="0">
            <a:spAutoFit/>
          </a:bodyPr>
          <a:lstStyle/>
          <a:p>
            <a:pPr marL="50800">
              <a:lnSpc>
                <a:spcPct val="100000"/>
              </a:lnSpc>
              <a:spcBef>
                <a:spcPts val="360"/>
              </a:spcBef>
              <a:tabLst>
                <a:tab pos="222250" algn="l"/>
              </a:tabLst>
            </a:pPr>
            <a:r>
              <a:rPr lang="en-US" sz="1600" dirty="0">
                <a:latin typeface="Calibri"/>
                <a:cs typeface="Calibri"/>
              </a:rPr>
              <a:t>Application of Jessen's inequality</a:t>
            </a: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222250" indent="-171450">
              <a:lnSpc>
                <a:spcPct val="100000"/>
              </a:lnSpc>
              <a:spcBef>
                <a:spcPts val="360"/>
              </a:spcBef>
              <a:buFont typeface="Arial MT"/>
              <a:buChar char="•"/>
              <a:tabLst>
                <a:tab pos="222250" algn="l"/>
              </a:tabLst>
            </a:pPr>
            <a:endParaRPr sz="1600" dirty="0">
              <a:latin typeface="Calibri"/>
              <a:cs typeface="Calibri"/>
            </a:endParaRPr>
          </a:p>
        </p:txBody>
      </p:sp>
      <p:pic>
        <p:nvPicPr>
          <p:cNvPr id="13" name="图片 12">
            <a:extLst>
              <a:ext uri="{FF2B5EF4-FFF2-40B4-BE49-F238E27FC236}">
                <a16:creationId xmlns:a16="http://schemas.microsoft.com/office/drawing/2014/main" id="{C4028CCD-E7D2-87B9-F852-F4EF68518AD8}"/>
              </a:ext>
            </a:extLst>
          </p:cNvPr>
          <p:cNvPicPr>
            <a:picLocks noChangeAspect="1"/>
          </p:cNvPicPr>
          <p:nvPr/>
        </p:nvPicPr>
        <p:blipFill>
          <a:blip r:embed="rId3"/>
          <a:stretch>
            <a:fillRect/>
          </a:stretch>
        </p:blipFill>
        <p:spPr>
          <a:xfrm>
            <a:off x="357187" y="1838529"/>
            <a:ext cx="7970203" cy="731128"/>
          </a:xfrm>
          <a:prstGeom prst="rect">
            <a:avLst/>
          </a:prstGeom>
        </p:spPr>
      </p:pic>
      <p:pic>
        <p:nvPicPr>
          <p:cNvPr id="16" name="图片 15">
            <a:extLst>
              <a:ext uri="{FF2B5EF4-FFF2-40B4-BE49-F238E27FC236}">
                <a16:creationId xmlns:a16="http://schemas.microsoft.com/office/drawing/2014/main" id="{EAE8821E-8845-9264-F250-1BE8EDDBAE7F}"/>
              </a:ext>
            </a:extLst>
          </p:cNvPr>
          <p:cNvPicPr>
            <a:picLocks noChangeAspect="1"/>
          </p:cNvPicPr>
          <p:nvPr/>
        </p:nvPicPr>
        <p:blipFill>
          <a:blip r:embed="rId4"/>
          <a:stretch>
            <a:fillRect/>
          </a:stretch>
        </p:blipFill>
        <p:spPr>
          <a:xfrm>
            <a:off x="1916384" y="3604564"/>
            <a:ext cx="4029075" cy="918764"/>
          </a:xfrm>
          <a:prstGeom prst="rect">
            <a:avLst/>
          </a:prstGeom>
        </p:spPr>
      </p:pic>
      <p:pic>
        <p:nvPicPr>
          <p:cNvPr id="18" name="图片 17">
            <a:extLst>
              <a:ext uri="{FF2B5EF4-FFF2-40B4-BE49-F238E27FC236}">
                <a16:creationId xmlns:a16="http://schemas.microsoft.com/office/drawing/2014/main" id="{85E1985F-E5B7-9669-C8A1-5FB00DFE72AC}"/>
              </a:ext>
            </a:extLst>
          </p:cNvPr>
          <p:cNvPicPr>
            <a:picLocks noChangeAspect="1"/>
          </p:cNvPicPr>
          <p:nvPr/>
        </p:nvPicPr>
        <p:blipFill>
          <a:blip r:embed="rId5"/>
          <a:stretch>
            <a:fillRect/>
          </a:stretch>
        </p:blipFill>
        <p:spPr>
          <a:xfrm>
            <a:off x="2590800" y="3151352"/>
            <a:ext cx="545310" cy="286153"/>
          </a:xfrm>
          <a:prstGeom prst="rect">
            <a:avLst/>
          </a:prstGeom>
        </p:spPr>
      </p:pic>
      <p:sp>
        <p:nvSpPr>
          <p:cNvPr id="5" name="object 5">
            <a:extLst>
              <a:ext uri="{FF2B5EF4-FFF2-40B4-BE49-F238E27FC236}">
                <a16:creationId xmlns:a16="http://schemas.microsoft.com/office/drawing/2014/main" id="{810FE6C7-4401-17D7-0EA7-DB73C56ACB46}"/>
              </a:ext>
            </a:extLst>
          </p:cNvPr>
          <p:cNvSpPr txBox="1"/>
          <p:nvPr/>
        </p:nvSpPr>
        <p:spPr>
          <a:xfrm>
            <a:off x="380819" y="2848620"/>
            <a:ext cx="3550103" cy="589905"/>
          </a:xfrm>
          <a:prstGeom prst="rect">
            <a:avLst/>
          </a:prstGeom>
        </p:spPr>
        <p:txBody>
          <a:bodyPr vert="horz" wrap="square" lIns="0" tIns="45720" rIns="0" bIns="0" rtlCol="0">
            <a:spAutoFit/>
          </a:bodyPr>
          <a:lstStyle/>
          <a:p>
            <a:pPr marL="50800">
              <a:lnSpc>
                <a:spcPct val="100000"/>
              </a:lnSpc>
              <a:spcBef>
                <a:spcPts val="360"/>
              </a:spcBef>
              <a:tabLst>
                <a:tab pos="222250" algn="l"/>
              </a:tabLst>
            </a:pPr>
            <a:endParaRPr lang="en-US" sz="1600" dirty="0">
              <a:latin typeface="Calibri"/>
              <a:cs typeface="Calibri"/>
            </a:endParaRPr>
          </a:p>
          <a:p>
            <a:pPr marL="222250" indent="-171450">
              <a:lnSpc>
                <a:spcPct val="100000"/>
              </a:lnSpc>
              <a:spcBef>
                <a:spcPts val="360"/>
              </a:spcBef>
              <a:buFont typeface="Arial MT"/>
              <a:buChar char="•"/>
              <a:tabLst>
                <a:tab pos="222250" algn="l"/>
              </a:tabLst>
            </a:pPr>
            <a:r>
              <a:rPr lang="en-US" sz="1600" dirty="0">
                <a:latin typeface="Calibri"/>
                <a:cs typeface="Calibri"/>
              </a:rPr>
              <a:t>Denote Second term as            :</a:t>
            </a:r>
          </a:p>
        </p:txBody>
      </p:sp>
    </p:spTree>
    <p:extLst>
      <p:ext uri="{BB962C8B-B14F-4D97-AF65-F5344CB8AC3E}">
        <p14:creationId xmlns:p14="http://schemas.microsoft.com/office/powerpoint/2010/main" val="264642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6350" y="0"/>
            <a:ext cx="9156700" cy="911225"/>
            <a:chOff x="-6350" y="0"/>
            <a:chExt cx="9156700" cy="911225"/>
          </a:xfrm>
        </p:grpSpPr>
        <p:sp>
          <p:nvSpPr>
            <p:cNvPr id="3" name="object 3"/>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4" name="object 4"/>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7" name="object 7"/>
          <p:cNvSpPr txBox="1"/>
          <p:nvPr/>
        </p:nvSpPr>
        <p:spPr>
          <a:xfrm>
            <a:off x="8329930" y="6477000"/>
            <a:ext cx="207645" cy="14555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11</a:t>
            </a:fld>
            <a:endParaRPr sz="900" dirty="0">
              <a:latin typeface="Calibri"/>
              <a:cs typeface="Calibri"/>
            </a:endParaRPr>
          </a:p>
        </p:txBody>
      </p:sp>
      <p:sp>
        <p:nvSpPr>
          <p:cNvPr id="6" name="object 6"/>
          <p:cNvSpPr txBox="1">
            <a:spLocks noGrp="1"/>
          </p:cNvSpPr>
          <p:nvPr>
            <p:ph type="title"/>
          </p:nvPr>
        </p:nvSpPr>
        <p:spPr>
          <a:xfrm>
            <a:off x="380819" y="250951"/>
            <a:ext cx="5059680" cy="528320"/>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FFFFFF"/>
                </a:solidFill>
              </a:rPr>
              <a:t>Convergence</a:t>
            </a:r>
            <a:r>
              <a:rPr lang="en-US" spc="-15" dirty="0">
                <a:solidFill>
                  <a:srgbClr val="FFFFFF"/>
                </a:solidFill>
              </a:rPr>
              <a:t> </a:t>
            </a:r>
            <a:r>
              <a:rPr lang="en-US" dirty="0">
                <a:solidFill>
                  <a:srgbClr val="FFFFFF"/>
                </a:solidFill>
              </a:rPr>
              <a:t>-</a:t>
            </a:r>
            <a:r>
              <a:rPr lang="en-US" spc="-10" dirty="0">
                <a:solidFill>
                  <a:srgbClr val="FFFFFF"/>
                </a:solidFill>
              </a:rPr>
              <a:t> </a:t>
            </a:r>
            <a:r>
              <a:rPr lang="en-US" spc="-25" dirty="0">
                <a:solidFill>
                  <a:srgbClr val="FFFFFF"/>
                </a:solidFill>
              </a:rPr>
              <a:t>EM</a:t>
            </a:r>
            <a:r>
              <a:rPr lang="en-US" spc="-10" dirty="0">
                <a:solidFill>
                  <a:srgbClr val="FFFFFF"/>
                </a:solidFill>
              </a:rPr>
              <a:t> </a:t>
            </a:r>
            <a:r>
              <a:rPr lang="en-US" spc="-5" dirty="0">
                <a:solidFill>
                  <a:srgbClr val="FFFFFF"/>
                </a:solidFill>
              </a:rPr>
              <a:t>algorithm</a:t>
            </a:r>
          </a:p>
        </p:txBody>
      </p:sp>
      <p:sp>
        <p:nvSpPr>
          <p:cNvPr id="19" name="object 5">
            <a:extLst>
              <a:ext uri="{FF2B5EF4-FFF2-40B4-BE49-F238E27FC236}">
                <a16:creationId xmlns:a16="http://schemas.microsoft.com/office/drawing/2014/main" id="{95724A8B-B4A7-9FDA-5BAE-5AED18EF3B5A}"/>
              </a:ext>
            </a:extLst>
          </p:cNvPr>
          <p:cNvSpPr txBox="1"/>
          <p:nvPr/>
        </p:nvSpPr>
        <p:spPr>
          <a:xfrm>
            <a:off x="476159" y="1423766"/>
            <a:ext cx="2895781" cy="292388"/>
          </a:xfrm>
          <a:prstGeom prst="rect">
            <a:avLst/>
          </a:prstGeom>
        </p:spPr>
        <p:txBody>
          <a:bodyPr vert="horz" wrap="square" lIns="0" tIns="45720" rIns="0" bIns="0" rtlCol="0">
            <a:spAutoFit/>
          </a:bodyPr>
          <a:lstStyle/>
          <a:p>
            <a:pPr marL="50800">
              <a:lnSpc>
                <a:spcPct val="100000"/>
              </a:lnSpc>
              <a:spcBef>
                <a:spcPts val="360"/>
              </a:spcBef>
              <a:tabLst>
                <a:tab pos="222250" algn="l"/>
              </a:tabLst>
            </a:pPr>
            <a:r>
              <a:rPr lang="en-US" sz="1600" dirty="0">
                <a:latin typeface="Calibri"/>
                <a:cs typeface="Calibri"/>
              </a:rPr>
              <a:t>Construct </a:t>
            </a:r>
            <a:endParaRPr sz="1600" dirty="0">
              <a:latin typeface="Calibri"/>
              <a:cs typeface="Calibri"/>
            </a:endParaRPr>
          </a:p>
        </p:txBody>
      </p:sp>
      <p:pic>
        <p:nvPicPr>
          <p:cNvPr id="9" name="图片 8">
            <a:extLst>
              <a:ext uri="{FF2B5EF4-FFF2-40B4-BE49-F238E27FC236}">
                <a16:creationId xmlns:a16="http://schemas.microsoft.com/office/drawing/2014/main" id="{FC95CAC0-C3CA-A964-DA15-1D339690A95B}"/>
              </a:ext>
            </a:extLst>
          </p:cNvPr>
          <p:cNvPicPr>
            <a:picLocks noChangeAspect="1"/>
          </p:cNvPicPr>
          <p:nvPr/>
        </p:nvPicPr>
        <p:blipFill>
          <a:blip r:embed="rId3"/>
          <a:stretch>
            <a:fillRect/>
          </a:stretch>
        </p:blipFill>
        <p:spPr>
          <a:xfrm>
            <a:off x="426538" y="2556540"/>
            <a:ext cx="2945402" cy="2486692"/>
          </a:xfrm>
          <a:prstGeom prst="rect">
            <a:avLst/>
          </a:prstGeom>
        </p:spPr>
      </p:pic>
      <p:sp>
        <p:nvSpPr>
          <p:cNvPr id="10" name="object 5">
            <a:extLst>
              <a:ext uri="{FF2B5EF4-FFF2-40B4-BE49-F238E27FC236}">
                <a16:creationId xmlns:a16="http://schemas.microsoft.com/office/drawing/2014/main" id="{68B0C0F4-4200-8F5B-10EE-21BA3268CA9C}"/>
              </a:ext>
            </a:extLst>
          </p:cNvPr>
          <p:cNvSpPr txBox="1"/>
          <p:nvPr/>
        </p:nvSpPr>
        <p:spPr>
          <a:xfrm>
            <a:off x="4267200" y="1371600"/>
            <a:ext cx="3810000" cy="1184940"/>
          </a:xfrm>
          <a:prstGeom prst="rect">
            <a:avLst/>
          </a:prstGeom>
        </p:spPr>
        <p:txBody>
          <a:bodyPr vert="horz" wrap="square" lIns="0" tIns="45720" rIns="0" bIns="0" rtlCol="0">
            <a:spAutoFit/>
          </a:bodyPr>
          <a:lstStyle/>
          <a:p>
            <a:pPr marL="50800">
              <a:lnSpc>
                <a:spcPct val="100000"/>
              </a:lnSpc>
              <a:spcBef>
                <a:spcPts val="360"/>
              </a:spcBef>
              <a:tabLst>
                <a:tab pos="222250" algn="l"/>
              </a:tabLst>
            </a:pPr>
            <a:r>
              <a:rPr lang="en-US" sz="1600" dirty="0">
                <a:latin typeface="Calibri"/>
                <a:cs typeface="Calibri"/>
              </a:rPr>
              <a:t>Since Jessen's inequality, construct </a:t>
            </a: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222250" indent="-171450">
              <a:lnSpc>
                <a:spcPct val="100000"/>
              </a:lnSpc>
              <a:spcBef>
                <a:spcPts val="360"/>
              </a:spcBef>
              <a:buFont typeface="Arial MT"/>
              <a:buChar char="•"/>
              <a:tabLst>
                <a:tab pos="222250" algn="l"/>
              </a:tabLst>
            </a:pPr>
            <a:endParaRPr sz="1600" dirty="0">
              <a:latin typeface="Calibri"/>
              <a:cs typeface="Calibri"/>
            </a:endParaRPr>
          </a:p>
        </p:txBody>
      </p:sp>
      <p:pic>
        <p:nvPicPr>
          <p:cNvPr id="12" name="图片 11">
            <a:extLst>
              <a:ext uri="{FF2B5EF4-FFF2-40B4-BE49-F238E27FC236}">
                <a16:creationId xmlns:a16="http://schemas.microsoft.com/office/drawing/2014/main" id="{F42DC1B9-533B-9053-FC52-AA87EA6040D8}"/>
              </a:ext>
            </a:extLst>
          </p:cNvPr>
          <p:cNvPicPr>
            <a:picLocks noChangeAspect="1"/>
          </p:cNvPicPr>
          <p:nvPr/>
        </p:nvPicPr>
        <p:blipFill>
          <a:blip r:embed="rId4"/>
          <a:stretch>
            <a:fillRect/>
          </a:stretch>
        </p:blipFill>
        <p:spPr>
          <a:xfrm>
            <a:off x="476192" y="1925571"/>
            <a:ext cx="2686108" cy="550227"/>
          </a:xfrm>
          <a:prstGeom prst="rect">
            <a:avLst/>
          </a:prstGeom>
        </p:spPr>
      </p:pic>
      <p:pic>
        <p:nvPicPr>
          <p:cNvPr id="17" name="图片 16">
            <a:extLst>
              <a:ext uri="{FF2B5EF4-FFF2-40B4-BE49-F238E27FC236}">
                <a16:creationId xmlns:a16="http://schemas.microsoft.com/office/drawing/2014/main" id="{374B18AE-54C2-3D2E-5976-564474716F2D}"/>
              </a:ext>
            </a:extLst>
          </p:cNvPr>
          <p:cNvPicPr>
            <a:picLocks noChangeAspect="1"/>
          </p:cNvPicPr>
          <p:nvPr/>
        </p:nvPicPr>
        <p:blipFill>
          <a:blip r:embed="rId5"/>
          <a:stretch>
            <a:fillRect/>
          </a:stretch>
        </p:blipFill>
        <p:spPr>
          <a:xfrm>
            <a:off x="7239000" y="1371600"/>
            <a:ext cx="409575" cy="305446"/>
          </a:xfrm>
          <a:prstGeom prst="rect">
            <a:avLst/>
          </a:prstGeom>
        </p:spPr>
      </p:pic>
      <p:pic>
        <p:nvPicPr>
          <p:cNvPr id="23" name="图片 22">
            <a:extLst>
              <a:ext uri="{FF2B5EF4-FFF2-40B4-BE49-F238E27FC236}">
                <a16:creationId xmlns:a16="http://schemas.microsoft.com/office/drawing/2014/main" id="{A2F8D034-CA32-706D-4111-56F8D5B95990}"/>
              </a:ext>
            </a:extLst>
          </p:cNvPr>
          <p:cNvPicPr>
            <a:picLocks noChangeAspect="1"/>
          </p:cNvPicPr>
          <p:nvPr/>
        </p:nvPicPr>
        <p:blipFill>
          <a:blip r:embed="rId6"/>
          <a:stretch>
            <a:fillRect/>
          </a:stretch>
        </p:blipFill>
        <p:spPr>
          <a:xfrm>
            <a:off x="4686537" y="1802624"/>
            <a:ext cx="2685600" cy="628239"/>
          </a:xfrm>
          <a:prstGeom prst="rect">
            <a:avLst/>
          </a:prstGeom>
        </p:spPr>
      </p:pic>
      <p:pic>
        <p:nvPicPr>
          <p:cNvPr id="25" name="图片 24">
            <a:extLst>
              <a:ext uri="{FF2B5EF4-FFF2-40B4-BE49-F238E27FC236}">
                <a16:creationId xmlns:a16="http://schemas.microsoft.com/office/drawing/2014/main" id="{BAFA4033-193D-F529-A0BC-356AE39AD022}"/>
              </a:ext>
            </a:extLst>
          </p:cNvPr>
          <p:cNvPicPr>
            <a:picLocks noChangeAspect="1"/>
          </p:cNvPicPr>
          <p:nvPr/>
        </p:nvPicPr>
        <p:blipFill>
          <a:blip r:embed="rId7"/>
          <a:stretch>
            <a:fillRect/>
          </a:stretch>
        </p:blipFill>
        <p:spPr>
          <a:xfrm>
            <a:off x="4294380" y="2579300"/>
            <a:ext cx="4140845" cy="2526099"/>
          </a:xfrm>
          <a:prstGeom prst="rect">
            <a:avLst/>
          </a:prstGeom>
        </p:spPr>
      </p:pic>
    </p:spTree>
    <p:extLst>
      <p:ext uri="{BB962C8B-B14F-4D97-AF65-F5344CB8AC3E}">
        <p14:creationId xmlns:p14="http://schemas.microsoft.com/office/powerpoint/2010/main" val="2880771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819" y="250951"/>
            <a:ext cx="3571875" cy="528320"/>
          </a:xfrm>
          <a:prstGeom prst="rect">
            <a:avLst/>
          </a:prstGeom>
        </p:spPr>
        <p:txBody>
          <a:bodyPr vert="horz" wrap="square" lIns="0" tIns="12700" rIns="0" bIns="0" rtlCol="0">
            <a:spAutoFit/>
          </a:bodyPr>
          <a:lstStyle/>
          <a:p>
            <a:pPr marL="12700">
              <a:lnSpc>
                <a:spcPct val="100000"/>
              </a:lnSpc>
              <a:spcBef>
                <a:spcPts val="100"/>
              </a:spcBef>
            </a:pPr>
            <a:r>
              <a:rPr spc="-15" dirty="0">
                <a:solidFill>
                  <a:srgbClr val="525252"/>
                </a:solidFill>
              </a:rPr>
              <a:t>Cost</a:t>
            </a:r>
            <a:r>
              <a:rPr spc="-25" dirty="0">
                <a:solidFill>
                  <a:srgbClr val="525252"/>
                </a:solidFill>
              </a:rPr>
              <a:t> </a:t>
            </a:r>
            <a:r>
              <a:rPr dirty="0">
                <a:solidFill>
                  <a:srgbClr val="525252"/>
                </a:solidFill>
              </a:rPr>
              <a:t>on</a:t>
            </a:r>
            <a:r>
              <a:rPr spc="-30" dirty="0">
                <a:solidFill>
                  <a:srgbClr val="525252"/>
                </a:solidFill>
              </a:rPr>
              <a:t> </a:t>
            </a:r>
            <a:r>
              <a:rPr spc="-20" dirty="0">
                <a:solidFill>
                  <a:srgbClr val="525252"/>
                </a:solidFill>
              </a:rPr>
              <a:t>Convergence</a:t>
            </a:r>
          </a:p>
        </p:txBody>
      </p:sp>
      <p:grpSp>
        <p:nvGrpSpPr>
          <p:cNvPr id="3" name="object 3"/>
          <p:cNvGrpSpPr/>
          <p:nvPr/>
        </p:nvGrpSpPr>
        <p:grpSpPr>
          <a:xfrm>
            <a:off x="-6350" y="0"/>
            <a:ext cx="9156700" cy="118745"/>
            <a:chOff x="-6350" y="0"/>
            <a:chExt cx="9156700" cy="118745"/>
          </a:xfrm>
        </p:grpSpPr>
        <p:sp>
          <p:nvSpPr>
            <p:cNvPr id="4" name="object 4"/>
            <p:cNvSpPr/>
            <p:nvPr/>
          </p:nvSpPr>
          <p:spPr>
            <a:xfrm>
              <a:off x="0" y="0"/>
              <a:ext cx="9144000" cy="106045"/>
            </a:xfrm>
            <a:custGeom>
              <a:avLst/>
              <a:gdLst/>
              <a:ahLst/>
              <a:cxnLst/>
              <a:rect l="l" t="t" r="r" b="b"/>
              <a:pathLst>
                <a:path w="9144000" h="106045">
                  <a:moveTo>
                    <a:pt x="9144000" y="0"/>
                  </a:moveTo>
                  <a:lnTo>
                    <a:pt x="0" y="0"/>
                  </a:lnTo>
                  <a:lnTo>
                    <a:pt x="0" y="106017"/>
                  </a:lnTo>
                  <a:lnTo>
                    <a:pt x="9144000" y="106017"/>
                  </a:lnTo>
                  <a:lnTo>
                    <a:pt x="9144000" y="0"/>
                  </a:lnTo>
                  <a:close/>
                </a:path>
              </a:pathLst>
            </a:custGeom>
            <a:solidFill>
              <a:srgbClr val="4472C4"/>
            </a:solidFill>
          </p:spPr>
          <p:txBody>
            <a:bodyPr wrap="square" lIns="0" tIns="0" rIns="0" bIns="0" rtlCol="0"/>
            <a:lstStyle/>
            <a:p>
              <a:endParaRPr/>
            </a:p>
          </p:txBody>
        </p:sp>
        <p:sp>
          <p:nvSpPr>
            <p:cNvPr id="5" name="object 5"/>
            <p:cNvSpPr/>
            <p:nvPr/>
          </p:nvSpPr>
          <p:spPr>
            <a:xfrm>
              <a:off x="0" y="0"/>
              <a:ext cx="9144000" cy="106045"/>
            </a:xfrm>
            <a:custGeom>
              <a:avLst/>
              <a:gdLst/>
              <a:ahLst/>
              <a:cxnLst/>
              <a:rect l="l" t="t" r="r" b="b"/>
              <a:pathLst>
                <a:path w="9144000" h="106045">
                  <a:moveTo>
                    <a:pt x="0" y="0"/>
                  </a:moveTo>
                  <a:lnTo>
                    <a:pt x="9144000" y="0"/>
                  </a:lnTo>
                  <a:lnTo>
                    <a:pt x="9144000" y="106017"/>
                  </a:lnTo>
                  <a:lnTo>
                    <a:pt x="0" y="106017"/>
                  </a:lnTo>
                  <a:lnTo>
                    <a:pt x="0" y="0"/>
                  </a:lnTo>
                  <a:close/>
                </a:path>
              </a:pathLst>
            </a:custGeom>
            <a:ln w="12700">
              <a:solidFill>
                <a:srgbClr val="2F528F"/>
              </a:solidFill>
            </a:ln>
          </p:spPr>
          <p:txBody>
            <a:bodyPr wrap="square" lIns="0" tIns="0" rIns="0" bIns="0" rtlCol="0"/>
            <a:lstStyle/>
            <a:p>
              <a:endParaRPr/>
            </a:p>
          </p:txBody>
        </p:sp>
      </p:grpSp>
      <p:sp>
        <p:nvSpPr>
          <p:cNvPr id="6" name="object 6"/>
          <p:cNvSpPr txBox="1"/>
          <p:nvPr/>
        </p:nvSpPr>
        <p:spPr>
          <a:xfrm>
            <a:off x="566224" y="985012"/>
            <a:ext cx="4692015" cy="659765"/>
          </a:xfrm>
          <a:prstGeom prst="rect">
            <a:avLst/>
          </a:prstGeom>
        </p:spPr>
        <p:txBody>
          <a:bodyPr vert="horz" wrap="square" lIns="0" tIns="85725" rIns="0" bIns="0" rtlCol="0">
            <a:spAutoFit/>
          </a:bodyPr>
          <a:lstStyle/>
          <a:p>
            <a:pPr marL="184150" indent="-171450">
              <a:lnSpc>
                <a:spcPct val="100000"/>
              </a:lnSpc>
              <a:spcBef>
                <a:spcPts val="675"/>
              </a:spcBef>
              <a:buFont typeface="Arial MT"/>
              <a:buChar char="•"/>
              <a:tabLst>
                <a:tab pos="184150" algn="l"/>
              </a:tabLst>
            </a:pPr>
            <a:r>
              <a:rPr sz="1600" spc="-5" dirty="0">
                <a:latin typeface="Calibri"/>
                <a:cs typeface="Calibri"/>
              </a:rPr>
              <a:t>Cost</a:t>
            </a:r>
            <a:r>
              <a:rPr sz="1600" spc="-10" dirty="0">
                <a:latin typeface="Calibri"/>
                <a:cs typeface="Calibri"/>
              </a:rPr>
              <a:t> </a:t>
            </a:r>
            <a:r>
              <a:rPr sz="1600" dirty="0">
                <a:latin typeface="Calibri"/>
                <a:cs typeface="Calibri"/>
              </a:rPr>
              <a:t>(J)</a:t>
            </a:r>
            <a:r>
              <a:rPr sz="1600" spc="-10" dirty="0">
                <a:latin typeface="Calibri"/>
                <a:cs typeface="Calibri"/>
              </a:rPr>
              <a:t> </a:t>
            </a:r>
            <a:r>
              <a:rPr sz="1600" spc="-5" dirty="0">
                <a:solidFill>
                  <a:srgbClr val="4472C4"/>
                </a:solidFill>
                <a:latin typeface="Calibri"/>
                <a:cs typeface="Calibri"/>
              </a:rPr>
              <a:t>monotonically</a:t>
            </a:r>
            <a:r>
              <a:rPr sz="1600" spc="-10" dirty="0">
                <a:solidFill>
                  <a:srgbClr val="4472C4"/>
                </a:solidFill>
                <a:latin typeface="Calibri"/>
                <a:cs typeface="Calibri"/>
              </a:rPr>
              <a:t> </a:t>
            </a:r>
            <a:r>
              <a:rPr sz="1600" spc="-5" dirty="0">
                <a:solidFill>
                  <a:srgbClr val="4472C4"/>
                </a:solidFill>
                <a:latin typeface="Calibri"/>
                <a:cs typeface="Calibri"/>
              </a:rPr>
              <a:t>decrease</a:t>
            </a:r>
            <a:r>
              <a:rPr sz="1600" spc="-10" dirty="0">
                <a:solidFill>
                  <a:srgbClr val="4472C4"/>
                </a:solidFill>
                <a:latin typeface="Calibri"/>
                <a:cs typeface="Calibri"/>
              </a:rPr>
              <a:t> </a:t>
            </a:r>
            <a:r>
              <a:rPr sz="1600" spc="-5" dirty="0">
                <a:latin typeface="Calibri"/>
                <a:cs typeface="Calibri"/>
              </a:rPr>
              <a:t>in</a:t>
            </a:r>
            <a:r>
              <a:rPr sz="1600" spc="-10" dirty="0">
                <a:latin typeface="Calibri"/>
                <a:cs typeface="Calibri"/>
              </a:rPr>
              <a:t> </a:t>
            </a:r>
            <a:r>
              <a:rPr sz="1600" spc="-5" dirty="0">
                <a:latin typeface="Calibri"/>
                <a:cs typeface="Calibri"/>
              </a:rPr>
              <a:t>each</a:t>
            </a:r>
            <a:r>
              <a:rPr sz="1600" spc="-15" dirty="0">
                <a:latin typeface="Calibri"/>
                <a:cs typeface="Calibri"/>
              </a:rPr>
              <a:t> </a:t>
            </a:r>
            <a:r>
              <a:rPr sz="1600" dirty="0">
                <a:latin typeface="Calibri"/>
                <a:cs typeface="Calibri"/>
              </a:rPr>
              <a:t>EM</a:t>
            </a:r>
            <a:r>
              <a:rPr sz="1600" spc="-10" dirty="0">
                <a:latin typeface="Calibri"/>
                <a:cs typeface="Calibri"/>
              </a:rPr>
              <a:t> step</a:t>
            </a:r>
            <a:endParaRPr sz="1600">
              <a:latin typeface="Calibri"/>
              <a:cs typeface="Calibri"/>
            </a:endParaRPr>
          </a:p>
          <a:p>
            <a:pPr marL="184150" indent="-171450">
              <a:lnSpc>
                <a:spcPct val="100000"/>
              </a:lnSpc>
              <a:spcBef>
                <a:spcPts val="575"/>
              </a:spcBef>
              <a:buFont typeface="Arial MT"/>
              <a:buChar char="•"/>
              <a:tabLst>
                <a:tab pos="184150" algn="l"/>
              </a:tabLst>
            </a:pPr>
            <a:r>
              <a:rPr sz="1600" spc="-15" dirty="0">
                <a:latin typeface="Calibri"/>
                <a:cs typeface="Calibri"/>
              </a:rPr>
              <a:t>Always</a:t>
            </a:r>
            <a:r>
              <a:rPr sz="1600" spc="-5" dirty="0">
                <a:latin typeface="Calibri"/>
                <a:cs typeface="Calibri"/>
              </a:rPr>
              <a:t> </a:t>
            </a:r>
            <a:r>
              <a:rPr sz="1600" spc="-15" dirty="0">
                <a:latin typeface="Calibri"/>
                <a:cs typeface="Calibri"/>
              </a:rPr>
              <a:t>converge</a:t>
            </a:r>
            <a:r>
              <a:rPr sz="1600" spc="5" dirty="0">
                <a:latin typeface="Calibri"/>
                <a:cs typeface="Calibri"/>
              </a:rPr>
              <a:t> </a:t>
            </a:r>
            <a:r>
              <a:rPr sz="1600" spc="-10" dirty="0">
                <a:latin typeface="Calibri"/>
                <a:cs typeface="Calibri"/>
              </a:rPr>
              <a:t>to</a:t>
            </a:r>
            <a:r>
              <a:rPr sz="1600" spc="5" dirty="0">
                <a:latin typeface="Calibri"/>
                <a:cs typeface="Calibri"/>
              </a:rPr>
              <a:t> </a:t>
            </a:r>
            <a:r>
              <a:rPr sz="1600" spc="-5" dirty="0">
                <a:latin typeface="Calibri"/>
                <a:cs typeface="Calibri"/>
              </a:rPr>
              <a:t>the</a:t>
            </a:r>
            <a:r>
              <a:rPr sz="1600" spc="5" dirty="0">
                <a:latin typeface="Calibri"/>
                <a:cs typeface="Calibri"/>
              </a:rPr>
              <a:t> </a:t>
            </a:r>
            <a:r>
              <a:rPr sz="1600" spc="-5" dirty="0">
                <a:latin typeface="Calibri"/>
                <a:cs typeface="Calibri"/>
              </a:rPr>
              <a:t>direction</a:t>
            </a:r>
            <a:r>
              <a:rPr sz="1600" spc="-10" dirty="0">
                <a:latin typeface="Calibri"/>
                <a:cs typeface="Calibri"/>
              </a:rPr>
              <a:t> </a:t>
            </a:r>
            <a:r>
              <a:rPr sz="1600" dirty="0">
                <a:latin typeface="Calibri"/>
                <a:cs typeface="Calibri"/>
              </a:rPr>
              <a:t>of </a:t>
            </a:r>
            <a:r>
              <a:rPr sz="1600" spc="-5" dirty="0">
                <a:latin typeface="Calibri"/>
                <a:cs typeface="Calibri"/>
              </a:rPr>
              <a:t>the</a:t>
            </a:r>
            <a:r>
              <a:rPr sz="1600" spc="5" dirty="0">
                <a:latin typeface="Calibri"/>
                <a:cs typeface="Calibri"/>
              </a:rPr>
              <a:t> </a:t>
            </a:r>
            <a:r>
              <a:rPr sz="1600" spc="-10" dirty="0">
                <a:latin typeface="Calibri"/>
                <a:cs typeface="Calibri"/>
              </a:rPr>
              <a:t>local </a:t>
            </a:r>
            <a:r>
              <a:rPr sz="1600" spc="-5" dirty="0">
                <a:latin typeface="Calibri"/>
                <a:cs typeface="Calibri"/>
              </a:rPr>
              <a:t>minimum</a:t>
            </a:r>
            <a:endParaRPr sz="1600">
              <a:latin typeface="Calibri"/>
              <a:cs typeface="Calibri"/>
            </a:endParaRPr>
          </a:p>
        </p:txBody>
      </p:sp>
      <p:sp>
        <p:nvSpPr>
          <p:cNvPr id="42" name="object 42"/>
          <p:cNvSpPr txBox="1"/>
          <p:nvPr/>
        </p:nvSpPr>
        <p:spPr>
          <a:xfrm>
            <a:off x="8327390" y="6449957"/>
            <a:ext cx="283210" cy="14555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12</a:t>
            </a:fld>
            <a:endParaRPr sz="900">
              <a:latin typeface="Calibri"/>
              <a:cs typeface="Calibri"/>
            </a:endParaRPr>
          </a:p>
        </p:txBody>
      </p:sp>
      <p:pic>
        <p:nvPicPr>
          <p:cNvPr id="46" name="图片 45">
            <a:extLst>
              <a:ext uri="{FF2B5EF4-FFF2-40B4-BE49-F238E27FC236}">
                <a16:creationId xmlns:a16="http://schemas.microsoft.com/office/drawing/2014/main" id="{233B8E4D-F5D3-8D7A-AAA4-991882B2AB8F}"/>
              </a:ext>
            </a:extLst>
          </p:cNvPr>
          <p:cNvPicPr>
            <a:picLocks noChangeAspect="1"/>
          </p:cNvPicPr>
          <p:nvPr/>
        </p:nvPicPr>
        <p:blipFill>
          <a:blip r:embed="rId3"/>
          <a:stretch>
            <a:fillRect/>
          </a:stretch>
        </p:blipFill>
        <p:spPr>
          <a:xfrm>
            <a:off x="855980" y="1890596"/>
            <a:ext cx="6383020" cy="475408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0"/>
            <a:ext cx="9156700" cy="911225"/>
            <a:chOff x="-6350" y="0"/>
            <a:chExt cx="9156700" cy="911225"/>
          </a:xfrm>
        </p:grpSpPr>
        <p:sp>
          <p:nvSpPr>
            <p:cNvPr id="3" name="object 3"/>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dirty="0"/>
            </a:p>
          </p:txBody>
        </p:sp>
        <p:sp>
          <p:nvSpPr>
            <p:cNvPr id="4" name="object 4"/>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5" name="object 5"/>
          <p:cNvSpPr txBox="1">
            <a:spLocks noGrp="1"/>
          </p:cNvSpPr>
          <p:nvPr>
            <p:ph type="title"/>
          </p:nvPr>
        </p:nvSpPr>
        <p:spPr>
          <a:xfrm>
            <a:off x="380818" y="250951"/>
            <a:ext cx="7772581" cy="520655"/>
          </a:xfrm>
          <a:prstGeom prst="rect">
            <a:avLst/>
          </a:prstGeom>
        </p:spPr>
        <p:txBody>
          <a:bodyPr vert="horz" wrap="square" lIns="0" tIns="12700" rIns="0" bIns="0" rtlCol="0">
            <a:spAutoFit/>
          </a:bodyPr>
          <a:lstStyle/>
          <a:p>
            <a:pPr marL="12700">
              <a:lnSpc>
                <a:spcPct val="100000"/>
              </a:lnSpc>
              <a:spcBef>
                <a:spcPts val="100"/>
              </a:spcBef>
            </a:pPr>
            <a:r>
              <a:rPr lang="en-US" spc="-5">
                <a:solidFill>
                  <a:srgbClr val="FFFFFF"/>
                </a:solidFill>
              </a:rPr>
              <a:t>Motivation of </a:t>
            </a:r>
            <a:r>
              <a:rPr lang="en-US" spc="-5" dirty="0">
                <a:solidFill>
                  <a:srgbClr val="FFFFFF"/>
                </a:solidFill>
              </a:rPr>
              <a:t>Improvement </a:t>
            </a:r>
            <a:endParaRPr spc="-5" dirty="0">
              <a:solidFill>
                <a:srgbClr val="FFFFFF"/>
              </a:solidFill>
            </a:endParaRPr>
          </a:p>
        </p:txBody>
      </p:sp>
      <p:sp>
        <p:nvSpPr>
          <p:cNvPr id="7" name="object 7"/>
          <p:cNvSpPr txBox="1">
            <a:spLocks noGrp="1"/>
          </p:cNvSpPr>
          <p:nvPr>
            <p:ph type="sldNum" sz="quarter" idx="7"/>
          </p:nvPr>
        </p:nvSpPr>
        <p:spPr>
          <a:prstGeom prst="rect">
            <a:avLst/>
          </a:prstGeom>
        </p:spPr>
        <p:txBody>
          <a:bodyPr vert="horz" wrap="square" lIns="0" tIns="19050" rIns="0" bIns="0" rtlCol="0">
            <a:spAutoFit/>
          </a:bodyPr>
          <a:lstStyle/>
          <a:p>
            <a:pPr marL="38100">
              <a:lnSpc>
                <a:spcPct val="100000"/>
              </a:lnSpc>
              <a:spcBef>
                <a:spcPts val="150"/>
              </a:spcBef>
            </a:pPr>
            <a:fld id="{81D60167-4931-47E6-BA6A-407CBD079E47}" type="slidenum">
              <a:rPr dirty="0"/>
              <a:t>13</a:t>
            </a:fld>
            <a:endParaRPr dirty="0"/>
          </a:p>
        </p:txBody>
      </p:sp>
      <p:sp>
        <p:nvSpPr>
          <p:cNvPr id="6" name="object 6"/>
          <p:cNvSpPr txBox="1"/>
          <p:nvPr/>
        </p:nvSpPr>
        <p:spPr>
          <a:xfrm>
            <a:off x="451258" y="981963"/>
            <a:ext cx="7858759" cy="2012730"/>
          </a:xfrm>
          <a:prstGeom prst="rect">
            <a:avLst/>
          </a:prstGeom>
        </p:spPr>
        <p:txBody>
          <a:bodyPr vert="horz" wrap="square" lIns="0" tIns="85725" rIns="0" bIns="0" rtlCol="0">
            <a:spAutoFit/>
          </a:bodyPr>
          <a:lstStyle/>
          <a:p>
            <a:pPr marL="222250" indent="-171450">
              <a:lnSpc>
                <a:spcPct val="100000"/>
              </a:lnSpc>
              <a:spcBef>
                <a:spcPts val="675"/>
              </a:spcBef>
              <a:buFont typeface="Arial MT"/>
              <a:buChar char="•"/>
              <a:tabLst>
                <a:tab pos="222250" algn="l"/>
              </a:tabLst>
            </a:pPr>
            <a:r>
              <a:rPr sz="1600" spc="-10" dirty="0">
                <a:latin typeface="Calibri"/>
                <a:cs typeface="Calibri"/>
              </a:rPr>
              <a:t>drawback</a:t>
            </a:r>
            <a:endParaRPr lang="en-US" sz="1300" spc="-10" dirty="0">
              <a:latin typeface="Calibri"/>
              <a:cs typeface="Calibri"/>
            </a:endParaRPr>
          </a:p>
          <a:p>
            <a:pPr marL="679450" lvl="1" indent="-171450">
              <a:spcBef>
                <a:spcPts val="675"/>
              </a:spcBef>
              <a:buFont typeface="Arial MT"/>
              <a:buChar char="•"/>
              <a:tabLst>
                <a:tab pos="222250" algn="l"/>
              </a:tabLst>
            </a:pPr>
            <a:r>
              <a:rPr lang="en-US" altLang="zh-CN" sz="1600" b="0" i="0" dirty="0">
                <a:solidFill>
                  <a:srgbClr val="000000"/>
                </a:solidFill>
                <a:effectLst/>
                <a:latin typeface="-apple-system"/>
              </a:rPr>
              <a:t>Excessive number of iterations</a:t>
            </a:r>
          </a:p>
          <a:p>
            <a:pPr marL="679450" lvl="1" indent="-171450">
              <a:spcBef>
                <a:spcPts val="675"/>
              </a:spcBef>
              <a:buFont typeface="Arial MT"/>
              <a:buChar char="•"/>
              <a:tabLst>
                <a:tab pos="222250" algn="l"/>
              </a:tabLst>
            </a:pPr>
            <a:r>
              <a:rPr lang="en-US" sz="1600" dirty="0">
                <a:solidFill>
                  <a:srgbClr val="000000"/>
                </a:solidFill>
                <a:latin typeface="-apple-system"/>
                <a:cs typeface="Calibri"/>
              </a:rPr>
              <a:t>Cannot guarantee the global optimum</a:t>
            </a:r>
          </a:p>
          <a:p>
            <a:pPr marL="679450" lvl="1" indent="-171450">
              <a:spcBef>
                <a:spcPts val="675"/>
              </a:spcBef>
              <a:buFont typeface="Arial MT"/>
              <a:buChar char="•"/>
              <a:tabLst>
                <a:tab pos="222250" algn="l"/>
              </a:tabLst>
            </a:pPr>
            <a:r>
              <a:rPr lang="en-US" sz="1600" dirty="0">
                <a:solidFill>
                  <a:srgbClr val="000000"/>
                </a:solidFill>
                <a:latin typeface="-apple-system"/>
                <a:cs typeface="Calibri"/>
              </a:rPr>
              <a:t>Very sensitive in initial parameters</a:t>
            </a:r>
          </a:p>
          <a:p>
            <a:pPr marL="679450" lvl="1" indent="-171450">
              <a:spcBef>
                <a:spcPts val="675"/>
              </a:spcBef>
              <a:buFont typeface="Arial MT"/>
              <a:buChar char="•"/>
              <a:tabLst>
                <a:tab pos="222250" algn="l"/>
              </a:tabLst>
            </a:pPr>
            <a:r>
              <a:rPr lang="en-US" sz="1600" dirty="0">
                <a:solidFill>
                  <a:srgbClr val="000000"/>
                </a:solidFill>
                <a:latin typeface="-apple-system"/>
                <a:cs typeface="Calibri"/>
              </a:rPr>
              <a:t>Perform poor on higher dimension</a:t>
            </a:r>
          </a:p>
          <a:p>
            <a:pPr marL="679450" lvl="1" indent="-171450">
              <a:spcBef>
                <a:spcPts val="675"/>
              </a:spcBef>
              <a:buFont typeface="Arial MT"/>
              <a:buChar char="•"/>
              <a:tabLst>
                <a:tab pos="222250" algn="l"/>
              </a:tabLst>
            </a:pPr>
            <a:endParaRPr lang="en-US" sz="1600" dirty="0">
              <a:solidFill>
                <a:srgbClr val="000000"/>
              </a:solidFill>
              <a:latin typeface="-apple-system"/>
              <a:cs typeface="Calibri"/>
            </a:endParaRPr>
          </a:p>
        </p:txBody>
      </p:sp>
      <p:sp>
        <p:nvSpPr>
          <p:cNvPr id="10" name="object 6">
            <a:extLst>
              <a:ext uri="{FF2B5EF4-FFF2-40B4-BE49-F238E27FC236}">
                <a16:creationId xmlns:a16="http://schemas.microsoft.com/office/drawing/2014/main" id="{2529BA9F-A810-7571-B4BF-2DF16B428D18}"/>
              </a:ext>
            </a:extLst>
          </p:cNvPr>
          <p:cNvSpPr txBox="1"/>
          <p:nvPr/>
        </p:nvSpPr>
        <p:spPr>
          <a:xfrm>
            <a:off x="451258" y="3228170"/>
            <a:ext cx="7858759" cy="1707519"/>
          </a:xfrm>
          <a:prstGeom prst="rect">
            <a:avLst/>
          </a:prstGeom>
        </p:spPr>
        <p:txBody>
          <a:bodyPr vert="horz" wrap="square" lIns="0" tIns="85725" rIns="0" bIns="0" rtlCol="0">
            <a:spAutoFit/>
          </a:bodyPr>
          <a:lstStyle/>
          <a:p>
            <a:pPr marL="222250" indent="-171450">
              <a:lnSpc>
                <a:spcPct val="100000"/>
              </a:lnSpc>
              <a:spcBef>
                <a:spcPts val="675"/>
              </a:spcBef>
              <a:buFont typeface="Arial MT"/>
              <a:buChar char="•"/>
              <a:tabLst>
                <a:tab pos="222250" algn="l"/>
              </a:tabLst>
            </a:pPr>
            <a:r>
              <a:rPr lang="en-US" sz="1600" spc="-10" dirty="0">
                <a:latin typeface="Calibri"/>
                <a:cs typeface="Calibri"/>
              </a:rPr>
              <a:t>Solutions</a:t>
            </a:r>
            <a:endParaRPr lang="en-US" sz="1300" spc="-10" dirty="0">
              <a:latin typeface="Calibri"/>
              <a:cs typeface="Calibri"/>
            </a:endParaRPr>
          </a:p>
          <a:p>
            <a:pPr marL="679450" lvl="1" indent="-171450">
              <a:spcBef>
                <a:spcPts val="675"/>
              </a:spcBef>
              <a:buFont typeface="Arial MT"/>
              <a:buChar char="•"/>
              <a:tabLst>
                <a:tab pos="222250" algn="l"/>
              </a:tabLst>
            </a:pPr>
            <a:r>
              <a:rPr lang="en-US" altLang="zh-CN" sz="1600" b="0" i="0" dirty="0">
                <a:solidFill>
                  <a:srgbClr val="000000"/>
                </a:solidFill>
                <a:effectLst/>
                <a:latin typeface="-apple-system"/>
              </a:rPr>
              <a:t>Use Newton method to speed up converge progress</a:t>
            </a:r>
          </a:p>
          <a:p>
            <a:pPr marL="679450" lvl="1" indent="-171450">
              <a:spcBef>
                <a:spcPts val="675"/>
              </a:spcBef>
              <a:buFont typeface="Arial MT"/>
              <a:buChar char="•"/>
              <a:tabLst>
                <a:tab pos="222250" algn="l"/>
              </a:tabLst>
            </a:pPr>
            <a:r>
              <a:rPr lang="en-US" sz="1600" dirty="0">
                <a:solidFill>
                  <a:srgbClr val="000000"/>
                </a:solidFill>
                <a:latin typeface="-apple-system"/>
                <a:cs typeface="Calibri"/>
              </a:rPr>
              <a:t>Exclusively searching when feature dimension is low </a:t>
            </a:r>
          </a:p>
          <a:p>
            <a:pPr marL="679450" lvl="1" indent="-171450">
              <a:spcBef>
                <a:spcPts val="675"/>
              </a:spcBef>
              <a:buFont typeface="Arial MT"/>
              <a:buChar char="•"/>
              <a:tabLst>
                <a:tab pos="222250" algn="l"/>
              </a:tabLst>
            </a:pPr>
            <a:r>
              <a:rPr lang="en-US" sz="1600" dirty="0">
                <a:solidFill>
                  <a:srgbClr val="000000"/>
                </a:solidFill>
                <a:latin typeface="-apple-system"/>
                <a:cs typeface="Calibri"/>
              </a:rPr>
              <a:t>Try modeling GMM on different initial parameters a few time and take the best one</a:t>
            </a:r>
          </a:p>
          <a:p>
            <a:pPr marL="679450" lvl="1" indent="-171450">
              <a:spcBef>
                <a:spcPts val="675"/>
              </a:spcBef>
              <a:buFont typeface="Arial MT"/>
              <a:buChar char="•"/>
              <a:tabLst>
                <a:tab pos="222250" algn="l"/>
              </a:tabLst>
            </a:pPr>
            <a:r>
              <a:rPr lang="en-US" sz="1600" dirty="0">
                <a:solidFill>
                  <a:srgbClr val="000000"/>
                </a:solidFill>
                <a:latin typeface="-apple-system"/>
                <a:cs typeface="Calibri"/>
              </a:rPr>
              <a:t>Apply PCA /</a:t>
            </a:r>
            <a:r>
              <a:rPr lang="en-US" altLang="zh-CN" dirty="0"/>
              <a:t> </a:t>
            </a:r>
            <a:r>
              <a:rPr lang="en-US" altLang="zh-CN" sz="1600" dirty="0">
                <a:solidFill>
                  <a:srgbClr val="000000"/>
                </a:solidFill>
                <a:latin typeface="-apple-system"/>
                <a:cs typeface="Calibri"/>
              </a:rPr>
              <a:t>Manifold learning</a:t>
            </a:r>
            <a:r>
              <a:rPr lang="en-US" sz="1600" dirty="0">
                <a:solidFill>
                  <a:srgbClr val="000000"/>
                </a:solidFill>
                <a:latin typeface="-apple-system"/>
                <a:cs typeface="Calibri"/>
              </a:rPr>
              <a:t> on training date first</a:t>
            </a:r>
          </a:p>
        </p:txBody>
      </p:sp>
      <p:pic>
        <p:nvPicPr>
          <p:cNvPr id="9" name="图片 8">
            <a:extLst>
              <a:ext uri="{FF2B5EF4-FFF2-40B4-BE49-F238E27FC236}">
                <a16:creationId xmlns:a16="http://schemas.microsoft.com/office/drawing/2014/main" id="{C92B1A03-F899-CD47-28FE-1150F5494C1B}"/>
              </a:ext>
            </a:extLst>
          </p:cNvPr>
          <p:cNvPicPr>
            <a:picLocks noChangeAspect="1"/>
          </p:cNvPicPr>
          <p:nvPr/>
        </p:nvPicPr>
        <p:blipFill>
          <a:blip r:embed="rId3"/>
          <a:stretch>
            <a:fillRect/>
          </a:stretch>
        </p:blipFill>
        <p:spPr>
          <a:xfrm>
            <a:off x="4578350" y="2133600"/>
            <a:ext cx="2568078" cy="1276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0"/>
            <a:ext cx="9156700" cy="911225"/>
            <a:chOff x="-6350" y="0"/>
            <a:chExt cx="9156700" cy="911225"/>
          </a:xfrm>
        </p:grpSpPr>
        <p:sp>
          <p:nvSpPr>
            <p:cNvPr id="3" name="object 3"/>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4" name="object 4"/>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5" name="object 5"/>
          <p:cNvSpPr txBox="1">
            <a:spLocks noGrp="1"/>
          </p:cNvSpPr>
          <p:nvPr>
            <p:ph type="title"/>
          </p:nvPr>
        </p:nvSpPr>
        <p:spPr>
          <a:xfrm>
            <a:off x="380819" y="250951"/>
            <a:ext cx="1623695" cy="528320"/>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FFFF"/>
                </a:solidFill>
              </a:rPr>
              <a:t>Summary</a:t>
            </a:r>
          </a:p>
        </p:txBody>
      </p:sp>
      <p:sp>
        <p:nvSpPr>
          <p:cNvPr id="7" name="object 7"/>
          <p:cNvSpPr txBox="1">
            <a:spLocks noGrp="1"/>
          </p:cNvSpPr>
          <p:nvPr>
            <p:ph type="sldNum" sz="quarter" idx="7"/>
          </p:nvPr>
        </p:nvSpPr>
        <p:spPr>
          <a:prstGeom prst="rect">
            <a:avLst/>
          </a:prstGeom>
        </p:spPr>
        <p:txBody>
          <a:bodyPr vert="horz" wrap="square" lIns="0" tIns="19050" rIns="0" bIns="0" rtlCol="0">
            <a:spAutoFit/>
          </a:bodyPr>
          <a:lstStyle/>
          <a:p>
            <a:pPr marL="38100">
              <a:lnSpc>
                <a:spcPct val="100000"/>
              </a:lnSpc>
              <a:spcBef>
                <a:spcPts val="150"/>
              </a:spcBef>
            </a:pPr>
            <a:fld id="{81D60167-4931-47E6-BA6A-407CBD079E47}" type="slidenum">
              <a:rPr dirty="0"/>
              <a:t>14</a:t>
            </a:fld>
            <a:endParaRPr dirty="0"/>
          </a:p>
        </p:txBody>
      </p:sp>
      <p:sp>
        <p:nvSpPr>
          <p:cNvPr id="6" name="object 6"/>
          <p:cNvSpPr txBox="1"/>
          <p:nvPr/>
        </p:nvSpPr>
        <p:spPr>
          <a:xfrm>
            <a:off x="451258" y="981963"/>
            <a:ext cx="7858759" cy="3020699"/>
          </a:xfrm>
          <a:prstGeom prst="rect">
            <a:avLst/>
          </a:prstGeom>
        </p:spPr>
        <p:txBody>
          <a:bodyPr vert="horz" wrap="square" lIns="0" tIns="85725" rIns="0" bIns="0" rtlCol="0">
            <a:spAutoFit/>
          </a:bodyPr>
          <a:lstStyle/>
          <a:p>
            <a:pPr marL="679450" lvl="1" indent="-171450">
              <a:spcBef>
                <a:spcPts val="675"/>
              </a:spcBef>
              <a:buFont typeface="Arial MT"/>
              <a:buChar char="•"/>
              <a:tabLst>
                <a:tab pos="222250" algn="l"/>
              </a:tabLst>
            </a:pPr>
            <a:r>
              <a:rPr lang="en-US" sz="1600" dirty="0">
                <a:solidFill>
                  <a:srgbClr val="000000"/>
                </a:solidFill>
                <a:latin typeface="-apple-system"/>
                <a:cs typeface="Calibri"/>
              </a:rPr>
              <a:t>EM is widely used</a:t>
            </a:r>
          </a:p>
          <a:p>
            <a:pPr marL="1136650" lvl="2" indent="-171450">
              <a:spcBef>
                <a:spcPts val="675"/>
              </a:spcBef>
              <a:buFont typeface="Arial MT"/>
              <a:buChar char="•"/>
              <a:tabLst>
                <a:tab pos="222250" algn="l"/>
              </a:tabLst>
            </a:pPr>
            <a:r>
              <a:rPr lang="en-US" altLang="zh-CN" sz="1600" dirty="0">
                <a:solidFill>
                  <a:srgbClr val="000000"/>
                </a:solidFill>
                <a:latin typeface="-apple-system"/>
                <a:cs typeface="Calibri"/>
              </a:rPr>
              <a:t>K-means</a:t>
            </a:r>
          </a:p>
          <a:p>
            <a:pPr marL="1136650" lvl="2" indent="-171450">
              <a:spcBef>
                <a:spcPts val="675"/>
              </a:spcBef>
              <a:buFont typeface="Arial MT"/>
              <a:buChar char="•"/>
              <a:tabLst>
                <a:tab pos="222250" algn="l"/>
              </a:tabLst>
            </a:pPr>
            <a:r>
              <a:rPr lang="en-US" sz="1600" dirty="0">
                <a:solidFill>
                  <a:srgbClr val="000000"/>
                </a:solidFill>
                <a:latin typeface="-apple-system"/>
                <a:cs typeface="Calibri"/>
              </a:rPr>
              <a:t>GMM</a:t>
            </a:r>
          </a:p>
          <a:p>
            <a:pPr marL="1136650" lvl="2" indent="-171450">
              <a:spcBef>
                <a:spcPts val="675"/>
              </a:spcBef>
              <a:buFont typeface="Arial MT"/>
              <a:buChar char="•"/>
              <a:tabLst>
                <a:tab pos="222250" algn="l"/>
              </a:tabLst>
            </a:pPr>
            <a:r>
              <a:rPr lang="en-US" sz="1600" dirty="0">
                <a:solidFill>
                  <a:srgbClr val="000000"/>
                </a:solidFill>
                <a:latin typeface="-apple-system"/>
                <a:cs typeface="Calibri"/>
              </a:rPr>
              <a:t>ICA </a:t>
            </a:r>
          </a:p>
          <a:p>
            <a:pPr marL="1136650" lvl="2" indent="-171450">
              <a:spcBef>
                <a:spcPts val="675"/>
              </a:spcBef>
              <a:buFont typeface="Arial MT"/>
              <a:buChar char="•"/>
              <a:tabLst>
                <a:tab pos="222250" algn="l"/>
              </a:tabLst>
            </a:pPr>
            <a:r>
              <a:rPr lang="en-US" altLang="zh-CN" sz="1600" b="0" i="0" dirty="0">
                <a:solidFill>
                  <a:srgbClr val="121212"/>
                </a:solidFill>
                <a:effectLst/>
                <a:latin typeface="-apple-system"/>
              </a:rPr>
              <a:t>HMM</a:t>
            </a:r>
            <a:endParaRPr lang="en-US" altLang="zh-CN" sz="1600" b="0" i="0" dirty="0">
              <a:solidFill>
                <a:srgbClr val="000000"/>
              </a:solidFill>
              <a:effectLst/>
              <a:latin typeface="-apple-system"/>
              <a:cs typeface="Calibri"/>
            </a:endParaRPr>
          </a:p>
          <a:p>
            <a:pPr marL="1136650" lvl="2" indent="-171450">
              <a:spcBef>
                <a:spcPts val="675"/>
              </a:spcBef>
              <a:buFont typeface="Arial MT"/>
              <a:buChar char="•"/>
              <a:tabLst>
                <a:tab pos="222250" algn="l"/>
              </a:tabLst>
            </a:pPr>
            <a:r>
              <a:rPr lang="en-US" sz="1600" dirty="0">
                <a:solidFill>
                  <a:srgbClr val="000000"/>
                </a:solidFill>
                <a:latin typeface="-apple-system"/>
                <a:cs typeface="Calibri"/>
              </a:rPr>
              <a:t>…….</a:t>
            </a:r>
          </a:p>
          <a:p>
            <a:pPr marL="679450" lvl="1" indent="-171450">
              <a:spcBef>
                <a:spcPts val="675"/>
              </a:spcBef>
              <a:buFont typeface="Arial MT"/>
              <a:buChar char="•"/>
              <a:tabLst>
                <a:tab pos="222250" algn="l"/>
              </a:tabLst>
            </a:pPr>
            <a:r>
              <a:rPr lang="en-US" sz="1600" dirty="0">
                <a:solidFill>
                  <a:srgbClr val="000000"/>
                </a:solidFill>
                <a:latin typeface="-apple-system"/>
                <a:cs typeface="Calibri"/>
              </a:rPr>
              <a:t>Unsupervised learning</a:t>
            </a:r>
          </a:p>
          <a:p>
            <a:pPr marL="1136650" lvl="2" indent="-171450">
              <a:spcBef>
                <a:spcPts val="675"/>
              </a:spcBef>
              <a:buFont typeface="Arial MT"/>
              <a:buChar char="•"/>
              <a:tabLst>
                <a:tab pos="222250" algn="l"/>
              </a:tabLst>
            </a:pPr>
            <a:r>
              <a:rPr lang="en-US" sz="1600" dirty="0">
                <a:solidFill>
                  <a:srgbClr val="000000"/>
                </a:solidFill>
                <a:latin typeface="-apple-system"/>
                <a:cs typeface="Calibri"/>
              </a:rPr>
              <a:t>Do not require extra time to label each data</a:t>
            </a:r>
          </a:p>
          <a:p>
            <a:pPr marL="1136650" lvl="2" indent="-171450">
              <a:spcBef>
                <a:spcPts val="675"/>
              </a:spcBef>
              <a:buFont typeface="Arial MT"/>
              <a:buChar char="•"/>
              <a:tabLst>
                <a:tab pos="222250" algn="l"/>
              </a:tabLst>
            </a:pPr>
            <a:r>
              <a:rPr lang="en-US" sz="1600" dirty="0">
                <a:solidFill>
                  <a:srgbClr val="000000"/>
                </a:solidFill>
                <a:latin typeface="-apple-system"/>
                <a:cs typeface="Calibri"/>
              </a:rPr>
              <a:t>Do not require compute latten variables</a:t>
            </a:r>
          </a:p>
        </p:txBody>
      </p:sp>
    </p:spTree>
    <p:extLst>
      <p:ext uri="{BB962C8B-B14F-4D97-AF65-F5344CB8AC3E}">
        <p14:creationId xmlns:p14="http://schemas.microsoft.com/office/powerpoint/2010/main" val="3983307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666" y="1338580"/>
            <a:ext cx="7646034" cy="3680495"/>
          </a:xfrm>
          <a:prstGeom prst="rect">
            <a:avLst/>
          </a:prstGeom>
        </p:spPr>
        <p:txBody>
          <a:bodyPr vert="horz" wrap="square" lIns="0" tIns="45720" rIns="0" bIns="0" rtlCol="0">
            <a:spAutoFit/>
          </a:bodyPr>
          <a:lstStyle/>
          <a:p>
            <a:pPr marL="12700">
              <a:lnSpc>
                <a:spcPct val="100000"/>
              </a:lnSpc>
              <a:spcBef>
                <a:spcPts val="360"/>
              </a:spcBef>
            </a:pPr>
            <a:r>
              <a:rPr sz="1600" spc="-15" dirty="0">
                <a:latin typeface="Calibri"/>
                <a:cs typeface="Calibri"/>
              </a:rPr>
              <a:t>References:</a:t>
            </a:r>
            <a:endParaRPr sz="1600" dirty="0">
              <a:latin typeface="Calibri"/>
              <a:cs typeface="Calibri"/>
            </a:endParaRPr>
          </a:p>
          <a:p>
            <a:pPr marL="527050" indent="-172085">
              <a:lnSpc>
                <a:spcPct val="100000"/>
              </a:lnSpc>
              <a:spcBef>
                <a:spcPts val="150"/>
              </a:spcBef>
              <a:buFont typeface="Arial MT"/>
              <a:buChar char="•"/>
              <a:tabLst>
                <a:tab pos="527050" algn="l"/>
              </a:tabLst>
            </a:pPr>
            <a:r>
              <a:rPr lang="en-US" sz="1600" spc="-5" dirty="0">
                <a:latin typeface="Calibri"/>
                <a:cs typeface="Calibri"/>
              </a:rPr>
              <a:t>COMP8600</a:t>
            </a:r>
            <a:r>
              <a:rPr lang="en-US" sz="1600" spc="-45" dirty="0">
                <a:latin typeface="Calibri"/>
                <a:cs typeface="Calibri"/>
              </a:rPr>
              <a:t> </a:t>
            </a:r>
            <a:r>
              <a:rPr lang="en-US" sz="1600" spc="-5" dirty="0">
                <a:latin typeface="Calibri"/>
                <a:cs typeface="Calibri"/>
              </a:rPr>
              <a:t>lecture</a:t>
            </a:r>
            <a:r>
              <a:rPr lang="en-US" sz="1600" spc="-35" dirty="0">
                <a:latin typeface="Calibri"/>
                <a:cs typeface="Calibri"/>
              </a:rPr>
              <a:t> </a:t>
            </a:r>
            <a:r>
              <a:rPr lang="en-US" sz="1600" spc="-5" dirty="0">
                <a:latin typeface="Calibri"/>
                <a:cs typeface="Calibri"/>
              </a:rPr>
              <a:t>slides</a:t>
            </a:r>
          </a:p>
          <a:p>
            <a:pPr marL="527050" indent="-172085">
              <a:spcBef>
                <a:spcPts val="150"/>
              </a:spcBef>
              <a:buFont typeface="Arial MT"/>
              <a:buChar char="•"/>
              <a:tabLst>
                <a:tab pos="527050" algn="l"/>
              </a:tabLst>
            </a:pPr>
            <a:r>
              <a:rPr lang="en-US" altLang="zh-CN" sz="1600" dirty="0">
                <a:latin typeface="Calibri"/>
                <a:cs typeface="Calibri"/>
              </a:rPr>
              <a:t>Bishop, CM. 2006, “Pattern Recognition and Machine Learning”, New York :Springer</a:t>
            </a:r>
          </a:p>
          <a:p>
            <a:pPr marL="527050" indent="-172085">
              <a:spcBef>
                <a:spcPts val="150"/>
              </a:spcBef>
              <a:buFont typeface="Arial MT"/>
              <a:buChar char="•"/>
              <a:tabLst>
                <a:tab pos="527050" algn="l"/>
              </a:tabLst>
            </a:pPr>
            <a:r>
              <a:rPr lang="en-US" altLang="zh-CN" sz="1600" dirty="0">
                <a:latin typeface="Calibri"/>
                <a:cs typeface="Calibri"/>
              </a:rPr>
              <a:t>https://www.youtube.com/watch?v=rVfZHWTwXSA&amp;list=PLoROMvodv4rMiGQp3WXShtMGgzqpfVfbU&amp;index=14&amp;t=4166s</a:t>
            </a:r>
          </a:p>
          <a:p>
            <a:pPr marL="527050" indent="-172085">
              <a:spcBef>
                <a:spcPts val="150"/>
              </a:spcBef>
              <a:buFont typeface="Arial MT"/>
              <a:buChar char="•"/>
              <a:tabLst>
                <a:tab pos="527050" algn="l"/>
              </a:tabLst>
            </a:pPr>
            <a:endParaRPr lang="en-US" sz="1600" dirty="0">
              <a:latin typeface="Calibri"/>
              <a:cs typeface="Calibri"/>
            </a:endParaRPr>
          </a:p>
          <a:p>
            <a:pPr marL="26670">
              <a:lnSpc>
                <a:spcPct val="100000"/>
              </a:lnSpc>
            </a:pPr>
            <a:r>
              <a:rPr lang="en-US" sz="1600" spc="-10" dirty="0">
                <a:latin typeface="Calibri"/>
                <a:cs typeface="Calibri"/>
              </a:rPr>
              <a:t>figures</a:t>
            </a:r>
            <a:r>
              <a:rPr lang="en-US" sz="1600" dirty="0">
                <a:latin typeface="Calibri"/>
                <a:cs typeface="Calibri"/>
              </a:rPr>
              <a:t> </a:t>
            </a:r>
            <a:r>
              <a:rPr lang="en-US" sz="1600" spc="-10" dirty="0">
                <a:latin typeface="Calibri"/>
                <a:cs typeface="Calibri"/>
              </a:rPr>
              <a:t>and</a:t>
            </a:r>
            <a:r>
              <a:rPr lang="en-US" sz="1600" spc="-5" dirty="0">
                <a:latin typeface="Calibri"/>
                <a:cs typeface="Calibri"/>
              </a:rPr>
              <a:t> online</a:t>
            </a:r>
            <a:r>
              <a:rPr lang="en-US" sz="1600" spc="5" dirty="0">
                <a:latin typeface="Calibri"/>
                <a:cs typeface="Calibri"/>
              </a:rPr>
              <a:t> </a:t>
            </a:r>
            <a:r>
              <a:rPr lang="en-US" sz="1600" spc="-5" dirty="0">
                <a:latin typeface="Calibri"/>
                <a:cs typeface="Calibri"/>
              </a:rPr>
              <a:t>sources:</a:t>
            </a:r>
            <a:endParaRPr lang="en-US" sz="1600" dirty="0">
              <a:latin typeface="Calibri"/>
              <a:cs typeface="Calibri"/>
            </a:endParaRPr>
          </a:p>
          <a:p>
            <a:pPr marL="526415" marR="5080" indent="-171450">
              <a:lnSpc>
                <a:spcPts val="1800"/>
              </a:lnSpc>
              <a:spcBef>
                <a:spcPts val="330"/>
              </a:spcBef>
              <a:buFont typeface="Arial MT"/>
              <a:buChar char="•"/>
              <a:tabLst>
                <a:tab pos="527050" algn="l"/>
              </a:tabLst>
            </a:pPr>
            <a:r>
              <a:rPr sz="1600" spc="-5" dirty="0">
                <a:latin typeface="Calibri"/>
                <a:cs typeface="Calibri"/>
              </a:rPr>
              <a:t>Other</a:t>
            </a:r>
            <a:r>
              <a:rPr sz="1600" spc="10" dirty="0">
                <a:latin typeface="Calibri"/>
                <a:cs typeface="Calibri"/>
              </a:rPr>
              <a:t> </a:t>
            </a:r>
            <a:r>
              <a:rPr sz="1600" spc="-10" dirty="0">
                <a:latin typeface="Calibri"/>
                <a:cs typeface="Calibri"/>
              </a:rPr>
              <a:t>figures</a:t>
            </a:r>
            <a:r>
              <a:rPr sz="1600" spc="5" dirty="0">
                <a:latin typeface="Calibri"/>
                <a:cs typeface="Calibri"/>
              </a:rPr>
              <a:t> </a:t>
            </a:r>
            <a:r>
              <a:rPr sz="1600" spc="-10" dirty="0">
                <a:latin typeface="Calibri"/>
                <a:cs typeface="Calibri"/>
              </a:rPr>
              <a:t>are</a:t>
            </a:r>
            <a:r>
              <a:rPr sz="1600" spc="5" dirty="0">
                <a:latin typeface="Calibri"/>
                <a:cs typeface="Calibri"/>
              </a:rPr>
              <a:t> </a:t>
            </a:r>
            <a:r>
              <a:rPr sz="1600" spc="-20" dirty="0">
                <a:latin typeface="Calibri"/>
                <a:cs typeface="Calibri"/>
              </a:rPr>
              <a:t>taken</a:t>
            </a:r>
            <a:r>
              <a:rPr sz="1600" dirty="0">
                <a:latin typeface="Calibri"/>
                <a:cs typeface="Calibri"/>
              </a:rPr>
              <a:t> </a:t>
            </a:r>
            <a:r>
              <a:rPr sz="1600" spc="-10" dirty="0">
                <a:latin typeface="Calibri"/>
                <a:cs typeface="Calibri"/>
              </a:rPr>
              <a:t>from</a:t>
            </a:r>
            <a:r>
              <a:rPr sz="1600" dirty="0">
                <a:latin typeface="Calibri"/>
                <a:cs typeface="Calibri"/>
              </a:rPr>
              <a:t> </a:t>
            </a:r>
            <a:r>
              <a:rPr sz="1600" spc="-5" dirty="0">
                <a:latin typeface="Calibri"/>
                <a:cs typeface="Calibri"/>
              </a:rPr>
              <a:t>PRML</a:t>
            </a:r>
            <a:r>
              <a:rPr sz="1600" spc="5" dirty="0">
                <a:latin typeface="Calibri"/>
                <a:cs typeface="Calibri"/>
              </a:rPr>
              <a:t> </a:t>
            </a:r>
            <a:r>
              <a:rPr sz="1600" dirty="0">
                <a:latin typeface="Calibri"/>
                <a:cs typeface="Calibri"/>
              </a:rPr>
              <a:t>book or</a:t>
            </a:r>
            <a:r>
              <a:rPr sz="1600" spc="10" dirty="0">
                <a:latin typeface="Calibri"/>
                <a:cs typeface="Calibri"/>
              </a:rPr>
              <a:t> </a:t>
            </a:r>
            <a:r>
              <a:rPr sz="1600" spc="-5" dirty="0">
                <a:latin typeface="Calibri"/>
                <a:cs typeface="Calibri"/>
              </a:rPr>
              <a:t>lecture</a:t>
            </a:r>
            <a:r>
              <a:rPr sz="1600" spc="5" dirty="0">
                <a:latin typeface="Calibri"/>
                <a:cs typeface="Calibri"/>
              </a:rPr>
              <a:t> </a:t>
            </a:r>
            <a:r>
              <a:rPr sz="1600" spc="-5" dirty="0">
                <a:latin typeface="Calibri"/>
                <a:cs typeface="Calibri"/>
              </a:rPr>
              <a:t>slides</a:t>
            </a:r>
            <a:endParaRPr lang="en-US" sz="1600" spc="-5" dirty="0">
              <a:latin typeface="Calibri"/>
              <a:cs typeface="Calibri"/>
            </a:endParaRPr>
          </a:p>
          <a:p>
            <a:pPr marL="526415" marR="5080" indent="-171450">
              <a:lnSpc>
                <a:spcPts val="1800"/>
              </a:lnSpc>
              <a:spcBef>
                <a:spcPts val="330"/>
              </a:spcBef>
              <a:buFont typeface="Arial MT"/>
              <a:buChar char="•"/>
              <a:tabLst>
                <a:tab pos="527050" algn="l"/>
              </a:tabLst>
            </a:pPr>
            <a:r>
              <a:rPr lang="en-US" sz="1600" spc="-5" dirty="0">
                <a:latin typeface="Calibri"/>
                <a:cs typeface="Calibri"/>
              </a:rPr>
              <a:t>https://www.indowhiz.com/articles/en/the-simple-concept-of-expectation-maximization-em-algorithm/</a:t>
            </a:r>
          </a:p>
          <a:p>
            <a:pPr marL="26670">
              <a:lnSpc>
                <a:spcPct val="100000"/>
              </a:lnSpc>
            </a:pPr>
            <a:endParaRPr lang="en-US" altLang="zh-CN" sz="1600" dirty="0">
              <a:latin typeface="Calibri"/>
              <a:cs typeface="Calibri"/>
            </a:endParaRPr>
          </a:p>
          <a:p>
            <a:pPr marL="26670">
              <a:lnSpc>
                <a:spcPct val="100000"/>
              </a:lnSpc>
            </a:pPr>
            <a:r>
              <a:rPr lang="en-US" altLang="zh-CN" sz="1600" dirty="0">
                <a:latin typeface="Calibri"/>
                <a:cs typeface="Calibri"/>
              </a:rPr>
              <a:t>Slides Template from previous COMP8600 assignment</a:t>
            </a:r>
            <a:r>
              <a:rPr lang="en-US" altLang="zh-CN" sz="1600" spc="-5" dirty="0">
                <a:latin typeface="Calibri"/>
                <a:cs typeface="Calibri"/>
              </a:rPr>
              <a:t>:</a:t>
            </a:r>
          </a:p>
          <a:p>
            <a:pPr marL="527050" indent="-172085">
              <a:lnSpc>
                <a:spcPct val="100000"/>
              </a:lnSpc>
              <a:spcBef>
                <a:spcPts val="290"/>
              </a:spcBef>
              <a:buFont typeface="Arial MT"/>
              <a:buChar char="•"/>
              <a:tabLst>
                <a:tab pos="527050" algn="l"/>
              </a:tabLst>
            </a:pPr>
            <a:r>
              <a:rPr lang="en-US" altLang="zh-CN" sz="1600" spc="-5" dirty="0">
                <a:latin typeface="Calibri"/>
                <a:cs typeface="Calibri"/>
              </a:rPr>
              <a:t>https://github.com/rbdm/comp8600-video-material-topic-9</a:t>
            </a:r>
            <a:endParaRPr lang="en-US" altLang="zh-CN" sz="1600" dirty="0">
              <a:latin typeface="Calibri"/>
              <a:cs typeface="Calibri"/>
            </a:endParaRPr>
          </a:p>
          <a:p>
            <a:pPr>
              <a:lnSpc>
                <a:spcPct val="100000"/>
              </a:lnSpc>
              <a:spcBef>
                <a:spcPts val="10"/>
              </a:spcBef>
            </a:pPr>
            <a:endParaRPr sz="1700" dirty="0">
              <a:latin typeface="Calibri"/>
              <a:cs typeface="Calibri"/>
            </a:endParaRPr>
          </a:p>
        </p:txBody>
      </p:sp>
      <p:sp>
        <p:nvSpPr>
          <p:cNvPr id="3" name="object 3"/>
          <p:cNvSpPr txBox="1">
            <a:spLocks noGrp="1"/>
          </p:cNvSpPr>
          <p:nvPr>
            <p:ph type="sldNum" sz="quarter" idx="7"/>
          </p:nvPr>
        </p:nvSpPr>
        <p:spPr>
          <a:prstGeom prst="rect">
            <a:avLst/>
          </a:prstGeom>
        </p:spPr>
        <p:txBody>
          <a:bodyPr vert="horz" wrap="square" lIns="0" tIns="19050" rIns="0" bIns="0" rtlCol="0">
            <a:spAutoFit/>
          </a:bodyPr>
          <a:lstStyle/>
          <a:p>
            <a:pPr marL="38100">
              <a:lnSpc>
                <a:spcPct val="100000"/>
              </a:lnSpc>
              <a:spcBef>
                <a:spcPts val="150"/>
              </a:spcBef>
            </a:pP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7999"/>
                </a:lnTo>
                <a:lnTo>
                  <a:pt x="9144000" y="6857999"/>
                </a:lnTo>
                <a:lnTo>
                  <a:pt x="9144000" y="0"/>
                </a:lnTo>
                <a:close/>
              </a:path>
            </a:pathLst>
          </a:custGeom>
          <a:solidFill>
            <a:srgbClr val="3F3F3F"/>
          </a:solidFill>
        </p:spPr>
        <p:txBody>
          <a:bodyPr wrap="square" lIns="0" tIns="0" rIns="0" bIns="0" rtlCol="0"/>
          <a:lstStyle/>
          <a:p>
            <a:endParaRPr/>
          </a:p>
        </p:txBody>
      </p:sp>
      <p:grpSp>
        <p:nvGrpSpPr>
          <p:cNvPr id="3" name="object 3"/>
          <p:cNvGrpSpPr/>
          <p:nvPr/>
        </p:nvGrpSpPr>
        <p:grpSpPr>
          <a:xfrm>
            <a:off x="0" y="1231011"/>
            <a:ext cx="9144000" cy="4396105"/>
            <a:chOff x="0" y="1231011"/>
            <a:chExt cx="9144000" cy="4396105"/>
          </a:xfrm>
        </p:grpSpPr>
        <p:pic>
          <p:nvPicPr>
            <p:cNvPr id="4" name="object 4"/>
            <p:cNvPicPr/>
            <p:nvPr/>
          </p:nvPicPr>
          <p:blipFill>
            <a:blip r:embed="rId2" cstate="print"/>
            <a:stretch>
              <a:fillRect/>
            </a:stretch>
          </p:blipFill>
          <p:spPr>
            <a:xfrm>
              <a:off x="866612" y="1231011"/>
              <a:ext cx="7426997" cy="4395977"/>
            </a:xfrm>
            <a:prstGeom prst="rect">
              <a:avLst/>
            </a:prstGeom>
          </p:spPr>
        </p:pic>
        <p:sp>
          <p:nvSpPr>
            <p:cNvPr id="5" name="object 5"/>
            <p:cNvSpPr/>
            <p:nvPr/>
          </p:nvSpPr>
          <p:spPr>
            <a:xfrm>
              <a:off x="0" y="2743200"/>
              <a:ext cx="9144000" cy="1371600"/>
            </a:xfrm>
            <a:custGeom>
              <a:avLst/>
              <a:gdLst/>
              <a:ahLst/>
              <a:cxnLst/>
              <a:rect l="l" t="t" r="r" b="b"/>
              <a:pathLst>
                <a:path w="9144000" h="1371600">
                  <a:moveTo>
                    <a:pt x="9144000" y="0"/>
                  </a:moveTo>
                  <a:lnTo>
                    <a:pt x="0" y="0"/>
                  </a:lnTo>
                  <a:lnTo>
                    <a:pt x="0" y="1371600"/>
                  </a:lnTo>
                  <a:lnTo>
                    <a:pt x="9144000" y="1371600"/>
                  </a:lnTo>
                  <a:lnTo>
                    <a:pt x="9144000" y="0"/>
                  </a:lnTo>
                  <a:close/>
                </a:path>
              </a:pathLst>
            </a:custGeom>
            <a:solidFill>
              <a:srgbClr val="E7E6E6"/>
            </a:solidFill>
          </p:spPr>
          <p:txBody>
            <a:bodyPr wrap="square" lIns="0" tIns="0" rIns="0" bIns="0" rtlCol="0"/>
            <a:lstStyle/>
            <a:p>
              <a:endParaRPr/>
            </a:p>
          </p:txBody>
        </p:sp>
      </p:grpSp>
      <p:sp>
        <p:nvSpPr>
          <p:cNvPr id="6" name="object 6"/>
          <p:cNvSpPr txBox="1">
            <a:spLocks noGrp="1"/>
          </p:cNvSpPr>
          <p:nvPr>
            <p:ph type="title"/>
          </p:nvPr>
        </p:nvSpPr>
        <p:spPr>
          <a:xfrm>
            <a:off x="3651281" y="3166303"/>
            <a:ext cx="1840864" cy="473709"/>
          </a:xfrm>
          <a:prstGeom prst="rect">
            <a:avLst/>
          </a:prstGeom>
        </p:spPr>
        <p:txBody>
          <a:bodyPr vert="horz" wrap="square" lIns="0" tIns="11430" rIns="0" bIns="0" rtlCol="0">
            <a:spAutoFit/>
          </a:bodyPr>
          <a:lstStyle/>
          <a:p>
            <a:pPr marL="12700">
              <a:lnSpc>
                <a:spcPct val="100000"/>
              </a:lnSpc>
              <a:spcBef>
                <a:spcPts val="90"/>
              </a:spcBef>
            </a:pPr>
            <a:r>
              <a:rPr sz="2950" spc="25" dirty="0">
                <a:solidFill>
                  <a:srgbClr val="44546A"/>
                </a:solidFill>
              </a:rPr>
              <a:t>THANK</a:t>
            </a:r>
            <a:r>
              <a:rPr sz="2950" spc="-75" dirty="0">
                <a:solidFill>
                  <a:srgbClr val="44546A"/>
                </a:solidFill>
              </a:rPr>
              <a:t> </a:t>
            </a:r>
            <a:r>
              <a:rPr sz="2950" dirty="0">
                <a:solidFill>
                  <a:srgbClr val="44546A"/>
                </a:solidFill>
              </a:rPr>
              <a:t>YOU</a:t>
            </a:r>
            <a:endParaRPr sz="29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819" y="234188"/>
            <a:ext cx="1673860" cy="574040"/>
          </a:xfrm>
          <a:prstGeom prst="rect">
            <a:avLst/>
          </a:prstGeom>
        </p:spPr>
        <p:txBody>
          <a:bodyPr vert="horz" wrap="square" lIns="0" tIns="12700" rIns="0" bIns="0" rtlCol="0">
            <a:spAutoFit/>
          </a:bodyPr>
          <a:lstStyle/>
          <a:p>
            <a:pPr marL="12700">
              <a:lnSpc>
                <a:spcPct val="100000"/>
              </a:lnSpc>
              <a:spcBef>
                <a:spcPts val="100"/>
              </a:spcBef>
            </a:pPr>
            <a:r>
              <a:rPr sz="3600" spc="-20" dirty="0">
                <a:solidFill>
                  <a:srgbClr val="FFFFFF"/>
                </a:solidFill>
              </a:rPr>
              <a:t>Contents</a:t>
            </a:r>
            <a:endParaRPr sz="3600"/>
          </a:p>
        </p:txBody>
      </p:sp>
      <p:sp>
        <p:nvSpPr>
          <p:cNvPr id="4" name="object 4"/>
          <p:cNvSpPr/>
          <p:nvPr/>
        </p:nvSpPr>
        <p:spPr>
          <a:xfrm>
            <a:off x="291953" y="2915386"/>
            <a:ext cx="8555990" cy="1242060"/>
          </a:xfrm>
          <a:custGeom>
            <a:avLst/>
            <a:gdLst/>
            <a:ahLst/>
            <a:cxnLst/>
            <a:rect l="l" t="t" r="r" b="b"/>
            <a:pathLst>
              <a:path w="8555990" h="1242060">
                <a:moveTo>
                  <a:pt x="8431443" y="0"/>
                </a:moveTo>
                <a:lnTo>
                  <a:pt x="124170" y="0"/>
                </a:lnTo>
                <a:lnTo>
                  <a:pt x="75837" y="9757"/>
                </a:lnTo>
                <a:lnTo>
                  <a:pt x="36368" y="36368"/>
                </a:lnTo>
                <a:lnTo>
                  <a:pt x="9757" y="75838"/>
                </a:lnTo>
                <a:lnTo>
                  <a:pt x="0" y="124171"/>
                </a:lnTo>
                <a:lnTo>
                  <a:pt x="0" y="1117550"/>
                </a:lnTo>
                <a:lnTo>
                  <a:pt x="9757" y="1165883"/>
                </a:lnTo>
                <a:lnTo>
                  <a:pt x="36368" y="1205352"/>
                </a:lnTo>
                <a:lnTo>
                  <a:pt x="75837" y="1231964"/>
                </a:lnTo>
                <a:lnTo>
                  <a:pt x="124170" y="1241722"/>
                </a:lnTo>
                <a:lnTo>
                  <a:pt x="8431443" y="1241722"/>
                </a:lnTo>
                <a:lnTo>
                  <a:pt x="8479776" y="1231964"/>
                </a:lnTo>
                <a:lnTo>
                  <a:pt x="8519246" y="1205352"/>
                </a:lnTo>
                <a:lnTo>
                  <a:pt x="8545857" y="1165883"/>
                </a:lnTo>
                <a:lnTo>
                  <a:pt x="8555615" y="1117550"/>
                </a:lnTo>
                <a:lnTo>
                  <a:pt x="8555615" y="124171"/>
                </a:lnTo>
                <a:lnTo>
                  <a:pt x="8545857" y="75838"/>
                </a:lnTo>
                <a:lnTo>
                  <a:pt x="8519246" y="36368"/>
                </a:lnTo>
                <a:lnTo>
                  <a:pt x="8479776" y="9757"/>
                </a:lnTo>
                <a:lnTo>
                  <a:pt x="8431443" y="0"/>
                </a:lnTo>
                <a:close/>
              </a:path>
            </a:pathLst>
          </a:custGeom>
          <a:solidFill>
            <a:srgbClr val="FFFFFF"/>
          </a:solidFill>
        </p:spPr>
        <p:txBody>
          <a:bodyPr wrap="square" lIns="0" tIns="0" rIns="0" bIns="0" rtlCol="0"/>
          <a:lstStyle/>
          <a:p>
            <a:endParaRPr/>
          </a:p>
        </p:txBody>
      </p:sp>
      <p:sp>
        <p:nvSpPr>
          <p:cNvPr id="6" name="object 6"/>
          <p:cNvSpPr txBox="1"/>
          <p:nvPr/>
        </p:nvSpPr>
        <p:spPr>
          <a:xfrm>
            <a:off x="1966716" y="3545358"/>
            <a:ext cx="1983105" cy="299720"/>
          </a:xfrm>
          <a:prstGeom prst="rect">
            <a:avLst/>
          </a:prstGeom>
        </p:spPr>
        <p:txBody>
          <a:bodyPr vert="horz" wrap="square" lIns="0" tIns="12700" rIns="0" bIns="0" rtlCol="0">
            <a:spAutoFit/>
          </a:bodyPr>
          <a:lstStyle/>
          <a:p>
            <a:pPr marL="12700">
              <a:lnSpc>
                <a:spcPct val="100000"/>
              </a:lnSpc>
              <a:spcBef>
                <a:spcPts val="100"/>
              </a:spcBef>
            </a:pPr>
            <a:r>
              <a:rPr lang="en-US" altLang="zh-CN" sz="1800" dirty="0">
                <a:latin typeface="Calibri"/>
                <a:cs typeface="Calibri"/>
              </a:rPr>
              <a:t>2</a:t>
            </a:r>
            <a:r>
              <a:rPr sz="1800" dirty="0">
                <a:latin typeface="Calibri"/>
                <a:cs typeface="Calibri"/>
              </a:rPr>
              <a:t>.</a:t>
            </a:r>
            <a:r>
              <a:rPr sz="1800" spc="-35" dirty="0">
                <a:latin typeface="Calibri"/>
                <a:cs typeface="Calibri"/>
              </a:rPr>
              <a:t> </a:t>
            </a:r>
            <a:r>
              <a:rPr lang="en-US" sz="1800" spc="-15" dirty="0">
                <a:latin typeface="Calibri"/>
                <a:cs typeface="Calibri"/>
              </a:rPr>
              <a:t>EM algorithm </a:t>
            </a:r>
            <a:endParaRPr sz="1800" dirty="0">
              <a:latin typeface="Calibri"/>
              <a:cs typeface="Calibri"/>
            </a:endParaRPr>
          </a:p>
        </p:txBody>
      </p:sp>
      <p:grpSp>
        <p:nvGrpSpPr>
          <p:cNvPr id="7" name="object 7"/>
          <p:cNvGrpSpPr/>
          <p:nvPr/>
        </p:nvGrpSpPr>
        <p:grpSpPr>
          <a:xfrm>
            <a:off x="291953" y="1445777"/>
            <a:ext cx="8555990" cy="1242060"/>
            <a:chOff x="294191" y="3014816"/>
            <a:chExt cx="8555990" cy="1242060"/>
          </a:xfrm>
        </p:grpSpPr>
        <p:sp>
          <p:nvSpPr>
            <p:cNvPr id="8" name="object 8"/>
            <p:cNvSpPr/>
            <p:nvPr/>
          </p:nvSpPr>
          <p:spPr>
            <a:xfrm>
              <a:off x="294191" y="3014816"/>
              <a:ext cx="8555990" cy="1242060"/>
            </a:xfrm>
            <a:custGeom>
              <a:avLst/>
              <a:gdLst/>
              <a:ahLst/>
              <a:cxnLst/>
              <a:rect l="l" t="t" r="r" b="b"/>
              <a:pathLst>
                <a:path w="8555990" h="1242060">
                  <a:moveTo>
                    <a:pt x="8431443" y="0"/>
                  </a:moveTo>
                  <a:lnTo>
                    <a:pt x="124170" y="0"/>
                  </a:lnTo>
                  <a:lnTo>
                    <a:pt x="75837" y="9757"/>
                  </a:lnTo>
                  <a:lnTo>
                    <a:pt x="36368" y="36368"/>
                  </a:lnTo>
                  <a:lnTo>
                    <a:pt x="9757" y="75837"/>
                  </a:lnTo>
                  <a:lnTo>
                    <a:pt x="0" y="124170"/>
                  </a:lnTo>
                  <a:lnTo>
                    <a:pt x="0" y="1117550"/>
                  </a:lnTo>
                  <a:lnTo>
                    <a:pt x="9757" y="1165883"/>
                  </a:lnTo>
                  <a:lnTo>
                    <a:pt x="36368" y="1205352"/>
                  </a:lnTo>
                  <a:lnTo>
                    <a:pt x="75837" y="1231964"/>
                  </a:lnTo>
                  <a:lnTo>
                    <a:pt x="124170" y="1241722"/>
                  </a:lnTo>
                  <a:lnTo>
                    <a:pt x="8431443" y="1241722"/>
                  </a:lnTo>
                  <a:lnTo>
                    <a:pt x="8479776" y="1231964"/>
                  </a:lnTo>
                  <a:lnTo>
                    <a:pt x="8519246" y="1205352"/>
                  </a:lnTo>
                  <a:lnTo>
                    <a:pt x="8545857" y="1165883"/>
                  </a:lnTo>
                  <a:lnTo>
                    <a:pt x="8555615" y="1117550"/>
                  </a:lnTo>
                  <a:lnTo>
                    <a:pt x="8555615" y="124170"/>
                  </a:lnTo>
                  <a:lnTo>
                    <a:pt x="8545857" y="75837"/>
                  </a:lnTo>
                  <a:lnTo>
                    <a:pt x="8519246" y="36368"/>
                  </a:lnTo>
                  <a:lnTo>
                    <a:pt x="8479776" y="9757"/>
                  </a:lnTo>
                  <a:lnTo>
                    <a:pt x="8431443" y="0"/>
                  </a:lnTo>
                  <a:close/>
                </a:path>
              </a:pathLst>
            </a:custGeom>
            <a:solidFill>
              <a:srgbClr val="FFFFFF"/>
            </a:solidFill>
          </p:spPr>
          <p:txBody>
            <a:bodyPr wrap="square" lIns="0" tIns="0" rIns="0" bIns="0" rtlCol="0"/>
            <a:lstStyle/>
            <a:p>
              <a:endParaRPr/>
            </a:p>
          </p:txBody>
        </p:sp>
        <p:pic>
          <p:nvPicPr>
            <p:cNvPr id="9" name="object 9"/>
            <p:cNvPicPr/>
            <p:nvPr/>
          </p:nvPicPr>
          <p:blipFill>
            <a:blip r:embed="rId3" cstate="print"/>
            <a:stretch>
              <a:fillRect/>
            </a:stretch>
          </p:blipFill>
          <p:spPr>
            <a:xfrm>
              <a:off x="664463" y="3294204"/>
              <a:ext cx="688848" cy="682946"/>
            </a:xfrm>
            <a:prstGeom prst="rect">
              <a:avLst/>
            </a:prstGeom>
          </p:spPr>
        </p:pic>
      </p:grpSp>
      <p:sp>
        <p:nvSpPr>
          <p:cNvPr id="10" name="object 10"/>
          <p:cNvSpPr txBox="1"/>
          <p:nvPr/>
        </p:nvSpPr>
        <p:spPr>
          <a:xfrm>
            <a:off x="1966716" y="1828800"/>
            <a:ext cx="1871980" cy="299720"/>
          </a:xfrm>
          <a:prstGeom prst="rect">
            <a:avLst/>
          </a:prstGeom>
        </p:spPr>
        <p:txBody>
          <a:bodyPr vert="horz" wrap="square" lIns="0" tIns="12700" rIns="0" bIns="0" rtlCol="0">
            <a:spAutoFit/>
          </a:bodyPr>
          <a:lstStyle/>
          <a:p>
            <a:pPr marL="12700">
              <a:lnSpc>
                <a:spcPct val="100000"/>
              </a:lnSpc>
              <a:spcBef>
                <a:spcPts val="100"/>
              </a:spcBef>
            </a:pPr>
            <a:r>
              <a:rPr lang="en-US" sz="1800" dirty="0">
                <a:latin typeface="Calibri"/>
                <a:cs typeface="Calibri"/>
              </a:rPr>
              <a:t>1</a:t>
            </a:r>
            <a:r>
              <a:rPr sz="1800" dirty="0">
                <a:latin typeface="Calibri"/>
                <a:cs typeface="Calibri"/>
              </a:rPr>
              <a:t>.</a:t>
            </a:r>
            <a:r>
              <a:rPr sz="1800" spc="-35" dirty="0">
                <a:latin typeface="Calibri"/>
                <a:cs typeface="Calibri"/>
              </a:rPr>
              <a:t> </a:t>
            </a:r>
            <a:r>
              <a:rPr sz="1800" spc="-5" dirty="0">
                <a:latin typeface="Calibri"/>
                <a:cs typeface="Calibri"/>
              </a:rPr>
              <a:t>Gaussian</a:t>
            </a:r>
            <a:r>
              <a:rPr sz="1800" spc="-35" dirty="0">
                <a:latin typeface="Calibri"/>
                <a:cs typeface="Calibri"/>
              </a:rPr>
              <a:t> </a:t>
            </a:r>
            <a:r>
              <a:rPr sz="1800" spc="-5" dirty="0">
                <a:latin typeface="Calibri"/>
                <a:cs typeface="Calibri"/>
              </a:rPr>
              <a:t>Mixture</a:t>
            </a:r>
            <a:endParaRPr sz="1800" dirty="0">
              <a:latin typeface="Calibri"/>
              <a:cs typeface="Calibri"/>
            </a:endParaRPr>
          </a:p>
        </p:txBody>
      </p:sp>
      <p:sp>
        <p:nvSpPr>
          <p:cNvPr id="11" name="object 11"/>
          <p:cNvSpPr txBox="1"/>
          <p:nvPr/>
        </p:nvSpPr>
        <p:spPr>
          <a:xfrm>
            <a:off x="5697123" y="1438656"/>
            <a:ext cx="2392045" cy="3120726"/>
          </a:xfrm>
          <a:prstGeom prst="rect">
            <a:avLst/>
          </a:prstGeom>
        </p:spPr>
        <p:txBody>
          <a:bodyPr vert="horz" wrap="square" lIns="0" tIns="85725" rIns="0" bIns="0" rtlCol="0">
            <a:spAutoFit/>
          </a:bodyPr>
          <a:lstStyle/>
          <a:p>
            <a:pPr marL="86995" indent="-74930">
              <a:lnSpc>
                <a:spcPct val="100000"/>
              </a:lnSpc>
              <a:spcBef>
                <a:spcPts val="5"/>
              </a:spcBef>
              <a:buChar char="-"/>
              <a:tabLst>
                <a:tab pos="87630" algn="l"/>
              </a:tabLst>
            </a:pPr>
            <a:r>
              <a:rPr lang="en-US" altLang="zh-CN" sz="1100" spc="-5" dirty="0">
                <a:latin typeface="Calibri"/>
                <a:cs typeface="Calibri"/>
              </a:rPr>
              <a:t>Overview</a:t>
            </a:r>
            <a:endParaRPr lang="en-US" altLang="zh-CN" sz="1100" dirty="0">
              <a:latin typeface="Calibri"/>
              <a:cs typeface="Calibri"/>
            </a:endParaRPr>
          </a:p>
          <a:p>
            <a:pPr marL="86995" indent="-74930">
              <a:lnSpc>
                <a:spcPct val="100000"/>
              </a:lnSpc>
              <a:spcBef>
                <a:spcPts val="575"/>
              </a:spcBef>
              <a:buChar char="-"/>
              <a:tabLst>
                <a:tab pos="87630" algn="l"/>
              </a:tabLst>
            </a:pPr>
            <a:r>
              <a:rPr lang="en-US" altLang="zh-CN" sz="1100" spc="-5" dirty="0">
                <a:latin typeface="Calibri"/>
                <a:cs typeface="Calibri"/>
              </a:rPr>
              <a:t>Latent</a:t>
            </a:r>
            <a:r>
              <a:rPr lang="en-US" altLang="zh-CN" sz="1100" spc="-20" dirty="0">
                <a:latin typeface="Calibri"/>
                <a:cs typeface="Calibri"/>
              </a:rPr>
              <a:t> </a:t>
            </a:r>
            <a:r>
              <a:rPr lang="en-US" altLang="zh-CN" sz="1100" dirty="0">
                <a:latin typeface="Calibri"/>
                <a:cs typeface="Calibri"/>
              </a:rPr>
              <a:t>variable</a:t>
            </a:r>
            <a:r>
              <a:rPr lang="en-US" altLang="zh-CN" sz="1100" spc="-10" dirty="0">
                <a:latin typeface="Calibri"/>
                <a:cs typeface="Calibri"/>
              </a:rPr>
              <a:t> </a:t>
            </a:r>
            <a:r>
              <a:rPr lang="en-US" altLang="zh-CN" sz="1100" spc="-5" dirty="0">
                <a:latin typeface="Calibri"/>
                <a:cs typeface="Calibri"/>
              </a:rPr>
              <a:t>modeling</a:t>
            </a:r>
            <a:endParaRPr lang="en-US" altLang="zh-CN" sz="1100" dirty="0">
              <a:latin typeface="Calibri"/>
              <a:cs typeface="Calibri"/>
            </a:endParaRPr>
          </a:p>
          <a:p>
            <a:pPr marL="86995" indent="-74930">
              <a:lnSpc>
                <a:spcPct val="100000"/>
              </a:lnSpc>
              <a:spcBef>
                <a:spcPts val="480"/>
              </a:spcBef>
              <a:buChar char="-"/>
              <a:tabLst>
                <a:tab pos="87630" algn="l"/>
              </a:tabLst>
            </a:pPr>
            <a:r>
              <a:rPr lang="en-US" altLang="zh-CN" sz="1100" spc="-5" dirty="0">
                <a:latin typeface="Calibri"/>
                <a:cs typeface="Calibri"/>
              </a:rPr>
              <a:t>Maximum</a:t>
            </a:r>
            <a:r>
              <a:rPr lang="en-US" altLang="zh-CN" sz="1100" spc="5" dirty="0">
                <a:latin typeface="Calibri"/>
                <a:cs typeface="Calibri"/>
              </a:rPr>
              <a:t> </a:t>
            </a:r>
            <a:r>
              <a:rPr lang="en-US" altLang="zh-CN" sz="1100" spc="-5" dirty="0">
                <a:latin typeface="Calibri"/>
                <a:cs typeface="Calibri"/>
              </a:rPr>
              <a:t>likelihood</a:t>
            </a:r>
            <a:r>
              <a:rPr lang="en-US" altLang="zh-CN" sz="1100" spc="10" dirty="0">
                <a:latin typeface="Calibri"/>
                <a:cs typeface="Calibri"/>
              </a:rPr>
              <a:t> </a:t>
            </a:r>
            <a:r>
              <a:rPr lang="en-US" altLang="zh-CN" sz="1100" dirty="0">
                <a:latin typeface="Calibri"/>
                <a:cs typeface="Calibri"/>
              </a:rPr>
              <a:t>and</a:t>
            </a:r>
            <a:r>
              <a:rPr lang="en-US" altLang="zh-CN" sz="1100" spc="5" dirty="0">
                <a:latin typeface="Calibri"/>
                <a:cs typeface="Calibri"/>
              </a:rPr>
              <a:t> </a:t>
            </a:r>
            <a:r>
              <a:rPr lang="en-US" altLang="zh-CN" sz="1100" spc="-5" dirty="0">
                <a:latin typeface="Calibri"/>
                <a:cs typeface="Calibri"/>
              </a:rPr>
              <a:t>responsibilities</a:t>
            </a:r>
            <a:endParaRPr lang="en-US" altLang="zh-CN" sz="1100" dirty="0">
              <a:latin typeface="Calibri"/>
              <a:cs typeface="Calibri"/>
            </a:endParaRPr>
          </a:p>
          <a:p>
            <a:pPr marL="86995" indent="-74930">
              <a:lnSpc>
                <a:spcPct val="100000"/>
              </a:lnSpc>
              <a:spcBef>
                <a:spcPts val="480"/>
              </a:spcBef>
              <a:buChar char="-"/>
              <a:tabLst>
                <a:tab pos="87630" algn="l"/>
              </a:tabLst>
            </a:pPr>
            <a:r>
              <a:rPr lang="en-US" altLang="zh-CN" sz="1100" spc="-5" dirty="0">
                <a:latin typeface="Calibri"/>
                <a:cs typeface="Calibri"/>
              </a:rPr>
              <a:t>EM</a:t>
            </a:r>
            <a:r>
              <a:rPr lang="en-US" altLang="zh-CN" sz="1100" spc="-15" dirty="0">
                <a:latin typeface="Calibri"/>
                <a:cs typeface="Calibri"/>
              </a:rPr>
              <a:t> </a:t>
            </a:r>
            <a:r>
              <a:rPr lang="en-US" altLang="zh-CN" sz="1100" dirty="0">
                <a:latin typeface="Calibri"/>
                <a:cs typeface="Calibri"/>
              </a:rPr>
              <a:t>algorithm</a:t>
            </a:r>
            <a:r>
              <a:rPr lang="en-US" altLang="zh-CN" sz="1100" spc="-15" dirty="0">
                <a:latin typeface="Calibri"/>
                <a:cs typeface="Calibri"/>
              </a:rPr>
              <a:t> </a:t>
            </a:r>
            <a:r>
              <a:rPr lang="en-US" altLang="zh-CN" sz="1100" spc="-5" dirty="0">
                <a:latin typeface="Calibri"/>
                <a:cs typeface="Calibri"/>
              </a:rPr>
              <a:t>for</a:t>
            </a:r>
            <a:r>
              <a:rPr lang="en-US" altLang="zh-CN" sz="1100" spc="-15" dirty="0">
                <a:latin typeface="Calibri"/>
                <a:cs typeface="Calibri"/>
              </a:rPr>
              <a:t> </a:t>
            </a:r>
            <a:r>
              <a:rPr lang="en-US" altLang="zh-CN" sz="1100" spc="-5" dirty="0">
                <a:latin typeface="Calibri"/>
                <a:cs typeface="Calibri"/>
              </a:rPr>
              <a:t>Gaussian</a:t>
            </a:r>
            <a:r>
              <a:rPr lang="en-US" altLang="zh-CN" sz="1100" spc="-15" dirty="0">
                <a:latin typeface="Calibri"/>
                <a:cs typeface="Calibri"/>
              </a:rPr>
              <a:t> </a:t>
            </a:r>
            <a:r>
              <a:rPr lang="en-US" altLang="zh-CN" sz="1100" dirty="0">
                <a:latin typeface="Calibri"/>
                <a:cs typeface="Calibri"/>
              </a:rPr>
              <a:t>Mixtures</a:t>
            </a:r>
          </a:p>
          <a:p>
            <a:pPr marL="86995" indent="-74930">
              <a:lnSpc>
                <a:spcPct val="100000"/>
              </a:lnSpc>
              <a:spcBef>
                <a:spcPts val="480"/>
              </a:spcBef>
              <a:buChar char="-"/>
              <a:tabLst>
                <a:tab pos="87630" algn="l"/>
              </a:tabLst>
            </a:pPr>
            <a:r>
              <a:rPr lang="en-US" altLang="zh-CN" sz="1100" dirty="0">
                <a:latin typeface="Calibri"/>
                <a:cs typeface="Calibri"/>
              </a:rPr>
              <a:t>Derivation</a:t>
            </a:r>
            <a:endParaRPr lang="en-US" sz="1100" spc="-5" dirty="0">
              <a:latin typeface="Calibri"/>
              <a:cs typeface="Calibri"/>
            </a:endParaRPr>
          </a:p>
          <a:p>
            <a:pPr marL="12065">
              <a:lnSpc>
                <a:spcPct val="100000"/>
              </a:lnSpc>
              <a:spcBef>
                <a:spcPts val="675"/>
              </a:spcBef>
              <a:tabLst>
                <a:tab pos="87630" algn="l"/>
              </a:tabLst>
            </a:pPr>
            <a:endParaRPr lang="en-US" sz="1100" spc="-5" dirty="0">
              <a:latin typeface="Calibri"/>
              <a:cs typeface="Calibri"/>
            </a:endParaRPr>
          </a:p>
          <a:p>
            <a:pPr marL="86995" indent="-74930">
              <a:lnSpc>
                <a:spcPct val="100000"/>
              </a:lnSpc>
              <a:spcBef>
                <a:spcPts val="675"/>
              </a:spcBef>
              <a:buChar char="-"/>
              <a:tabLst>
                <a:tab pos="87630" algn="l"/>
              </a:tabLst>
            </a:pPr>
            <a:r>
              <a:rPr sz="1100" spc="-5" dirty="0">
                <a:latin typeface="Calibri"/>
                <a:cs typeface="Calibri"/>
              </a:rPr>
              <a:t>Overview</a:t>
            </a:r>
            <a:endParaRPr sz="1100" dirty="0">
              <a:latin typeface="Calibri"/>
              <a:cs typeface="Calibri"/>
            </a:endParaRPr>
          </a:p>
          <a:p>
            <a:pPr marL="86995" indent="-74930">
              <a:lnSpc>
                <a:spcPct val="100000"/>
              </a:lnSpc>
              <a:spcBef>
                <a:spcPts val="575"/>
              </a:spcBef>
              <a:buChar char="-"/>
              <a:tabLst>
                <a:tab pos="87630" algn="l"/>
              </a:tabLst>
            </a:pPr>
            <a:r>
              <a:rPr lang="en-US" sz="1100" spc="-5" dirty="0">
                <a:latin typeface="Calibri"/>
                <a:cs typeface="Calibri"/>
              </a:rPr>
              <a:t>Useful and powerful</a:t>
            </a:r>
            <a:endParaRPr sz="1100" dirty="0">
              <a:latin typeface="Calibri"/>
              <a:cs typeface="Calibri"/>
            </a:endParaRPr>
          </a:p>
          <a:p>
            <a:pPr marL="86995" indent="-74930">
              <a:lnSpc>
                <a:spcPct val="100000"/>
              </a:lnSpc>
              <a:spcBef>
                <a:spcPts val="480"/>
              </a:spcBef>
              <a:buChar char="-"/>
              <a:tabLst>
                <a:tab pos="87630" algn="l"/>
              </a:tabLst>
            </a:pPr>
            <a:r>
              <a:rPr lang="en-US" sz="1100" spc="-5" dirty="0">
                <a:latin typeface="Calibri"/>
                <a:cs typeface="Calibri"/>
              </a:rPr>
              <a:t>How does it work</a:t>
            </a:r>
            <a:endParaRPr lang="en-US" sz="1100" dirty="0">
              <a:latin typeface="Calibri"/>
              <a:cs typeface="Calibri"/>
            </a:endParaRPr>
          </a:p>
          <a:p>
            <a:pPr marL="86995" indent="-74930">
              <a:lnSpc>
                <a:spcPct val="100000"/>
              </a:lnSpc>
              <a:spcBef>
                <a:spcPts val="480"/>
              </a:spcBef>
              <a:buChar char="-"/>
              <a:tabLst>
                <a:tab pos="87630" algn="l"/>
              </a:tabLst>
            </a:pPr>
            <a:r>
              <a:rPr lang="en-US" altLang="zh-CN" sz="1100" spc="-5" dirty="0">
                <a:latin typeface="Calibri"/>
                <a:cs typeface="Calibri"/>
              </a:rPr>
              <a:t>Why</a:t>
            </a:r>
            <a:r>
              <a:rPr lang="en-US" altLang="zh-CN" sz="1100" spc="-15" dirty="0">
                <a:latin typeface="Calibri"/>
                <a:cs typeface="Calibri"/>
              </a:rPr>
              <a:t> </a:t>
            </a:r>
            <a:r>
              <a:rPr lang="en-US" altLang="zh-CN" sz="1100" spc="-5" dirty="0">
                <a:latin typeface="Calibri"/>
                <a:cs typeface="Calibri"/>
              </a:rPr>
              <a:t>EM</a:t>
            </a:r>
            <a:r>
              <a:rPr lang="en-US" altLang="zh-CN" sz="1100" spc="-10" dirty="0">
                <a:latin typeface="Calibri"/>
                <a:cs typeface="Calibri"/>
              </a:rPr>
              <a:t> </a:t>
            </a:r>
            <a:r>
              <a:rPr lang="en-US" altLang="zh-CN" sz="1100" dirty="0">
                <a:latin typeface="Calibri"/>
                <a:cs typeface="Calibri"/>
              </a:rPr>
              <a:t>always</a:t>
            </a:r>
            <a:r>
              <a:rPr lang="en-US" altLang="zh-CN" sz="1100" spc="-10" dirty="0">
                <a:latin typeface="Calibri"/>
                <a:cs typeface="Calibri"/>
              </a:rPr>
              <a:t> </a:t>
            </a:r>
            <a:r>
              <a:rPr lang="en-US" altLang="zh-CN" sz="1100" spc="-5" dirty="0">
                <a:latin typeface="Calibri"/>
                <a:cs typeface="Calibri"/>
              </a:rPr>
              <a:t>converge</a:t>
            </a:r>
            <a:endParaRPr lang="en-US" altLang="zh-CN" sz="1100" dirty="0">
              <a:latin typeface="Calibri"/>
              <a:cs typeface="Calibri"/>
            </a:endParaRPr>
          </a:p>
          <a:p>
            <a:pPr marL="86995" indent="-74930">
              <a:lnSpc>
                <a:spcPct val="100000"/>
              </a:lnSpc>
              <a:spcBef>
                <a:spcPts val="480"/>
              </a:spcBef>
              <a:buChar char="-"/>
              <a:tabLst>
                <a:tab pos="87630" algn="l"/>
              </a:tabLst>
            </a:pPr>
            <a:r>
              <a:rPr lang="en-US" sz="1100" dirty="0">
                <a:latin typeface="Calibri"/>
                <a:cs typeface="Calibri"/>
              </a:rPr>
              <a:t>Widely used</a:t>
            </a:r>
            <a:endParaRPr sz="1100" dirty="0">
              <a:latin typeface="Calibri"/>
              <a:cs typeface="Calibri"/>
            </a:endParaRPr>
          </a:p>
          <a:p>
            <a:pPr>
              <a:lnSpc>
                <a:spcPct val="100000"/>
              </a:lnSpc>
              <a:buFont typeface="Calibri"/>
              <a:buChar char="-"/>
            </a:pPr>
            <a:endParaRPr sz="1300" dirty="0">
              <a:latin typeface="Calibri"/>
              <a:cs typeface="Calibri"/>
            </a:endParaRPr>
          </a:p>
          <a:p>
            <a:pPr>
              <a:lnSpc>
                <a:spcPct val="100000"/>
              </a:lnSpc>
              <a:spcBef>
                <a:spcPts val="20"/>
              </a:spcBef>
              <a:buFont typeface="Calibri"/>
              <a:buChar char="-"/>
            </a:pPr>
            <a:endParaRPr sz="1650" dirty="0">
              <a:latin typeface="Calibri"/>
              <a:cs typeface="Calibri"/>
            </a:endParaRPr>
          </a:p>
        </p:txBody>
      </p:sp>
      <p:grpSp>
        <p:nvGrpSpPr>
          <p:cNvPr id="12" name="object 12"/>
          <p:cNvGrpSpPr/>
          <p:nvPr/>
        </p:nvGrpSpPr>
        <p:grpSpPr>
          <a:xfrm>
            <a:off x="294005" y="4549613"/>
            <a:ext cx="8555990" cy="1242060"/>
            <a:chOff x="294191" y="4569623"/>
            <a:chExt cx="8555990" cy="1242060"/>
          </a:xfrm>
        </p:grpSpPr>
        <p:sp>
          <p:nvSpPr>
            <p:cNvPr id="13" name="object 13"/>
            <p:cNvSpPr/>
            <p:nvPr/>
          </p:nvSpPr>
          <p:spPr>
            <a:xfrm>
              <a:off x="294191" y="4569623"/>
              <a:ext cx="8555990" cy="1242060"/>
            </a:xfrm>
            <a:custGeom>
              <a:avLst/>
              <a:gdLst/>
              <a:ahLst/>
              <a:cxnLst/>
              <a:rect l="l" t="t" r="r" b="b"/>
              <a:pathLst>
                <a:path w="8555990" h="1242060">
                  <a:moveTo>
                    <a:pt x="8431443" y="0"/>
                  </a:moveTo>
                  <a:lnTo>
                    <a:pt x="124170" y="0"/>
                  </a:lnTo>
                  <a:lnTo>
                    <a:pt x="75837" y="9757"/>
                  </a:lnTo>
                  <a:lnTo>
                    <a:pt x="36368" y="36368"/>
                  </a:lnTo>
                  <a:lnTo>
                    <a:pt x="9757" y="75838"/>
                  </a:lnTo>
                  <a:lnTo>
                    <a:pt x="0" y="124171"/>
                  </a:lnTo>
                  <a:lnTo>
                    <a:pt x="0" y="1117550"/>
                  </a:lnTo>
                  <a:lnTo>
                    <a:pt x="9757" y="1165883"/>
                  </a:lnTo>
                  <a:lnTo>
                    <a:pt x="36368" y="1205353"/>
                  </a:lnTo>
                  <a:lnTo>
                    <a:pt x="75837" y="1231963"/>
                  </a:lnTo>
                  <a:lnTo>
                    <a:pt x="124170" y="1241721"/>
                  </a:lnTo>
                  <a:lnTo>
                    <a:pt x="8431443" y="1241721"/>
                  </a:lnTo>
                  <a:lnTo>
                    <a:pt x="8479776" y="1231963"/>
                  </a:lnTo>
                  <a:lnTo>
                    <a:pt x="8519246" y="1205353"/>
                  </a:lnTo>
                  <a:lnTo>
                    <a:pt x="8545857" y="1165883"/>
                  </a:lnTo>
                  <a:lnTo>
                    <a:pt x="8555615" y="1117550"/>
                  </a:lnTo>
                  <a:lnTo>
                    <a:pt x="8555615" y="124171"/>
                  </a:lnTo>
                  <a:lnTo>
                    <a:pt x="8545857" y="75838"/>
                  </a:lnTo>
                  <a:lnTo>
                    <a:pt x="8519246" y="36368"/>
                  </a:lnTo>
                  <a:lnTo>
                    <a:pt x="8479776" y="9757"/>
                  </a:lnTo>
                  <a:lnTo>
                    <a:pt x="8431443" y="0"/>
                  </a:lnTo>
                  <a:close/>
                </a:path>
              </a:pathLst>
            </a:custGeom>
            <a:solidFill>
              <a:srgbClr val="FFFFFF"/>
            </a:solidFill>
          </p:spPr>
          <p:txBody>
            <a:bodyPr wrap="square" lIns="0" tIns="0" rIns="0" bIns="0" rtlCol="0"/>
            <a:lstStyle/>
            <a:p>
              <a:endParaRPr/>
            </a:p>
          </p:txBody>
        </p:sp>
        <p:sp>
          <p:nvSpPr>
            <p:cNvPr id="14" name="object 14"/>
            <p:cNvSpPr/>
            <p:nvPr/>
          </p:nvSpPr>
          <p:spPr>
            <a:xfrm>
              <a:off x="883232" y="4846356"/>
              <a:ext cx="462915" cy="683260"/>
            </a:xfrm>
            <a:custGeom>
              <a:avLst/>
              <a:gdLst/>
              <a:ahLst/>
              <a:cxnLst/>
              <a:rect l="l" t="t" r="r" b="b"/>
              <a:pathLst>
                <a:path w="462915" h="683260">
                  <a:moveTo>
                    <a:pt x="170737" y="0"/>
                  </a:moveTo>
                  <a:lnTo>
                    <a:pt x="0" y="0"/>
                  </a:lnTo>
                  <a:lnTo>
                    <a:pt x="24045" y="4319"/>
                  </a:lnTo>
                  <a:lnTo>
                    <a:pt x="47408" y="17001"/>
                  </a:lnTo>
                  <a:lnTo>
                    <a:pt x="91420" y="65787"/>
                  </a:lnTo>
                  <a:lnTo>
                    <a:pt x="111733" y="101059"/>
                  </a:lnTo>
                  <a:lnTo>
                    <a:pt x="130693" y="143029"/>
                  </a:lnTo>
                  <a:lnTo>
                    <a:pt x="148132" y="191281"/>
                  </a:lnTo>
                  <a:lnTo>
                    <a:pt x="163882" y="245399"/>
                  </a:lnTo>
                  <a:lnTo>
                    <a:pt x="177777" y="304967"/>
                  </a:lnTo>
                  <a:lnTo>
                    <a:pt x="189647" y="369569"/>
                  </a:lnTo>
                  <a:lnTo>
                    <a:pt x="199325" y="438788"/>
                  </a:lnTo>
                  <a:lnTo>
                    <a:pt x="206643" y="512210"/>
                  </a:lnTo>
                  <a:lnTo>
                    <a:pt x="121275" y="512210"/>
                  </a:lnTo>
                  <a:lnTo>
                    <a:pt x="298789" y="682946"/>
                  </a:lnTo>
                  <a:lnTo>
                    <a:pt x="462748" y="512210"/>
                  </a:lnTo>
                  <a:lnTo>
                    <a:pt x="377380" y="512210"/>
                  </a:lnTo>
                  <a:lnTo>
                    <a:pt x="370062" y="438788"/>
                  </a:lnTo>
                  <a:lnTo>
                    <a:pt x="360384" y="369569"/>
                  </a:lnTo>
                  <a:lnTo>
                    <a:pt x="348514" y="304967"/>
                  </a:lnTo>
                  <a:lnTo>
                    <a:pt x="334619" y="245399"/>
                  </a:lnTo>
                  <a:lnTo>
                    <a:pt x="318869" y="191281"/>
                  </a:lnTo>
                  <a:lnTo>
                    <a:pt x="301430" y="143029"/>
                  </a:lnTo>
                  <a:lnTo>
                    <a:pt x="282470" y="101059"/>
                  </a:lnTo>
                  <a:lnTo>
                    <a:pt x="262157" y="65787"/>
                  </a:lnTo>
                  <a:lnTo>
                    <a:pt x="218145" y="17001"/>
                  </a:lnTo>
                  <a:lnTo>
                    <a:pt x="194782" y="4319"/>
                  </a:lnTo>
                  <a:lnTo>
                    <a:pt x="170737" y="0"/>
                  </a:lnTo>
                  <a:close/>
                </a:path>
              </a:pathLst>
            </a:custGeom>
            <a:solidFill>
              <a:srgbClr val="44546A"/>
            </a:solidFill>
          </p:spPr>
          <p:txBody>
            <a:bodyPr wrap="square" lIns="0" tIns="0" rIns="0" bIns="0" rtlCol="0"/>
            <a:lstStyle/>
            <a:p>
              <a:endParaRPr/>
            </a:p>
          </p:txBody>
        </p:sp>
        <p:sp>
          <p:nvSpPr>
            <p:cNvPr id="15" name="object 15"/>
            <p:cNvSpPr/>
            <p:nvPr/>
          </p:nvSpPr>
          <p:spPr>
            <a:xfrm>
              <a:off x="669811" y="4846356"/>
              <a:ext cx="299085" cy="683260"/>
            </a:xfrm>
            <a:custGeom>
              <a:avLst/>
              <a:gdLst/>
              <a:ahLst/>
              <a:cxnLst/>
              <a:rect l="l" t="t" r="r" b="b"/>
              <a:pathLst>
                <a:path w="299084" h="683260">
                  <a:moveTo>
                    <a:pt x="213420" y="0"/>
                  </a:moveTo>
                  <a:lnTo>
                    <a:pt x="170409" y="13875"/>
                  </a:lnTo>
                  <a:lnTo>
                    <a:pt x="130347" y="53669"/>
                  </a:lnTo>
                  <a:lnTo>
                    <a:pt x="94095" y="116636"/>
                  </a:lnTo>
                  <a:lnTo>
                    <a:pt x="77665" y="155951"/>
                  </a:lnTo>
                  <a:lnTo>
                    <a:pt x="62509" y="200030"/>
                  </a:lnTo>
                  <a:lnTo>
                    <a:pt x="48734" y="248528"/>
                  </a:lnTo>
                  <a:lnTo>
                    <a:pt x="36448" y="301104"/>
                  </a:lnTo>
                  <a:lnTo>
                    <a:pt x="25758" y="357413"/>
                  </a:lnTo>
                  <a:lnTo>
                    <a:pt x="16771" y="417112"/>
                  </a:lnTo>
                  <a:lnTo>
                    <a:pt x="9594" y="479858"/>
                  </a:lnTo>
                  <a:lnTo>
                    <a:pt x="4335" y="545308"/>
                  </a:lnTo>
                  <a:lnTo>
                    <a:pt x="1101" y="613118"/>
                  </a:lnTo>
                  <a:lnTo>
                    <a:pt x="0" y="682946"/>
                  </a:lnTo>
                  <a:lnTo>
                    <a:pt x="170736" y="682947"/>
                  </a:lnTo>
                  <a:lnTo>
                    <a:pt x="171618" y="620789"/>
                  </a:lnTo>
                  <a:lnTo>
                    <a:pt x="174223" y="559851"/>
                  </a:lnTo>
                  <a:lnTo>
                    <a:pt x="178489" y="500438"/>
                  </a:lnTo>
                  <a:lnTo>
                    <a:pt x="184352" y="442852"/>
                  </a:lnTo>
                  <a:lnTo>
                    <a:pt x="191752" y="387399"/>
                  </a:lnTo>
                  <a:lnTo>
                    <a:pt x="200626" y="334381"/>
                  </a:lnTo>
                  <a:lnTo>
                    <a:pt x="210912" y="284105"/>
                  </a:lnTo>
                  <a:lnTo>
                    <a:pt x="222547" y="236872"/>
                  </a:lnTo>
                  <a:lnTo>
                    <a:pt x="235469" y="192988"/>
                  </a:lnTo>
                  <a:lnTo>
                    <a:pt x="249617" y="152756"/>
                  </a:lnTo>
                  <a:lnTo>
                    <a:pt x="264928" y="116480"/>
                  </a:lnTo>
                  <a:lnTo>
                    <a:pt x="298789" y="57015"/>
                  </a:lnTo>
                  <a:lnTo>
                    <a:pt x="278222" y="32242"/>
                  </a:lnTo>
                  <a:lnTo>
                    <a:pt x="257024" y="14405"/>
                  </a:lnTo>
                  <a:lnTo>
                    <a:pt x="235367" y="3620"/>
                  </a:lnTo>
                  <a:lnTo>
                    <a:pt x="213420" y="0"/>
                  </a:lnTo>
                  <a:close/>
                </a:path>
              </a:pathLst>
            </a:custGeom>
            <a:solidFill>
              <a:srgbClr val="374455"/>
            </a:solidFill>
          </p:spPr>
          <p:txBody>
            <a:bodyPr wrap="square" lIns="0" tIns="0" rIns="0" bIns="0" rtlCol="0"/>
            <a:lstStyle/>
            <a:p>
              <a:endParaRPr/>
            </a:p>
          </p:txBody>
        </p:sp>
      </p:grpSp>
      <p:sp>
        <p:nvSpPr>
          <p:cNvPr id="16" name="object 16"/>
          <p:cNvSpPr txBox="1"/>
          <p:nvPr/>
        </p:nvSpPr>
        <p:spPr>
          <a:xfrm>
            <a:off x="1735170" y="5022596"/>
            <a:ext cx="283683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r>
              <a:rPr sz="1800" spc="-65" dirty="0">
                <a:latin typeface="Calibri"/>
                <a:cs typeface="Calibri"/>
              </a:rPr>
              <a:t> </a:t>
            </a:r>
            <a:r>
              <a:rPr lang="en-US" spc="-65" dirty="0">
                <a:latin typeface="Calibri"/>
                <a:cs typeface="Calibri"/>
              </a:rPr>
              <a:t>I</a:t>
            </a:r>
            <a:r>
              <a:rPr lang="en-US" altLang="zh-CN" spc="-65" dirty="0">
                <a:latin typeface="Calibri"/>
                <a:cs typeface="Calibri"/>
              </a:rPr>
              <a:t>mprovement &amp; </a:t>
            </a:r>
            <a:r>
              <a:rPr sz="1800" spc="-5" dirty="0">
                <a:latin typeface="Calibri"/>
                <a:cs typeface="Calibri"/>
              </a:rPr>
              <a:t>Summary</a:t>
            </a:r>
            <a:endParaRPr sz="1800" dirty="0">
              <a:latin typeface="Calibri"/>
              <a:cs typeface="Calibri"/>
            </a:endParaRPr>
          </a:p>
        </p:txBody>
      </p:sp>
      <p:sp>
        <p:nvSpPr>
          <p:cNvPr id="17" name="object 17"/>
          <p:cNvSpPr txBox="1"/>
          <p:nvPr/>
        </p:nvSpPr>
        <p:spPr>
          <a:xfrm>
            <a:off x="8327390" y="6449957"/>
            <a:ext cx="1346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2</a:t>
            </a:fld>
            <a:endParaRPr sz="900">
              <a:latin typeface="Calibri"/>
              <a:cs typeface="Calibri"/>
            </a:endParaRPr>
          </a:p>
        </p:txBody>
      </p:sp>
      <p:pic>
        <p:nvPicPr>
          <p:cNvPr id="1026" name="Picture 2" descr="The Simple Concept of Expectation – maximization (EM) Algorithm – Indowhiz">
            <a:extLst>
              <a:ext uri="{FF2B5EF4-FFF2-40B4-BE49-F238E27FC236}">
                <a16:creationId xmlns:a16="http://schemas.microsoft.com/office/drawing/2014/main" id="{9312AA9D-B257-E1CB-DC8B-5DD3DAB791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065" y="3429000"/>
            <a:ext cx="684000" cy="41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8" name="object 18"/>
          <p:cNvGrpSpPr/>
          <p:nvPr/>
        </p:nvGrpSpPr>
        <p:grpSpPr>
          <a:xfrm>
            <a:off x="-6350" y="0"/>
            <a:ext cx="9156700" cy="911225"/>
            <a:chOff x="-6350" y="0"/>
            <a:chExt cx="9156700" cy="911225"/>
          </a:xfrm>
        </p:grpSpPr>
        <p:sp>
          <p:nvSpPr>
            <p:cNvPr id="19" name="object 19"/>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20" name="object 20"/>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21" name="object 21"/>
          <p:cNvSpPr txBox="1">
            <a:spLocks noGrp="1"/>
          </p:cNvSpPr>
          <p:nvPr>
            <p:ph type="title"/>
          </p:nvPr>
        </p:nvSpPr>
        <p:spPr>
          <a:xfrm>
            <a:off x="380819" y="250951"/>
            <a:ext cx="4933315" cy="52832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FFFF"/>
                </a:solidFill>
              </a:rPr>
              <a:t>Overview</a:t>
            </a:r>
            <a:r>
              <a:rPr spc="-15" dirty="0">
                <a:solidFill>
                  <a:srgbClr val="FFFFFF"/>
                </a:solidFill>
              </a:rPr>
              <a:t> </a:t>
            </a:r>
            <a:r>
              <a:rPr dirty="0">
                <a:solidFill>
                  <a:srgbClr val="FFFFFF"/>
                </a:solidFill>
              </a:rPr>
              <a:t>–</a:t>
            </a:r>
            <a:r>
              <a:rPr spc="-15" dirty="0">
                <a:solidFill>
                  <a:srgbClr val="FFFFFF"/>
                </a:solidFill>
              </a:rPr>
              <a:t> </a:t>
            </a:r>
            <a:r>
              <a:rPr spc="-5" dirty="0">
                <a:solidFill>
                  <a:srgbClr val="FFFFFF"/>
                </a:solidFill>
              </a:rPr>
              <a:t>Gaussian</a:t>
            </a:r>
            <a:r>
              <a:rPr spc="-15" dirty="0">
                <a:solidFill>
                  <a:srgbClr val="FFFFFF"/>
                </a:solidFill>
              </a:rPr>
              <a:t> </a:t>
            </a:r>
            <a:r>
              <a:rPr spc="-10" dirty="0">
                <a:solidFill>
                  <a:srgbClr val="FFFFFF"/>
                </a:solidFill>
              </a:rPr>
              <a:t>Mixture</a:t>
            </a:r>
          </a:p>
        </p:txBody>
      </p:sp>
      <p:sp>
        <p:nvSpPr>
          <p:cNvPr id="55" name="object 55"/>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3</a:t>
            </a:fld>
            <a:endParaRPr dirty="0"/>
          </a:p>
        </p:txBody>
      </p:sp>
      <p:pic>
        <p:nvPicPr>
          <p:cNvPr id="57" name="图片 56">
            <a:extLst>
              <a:ext uri="{FF2B5EF4-FFF2-40B4-BE49-F238E27FC236}">
                <a16:creationId xmlns:a16="http://schemas.microsoft.com/office/drawing/2014/main" id="{38C8163B-529A-3621-1C05-3194D7F97BFC}"/>
              </a:ext>
            </a:extLst>
          </p:cNvPr>
          <p:cNvPicPr>
            <a:picLocks noChangeAspect="1"/>
          </p:cNvPicPr>
          <p:nvPr/>
        </p:nvPicPr>
        <p:blipFill>
          <a:blip r:embed="rId3"/>
          <a:stretch>
            <a:fillRect/>
          </a:stretch>
        </p:blipFill>
        <p:spPr>
          <a:xfrm>
            <a:off x="76200" y="920828"/>
            <a:ext cx="4628334" cy="2082423"/>
          </a:xfrm>
          <a:prstGeom prst="rect">
            <a:avLst/>
          </a:prstGeom>
        </p:spPr>
      </p:pic>
      <p:pic>
        <p:nvPicPr>
          <p:cNvPr id="59" name="图片 58">
            <a:extLst>
              <a:ext uri="{FF2B5EF4-FFF2-40B4-BE49-F238E27FC236}">
                <a16:creationId xmlns:a16="http://schemas.microsoft.com/office/drawing/2014/main" id="{7AED79FC-068E-3A70-2510-F0492FBF2BC6}"/>
              </a:ext>
            </a:extLst>
          </p:cNvPr>
          <p:cNvPicPr>
            <a:picLocks noChangeAspect="1"/>
          </p:cNvPicPr>
          <p:nvPr/>
        </p:nvPicPr>
        <p:blipFill>
          <a:blip r:embed="rId4"/>
          <a:stretch>
            <a:fillRect/>
          </a:stretch>
        </p:blipFill>
        <p:spPr>
          <a:xfrm>
            <a:off x="0" y="4499023"/>
            <a:ext cx="4800781" cy="2317380"/>
          </a:xfrm>
          <a:prstGeom prst="rect">
            <a:avLst/>
          </a:prstGeom>
        </p:spPr>
      </p:pic>
      <p:pic>
        <p:nvPicPr>
          <p:cNvPr id="3" name="图片 2">
            <a:extLst>
              <a:ext uri="{FF2B5EF4-FFF2-40B4-BE49-F238E27FC236}">
                <a16:creationId xmlns:a16="http://schemas.microsoft.com/office/drawing/2014/main" id="{1AC33675-64AC-D527-3B12-FC1713673914}"/>
              </a:ext>
            </a:extLst>
          </p:cNvPr>
          <p:cNvPicPr>
            <a:picLocks noChangeAspect="1"/>
          </p:cNvPicPr>
          <p:nvPr/>
        </p:nvPicPr>
        <p:blipFill>
          <a:blip r:embed="rId5"/>
          <a:stretch>
            <a:fillRect/>
          </a:stretch>
        </p:blipFill>
        <p:spPr>
          <a:xfrm>
            <a:off x="4038600" y="3124200"/>
            <a:ext cx="4802400" cy="211891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6590" y="1247140"/>
            <a:ext cx="7350759" cy="4242187"/>
          </a:xfrm>
          <a:prstGeom prst="rect">
            <a:avLst/>
          </a:prstGeom>
        </p:spPr>
        <p:txBody>
          <a:bodyPr vert="horz" wrap="square" lIns="0" tIns="12700" rIns="0" bIns="0" rtlCol="0">
            <a:spAutoFit/>
          </a:bodyPr>
          <a:lstStyle/>
          <a:p>
            <a:pPr marL="234950" indent="-171450">
              <a:lnSpc>
                <a:spcPct val="100000"/>
              </a:lnSpc>
              <a:spcBef>
                <a:spcPts val="100"/>
              </a:spcBef>
              <a:buFont typeface="Arial MT"/>
              <a:buChar char="•"/>
              <a:tabLst>
                <a:tab pos="234950" algn="l"/>
              </a:tabLst>
            </a:pPr>
            <a:r>
              <a:rPr lang="en-US" sz="1600" spc="-30" dirty="0">
                <a:latin typeface="Calibri"/>
                <a:cs typeface="Calibri"/>
              </a:rPr>
              <a:t>New P(xⁱ) =  </a:t>
            </a:r>
          </a:p>
          <a:p>
            <a:pPr marL="234950" indent="-171450">
              <a:lnSpc>
                <a:spcPct val="100000"/>
              </a:lnSpc>
              <a:spcBef>
                <a:spcPts val="100"/>
              </a:spcBef>
              <a:buFont typeface="Arial MT"/>
              <a:buChar char="•"/>
              <a:tabLst>
                <a:tab pos="234950" algn="l"/>
              </a:tabLst>
            </a:pPr>
            <a:endParaRPr lang="en-US" sz="1600" spc="-30" dirty="0">
              <a:latin typeface="Calibri"/>
              <a:cs typeface="Calibri"/>
            </a:endParaRPr>
          </a:p>
          <a:p>
            <a:pPr marL="234950" indent="-171450">
              <a:lnSpc>
                <a:spcPct val="100000"/>
              </a:lnSpc>
              <a:spcBef>
                <a:spcPts val="100"/>
              </a:spcBef>
              <a:buFont typeface="Arial MT"/>
              <a:buChar char="•"/>
              <a:tabLst>
                <a:tab pos="234950" algn="l"/>
              </a:tabLst>
            </a:pPr>
            <a:endParaRPr lang="en-US" sz="1600" spc="-30" dirty="0">
              <a:latin typeface="Calibri"/>
              <a:cs typeface="Calibri"/>
            </a:endParaRPr>
          </a:p>
          <a:p>
            <a:pPr marL="234950" indent="-171450">
              <a:lnSpc>
                <a:spcPct val="100000"/>
              </a:lnSpc>
              <a:spcBef>
                <a:spcPts val="100"/>
              </a:spcBef>
              <a:buFont typeface="Arial MT"/>
              <a:buChar char="•"/>
              <a:tabLst>
                <a:tab pos="234950" algn="l"/>
              </a:tabLst>
            </a:pPr>
            <a:r>
              <a:rPr sz="1600" spc="-30" dirty="0">
                <a:latin typeface="Calibri"/>
                <a:cs typeface="Calibri"/>
              </a:rPr>
              <a:t>We</a:t>
            </a:r>
            <a:r>
              <a:rPr sz="1600" spc="-5" dirty="0">
                <a:latin typeface="Calibri"/>
                <a:cs typeface="Calibri"/>
              </a:rPr>
              <a:t> </a:t>
            </a:r>
            <a:r>
              <a:rPr sz="1600" spc="-10" dirty="0">
                <a:latin typeface="Calibri"/>
                <a:cs typeface="Calibri"/>
              </a:rPr>
              <a:t>get</a:t>
            </a:r>
            <a:r>
              <a:rPr sz="1600" spc="-5" dirty="0">
                <a:latin typeface="Calibri"/>
                <a:cs typeface="Calibri"/>
              </a:rPr>
              <a:t> </a:t>
            </a:r>
            <a:r>
              <a:rPr lang="en-US" sz="1600" spc="-5" dirty="0">
                <a:latin typeface="Calibri"/>
                <a:cs typeface="Calibri"/>
              </a:rPr>
              <a:t>its</a:t>
            </a:r>
            <a:r>
              <a:rPr sz="1600" dirty="0">
                <a:latin typeface="Calibri"/>
                <a:cs typeface="Calibri"/>
              </a:rPr>
              <a:t> </a:t>
            </a:r>
            <a:r>
              <a:rPr sz="1600" spc="-10" dirty="0">
                <a:latin typeface="Calibri"/>
                <a:cs typeface="Calibri"/>
              </a:rPr>
              <a:t>log-likelihood</a:t>
            </a:r>
            <a:r>
              <a:rPr sz="1600" spc="-15" dirty="0">
                <a:latin typeface="Calibri"/>
                <a:cs typeface="Calibri"/>
              </a:rPr>
              <a:t> </a:t>
            </a:r>
            <a:r>
              <a:rPr sz="1600" spc="-5" dirty="0">
                <a:latin typeface="Calibri"/>
                <a:cs typeface="Calibri"/>
              </a:rPr>
              <a:t>:</a:t>
            </a:r>
            <a:r>
              <a:rPr lang="en-US" sz="1600" spc="-5" dirty="0">
                <a:latin typeface="Calibri"/>
                <a:cs typeface="Calibri"/>
              </a:rPr>
              <a:t> </a:t>
            </a:r>
          </a:p>
          <a:p>
            <a:pPr marL="234950" indent="-171450">
              <a:lnSpc>
                <a:spcPct val="100000"/>
              </a:lnSpc>
              <a:spcBef>
                <a:spcPts val="100"/>
              </a:spcBef>
              <a:buFont typeface="Arial MT"/>
              <a:buChar char="•"/>
              <a:tabLst>
                <a:tab pos="234950" algn="l"/>
              </a:tabLst>
            </a:pPr>
            <a:endParaRPr lang="en-US" sz="1600" spc="-5" dirty="0">
              <a:latin typeface="Calibri"/>
              <a:cs typeface="Calibri"/>
            </a:endParaRPr>
          </a:p>
          <a:p>
            <a:pPr marL="234950" indent="-171450">
              <a:lnSpc>
                <a:spcPct val="100000"/>
              </a:lnSpc>
              <a:spcBef>
                <a:spcPts val="100"/>
              </a:spcBef>
              <a:buFont typeface="Arial MT"/>
              <a:buChar char="•"/>
              <a:tabLst>
                <a:tab pos="234950" algn="l"/>
              </a:tabLst>
            </a:pPr>
            <a:endParaRPr lang="en-US" sz="1600" spc="-5" dirty="0">
              <a:latin typeface="Calibri"/>
              <a:cs typeface="Calibri"/>
            </a:endParaRPr>
          </a:p>
          <a:p>
            <a:pPr marL="234950" indent="-171450">
              <a:lnSpc>
                <a:spcPct val="100000"/>
              </a:lnSpc>
              <a:spcBef>
                <a:spcPts val="100"/>
              </a:spcBef>
              <a:buFont typeface="Arial MT"/>
              <a:buChar char="•"/>
              <a:tabLst>
                <a:tab pos="234950" algn="l"/>
              </a:tabLst>
            </a:pPr>
            <a:r>
              <a:rPr lang="en-US" sz="1600" spc="-5" dirty="0">
                <a:latin typeface="Calibri"/>
                <a:cs typeface="Calibri"/>
              </a:rPr>
              <a:t>New log-likelihood: </a:t>
            </a:r>
            <a:endParaRPr sz="2550" dirty="0">
              <a:latin typeface="Calibri"/>
              <a:cs typeface="Calibri"/>
            </a:endParaRPr>
          </a:p>
          <a:p>
            <a:pPr marL="234950" indent="-171450">
              <a:lnSpc>
                <a:spcPct val="100000"/>
              </a:lnSpc>
              <a:buFont typeface="Arial MT"/>
              <a:buChar char="•"/>
              <a:tabLst>
                <a:tab pos="234950" algn="l"/>
              </a:tabLst>
            </a:pPr>
            <a:endParaRPr lang="en-US" sz="1600" spc="-15" dirty="0">
              <a:latin typeface="Calibri"/>
              <a:cs typeface="Calibri"/>
            </a:endParaRPr>
          </a:p>
          <a:p>
            <a:pPr marL="234950" indent="-171450">
              <a:lnSpc>
                <a:spcPct val="100000"/>
              </a:lnSpc>
              <a:buFont typeface="Arial MT"/>
              <a:buChar char="•"/>
              <a:tabLst>
                <a:tab pos="234950" algn="l"/>
              </a:tabLst>
            </a:pPr>
            <a:endParaRPr lang="en-US" sz="1600" spc="-15" dirty="0">
              <a:latin typeface="Calibri"/>
              <a:cs typeface="Calibri"/>
            </a:endParaRPr>
          </a:p>
          <a:p>
            <a:pPr marL="234950" indent="-171450">
              <a:lnSpc>
                <a:spcPct val="100000"/>
              </a:lnSpc>
              <a:buFont typeface="Arial MT"/>
              <a:buChar char="•"/>
              <a:tabLst>
                <a:tab pos="234950" algn="l"/>
              </a:tabLst>
            </a:pPr>
            <a:r>
              <a:rPr sz="1600" spc="-15" dirty="0">
                <a:latin typeface="Calibri"/>
                <a:cs typeface="Calibri"/>
              </a:rPr>
              <a:t>Why</a:t>
            </a:r>
            <a:r>
              <a:rPr sz="1600" dirty="0">
                <a:latin typeface="Calibri"/>
                <a:cs typeface="Calibri"/>
              </a:rPr>
              <a:t> </a:t>
            </a:r>
            <a:r>
              <a:rPr lang="en-US" sz="1600" dirty="0">
                <a:latin typeface="Calibri"/>
                <a:cs typeface="Calibri"/>
              </a:rPr>
              <a:t>EM </a:t>
            </a:r>
            <a:r>
              <a:rPr sz="1600" spc="-10" dirty="0">
                <a:latin typeface="Calibri"/>
                <a:cs typeface="Calibri"/>
              </a:rPr>
              <a:t>instead</a:t>
            </a:r>
            <a:r>
              <a:rPr sz="1600" dirty="0">
                <a:latin typeface="Calibri"/>
                <a:cs typeface="Calibri"/>
              </a:rPr>
              <a:t> of</a:t>
            </a:r>
            <a:r>
              <a:rPr sz="1600" spc="-5" dirty="0">
                <a:latin typeface="Calibri"/>
                <a:cs typeface="Calibri"/>
              </a:rPr>
              <a:t> </a:t>
            </a:r>
            <a:r>
              <a:rPr lang="en-US" altLang="zh-CN" sz="1600" spc="-10" dirty="0">
                <a:latin typeface="Calibri"/>
                <a:cs typeface="Calibri"/>
              </a:rPr>
              <a:t>MLE</a:t>
            </a:r>
            <a:r>
              <a:rPr sz="1600" spc="-10" dirty="0">
                <a:latin typeface="Calibri"/>
                <a:cs typeface="Calibri"/>
              </a:rPr>
              <a:t>?</a:t>
            </a:r>
            <a:endParaRPr sz="1600" dirty="0">
              <a:latin typeface="Calibri"/>
              <a:cs typeface="Calibri"/>
            </a:endParaRPr>
          </a:p>
          <a:p>
            <a:pPr marL="577850" lvl="1" indent="-171450">
              <a:lnSpc>
                <a:spcPct val="100000"/>
              </a:lnSpc>
              <a:spcBef>
                <a:spcPts val="310"/>
              </a:spcBef>
              <a:buFont typeface="Arial MT"/>
              <a:buChar char="•"/>
              <a:tabLst>
                <a:tab pos="577850" algn="l"/>
              </a:tabLst>
            </a:pPr>
            <a:r>
              <a:rPr lang="en-US" sz="1400" spc="-10" dirty="0">
                <a:latin typeface="Calibri"/>
                <a:cs typeface="Calibri"/>
              </a:rPr>
              <a:t>Very difficult to get the answer</a:t>
            </a:r>
            <a:endParaRPr sz="1700" dirty="0">
              <a:latin typeface="Calibri"/>
              <a:cs typeface="Calibri"/>
            </a:endParaRPr>
          </a:p>
          <a:p>
            <a:pPr marL="234950" indent="-171450">
              <a:lnSpc>
                <a:spcPct val="100000"/>
              </a:lnSpc>
              <a:spcBef>
                <a:spcPts val="1040"/>
              </a:spcBef>
              <a:buFont typeface="Arial MT"/>
              <a:buChar char="•"/>
              <a:tabLst>
                <a:tab pos="234950" algn="l"/>
              </a:tabLst>
            </a:pPr>
            <a:r>
              <a:rPr sz="1600" spc="-5" dirty="0">
                <a:latin typeface="Calibri"/>
                <a:cs typeface="Calibri"/>
              </a:rPr>
              <a:t>Importance</a:t>
            </a:r>
            <a:r>
              <a:rPr sz="1600" spc="-15" dirty="0">
                <a:latin typeface="Calibri"/>
                <a:cs typeface="Calibri"/>
              </a:rPr>
              <a:t> </a:t>
            </a:r>
            <a:r>
              <a:rPr sz="1600" dirty="0">
                <a:latin typeface="Calibri"/>
                <a:cs typeface="Calibri"/>
              </a:rPr>
              <a:t>of</a:t>
            </a:r>
            <a:r>
              <a:rPr sz="1600" spc="-20" dirty="0">
                <a:latin typeface="Calibri"/>
                <a:cs typeface="Calibri"/>
              </a:rPr>
              <a:t> </a:t>
            </a:r>
            <a:r>
              <a:rPr lang="en-US" sz="1600" spc="-5" dirty="0">
                <a:latin typeface="Calibri"/>
                <a:cs typeface="Calibri"/>
              </a:rPr>
              <a:t>EM</a:t>
            </a:r>
            <a:endParaRPr sz="1600" dirty="0">
              <a:latin typeface="Calibri"/>
              <a:cs typeface="Calibri"/>
            </a:endParaRPr>
          </a:p>
          <a:p>
            <a:pPr marL="577850" lvl="1" indent="-171450">
              <a:lnSpc>
                <a:spcPct val="100000"/>
              </a:lnSpc>
              <a:spcBef>
                <a:spcPts val="170"/>
              </a:spcBef>
              <a:buFont typeface="Arial MT"/>
              <a:buChar char="•"/>
              <a:tabLst>
                <a:tab pos="577850" algn="l"/>
              </a:tabLst>
            </a:pPr>
            <a:r>
              <a:rPr sz="1600" spc="-5" dirty="0">
                <a:latin typeface="Calibri"/>
                <a:cs typeface="Calibri"/>
              </a:rPr>
              <a:t>Classify</a:t>
            </a:r>
            <a:r>
              <a:rPr sz="1600" spc="5" dirty="0">
                <a:latin typeface="Calibri"/>
                <a:cs typeface="Calibri"/>
              </a:rPr>
              <a:t> </a:t>
            </a:r>
            <a:r>
              <a:rPr sz="1600" spc="-10" dirty="0">
                <a:latin typeface="Calibri"/>
                <a:cs typeface="Calibri"/>
              </a:rPr>
              <a:t>groups</a:t>
            </a:r>
            <a:r>
              <a:rPr sz="1600" dirty="0">
                <a:latin typeface="Calibri"/>
                <a:cs typeface="Calibri"/>
              </a:rPr>
              <a:t> </a:t>
            </a:r>
            <a:r>
              <a:rPr sz="1600" spc="-5" dirty="0">
                <a:latin typeface="Calibri"/>
                <a:cs typeface="Calibri"/>
              </a:rPr>
              <a:t>without</a:t>
            </a:r>
            <a:r>
              <a:rPr sz="1600" spc="5" dirty="0">
                <a:latin typeface="Calibri"/>
                <a:cs typeface="Calibri"/>
              </a:rPr>
              <a:t> </a:t>
            </a:r>
            <a:r>
              <a:rPr sz="1600" spc="-10" dirty="0">
                <a:latin typeface="Calibri"/>
                <a:cs typeface="Calibri"/>
              </a:rPr>
              <a:t>label</a:t>
            </a:r>
            <a:r>
              <a:rPr lang="en-US" sz="1600" spc="-10" dirty="0">
                <a:latin typeface="Calibri"/>
                <a:cs typeface="Calibri"/>
              </a:rPr>
              <a:t>s</a:t>
            </a:r>
            <a:endParaRPr lang="en-US" sz="1600" dirty="0">
              <a:latin typeface="Calibri"/>
              <a:cs typeface="Calibri"/>
            </a:endParaRPr>
          </a:p>
          <a:p>
            <a:pPr marL="577850" lvl="1" indent="-171450">
              <a:lnSpc>
                <a:spcPct val="100000"/>
              </a:lnSpc>
              <a:spcBef>
                <a:spcPts val="170"/>
              </a:spcBef>
              <a:buFont typeface="Arial MT"/>
              <a:buChar char="•"/>
              <a:tabLst>
                <a:tab pos="577850" algn="l"/>
              </a:tabLst>
            </a:pPr>
            <a:r>
              <a:rPr lang="en-US" sz="1600" spc="-5" dirty="0">
                <a:latin typeface="Calibri"/>
                <a:cs typeface="Calibri"/>
              </a:rPr>
              <a:t>Approaching the optimal solution by iteration, guarantee of convergence</a:t>
            </a:r>
          </a:p>
          <a:p>
            <a:pPr marL="577850" lvl="1" indent="-171450">
              <a:lnSpc>
                <a:spcPct val="100000"/>
              </a:lnSpc>
              <a:spcBef>
                <a:spcPts val="170"/>
              </a:spcBef>
              <a:buFont typeface="Arial MT"/>
              <a:buChar char="•"/>
              <a:tabLst>
                <a:tab pos="577850" algn="l"/>
              </a:tabLst>
            </a:pPr>
            <a:r>
              <a:rPr lang="en-US" sz="1600" spc="-5" dirty="0">
                <a:latin typeface="Calibri"/>
                <a:cs typeface="Calibri"/>
              </a:rPr>
              <a:t>One of the strongest algorithms in unsupervised learning</a:t>
            </a:r>
            <a:endParaRPr sz="1600" spc="-5" dirty="0">
              <a:latin typeface="Calibri"/>
              <a:cs typeface="Calibri"/>
            </a:endParaRPr>
          </a:p>
          <a:p>
            <a:pPr marL="234950" indent="-171450">
              <a:lnSpc>
                <a:spcPct val="100000"/>
              </a:lnSpc>
              <a:spcBef>
                <a:spcPts val="5"/>
              </a:spcBef>
              <a:buFont typeface="Arial MT"/>
              <a:buChar char="•"/>
              <a:tabLst>
                <a:tab pos="234950" algn="l"/>
              </a:tabLst>
            </a:pPr>
            <a:endParaRPr sz="1600" dirty="0">
              <a:latin typeface="Calibri"/>
              <a:cs typeface="Calibri"/>
            </a:endParaRPr>
          </a:p>
        </p:txBody>
      </p:sp>
      <p:grpSp>
        <p:nvGrpSpPr>
          <p:cNvPr id="3" name="object 3"/>
          <p:cNvGrpSpPr/>
          <p:nvPr/>
        </p:nvGrpSpPr>
        <p:grpSpPr>
          <a:xfrm>
            <a:off x="-6350" y="0"/>
            <a:ext cx="9156700" cy="911225"/>
            <a:chOff x="-6350" y="0"/>
            <a:chExt cx="9156700" cy="911225"/>
          </a:xfrm>
        </p:grpSpPr>
        <p:sp>
          <p:nvSpPr>
            <p:cNvPr id="4" name="object 4"/>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5" name="object 5"/>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6" name="object 6"/>
          <p:cNvSpPr txBox="1">
            <a:spLocks noGrp="1"/>
          </p:cNvSpPr>
          <p:nvPr>
            <p:ph type="title"/>
          </p:nvPr>
        </p:nvSpPr>
        <p:spPr>
          <a:xfrm>
            <a:off x="380819" y="250951"/>
            <a:ext cx="4933315" cy="52832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FFFF"/>
                </a:solidFill>
              </a:rPr>
              <a:t>Overview</a:t>
            </a:r>
            <a:r>
              <a:rPr spc="-15" dirty="0">
                <a:solidFill>
                  <a:srgbClr val="FFFFFF"/>
                </a:solidFill>
              </a:rPr>
              <a:t> </a:t>
            </a:r>
            <a:r>
              <a:rPr dirty="0">
                <a:solidFill>
                  <a:srgbClr val="FFFFFF"/>
                </a:solidFill>
              </a:rPr>
              <a:t>–</a:t>
            </a:r>
            <a:r>
              <a:rPr spc="-15" dirty="0">
                <a:solidFill>
                  <a:srgbClr val="FFFFFF"/>
                </a:solidFill>
              </a:rPr>
              <a:t> </a:t>
            </a:r>
            <a:r>
              <a:rPr spc="-5" dirty="0">
                <a:solidFill>
                  <a:srgbClr val="FFFFFF"/>
                </a:solidFill>
              </a:rPr>
              <a:t>Gaussian</a:t>
            </a:r>
            <a:r>
              <a:rPr spc="-15" dirty="0">
                <a:solidFill>
                  <a:srgbClr val="FFFFFF"/>
                </a:solidFill>
              </a:rPr>
              <a:t> </a:t>
            </a:r>
            <a:r>
              <a:rPr spc="-10" dirty="0">
                <a:solidFill>
                  <a:srgbClr val="FFFFFF"/>
                </a:solidFill>
              </a:rPr>
              <a:t>Mixture</a:t>
            </a: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dirty="0"/>
              <a:t>4</a:t>
            </a:fld>
            <a:endParaRPr dirty="0"/>
          </a:p>
        </p:txBody>
      </p:sp>
      <p:pic>
        <p:nvPicPr>
          <p:cNvPr id="19" name="图片 18">
            <a:extLst>
              <a:ext uri="{FF2B5EF4-FFF2-40B4-BE49-F238E27FC236}">
                <a16:creationId xmlns:a16="http://schemas.microsoft.com/office/drawing/2014/main" id="{E037A968-4A6B-6F7E-0A15-A9865598C3FB}"/>
              </a:ext>
            </a:extLst>
          </p:cNvPr>
          <p:cNvPicPr>
            <a:picLocks noChangeAspect="1"/>
          </p:cNvPicPr>
          <p:nvPr/>
        </p:nvPicPr>
        <p:blipFill>
          <a:blip r:embed="rId3"/>
          <a:stretch>
            <a:fillRect/>
          </a:stretch>
        </p:blipFill>
        <p:spPr>
          <a:xfrm>
            <a:off x="1905000" y="1149476"/>
            <a:ext cx="5753100" cy="412722"/>
          </a:xfrm>
          <a:prstGeom prst="rect">
            <a:avLst/>
          </a:prstGeom>
        </p:spPr>
      </p:pic>
      <p:pic>
        <p:nvPicPr>
          <p:cNvPr id="21" name="图片 20">
            <a:extLst>
              <a:ext uri="{FF2B5EF4-FFF2-40B4-BE49-F238E27FC236}">
                <a16:creationId xmlns:a16="http://schemas.microsoft.com/office/drawing/2014/main" id="{20B2DBD6-FBC4-D711-4174-4D780CC57BAF}"/>
              </a:ext>
            </a:extLst>
          </p:cNvPr>
          <p:cNvPicPr>
            <a:picLocks noChangeAspect="1"/>
          </p:cNvPicPr>
          <p:nvPr/>
        </p:nvPicPr>
        <p:blipFill>
          <a:blip r:embed="rId4"/>
          <a:stretch>
            <a:fillRect/>
          </a:stretch>
        </p:blipFill>
        <p:spPr>
          <a:xfrm>
            <a:off x="3028769" y="1926574"/>
            <a:ext cx="5514975" cy="408284"/>
          </a:xfrm>
          <a:prstGeom prst="rect">
            <a:avLst/>
          </a:prstGeom>
        </p:spPr>
      </p:pic>
      <p:pic>
        <p:nvPicPr>
          <p:cNvPr id="25" name="图片 24">
            <a:extLst>
              <a:ext uri="{FF2B5EF4-FFF2-40B4-BE49-F238E27FC236}">
                <a16:creationId xmlns:a16="http://schemas.microsoft.com/office/drawing/2014/main" id="{1D4D82AD-2D71-7F72-C8BE-3C100A2E7041}"/>
              </a:ext>
            </a:extLst>
          </p:cNvPr>
          <p:cNvPicPr>
            <a:picLocks noChangeAspect="1"/>
          </p:cNvPicPr>
          <p:nvPr/>
        </p:nvPicPr>
        <p:blipFill>
          <a:blip r:embed="rId5"/>
          <a:stretch>
            <a:fillRect/>
          </a:stretch>
        </p:blipFill>
        <p:spPr>
          <a:xfrm>
            <a:off x="2667000" y="2701661"/>
            <a:ext cx="4038600" cy="570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0"/>
            <a:ext cx="9156700" cy="911225"/>
            <a:chOff x="-6350" y="0"/>
            <a:chExt cx="9156700" cy="911225"/>
          </a:xfrm>
        </p:grpSpPr>
        <p:sp>
          <p:nvSpPr>
            <p:cNvPr id="3" name="object 3"/>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4" name="object 4"/>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5" name="object 5"/>
          <p:cNvSpPr txBox="1"/>
          <p:nvPr/>
        </p:nvSpPr>
        <p:spPr>
          <a:xfrm>
            <a:off x="629566" y="1338580"/>
            <a:ext cx="7665084" cy="1428596"/>
          </a:xfrm>
          <a:prstGeom prst="rect">
            <a:avLst/>
          </a:prstGeom>
        </p:spPr>
        <p:txBody>
          <a:bodyPr vert="horz" wrap="square" lIns="0" tIns="45720" rIns="0" bIns="0" rtlCol="0">
            <a:spAutoFit/>
          </a:bodyPr>
          <a:lstStyle/>
          <a:p>
            <a:pPr marL="222250" indent="-171450">
              <a:lnSpc>
                <a:spcPct val="100000"/>
              </a:lnSpc>
              <a:spcBef>
                <a:spcPts val="360"/>
              </a:spcBef>
              <a:buFont typeface="Arial MT"/>
              <a:buChar char="•"/>
              <a:tabLst>
                <a:tab pos="222250" algn="l"/>
              </a:tabLst>
            </a:pPr>
            <a:r>
              <a:rPr lang="en-US" sz="1600" spc="-5" dirty="0">
                <a:latin typeface="Calibri"/>
                <a:cs typeface="Calibri"/>
              </a:rPr>
              <a:t>E-step</a:t>
            </a:r>
          </a:p>
          <a:p>
            <a:pPr marL="222250" indent="-171450">
              <a:lnSpc>
                <a:spcPct val="100000"/>
              </a:lnSpc>
              <a:spcBef>
                <a:spcPts val="360"/>
              </a:spcBef>
              <a:buFont typeface="Arial MT"/>
              <a:buChar char="•"/>
              <a:tabLst>
                <a:tab pos="222250" algn="l"/>
              </a:tabLst>
            </a:pPr>
            <a:endParaRPr sz="2250" dirty="0">
              <a:latin typeface="Calibri"/>
              <a:cs typeface="Calibri"/>
            </a:endParaRPr>
          </a:p>
          <a:p>
            <a:pPr marL="222250" indent="-171450">
              <a:lnSpc>
                <a:spcPct val="100000"/>
              </a:lnSpc>
              <a:buFont typeface="Arial MT"/>
              <a:buChar char="•"/>
              <a:tabLst>
                <a:tab pos="222250" algn="l"/>
              </a:tabLst>
            </a:pPr>
            <a:r>
              <a:rPr lang="en-US" sz="1600" spc="-10" dirty="0">
                <a:latin typeface="Calibri"/>
                <a:cs typeface="Calibri"/>
              </a:rPr>
              <a:t>M-step</a:t>
            </a:r>
          </a:p>
          <a:p>
            <a:pPr marL="222250" indent="-171450">
              <a:lnSpc>
                <a:spcPct val="100000"/>
              </a:lnSpc>
              <a:buFont typeface="Arial MT"/>
              <a:buChar char="•"/>
              <a:tabLst>
                <a:tab pos="222250" algn="l"/>
              </a:tabLst>
            </a:pPr>
            <a:endParaRPr lang="en-US" sz="1600" spc="-10" dirty="0">
              <a:latin typeface="Calibri"/>
              <a:cs typeface="Calibri"/>
            </a:endParaRPr>
          </a:p>
          <a:p>
            <a:pPr marL="222250" indent="-171450">
              <a:lnSpc>
                <a:spcPct val="100000"/>
              </a:lnSpc>
              <a:buFont typeface="Arial MT"/>
              <a:buChar char="•"/>
              <a:tabLst>
                <a:tab pos="222250" algn="l"/>
              </a:tabLst>
            </a:pPr>
            <a:r>
              <a:rPr lang="en-US" sz="1600" spc="-10" dirty="0">
                <a:latin typeface="Calibri"/>
                <a:cs typeface="Calibri"/>
              </a:rPr>
              <a:t>Iteration until log likelihood stop change &amp; Convergence proof</a:t>
            </a:r>
            <a:endParaRPr sz="1600" dirty="0">
              <a:latin typeface="Calibri"/>
              <a:cs typeface="Calibri"/>
            </a:endParaRPr>
          </a:p>
        </p:txBody>
      </p:sp>
      <p:sp>
        <p:nvSpPr>
          <p:cNvPr id="7" name="object 7"/>
          <p:cNvSpPr txBox="1"/>
          <p:nvPr/>
        </p:nvSpPr>
        <p:spPr>
          <a:xfrm>
            <a:off x="8327390" y="6449957"/>
            <a:ext cx="1346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5</a:t>
            </a:fld>
            <a:endParaRPr sz="900">
              <a:latin typeface="Calibri"/>
              <a:cs typeface="Calibri"/>
            </a:endParaRPr>
          </a:p>
        </p:txBody>
      </p:sp>
      <p:sp>
        <p:nvSpPr>
          <p:cNvPr id="6" name="object 6"/>
          <p:cNvSpPr txBox="1">
            <a:spLocks noGrp="1"/>
          </p:cNvSpPr>
          <p:nvPr>
            <p:ph type="title"/>
          </p:nvPr>
        </p:nvSpPr>
        <p:spPr>
          <a:xfrm>
            <a:off x="380819" y="250951"/>
            <a:ext cx="5059680" cy="52832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FFFF"/>
                </a:solidFill>
              </a:rPr>
              <a:t>Overview</a:t>
            </a:r>
            <a:r>
              <a:rPr spc="-15" dirty="0">
                <a:solidFill>
                  <a:srgbClr val="FFFFFF"/>
                </a:solidFill>
              </a:rPr>
              <a:t> </a:t>
            </a:r>
            <a:r>
              <a:rPr dirty="0">
                <a:solidFill>
                  <a:srgbClr val="FFFFFF"/>
                </a:solidFill>
              </a:rPr>
              <a:t>-</a:t>
            </a:r>
            <a:r>
              <a:rPr spc="-10" dirty="0">
                <a:solidFill>
                  <a:srgbClr val="FFFFFF"/>
                </a:solidFill>
              </a:rPr>
              <a:t> </a:t>
            </a:r>
            <a:r>
              <a:rPr lang="en-US" spc="-25" dirty="0">
                <a:solidFill>
                  <a:srgbClr val="FFFFFF"/>
                </a:solidFill>
              </a:rPr>
              <a:t>EM</a:t>
            </a:r>
            <a:r>
              <a:rPr spc="-10" dirty="0">
                <a:solidFill>
                  <a:srgbClr val="FFFFFF"/>
                </a:solidFill>
              </a:rPr>
              <a:t> </a:t>
            </a:r>
            <a:r>
              <a:rPr spc="-5" dirty="0">
                <a:solidFill>
                  <a:srgbClr val="FFFFFF"/>
                </a:solidFill>
              </a:rPr>
              <a:t>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0"/>
            <a:ext cx="9156700" cy="911225"/>
            <a:chOff x="-6350" y="0"/>
            <a:chExt cx="9156700" cy="911225"/>
          </a:xfrm>
        </p:grpSpPr>
        <p:sp>
          <p:nvSpPr>
            <p:cNvPr id="3" name="object 3"/>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4" name="object 4"/>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mc:AlternateContent xmlns:mc="http://schemas.openxmlformats.org/markup-compatibility/2006" xmlns:a14="http://schemas.microsoft.com/office/drawing/2010/main">
        <mc:Choice Requires="a14">
          <p:sp>
            <p:nvSpPr>
              <p:cNvPr id="5" name="object 5"/>
              <p:cNvSpPr txBox="1"/>
              <p:nvPr/>
            </p:nvSpPr>
            <p:spPr>
              <a:xfrm>
                <a:off x="629566" y="1338580"/>
                <a:ext cx="7665084" cy="1769715"/>
              </a:xfrm>
              <a:prstGeom prst="rect">
                <a:avLst/>
              </a:prstGeom>
            </p:spPr>
            <p:txBody>
              <a:bodyPr vert="horz" wrap="square" lIns="0" tIns="45720" rIns="0" bIns="0" rtlCol="0">
                <a:spAutoFit/>
              </a:bodyPr>
              <a:lstStyle/>
              <a:p>
                <a:pPr marL="50800">
                  <a:lnSpc>
                    <a:spcPct val="100000"/>
                  </a:lnSpc>
                  <a:spcBef>
                    <a:spcPts val="360"/>
                  </a:spcBef>
                  <a:tabLst>
                    <a:tab pos="222250" algn="l"/>
                  </a:tabLst>
                </a:pPr>
                <a:r>
                  <a:rPr lang="en-US" sz="1600" b="1" spc="-5" dirty="0">
                    <a:latin typeface="Calibri"/>
                    <a:cs typeface="Calibri"/>
                  </a:rPr>
                  <a:t>Recall p(z)</a:t>
                </a:r>
                <a:endParaRPr lang="zh-CN" altLang="en-US" sz="2250" b="1" dirty="0">
                  <a:latin typeface="Calibri"/>
                  <a:cs typeface="Calibri"/>
                </a:endParaRPr>
              </a:p>
              <a:p>
                <a:pPr marL="222250" indent="-171450">
                  <a:lnSpc>
                    <a:spcPct val="100000"/>
                  </a:lnSpc>
                  <a:buFont typeface="Arial MT"/>
                  <a:buChar char="•"/>
                  <a:tabLst>
                    <a:tab pos="222250" algn="l"/>
                  </a:tabLst>
                </a:pPr>
                <a:r>
                  <a:rPr lang="en-US" sz="1600" spc="-10" dirty="0">
                    <a:latin typeface="Calibri"/>
                    <a:cs typeface="Calibri"/>
                  </a:rPr>
                  <a:t>One hot vector e.g. {</a:t>
                </a:r>
                <a14:m>
                  <m:oMath xmlns:m="http://schemas.openxmlformats.org/officeDocument/2006/math">
                    <m:sSub>
                      <m:sSubPr>
                        <m:ctrlPr>
                          <a:rPr lang="en-US" sz="1600" b="0" i="1" spc="-10" smtClean="0">
                            <a:latin typeface="Cambria Math" panose="02040503050406030204" pitchFamily="18" charset="0"/>
                            <a:cs typeface="Calibri"/>
                          </a:rPr>
                        </m:ctrlPr>
                      </m:sSubPr>
                      <m:e>
                        <m:r>
                          <a:rPr lang="en-US" sz="1600" b="0" i="1" spc="-10" smtClean="0">
                            <a:latin typeface="Cambria Math" panose="02040503050406030204" pitchFamily="18" charset="0"/>
                            <a:cs typeface="Calibri"/>
                          </a:rPr>
                          <m:t>𝑧</m:t>
                        </m:r>
                      </m:e>
                      <m:sub>
                        <m:r>
                          <a:rPr lang="en-US" sz="1600" b="0" i="1" spc="-10" smtClean="0">
                            <a:latin typeface="Cambria Math" panose="02040503050406030204" pitchFamily="18" charset="0"/>
                            <a:cs typeface="Calibri"/>
                          </a:rPr>
                          <m:t>1</m:t>
                        </m:r>
                      </m:sub>
                    </m:sSub>
                    <m:r>
                      <a:rPr lang="en-US" sz="1600" b="0" i="0" spc="-10" smtClean="0">
                        <a:latin typeface="Cambria Math" panose="02040503050406030204" pitchFamily="18" charset="0"/>
                        <a:cs typeface="Calibri"/>
                      </a:rPr>
                      <m:t>,</m:t>
                    </m:r>
                    <m:sSub>
                      <m:sSubPr>
                        <m:ctrlPr>
                          <a:rPr lang="en-US" sz="1600" b="0" i="1" spc="-10" smtClean="0">
                            <a:latin typeface="Cambria Math" panose="02040503050406030204" pitchFamily="18" charset="0"/>
                            <a:cs typeface="Calibri"/>
                          </a:rPr>
                        </m:ctrlPr>
                      </m:sSubPr>
                      <m:e>
                        <m:r>
                          <a:rPr lang="en-US" sz="1600" b="0" i="1" spc="-10" smtClean="0">
                            <a:latin typeface="Cambria Math" panose="02040503050406030204" pitchFamily="18" charset="0"/>
                            <a:cs typeface="Calibri"/>
                          </a:rPr>
                          <m:t>𝑧</m:t>
                        </m:r>
                      </m:e>
                      <m:sub>
                        <m:r>
                          <a:rPr lang="en-US" sz="1600" b="0" i="1" spc="-10" smtClean="0">
                            <a:latin typeface="Cambria Math" panose="02040503050406030204" pitchFamily="18" charset="0"/>
                            <a:cs typeface="Calibri"/>
                          </a:rPr>
                          <m:t>2</m:t>
                        </m:r>
                      </m:sub>
                    </m:sSub>
                    <m:r>
                      <a:rPr lang="en-US" sz="1600" b="0" i="1" spc="-10" smtClean="0">
                        <a:latin typeface="Cambria Math" panose="02040503050406030204" pitchFamily="18" charset="0"/>
                        <a:cs typeface="Calibri"/>
                      </a:rPr>
                      <m:t>,</m:t>
                    </m:r>
                    <m:sSub>
                      <m:sSubPr>
                        <m:ctrlPr>
                          <a:rPr lang="en-US" sz="1600" b="0" i="1" spc="-10" smtClean="0">
                            <a:latin typeface="Cambria Math" panose="02040503050406030204" pitchFamily="18" charset="0"/>
                            <a:cs typeface="Calibri"/>
                          </a:rPr>
                        </m:ctrlPr>
                      </m:sSubPr>
                      <m:e>
                        <m:r>
                          <a:rPr lang="en-US" sz="1600" b="0" i="1" spc="-10" smtClean="0">
                            <a:latin typeface="Cambria Math" panose="02040503050406030204" pitchFamily="18" charset="0"/>
                            <a:cs typeface="Calibri"/>
                          </a:rPr>
                          <m:t>𝑧</m:t>
                        </m:r>
                      </m:e>
                      <m:sub>
                        <m:r>
                          <a:rPr lang="en-US" sz="1600" b="0" i="1" spc="-10" smtClean="0">
                            <a:latin typeface="Cambria Math" panose="02040503050406030204" pitchFamily="18" charset="0"/>
                            <a:cs typeface="Calibri"/>
                          </a:rPr>
                          <m:t>3</m:t>
                        </m:r>
                      </m:sub>
                    </m:sSub>
                    <m:r>
                      <a:rPr lang="en-US" sz="1600" b="0" i="1" spc="-10" smtClean="0">
                        <a:latin typeface="Cambria Math" panose="02040503050406030204" pitchFamily="18" charset="0"/>
                        <a:cs typeface="Calibri"/>
                      </a:rPr>
                      <m:t>,…,</m:t>
                    </m:r>
                    <m:sSub>
                      <m:sSubPr>
                        <m:ctrlPr>
                          <a:rPr lang="en-US" sz="1600" b="0" i="1" spc="-10" smtClean="0">
                            <a:latin typeface="Cambria Math" panose="02040503050406030204" pitchFamily="18" charset="0"/>
                            <a:cs typeface="Calibri"/>
                          </a:rPr>
                        </m:ctrlPr>
                      </m:sSubPr>
                      <m:e>
                        <m:r>
                          <a:rPr lang="en-US" sz="1600" b="0" i="1" spc="-10" smtClean="0">
                            <a:latin typeface="Cambria Math" panose="02040503050406030204" pitchFamily="18" charset="0"/>
                            <a:cs typeface="Calibri"/>
                          </a:rPr>
                          <m:t>𝑧</m:t>
                        </m:r>
                      </m:e>
                      <m:sub>
                        <m:r>
                          <a:rPr lang="en-US" sz="1600" b="0" i="1" spc="-10" smtClean="0">
                            <a:latin typeface="Cambria Math" panose="02040503050406030204" pitchFamily="18" charset="0"/>
                            <a:cs typeface="Calibri"/>
                          </a:rPr>
                          <m:t>𝑚</m:t>
                        </m:r>
                      </m:sub>
                    </m:sSub>
                  </m:oMath>
                </a14:m>
                <a:r>
                  <a:rPr lang="en-US" sz="1600" spc="-10" dirty="0">
                    <a:latin typeface="Calibri"/>
                    <a:cs typeface="Calibri"/>
                  </a:rPr>
                  <a:t>} = {1,0,0…,0}</a:t>
                </a:r>
              </a:p>
              <a:p>
                <a:pPr marL="222250" indent="-171450">
                  <a:lnSpc>
                    <a:spcPct val="100000"/>
                  </a:lnSpc>
                  <a:buFont typeface="Arial MT"/>
                  <a:buChar char="•"/>
                  <a:tabLst>
                    <a:tab pos="222250" algn="l"/>
                  </a:tabLst>
                </a:pPr>
                <a:r>
                  <a:rPr lang="en-US" sz="1600" spc="-10" dirty="0">
                    <a:latin typeface="Calibri"/>
                    <a:cs typeface="Calibri"/>
                  </a:rPr>
                  <a:t> </a:t>
                </a:r>
              </a:p>
              <a:p>
                <a:pPr marL="50800">
                  <a:lnSpc>
                    <a:spcPct val="100000"/>
                  </a:lnSpc>
                  <a:tabLst>
                    <a:tab pos="222250" algn="l"/>
                  </a:tabLst>
                </a:pPr>
                <a:endParaRPr lang="en-US" sz="1600" spc="-10" dirty="0">
                  <a:latin typeface="Calibri"/>
                  <a:cs typeface="Calibri"/>
                </a:endParaRPr>
              </a:p>
              <a:p>
                <a:pPr marL="50800">
                  <a:lnSpc>
                    <a:spcPct val="100000"/>
                  </a:lnSpc>
                  <a:tabLst>
                    <a:tab pos="222250" algn="l"/>
                  </a:tabLst>
                </a:pPr>
                <a:endParaRPr lang="en-US" sz="1600" spc="-10" dirty="0">
                  <a:latin typeface="Calibri"/>
                  <a:cs typeface="Calibri"/>
                </a:endParaRPr>
              </a:p>
              <a:p>
                <a:pPr marL="222250" indent="-171450">
                  <a:lnSpc>
                    <a:spcPct val="100000"/>
                  </a:lnSpc>
                  <a:buFont typeface="Arial MT"/>
                  <a:buChar char="•"/>
                  <a:tabLst>
                    <a:tab pos="222250" algn="l"/>
                  </a:tabLst>
                </a:pPr>
                <a:r>
                  <a:rPr lang="en-US" sz="1600" spc="-10" dirty="0">
                    <a:latin typeface="Calibri"/>
                    <a:cs typeface="Calibri"/>
                  </a:rPr>
                  <a:t>Often Initial p(z=k) is </a:t>
                </a:r>
              </a:p>
              <a:p>
                <a:pPr marL="50800">
                  <a:lnSpc>
                    <a:spcPct val="100000"/>
                  </a:lnSpc>
                  <a:tabLst>
                    <a:tab pos="222250" algn="l"/>
                  </a:tabLst>
                </a:pPr>
                <a:endParaRPr lang="en-US" sz="1600" spc="-10" dirty="0">
                  <a:latin typeface="Calibri"/>
                  <a:cs typeface="Calibri"/>
                </a:endParaRPr>
              </a:p>
            </p:txBody>
          </p:sp>
        </mc:Choice>
        <mc:Fallback xmlns="">
          <p:sp>
            <p:nvSpPr>
              <p:cNvPr id="5" name="object 5"/>
              <p:cNvSpPr txBox="1">
                <a:spLocks noRot="1" noChangeAspect="1" noMove="1" noResize="1" noEditPoints="1" noAdjustHandles="1" noChangeArrowheads="1" noChangeShapeType="1" noTextEdit="1"/>
              </p:cNvSpPr>
              <p:nvPr/>
            </p:nvSpPr>
            <p:spPr>
              <a:xfrm>
                <a:off x="629566" y="1338580"/>
                <a:ext cx="7665084" cy="1769715"/>
              </a:xfrm>
              <a:prstGeom prst="rect">
                <a:avLst/>
              </a:prstGeom>
              <a:blipFill>
                <a:blip r:embed="rId3"/>
                <a:stretch>
                  <a:fillRect l="-954" t="-1034"/>
                </a:stretch>
              </a:blipFill>
            </p:spPr>
            <p:txBody>
              <a:bodyPr/>
              <a:lstStyle/>
              <a:p>
                <a:r>
                  <a:rPr lang="zh-CN" altLang="en-US">
                    <a:noFill/>
                  </a:rPr>
                  <a:t> </a:t>
                </a:r>
              </a:p>
            </p:txBody>
          </p:sp>
        </mc:Fallback>
      </mc:AlternateContent>
      <p:sp>
        <p:nvSpPr>
          <p:cNvPr id="7" name="object 7"/>
          <p:cNvSpPr txBox="1"/>
          <p:nvPr/>
        </p:nvSpPr>
        <p:spPr>
          <a:xfrm>
            <a:off x="8327390" y="6449957"/>
            <a:ext cx="1346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6</a:t>
            </a:fld>
            <a:endParaRPr sz="900">
              <a:latin typeface="Calibri"/>
              <a:cs typeface="Calibri"/>
            </a:endParaRPr>
          </a:p>
        </p:txBody>
      </p:sp>
      <p:sp>
        <p:nvSpPr>
          <p:cNvPr id="6" name="object 6"/>
          <p:cNvSpPr txBox="1">
            <a:spLocks noGrp="1"/>
          </p:cNvSpPr>
          <p:nvPr>
            <p:ph type="title"/>
          </p:nvPr>
        </p:nvSpPr>
        <p:spPr>
          <a:xfrm>
            <a:off x="380819" y="250951"/>
            <a:ext cx="5059680" cy="528320"/>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FFFFFF"/>
                </a:solidFill>
              </a:rPr>
              <a:t>E-step</a:t>
            </a:r>
            <a:r>
              <a:rPr spc="-15" dirty="0">
                <a:solidFill>
                  <a:srgbClr val="FFFFFF"/>
                </a:solidFill>
              </a:rPr>
              <a:t> </a:t>
            </a:r>
            <a:r>
              <a:rPr dirty="0">
                <a:solidFill>
                  <a:srgbClr val="FFFFFF"/>
                </a:solidFill>
              </a:rPr>
              <a:t>-</a:t>
            </a:r>
            <a:r>
              <a:rPr spc="-10" dirty="0">
                <a:solidFill>
                  <a:srgbClr val="FFFFFF"/>
                </a:solidFill>
              </a:rPr>
              <a:t> </a:t>
            </a:r>
            <a:r>
              <a:rPr lang="en-US" spc="-25" dirty="0">
                <a:solidFill>
                  <a:srgbClr val="FFFFFF"/>
                </a:solidFill>
              </a:rPr>
              <a:t>EM</a:t>
            </a:r>
            <a:r>
              <a:rPr spc="-10" dirty="0">
                <a:solidFill>
                  <a:srgbClr val="FFFFFF"/>
                </a:solidFill>
              </a:rPr>
              <a:t> </a:t>
            </a:r>
            <a:r>
              <a:rPr spc="-5" dirty="0">
                <a:solidFill>
                  <a:srgbClr val="FFFFFF"/>
                </a:solidFill>
              </a:rPr>
              <a:t>algorithm</a:t>
            </a:r>
          </a:p>
        </p:txBody>
      </p:sp>
      <p:pic>
        <p:nvPicPr>
          <p:cNvPr id="9" name="图片 8">
            <a:extLst>
              <a:ext uri="{FF2B5EF4-FFF2-40B4-BE49-F238E27FC236}">
                <a16:creationId xmlns:a16="http://schemas.microsoft.com/office/drawing/2014/main" id="{637EF782-1D6D-754B-3DA3-FC134D1A2992}"/>
              </a:ext>
            </a:extLst>
          </p:cNvPr>
          <p:cNvPicPr>
            <a:picLocks noChangeAspect="1"/>
          </p:cNvPicPr>
          <p:nvPr/>
        </p:nvPicPr>
        <p:blipFill>
          <a:blip r:embed="rId4"/>
          <a:stretch>
            <a:fillRect/>
          </a:stretch>
        </p:blipFill>
        <p:spPr>
          <a:xfrm>
            <a:off x="849350" y="1903643"/>
            <a:ext cx="2615384" cy="566016"/>
          </a:xfrm>
          <a:prstGeom prst="rect">
            <a:avLst/>
          </a:prstGeom>
        </p:spPr>
      </p:pic>
      <p:pic>
        <p:nvPicPr>
          <p:cNvPr id="11" name="图片 10">
            <a:extLst>
              <a:ext uri="{FF2B5EF4-FFF2-40B4-BE49-F238E27FC236}">
                <a16:creationId xmlns:a16="http://schemas.microsoft.com/office/drawing/2014/main" id="{774B62F3-5D9C-9D44-0140-A9F768A66D28}"/>
              </a:ext>
            </a:extLst>
          </p:cNvPr>
          <p:cNvPicPr>
            <a:picLocks noChangeAspect="1"/>
          </p:cNvPicPr>
          <p:nvPr/>
        </p:nvPicPr>
        <p:blipFill>
          <a:blip r:embed="rId5"/>
          <a:stretch>
            <a:fillRect/>
          </a:stretch>
        </p:blipFill>
        <p:spPr>
          <a:xfrm>
            <a:off x="2620147" y="2525676"/>
            <a:ext cx="290512" cy="355070"/>
          </a:xfrm>
          <a:prstGeom prst="rect">
            <a:avLst/>
          </a:prstGeom>
        </p:spPr>
      </p:pic>
      <p:sp>
        <p:nvSpPr>
          <p:cNvPr id="17" name="object 5">
            <a:extLst>
              <a:ext uri="{FF2B5EF4-FFF2-40B4-BE49-F238E27FC236}">
                <a16:creationId xmlns:a16="http://schemas.microsoft.com/office/drawing/2014/main" id="{93BDC92A-32D5-97A7-334B-D68C70C77980}"/>
              </a:ext>
            </a:extLst>
          </p:cNvPr>
          <p:cNvSpPr txBox="1"/>
          <p:nvPr/>
        </p:nvSpPr>
        <p:spPr>
          <a:xfrm>
            <a:off x="629566" y="3364736"/>
            <a:ext cx="7665084" cy="3985706"/>
          </a:xfrm>
          <a:prstGeom prst="rect">
            <a:avLst/>
          </a:prstGeom>
        </p:spPr>
        <p:txBody>
          <a:bodyPr vert="horz" wrap="square" lIns="0" tIns="45720" rIns="0" bIns="0" rtlCol="0">
            <a:spAutoFit/>
          </a:bodyPr>
          <a:lstStyle/>
          <a:p>
            <a:pPr marL="50800">
              <a:lnSpc>
                <a:spcPct val="100000"/>
              </a:lnSpc>
              <a:spcBef>
                <a:spcPts val="360"/>
              </a:spcBef>
              <a:tabLst>
                <a:tab pos="222250" algn="l"/>
              </a:tabLst>
            </a:pPr>
            <a:r>
              <a:rPr lang="en-US" sz="1600" b="1" spc="-5" dirty="0">
                <a:latin typeface="Calibri"/>
                <a:cs typeface="Calibri"/>
              </a:rPr>
              <a:t>Estimate the value of Z</a:t>
            </a:r>
            <a:endParaRPr lang="zh-CN" altLang="en-US" sz="2250" b="1" dirty="0">
              <a:latin typeface="Calibri"/>
              <a:cs typeface="Calibri"/>
            </a:endParaRPr>
          </a:p>
          <a:p>
            <a:pPr marL="222250" indent="-171450">
              <a:lnSpc>
                <a:spcPct val="100000"/>
              </a:lnSpc>
              <a:buFont typeface="Arial MT"/>
              <a:buChar char="•"/>
              <a:tabLst>
                <a:tab pos="222250" algn="l"/>
              </a:tabLst>
            </a:pPr>
            <a:r>
              <a:rPr lang="en-US" sz="1600" spc="-10" dirty="0">
                <a:latin typeface="Calibri"/>
                <a:cs typeface="Calibri"/>
              </a:rPr>
              <a:t>For every </a:t>
            </a:r>
            <a:r>
              <a:rPr lang="en-US" altLang="zh-CN" sz="1600" spc="-10" dirty="0">
                <a:latin typeface="Calibri"/>
                <a:cs typeface="Calibri"/>
              </a:rPr>
              <a:t>zⁱ:</a:t>
            </a:r>
          </a:p>
          <a:p>
            <a:pPr marL="222250" indent="-171450">
              <a:lnSpc>
                <a:spcPct val="100000"/>
              </a:lnSpc>
              <a:buFont typeface="Arial MT"/>
              <a:buChar char="•"/>
              <a:tabLst>
                <a:tab pos="222250" algn="l"/>
              </a:tabLst>
            </a:pPr>
            <a:endParaRPr lang="en-US" sz="1600" spc="-10" dirty="0">
              <a:latin typeface="Calibri"/>
              <a:cs typeface="Calibri"/>
            </a:endParaRPr>
          </a:p>
          <a:p>
            <a:pPr marL="222250" indent="-171450">
              <a:lnSpc>
                <a:spcPct val="100000"/>
              </a:lnSpc>
              <a:buFont typeface="Arial MT"/>
              <a:buChar char="•"/>
              <a:tabLst>
                <a:tab pos="222250" algn="l"/>
              </a:tabLst>
            </a:pPr>
            <a:endParaRPr lang="en-US" sz="1600" spc="-10" dirty="0">
              <a:latin typeface="Calibri"/>
              <a:cs typeface="Calibri"/>
            </a:endParaRPr>
          </a:p>
          <a:p>
            <a:pPr marL="50800">
              <a:lnSpc>
                <a:spcPct val="100000"/>
              </a:lnSpc>
              <a:tabLst>
                <a:tab pos="222250" algn="l"/>
              </a:tabLst>
            </a:pPr>
            <a:r>
              <a:rPr lang="en-US" sz="1600" spc="-10" dirty="0">
                <a:latin typeface="Calibri"/>
                <a:cs typeface="Calibri"/>
              </a:rPr>
              <a:t> </a:t>
            </a:r>
          </a:p>
          <a:p>
            <a:pPr marL="50800">
              <a:lnSpc>
                <a:spcPct val="100000"/>
              </a:lnSpc>
              <a:tabLst>
                <a:tab pos="222250" algn="l"/>
              </a:tabLst>
            </a:pPr>
            <a:endParaRPr lang="en-US" sz="1600" spc="-10" dirty="0">
              <a:latin typeface="Calibri"/>
              <a:cs typeface="Calibri"/>
            </a:endParaRPr>
          </a:p>
          <a:p>
            <a:pPr marL="222250" indent="-171450">
              <a:buFont typeface="Arial MT"/>
              <a:buChar char="•"/>
              <a:tabLst>
                <a:tab pos="222250" algn="l"/>
              </a:tabLst>
            </a:pPr>
            <a:r>
              <a:rPr lang="en-US" altLang="zh-CN" sz="1600" spc="-10" dirty="0">
                <a:latin typeface="Calibri"/>
                <a:cs typeface="Calibri"/>
              </a:rPr>
              <a:t>Denote above equation is wⁱ  for latter M-step</a:t>
            </a:r>
          </a:p>
          <a:p>
            <a:pPr marL="222250" indent="-171450">
              <a:buFont typeface="Arial MT"/>
              <a:buChar char="•"/>
              <a:tabLst>
                <a:tab pos="222250" algn="l"/>
              </a:tabLst>
            </a:pPr>
            <a:endParaRPr lang="en-US" altLang="zh-CN" sz="1600" spc="-10" dirty="0">
              <a:latin typeface="Calibri"/>
              <a:cs typeface="Calibri"/>
            </a:endParaRPr>
          </a:p>
          <a:p>
            <a:pPr marL="222250" indent="-171450">
              <a:buFont typeface="Arial MT"/>
              <a:buChar char="•"/>
              <a:tabLst>
                <a:tab pos="222250" algn="l"/>
              </a:tabLst>
            </a:pPr>
            <a:endParaRPr lang="en-US" altLang="zh-CN" sz="1600" spc="-10" dirty="0">
              <a:latin typeface="Calibri"/>
              <a:cs typeface="Calibri"/>
            </a:endParaRPr>
          </a:p>
          <a:p>
            <a:pPr marL="222250" indent="-171450">
              <a:buFont typeface="Arial MT"/>
              <a:buChar char="•"/>
              <a:tabLst>
                <a:tab pos="222250" algn="l"/>
              </a:tabLst>
            </a:pPr>
            <a:r>
              <a:rPr lang="en-US" altLang="zh-CN" sz="1600" spc="-10" dirty="0">
                <a:latin typeface="Calibri"/>
                <a:cs typeface="Calibri"/>
              </a:rPr>
              <a:t>Hence </a:t>
            </a:r>
            <a:endParaRPr lang="en-US" sz="1600" spc="-10" dirty="0">
              <a:latin typeface="Calibri"/>
              <a:cs typeface="Calibri"/>
            </a:endParaRPr>
          </a:p>
          <a:p>
            <a:pPr marL="222250" indent="-171450">
              <a:lnSpc>
                <a:spcPct val="100000"/>
              </a:lnSpc>
              <a:buFont typeface="Arial MT"/>
              <a:buChar char="•"/>
              <a:tabLst>
                <a:tab pos="222250" algn="l"/>
              </a:tabLst>
            </a:pPr>
            <a:endParaRPr lang="en-US" sz="1600" spc="-10" dirty="0">
              <a:latin typeface="Calibri"/>
              <a:cs typeface="Calibri"/>
            </a:endParaRPr>
          </a:p>
          <a:p>
            <a:pPr marL="222250" indent="-171450">
              <a:lnSpc>
                <a:spcPct val="100000"/>
              </a:lnSpc>
              <a:buFont typeface="Arial MT"/>
              <a:buChar char="•"/>
              <a:tabLst>
                <a:tab pos="222250" algn="l"/>
              </a:tabLst>
            </a:pPr>
            <a:endParaRPr lang="en-US" sz="1600" spc="-10" dirty="0">
              <a:latin typeface="Calibri"/>
              <a:cs typeface="Calibri"/>
            </a:endParaRPr>
          </a:p>
          <a:p>
            <a:pPr marL="222250" indent="-171450">
              <a:lnSpc>
                <a:spcPct val="100000"/>
              </a:lnSpc>
              <a:buFont typeface="Arial MT"/>
              <a:buChar char="•"/>
              <a:tabLst>
                <a:tab pos="222250" algn="l"/>
              </a:tabLst>
            </a:pPr>
            <a:r>
              <a:rPr lang="en-US" sz="1600" spc="-10" dirty="0">
                <a:latin typeface="Calibri"/>
                <a:cs typeface="Calibri"/>
              </a:rPr>
              <a:t>Expand to Gaussian distribution form: </a:t>
            </a:r>
          </a:p>
          <a:p>
            <a:pPr marL="222250" indent="-171450">
              <a:lnSpc>
                <a:spcPct val="100000"/>
              </a:lnSpc>
              <a:buFont typeface="Arial MT"/>
              <a:buChar char="•"/>
              <a:tabLst>
                <a:tab pos="222250" algn="l"/>
              </a:tabLst>
            </a:pPr>
            <a:endParaRPr lang="en-US" sz="1600" spc="-10" dirty="0">
              <a:latin typeface="Calibri"/>
              <a:cs typeface="Calibri"/>
            </a:endParaRPr>
          </a:p>
          <a:p>
            <a:pPr marL="222250" indent="-171450">
              <a:lnSpc>
                <a:spcPct val="100000"/>
              </a:lnSpc>
              <a:buFont typeface="Arial MT"/>
              <a:buChar char="•"/>
              <a:tabLst>
                <a:tab pos="222250" algn="l"/>
              </a:tabLst>
            </a:pPr>
            <a:endParaRPr lang="en-US" sz="1600" spc="-10" dirty="0">
              <a:latin typeface="Calibri"/>
              <a:cs typeface="Calibri"/>
            </a:endParaRPr>
          </a:p>
          <a:p>
            <a:pPr marL="50800">
              <a:lnSpc>
                <a:spcPct val="100000"/>
              </a:lnSpc>
              <a:tabLst>
                <a:tab pos="222250" algn="l"/>
              </a:tabLst>
            </a:pPr>
            <a:endParaRPr lang="en-US" sz="1600" spc="-10" dirty="0">
              <a:latin typeface="Calibri"/>
              <a:cs typeface="Calibri"/>
            </a:endParaRPr>
          </a:p>
        </p:txBody>
      </p:sp>
      <p:pic>
        <p:nvPicPr>
          <p:cNvPr id="19" name="图片 18">
            <a:extLst>
              <a:ext uri="{FF2B5EF4-FFF2-40B4-BE49-F238E27FC236}">
                <a16:creationId xmlns:a16="http://schemas.microsoft.com/office/drawing/2014/main" id="{02BF6927-63C3-7687-9124-195CD5DF2BA3}"/>
              </a:ext>
            </a:extLst>
          </p:cNvPr>
          <p:cNvPicPr>
            <a:picLocks noChangeAspect="1"/>
          </p:cNvPicPr>
          <p:nvPr/>
        </p:nvPicPr>
        <p:blipFill>
          <a:blip r:embed="rId6"/>
          <a:stretch>
            <a:fillRect/>
          </a:stretch>
        </p:blipFill>
        <p:spPr>
          <a:xfrm>
            <a:off x="1219200" y="3928157"/>
            <a:ext cx="6038078" cy="705573"/>
          </a:xfrm>
          <a:prstGeom prst="rect">
            <a:avLst/>
          </a:prstGeom>
        </p:spPr>
      </p:pic>
      <p:pic>
        <p:nvPicPr>
          <p:cNvPr id="21" name="图片 20">
            <a:extLst>
              <a:ext uri="{FF2B5EF4-FFF2-40B4-BE49-F238E27FC236}">
                <a16:creationId xmlns:a16="http://schemas.microsoft.com/office/drawing/2014/main" id="{A8E3D1DC-EC01-C581-CF2B-DCA61721E517}"/>
              </a:ext>
            </a:extLst>
          </p:cNvPr>
          <p:cNvPicPr>
            <a:picLocks noChangeAspect="1"/>
          </p:cNvPicPr>
          <p:nvPr/>
        </p:nvPicPr>
        <p:blipFill>
          <a:blip r:embed="rId7"/>
          <a:stretch>
            <a:fillRect/>
          </a:stretch>
        </p:blipFill>
        <p:spPr>
          <a:xfrm>
            <a:off x="1524000" y="5428741"/>
            <a:ext cx="3048000" cy="512815"/>
          </a:xfrm>
          <a:prstGeom prst="rect">
            <a:avLst/>
          </a:prstGeom>
        </p:spPr>
      </p:pic>
      <p:pic>
        <p:nvPicPr>
          <p:cNvPr id="23" name="图片 22">
            <a:extLst>
              <a:ext uri="{FF2B5EF4-FFF2-40B4-BE49-F238E27FC236}">
                <a16:creationId xmlns:a16="http://schemas.microsoft.com/office/drawing/2014/main" id="{720E6A24-F0D7-8F0C-ED1B-2E9BCFEEF6BB}"/>
              </a:ext>
            </a:extLst>
          </p:cNvPr>
          <p:cNvPicPr>
            <a:picLocks noChangeAspect="1"/>
          </p:cNvPicPr>
          <p:nvPr/>
        </p:nvPicPr>
        <p:blipFill>
          <a:blip r:embed="rId8"/>
          <a:stretch>
            <a:fillRect/>
          </a:stretch>
        </p:blipFill>
        <p:spPr>
          <a:xfrm>
            <a:off x="3962400" y="6013617"/>
            <a:ext cx="4738718" cy="651848"/>
          </a:xfrm>
          <a:prstGeom prst="rect">
            <a:avLst/>
          </a:prstGeom>
        </p:spPr>
      </p:pic>
    </p:spTree>
    <p:extLst>
      <p:ext uri="{BB962C8B-B14F-4D97-AF65-F5344CB8AC3E}">
        <p14:creationId xmlns:p14="http://schemas.microsoft.com/office/powerpoint/2010/main" val="9432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0"/>
            <a:ext cx="9156700" cy="911225"/>
            <a:chOff x="-6350" y="0"/>
            <a:chExt cx="9156700" cy="911225"/>
          </a:xfrm>
        </p:grpSpPr>
        <p:sp>
          <p:nvSpPr>
            <p:cNvPr id="3" name="object 3"/>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4" name="object 4"/>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5" name="object 5"/>
          <p:cNvSpPr txBox="1"/>
          <p:nvPr/>
        </p:nvSpPr>
        <p:spPr>
          <a:xfrm>
            <a:off x="629566" y="1338580"/>
            <a:ext cx="7665084" cy="5350183"/>
          </a:xfrm>
          <a:prstGeom prst="rect">
            <a:avLst/>
          </a:prstGeom>
        </p:spPr>
        <p:txBody>
          <a:bodyPr vert="horz" wrap="square" lIns="0" tIns="45720" rIns="0" bIns="0" rtlCol="0">
            <a:spAutoFit/>
          </a:bodyPr>
          <a:lstStyle/>
          <a:p>
            <a:pPr marL="222250" indent="-171450">
              <a:lnSpc>
                <a:spcPct val="100000"/>
              </a:lnSpc>
              <a:spcBef>
                <a:spcPts val="360"/>
              </a:spcBef>
              <a:buFont typeface="Arial MT"/>
              <a:buChar char="•"/>
              <a:tabLst>
                <a:tab pos="222250" algn="l"/>
              </a:tabLst>
            </a:pPr>
            <a:r>
              <a:rPr lang="en-US" sz="1600" dirty="0">
                <a:latin typeface="Calibri"/>
                <a:cs typeface="Calibri"/>
              </a:rPr>
              <a:t>Recall </a:t>
            </a:r>
            <a:r>
              <a:rPr lang="en-US" altLang="zh-CN" sz="1600" spc="-10" dirty="0">
                <a:latin typeface="Calibri"/>
                <a:cs typeface="Calibri"/>
              </a:rPr>
              <a:t>wⁱ:</a:t>
            </a:r>
          </a:p>
          <a:p>
            <a:pPr marL="222250" indent="-171450">
              <a:lnSpc>
                <a:spcPct val="100000"/>
              </a:lnSpc>
              <a:spcBef>
                <a:spcPts val="360"/>
              </a:spcBef>
              <a:buFont typeface="Arial MT"/>
              <a:buChar char="•"/>
              <a:tabLst>
                <a:tab pos="222250" algn="l"/>
              </a:tabLst>
            </a:pPr>
            <a:endParaRPr lang="en-US" altLang="zh-CN" sz="1600" spc="-10" dirty="0">
              <a:latin typeface="Calibri"/>
              <a:cs typeface="Calibri"/>
            </a:endParaRPr>
          </a:p>
          <a:p>
            <a:pPr marL="222250" indent="-171450">
              <a:lnSpc>
                <a:spcPct val="100000"/>
              </a:lnSpc>
              <a:spcBef>
                <a:spcPts val="360"/>
              </a:spcBef>
              <a:buFont typeface="Arial MT"/>
              <a:buChar char="•"/>
              <a:tabLst>
                <a:tab pos="222250" algn="l"/>
              </a:tabLst>
            </a:pPr>
            <a:endParaRPr lang="en-US" altLang="zh-CN" sz="1600" spc="-10" dirty="0">
              <a:latin typeface="Calibri"/>
              <a:cs typeface="Calibri"/>
            </a:endParaRPr>
          </a:p>
          <a:p>
            <a:pPr marL="222250" indent="-171450">
              <a:lnSpc>
                <a:spcPct val="100000"/>
              </a:lnSpc>
              <a:spcBef>
                <a:spcPts val="360"/>
              </a:spcBef>
              <a:buFont typeface="Arial MT"/>
              <a:buChar char="•"/>
              <a:tabLst>
                <a:tab pos="222250" algn="l"/>
              </a:tabLst>
            </a:pPr>
            <a:endParaRPr lang="en-US" altLang="zh-CN" sz="1600" spc="-10" dirty="0">
              <a:latin typeface="Calibri"/>
              <a:cs typeface="Calibri"/>
            </a:endParaRPr>
          </a:p>
          <a:p>
            <a:pPr marL="222250" indent="-171450">
              <a:lnSpc>
                <a:spcPct val="100000"/>
              </a:lnSpc>
              <a:spcBef>
                <a:spcPts val="360"/>
              </a:spcBef>
              <a:buFont typeface="Arial MT"/>
              <a:buChar char="•"/>
              <a:tabLst>
                <a:tab pos="222250" algn="l"/>
              </a:tabLst>
            </a:pPr>
            <a:r>
              <a:rPr lang="en-US" altLang="zh-CN" sz="1600" spc="-10" dirty="0">
                <a:latin typeface="Calibri"/>
                <a:cs typeface="Calibri"/>
              </a:rPr>
              <a:t>Where                                        = </a:t>
            </a: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r>
              <a:rPr lang="en-US" sz="1600" spc="-10" dirty="0">
                <a:latin typeface="Calibri"/>
                <a:cs typeface="Calibri"/>
              </a:rPr>
              <a:t>Find the max value for each variable and assign to themselves as new variable:</a:t>
            </a: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50800">
              <a:lnSpc>
                <a:spcPct val="100000"/>
              </a:lnSpc>
              <a:spcBef>
                <a:spcPts val="360"/>
              </a:spcBef>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endParaRPr lang="en-US" sz="1600" spc="-10" dirty="0">
              <a:latin typeface="Calibri"/>
              <a:cs typeface="Calibri"/>
            </a:endParaRPr>
          </a:p>
          <a:p>
            <a:pPr marL="222250" indent="-171450">
              <a:lnSpc>
                <a:spcPct val="100000"/>
              </a:lnSpc>
              <a:spcBef>
                <a:spcPts val="360"/>
              </a:spcBef>
              <a:buFont typeface="Arial MT"/>
              <a:buChar char="•"/>
              <a:tabLst>
                <a:tab pos="222250" algn="l"/>
              </a:tabLst>
            </a:pPr>
            <a:endParaRPr sz="1600" dirty="0">
              <a:latin typeface="Calibri"/>
              <a:cs typeface="Calibri"/>
            </a:endParaRPr>
          </a:p>
        </p:txBody>
      </p:sp>
      <p:sp>
        <p:nvSpPr>
          <p:cNvPr id="7" name="object 7"/>
          <p:cNvSpPr txBox="1"/>
          <p:nvPr/>
        </p:nvSpPr>
        <p:spPr>
          <a:xfrm>
            <a:off x="8327390" y="6449957"/>
            <a:ext cx="1346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7</a:t>
            </a:fld>
            <a:endParaRPr sz="900">
              <a:latin typeface="Calibri"/>
              <a:cs typeface="Calibri"/>
            </a:endParaRPr>
          </a:p>
        </p:txBody>
      </p:sp>
      <p:sp>
        <p:nvSpPr>
          <p:cNvPr id="6" name="object 6"/>
          <p:cNvSpPr txBox="1">
            <a:spLocks noGrp="1"/>
          </p:cNvSpPr>
          <p:nvPr>
            <p:ph type="title"/>
          </p:nvPr>
        </p:nvSpPr>
        <p:spPr>
          <a:xfrm>
            <a:off x="380819" y="250951"/>
            <a:ext cx="5059680" cy="528320"/>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FFFFFF"/>
                </a:solidFill>
              </a:rPr>
              <a:t>M-step</a:t>
            </a:r>
            <a:r>
              <a:rPr spc="-15" dirty="0">
                <a:solidFill>
                  <a:srgbClr val="FFFFFF"/>
                </a:solidFill>
              </a:rPr>
              <a:t> </a:t>
            </a:r>
            <a:r>
              <a:rPr dirty="0">
                <a:solidFill>
                  <a:srgbClr val="FFFFFF"/>
                </a:solidFill>
              </a:rPr>
              <a:t>-</a:t>
            </a:r>
            <a:r>
              <a:rPr spc="-10" dirty="0">
                <a:solidFill>
                  <a:srgbClr val="FFFFFF"/>
                </a:solidFill>
              </a:rPr>
              <a:t> </a:t>
            </a:r>
            <a:r>
              <a:rPr lang="en-US" spc="-25" dirty="0">
                <a:solidFill>
                  <a:srgbClr val="FFFFFF"/>
                </a:solidFill>
              </a:rPr>
              <a:t>EM</a:t>
            </a:r>
            <a:r>
              <a:rPr spc="-10" dirty="0">
                <a:solidFill>
                  <a:srgbClr val="FFFFFF"/>
                </a:solidFill>
              </a:rPr>
              <a:t> </a:t>
            </a:r>
            <a:r>
              <a:rPr spc="-5" dirty="0">
                <a:solidFill>
                  <a:srgbClr val="FFFFFF"/>
                </a:solidFill>
              </a:rPr>
              <a:t>algorithm</a:t>
            </a:r>
          </a:p>
        </p:txBody>
      </p:sp>
      <p:pic>
        <p:nvPicPr>
          <p:cNvPr id="9" name="图片 8">
            <a:extLst>
              <a:ext uri="{FF2B5EF4-FFF2-40B4-BE49-F238E27FC236}">
                <a16:creationId xmlns:a16="http://schemas.microsoft.com/office/drawing/2014/main" id="{3739131B-30A7-1577-08B9-7C012F874769}"/>
              </a:ext>
            </a:extLst>
          </p:cNvPr>
          <p:cNvPicPr>
            <a:picLocks noChangeAspect="1"/>
          </p:cNvPicPr>
          <p:nvPr/>
        </p:nvPicPr>
        <p:blipFill>
          <a:blip r:embed="rId3"/>
          <a:stretch>
            <a:fillRect/>
          </a:stretch>
        </p:blipFill>
        <p:spPr>
          <a:xfrm>
            <a:off x="1667646" y="1379818"/>
            <a:ext cx="2486025" cy="752475"/>
          </a:xfrm>
          <a:prstGeom prst="rect">
            <a:avLst/>
          </a:prstGeom>
        </p:spPr>
      </p:pic>
      <p:pic>
        <p:nvPicPr>
          <p:cNvPr id="11" name="图片 10">
            <a:extLst>
              <a:ext uri="{FF2B5EF4-FFF2-40B4-BE49-F238E27FC236}">
                <a16:creationId xmlns:a16="http://schemas.microsoft.com/office/drawing/2014/main" id="{A9B4E03E-7B84-09FF-065D-B3CADC38A492}"/>
              </a:ext>
            </a:extLst>
          </p:cNvPr>
          <p:cNvPicPr>
            <a:picLocks noChangeAspect="1"/>
          </p:cNvPicPr>
          <p:nvPr/>
        </p:nvPicPr>
        <p:blipFill>
          <a:blip r:embed="rId4"/>
          <a:stretch>
            <a:fillRect/>
          </a:stretch>
        </p:blipFill>
        <p:spPr>
          <a:xfrm>
            <a:off x="1667646" y="2308477"/>
            <a:ext cx="1466785" cy="663323"/>
          </a:xfrm>
          <a:prstGeom prst="rect">
            <a:avLst/>
          </a:prstGeom>
        </p:spPr>
      </p:pic>
      <p:pic>
        <p:nvPicPr>
          <p:cNvPr id="13" name="图片 12">
            <a:extLst>
              <a:ext uri="{FF2B5EF4-FFF2-40B4-BE49-F238E27FC236}">
                <a16:creationId xmlns:a16="http://schemas.microsoft.com/office/drawing/2014/main" id="{67514AC0-22DA-6CAB-8F0D-9125A46A7BF8}"/>
              </a:ext>
            </a:extLst>
          </p:cNvPr>
          <p:cNvPicPr>
            <a:picLocks noChangeAspect="1"/>
          </p:cNvPicPr>
          <p:nvPr/>
        </p:nvPicPr>
        <p:blipFill>
          <a:blip r:embed="rId5"/>
          <a:stretch>
            <a:fillRect/>
          </a:stretch>
        </p:blipFill>
        <p:spPr>
          <a:xfrm>
            <a:off x="3412490" y="2287713"/>
            <a:ext cx="4914900" cy="704850"/>
          </a:xfrm>
          <a:prstGeom prst="rect">
            <a:avLst/>
          </a:prstGeom>
        </p:spPr>
      </p:pic>
      <p:pic>
        <p:nvPicPr>
          <p:cNvPr id="15" name="图片 14">
            <a:extLst>
              <a:ext uri="{FF2B5EF4-FFF2-40B4-BE49-F238E27FC236}">
                <a16:creationId xmlns:a16="http://schemas.microsoft.com/office/drawing/2014/main" id="{E104B73E-230F-4896-A24E-F77D5E8EC965}"/>
              </a:ext>
            </a:extLst>
          </p:cNvPr>
          <p:cNvPicPr>
            <a:picLocks noChangeAspect="1"/>
          </p:cNvPicPr>
          <p:nvPr/>
        </p:nvPicPr>
        <p:blipFill>
          <a:blip r:embed="rId6"/>
          <a:stretch>
            <a:fillRect/>
          </a:stretch>
        </p:blipFill>
        <p:spPr>
          <a:xfrm>
            <a:off x="610517" y="3829331"/>
            <a:ext cx="5790284" cy="1696074"/>
          </a:xfrm>
          <a:prstGeom prst="rect">
            <a:avLst/>
          </a:prstGeom>
        </p:spPr>
      </p:pic>
    </p:spTree>
    <p:extLst>
      <p:ext uri="{BB962C8B-B14F-4D97-AF65-F5344CB8AC3E}">
        <p14:creationId xmlns:p14="http://schemas.microsoft.com/office/powerpoint/2010/main" val="193160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0"/>
            <a:ext cx="9156700" cy="911225"/>
            <a:chOff x="-6350" y="0"/>
            <a:chExt cx="9156700" cy="911225"/>
          </a:xfrm>
        </p:grpSpPr>
        <p:sp>
          <p:nvSpPr>
            <p:cNvPr id="3" name="object 3"/>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4" name="object 4"/>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5" name="object 5"/>
          <p:cNvSpPr txBox="1"/>
          <p:nvPr/>
        </p:nvSpPr>
        <p:spPr>
          <a:xfrm>
            <a:off x="662306" y="1371600"/>
            <a:ext cx="7665084" cy="2077492"/>
          </a:xfrm>
          <a:prstGeom prst="rect">
            <a:avLst/>
          </a:prstGeom>
        </p:spPr>
        <p:txBody>
          <a:bodyPr vert="horz" wrap="square" lIns="0" tIns="45720" rIns="0" bIns="0" rtlCol="0">
            <a:spAutoFit/>
          </a:bodyPr>
          <a:lstStyle/>
          <a:p>
            <a:pPr marL="50800">
              <a:lnSpc>
                <a:spcPct val="100000"/>
              </a:lnSpc>
              <a:spcBef>
                <a:spcPts val="360"/>
              </a:spcBef>
              <a:tabLst>
                <a:tab pos="222250" algn="l"/>
              </a:tabLst>
            </a:pPr>
            <a:r>
              <a:rPr lang="en-US" sz="1600" b="1" dirty="0">
                <a:latin typeface="Calibri"/>
                <a:cs typeface="Calibri"/>
              </a:rPr>
              <a:t>Jensen inequality</a:t>
            </a:r>
          </a:p>
          <a:p>
            <a:pPr marL="50800">
              <a:lnSpc>
                <a:spcPct val="100000"/>
              </a:lnSpc>
              <a:spcBef>
                <a:spcPts val="360"/>
              </a:spcBef>
              <a:tabLst>
                <a:tab pos="222250" algn="l"/>
              </a:tabLst>
            </a:pPr>
            <a:endParaRPr lang="en-US" sz="1600" b="1" dirty="0">
              <a:latin typeface="Calibri"/>
              <a:cs typeface="Calibri"/>
            </a:endParaRPr>
          </a:p>
          <a:p>
            <a:pPr marL="222250" indent="-171450">
              <a:lnSpc>
                <a:spcPct val="100000"/>
              </a:lnSpc>
              <a:spcBef>
                <a:spcPts val="360"/>
              </a:spcBef>
              <a:buFont typeface="Arial MT"/>
              <a:buChar char="•"/>
              <a:tabLst>
                <a:tab pos="222250" algn="l"/>
              </a:tabLst>
            </a:pPr>
            <a:r>
              <a:rPr lang="en-US" sz="1600" dirty="0">
                <a:latin typeface="Calibri"/>
                <a:cs typeface="Calibri"/>
              </a:rPr>
              <a:t>For any convex function:</a:t>
            </a: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222250" indent="-171450">
              <a:lnSpc>
                <a:spcPct val="100000"/>
              </a:lnSpc>
              <a:spcBef>
                <a:spcPts val="360"/>
              </a:spcBef>
              <a:buFont typeface="Arial MT"/>
              <a:buChar char="•"/>
              <a:tabLst>
                <a:tab pos="222250" algn="l"/>
              </a:tabLst>
            </a:pPr>
            <a:r>
              <a:rPr lang="en-US" sz="1600" dirty="0">
                <a:latin typeface="Calibri"/>
                <a:cs typeface="Calibri"/>
              </a:rPr>
              <a:t>Further fact: if f‘’(x) &gt; 0, we can take the equal sign</a:t>
            </a:r>
          </a:p>
          <a:p>
            <a:pPr marL="50800">
              <a:lnSpc>
                <a:spcPct val="100000"/>
              </a:lnSpc>
              <a:spcBef>
                <a:spcPts val="360"/>
              </a:spcBef>
              <a:tabLst>
                <a:tab pos="222250" algn="l"/>
              </a:tabLst>
            </a:pPr>
            <a:r>
              <a:rPr lang="en-US" sz="1600" dirty="0">
                <a:latin typeface="Calibri"/>
                <a:cs typeface="Calibri"/>
              </a:rPr>
              <a:t> </a:t>
            </a:r>
          </a:p>
          <a:p>
            <a:pPr marL="222250" indent="-171450">
              <a:lnSpc>
                <a:spcPct val="100000"/>
              </a:lnSpc>
              <a:spcBef>
                <a:spcPts val="360"/>
              </a:spcBef>
              <a:buFont typeface="Arial MT"/>
              <a:buChar char="•"/>
              <a:tabLst>
                <a:tab pos="222250" algn="l"/>
              </a:tabLst>
            </a:pPr>
            <a:endParaRPr sz="1600" dirty="0">
              <a:latin typeface="Calibri"/>
              <a:cs typeface="Calibri"/>
            </a:endParaRPr>
          </a:p>
        </p:txBody>
      </p:sp>
      <p:sp>
        <p:nvSpPr>
          <p:cNvPr id="7" name="object 7"/>
          <p:cNvSpPr txBox="1"/>
          <p:nvPr/>
        </p:nvSpPr>
        <p:spPr>
          <a:xfrm>
            <a:off x="8327390" y="6449957"/>
            <a:ext cx="134620" cy="16510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8</a:t>
            </a:fld>
            <a:endParaRPr sz="900">
              <a:latin typeface="Calibri"/>
              <a:cs typeface="Calibri"/>
            </a:endParaRPr>
          </a:p>
        </p:txBody>
      </p:sp>
      <p:sp>
        <p:nvSpPr>
          <p:cNvPr id="6" name="object 6"/>
          <p:cNvSpPr txBox="1">
            <a:spLocks noGrp="1"/>
          </p:cNvSpPr>
          <p:nvPr>
            <p:ph type="title"/>
          </p:nvPr>
        </p:nvSpPr>
        <p:spPr>
          <a:xfrm>
            <a:off x="380819" y="250951"/>
            <a:ext cx="5059680" cy="528320"/>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FFFFFF"/>
                </a:solidFill>
              </a:rPr>
              <a:t>Convergence</a:t>
            </a:r>
            <a:r>
              <a:rPr lang="en-US" spc="-15" dirty="0">
                <a:solidFill>
                  <a:srgbClr val="FFFFFF"/>
                </a:solidFill>
              </a:rPr>
              <a:t> </a:t>
            </a:r>
            <a:r>
              <a:rPr lang="en-US" dirty="0">
                <a:solidFill>
                  <a:srgbClr val="FFFFFF"/>
                </a:solidFill>
              </a:rPr>
              <a:t>-</a:t>
            </a:r>
            <a:r>
              <a:rPr lang="en-US" spc="-10" dirty="0">
                <a:solidFill>
                  <a:srgbClr val="FFFFFF"/>
                </a:solidFill>
              </a:rPr>
              <a:t> </a:t>
            </a:r>
            <a:r>
              <a:rPr lang="en-US" spc="-25" dirty="0">
                <a:solidFill>
                  <a:srgbClr val="FFFFFF"/>
                </a:solidFill>
              </a:rPr>
              <a:t>EM</a:t>
            </a:r>
            <a:r>
              <a:rPr lang="en-US" spc="-10" dirty="0">
                <a:solidFill>
                  <a:srgbClr val="FFFFFF"/>
                </a:solidFill>
              </a:rPr>
              <a:t> </a:t>
            </a:r>
            <a:r>
              <a:rPr lang="en-US" spc="-5" dirty="0">
                <a:solidFill>
                  <a:srgbClr val="FFFFFF"/>
                </a:solidFill>
              </a:rPr>
              <a:t>algorithm</a:t>
            </a:r>
          </a:p>
        </p:txBody>
      </p:sp>
      <p:pic>
        <p:nvPicPr>
          <p:cNvPr id="10" name="图片 9">
            <a:extLst>
              <a:ext uri="{FF2B5EF4-FFF2-40B4-BE49-F238E27FC236}">
                <a16:creationId xmlns:a16="http://schemas.microsoft.com/office/drawing/2014/main" id="{B923AFDA-83C8-9F57-1302-A3FCB32B88B6}"/>
              </a:ext>
            </a:extLst>
          </p:cNvPr>
          <p:cNvPicPr>
            <a:picLocks noChangeAspect="1"/>
          </p:cNvPicPr>
          <p:nvPr/>
        </p:nvPicPr>
        <p:blipFill>
          <a:blip r:embed="rId3"/>
          <a:stretch>
            <a:fillRect/>
          </a:stretch>
        </p:blipFill>
        <p:spPr>
          <a:xfrm>
            <a:off x="3200400" y="1752600"/>
            <a:ext cx="2390775" cy="516924"/>
          </a:xfrm>
          <a:prstGeom prst="rect">
            <a:avLst/>
          </a:prstGeom>
        </p:spPr>
      </p:pic>
      <p:pic>
        <p:nvPicPr>
          <p:cNvPr id="17" name="图片 16">
            <a:extLst>
              <a:ext uri="{FF2B5EF4-FFF2-40B4-BE49-F238E27FC236}">
                <a16:creationId xmlns:a16="http://schemas.microsoft.com/office/drawing/2014/main" id="{506E0A43-77DC-8E56-EC0F-BB2EF5DA5E59}"/>
              </a:ext>
            </a:extLst>
          </p:cNvPr>
          <p:cNvPicPr>
            <a:picLocks noChangeAspect="1"/>
          </p:cNvPicPr>
          <p:nvPr/>
        </p:nvPicPr>
        <p:blipFill>
          <a:blip r:embed="rId4"/>
          <a:stretch>
            <a:fillRect/>
          </a:stretch>
        </p:blipFill>
        <p:spPr>
          <a:xfrm>
            <a:off x="5181600" y="2504474"/>
            <a:ext cx="2390775" cy="476250"/>
          </a:xfrm>
          <a:prstGeom prst="rect">
            <a:avLst/>
          </a:prstGeom>
        </p:spPr>
      </p:pic>
      <p:sp>
        <p:nvSpPr>
          <p:cNvPr id="19" name="object 5">
            <a:extLst>
              <a:ext uri="{FF2B5EF4-FFF2-40B4-BE49-F238E27FC236}">
                <a16:creationId xmlns:a16="http://schemas.microsoft.com/office/drawing/2014/main" id="{95724A8B-B4A7-9FDA-5BAE-5AED18EF3B5A}"/>
              </a:ext>
            </a:extLst>
          </p:cNvPr>
          <p:cNvSpPr txBox="1"/>
          <p:nvPr/>
        </p:nvSpPr>
        <p:spPr>
          <a:xfrm>
            <a:off x="662306" y="3402398"/>
            <a:ext cx="7665084" cy="2077492"/>
          </a:xfrm>
          <a:prstGeom prst="rect">
            <a:avLst/>
          </a:prstGeom>
        </p:spPr>
        <p:txBody>
          <a:bodyPr vert="horz" wrap="square" lIns="0" tIns="45720" rIns="0" bIns="0" rtlCol="0">
            <a:spAutoFit/>
          </a:bodyPr>
          <a:lstStyle/>
          <a:p>
            <a:pPr marL="50800">
              <a:lnSpc>
                <a:spcPct val="100000"/>
              </a:lnSpc>
              <a:spcBef>
                <a:spcPts val="360"/>
              </a:spcBef>
              <a:tabLst>
                <a:tab pos="222250" algn="l"/>
              </a:tabLst>
            </a:pPr>
            <a:r>
              <a:rPr lang="en-US" sz="1600" b="1" dirty="0">
                <a:latin typeface="Calibri"/>
                <a:cs typeface="Calibri"/>
              </a:rPr>
              <a:t>How about concave?</a:t>
            </a:r>
          </a:p>
          <a:p>
            <a:pPr marL="50800">
              <a:lnSpc>
                <a:spcPct val="100000"/>
              </a:lnSpc>
              <a:spcBef>
                <a:spcPts val="360"/>
              </a:spcBef>
              <a:tabLst>
                <a:tab pos="222250" algn="l"/>
              </a:tabLst>
            </a:pPr>
            <a:endParaRPr lang="en-US" sz="1600" b="1" dirty="0">
              <a:latin typeface="Calibri"/>
              <a:cs typeface="Calibri"/>
            </a:endParaRPr>
          </a:p>
          <a:p>
            <a:pPr marL="222250" indent="-171450">
              <a:lnSpc>
                <a:spcPct val="100000"/>
              </a:lnSpc>
              <a:spcBef>
                <a:spcPts val="360"/>
              </a:spcBef>
              <a:buFont typeface="Arial MT"/>
              <a:buChar char="•"/>
              <a:tabLst>
                <a:tab pos="222250" algn="l"/>
              </a:tabLst>
            </a:pPr>
            <a:r>
              <a:rPr lang="en-US" sz="1600" dirty="0">
                <a:latin typeface="Calibri"/>
                <a:cs typeface="Calibri"/>
              </a:rPr>
              <a:t>For any concave function: </a:t>
            </a: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222250" indent="-171450">
              <a:lnSpc>
                <a:spcPct val="100000"/>
              </a:lnSpc>
              <a:spcBef>
                <a:spcPts val="360"/>
              </a:spcBef>
              <a:buFont typeface="Arial MT"/>
              <a:buChar char="•"/>
              <a:tabLst>
                <a:tab pos="222250" algn="l"/>
              </a:tabLst>
            </a:pPr>
            <a:r>
              <a:rPr lang="en-US" sz="1600" dirty="0">
                <a:latin typeface="Calibri"/>
                <a:cs typeface="Calibri"/>
              </a:rPr>
              <a:t>Further fact: if f‘’(x) &lt; 0, we can take the equal sign</a:t>
            </a:r>
          </a:p>
          <a:p>
            <a:pPr marL="50800">
              <a:lnSpc>
                <a:spcPct val="100000"/>
              </a:lnSpc>
              <a:spcBef>
                <a:spcPts val="360"/>
              </a:spcBef>
              <a:tabLst>
                <a:tab pos="222250" algn="l"/>
              </a:tabLst>
            </a:pPr>
            <a:r>
              <a:rPr lang="en-US" sz="1600" dirty="0">
                <a:latin typeface="Calibri"/>
                <a:cs typeface="Calibri"/>
              </a:rPr>
              <a:t> </a:t>
            </a:r>
          </a:p>
          <a:p>
            <a:pPr marL="222250" indent="-171450">
              <a:lnSpc>
                <a:spcPct val="100000"/>
              </a:lnSpc>
              <a:spcBef>
                <a:spcPts val="360"/>
              </a:spcBef>
              <a:buFont typeface="Arial MT"/>
              <a:buChar char="•"/>
              <a:tabLst>
                <a:tab pos="222250" algn="l"/>
              </a:tabLst>
            </a:pPr>
            <a:endParaRPr sz="1600" dirty="0">
              <a:latin typeface="Calibri"/>
              <a:cs typeface="Calibri"/>
            </a:endParaRPr>
          </a:p>
        </p:txBody>
      </p:sp>
      <p:pic>
        <p:nvPicPr>
          <p:cNvPr id="21" name="图片 20">
            <a:extLst>
              <a:ext uri="{FF2B5EF4-FFF2-40B4-BE49-F238E27FC236}">
                <a16:creationId xmlns:a16="http://schemas.microsoft.com/office/drawing/2014/main" id="{BD473A77-52E9-2CAB-24A8-04D1B8FF45C4}"/>
              </a:ext>
            </a:extLst>
          </p:cNvPr>
          <p:cNvPicPr>
            <a:picLocks noChangeAspect="1"/>
          </p:cNvPicPr>
          <p:nvPr/>
        </p:nvPicPr>
        <p:blipFill>
          <a:blip r:embed="rId5"/>
          <a:stretch>
            <a:fillRect/>
          </a:stretch>
        </p:blipFill>
        <p:spPr>
          <a:xfrm>
            <a:off x="3200400" y="3936239"/>
            <a:ext cx="2390400" cy="482676"/>
          </a:xfrm>
          <a:prstGeom prst="rect">
            <a:avLst/>
          </a:prstGeom>
        </p:spPr>
      </p:pic>
      <p:pic>
        <p:nvPicPr>
          <p:cNvPr id="23" name="图片 22">
            <a:extLst>
              <a:ext uri="{FF2B5EF4-FFF2-40B4-BE49-F238E27FC236}">
                <a16:creationId xmlns:a16="http://schemas.microsoft.com/office/drawing/2014/main" id="{9C72AA3D-1C74-F568-F6A6-4665236367AD}"/>
              </a:ext>
            </a:extLst>
          </p:cNvPr>
          <p:cNvPicPr>
            <a:picLocks noChangeAspect="1"/>
          </p:cNvPicPr>
          <p:nvPr/>
        </p:nvPicPr>
        <p:blipFill>
          <a:blip r:embed="rId4"/>
          <a:stretch>
            <a:fillRect/>
          </a:stretch>
        </p:blipFill>
        <p:spPr>
          <a:xfrm>
            <a:off x="5181600" y="4667937"/>
            <a:ext cx="2390775" cy="476250"/>
          </a:xfrm>
          <a:prstGeom prst="rect">
            <a:avLst/>
          </a:prstGeom>
        </p:spPr>
      </p:pic>
    </p:spTree>
    <p:extLst>
      <p:ext uri="{BB962C8B-B14F-4D97-AF65-F5344CB8AC3E}">
        <p14:creationId xmlns:p14="http://schemas.microsoft.com/office/powerpoint/2010/main" val="141991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0"/>
            <a:ext cx="9156700" cy="911225"/>
            <a:chOff x="-6350" y="0"/>
            <a:chExt cx="9156700" cy="911225"/>
          </a:xfrm>
        </p:grpSpPr>
        <p:sp>
          <p:nvSpPr>
            <p:cNvPr id="3" name="object 3"/>
            <p:cNvSpPr/>
            <p:nvPr/>
          </p:nvSpPr>
          <p:spPr>
            <a:xfrm>
              <a:off x="0" y="0"/>
              <a:ext cx="9144000" cy="898525"/>
            </a:xfrm>
            <a:custGeom>
              <a:avLst/>
              <a:gdLst/>
              <a:ahLst/>
              <a:cxnLst/>
              <a:rect l="l" t="t" r="r" b="b"/>
              <a:pathLst>
                <a:path w="9144000" h="898525">
                  <a:moveTo>
                    <a:pt x="9144000" y="0"/>
                  </a:moveTo>
                  <a:lnTo>
                    <a:pt x="0" y="0"/>
                  </a:lnTo>
                  <a:lnTo>
                    <a:pt x="0" y="898071"/>
                  </a:lnTo>
                  <a:lnTo>
                    <a:pt x="9144000" y="898071"/>
                  </a:lnTo>
                  <a:lnTo>
                    <a:pt x="9144000" y="0"/>
                  </a:lnTo>
                  <a:close/>
                </a:path>
              </a:pathLst>
            </a:custGeom>
            <a:solidFill>
              <a:srgbClr val="4472C4"/>
            </a:solidFill>
          </p:spPr>
          <p:txBody>
            <a:bodyPr wrap="square" lIns="0" tIns="0" rIns="0" bIns="0" rtlCol="0"/>
            <a:lstStyle/>
            <a:p>
              <a:endParaRPr/>
            </a:p>
          </p:txBody>
        </p:sp>
        <p:sp>
          <p:nvSpPr>
            <p:cNvPr id="4" name="object 4"/>
            <p:cNvSpPr/>
            <p:nvPr/>
          </p:nvSpPr>
          <p:spPr>
            <a:xfrm>
              <a:off x="0" y="0"/>
              <a:ext cx="9144000" cy="898525"/>
            </a:xfrm>
            <a:custGeom>
              <a:avLst/>
              <a:gdLst/>
              <a:ahLst/>
              <a:cxnLst/>
              <a:rect l="l" t="t" r="r" b="b"/>
              <a:pathLst>
                <a:path w="9144000" h="898525">
                  <a:moveTo>
                    <a:pt x="0" y="0"/>
                  </a:moveTo>
                  <a:lnTo>
                    <a:pt x="9144000" y="0"/>
                  </a:lnTo>
                  <a:lnTo>
                    <a:pt x="9144000" y="898072"/>
                  </a:lnTo>
                  <a:lnTo>
                    <a:pt x="0" y="898072"/>
                  </a:lnTo>
                  <a:lnTo>
                    <a:pt x="0" y="0"/>
                  </a:lnTo>
                  <a:close/>
                </a:path>
              </a:pathLst>
            </a:custGeom>
            <a:ln w="12700">
              <a:solidFill>
                <a:srgbClr val="2F528F"/>
              </a:solidFill>
            </a:ln>
          </p:spPr>
          <p:txBody>
            <a:bodyPr wrap="square" lIns="0" tIns="0" rIns="0" bIns="0" rtlCol="0"/>
            <a:lstStyle/>
            <a:p>
              <a:endParaRPr/>
            </a:p>
          </p:txBody>
        </p:sp>
      </p:grpSp>
      <p:sp>
        <p:nvSpPr>
          <p:cNvPr id="5" name="object 5"/>
          <p:cNvSpPr txBox="1"/>
          <p:nvPr/>
        </p:nvSpPr>
        <p:spPr>
          <a:xfrm>
            <a:off x="662306" y="1371600"/>
            <a:ext cx="7665084" cy="887422"/>
          </a:xfrm>
          <a:prstGeom prst="rect">
            <a:avLst/>
          </a:prstGeom>
        </p:spPr>
        <p:txBody>
          <a:bodyPr vert="horz" wrap="square" lIns="0" tIns="45720" rIns="0" bIns="0" rtlCol="0">
            <a:spAutoFit/>
          </a:bodyPr>
          <a:lstStyle/>
          <a:p>
            <a:pPr marL="50800">
              <a:lnSpc>
                <a:spcPct val="100000"/>
              </a:lnSpc>
              <a:spcBef>
                <a:spcPts val="360"/>
              </a:spcBef>
              <a:tabLst>
                <a:tab pos="222250" algn="l"/>
              </a:tabLst>
            </a:pPr>
            <a:r>
              <a:rPr lang="en-US" sz="1600" b="1" dirty="0">
                <a:latin typeface="Calibri"/>
                <a:cs typeface="Calibri"/>
              </a:rPr>
              <a:t>Back to loglikelihood Of GMM</a:t>
            </a:r>
          </a:p>
          <a:p>
            <a:pPr marL="50800">
              <a:lnSpc>
                <a:spcPct val="100000"/>
              </a:lnSpc>
              <a:spcBef>
                <a:spcPts val="360"/>
              </a:spcBef>
              <a:tabLst>
                <a:tab pos="222250" algn="l"/>
              </a:tabLst>
            </a:pPr>
            <a:endParaRPr lang="en-US" sz="1600" b="1" dirty="0">
              <a:latin typeface="Calibri"/>
              <a:cs typeface="Calibri"/>
            </a:endParaRPr>
          </a:p>
          <a:p>
            <a:pPr marL="222250" indent="-171450">
              <a:lnSpc>
                <a:spcPct val="100000"/>
              </a:lnSpc>
              <a:spcBef>
                <a:spcPts val="360"/>
              </a:spcBef>
              <a:buFont typeface="Arial MT"/>
              <a:buChar char="•"/>
              <a:tabLst>
                <a:tab pos="222250" algn="l"/>
              </a:tabLst>
            </a:pPr>
            <a:endParaRPr sz="1600" dirty="0">
              <a:latin typeface="Calibri"/>
              <a:cs typeface="Calibri"/>
            </a:endParaRPr>
          </a:p>
        </p:txBody>
      </p:sp>
      <p:sp>
        <p:nvSpPr>
          <p:cNvPr id="7" name="object 7"/>
          <p:cNvSpPr txBox="1"/>
          <p:nvPr/>
        </p:nvSpPr>
        <p:spPr>
          <a:xfrm>
            <a:off x="8327390" y="6449956"/>
            <a:ext cx="207010" cy="145553"/>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900" dirty="0">
                <a:solidFill>
                  <a:srgbClr val="898989"/>
                </a:solidFill>
                <a:latin typeface="Calibri"/>
                <a:cs typeface="Calibri"/>
              </a:rPr>
              <a:t>9</a:t>
            </a:fld>
            <a:endParaRPr sz="900" dirty="0">
              <a:latin typeface="Calibri"/>
              <a:cs typeface="Calibri"/>
            </a:endParaRPr>
          </a:p>
        </p:txBody>
      </p:sp>
      <p:sp>
        <p:nvSpPr>
          <p:cNvPr id="6" name="object 6"/>
          <p:cNvSpPr txBox="1">
            <a:spLocks noGrp="1"/>
          </p:cNvSpPr>
          <p:nvPr>
            <p:ph type="title"/>
          </p:nvPr>
        </p:nvSpPr>
        <p:spPr>
          <a:xfrm>
            <a:off x="380819" y="250951"/>
            <a:ext cx="5059680" cy="528320"/>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FFFFFF"/>
                </a:solidFill>
              </a:rPr>
              <a:t>Convergence</a:t>
            </a:r>
            <a:r>
              <a:rPr lang="en-US" spc="-15" dirty="0">
                <a:solidFill>
                  <a:srgbClr val="FFFFFF"/>
                </a:solidFill>
              </a:rPr>
              <a:t> </a:t>
            </a:r>
            <a:r>
              <a:rPr lang="en-US" dirty="0">
                <a:solidFill>
                  <a:srgbClr val="FFFFFF"/>
                </a:solidFill>
              </a:rPr>
              <a:t>-</a:t>
            </a:r>
            <a:r>
              <a:rPr lang="en-US" spc="-10" dirty="0">
                <a:solidFill>
                  <a:srgbClr val="FFFFFF"/>
                </a:solidFill>
              </a:rPr>
              <a:t> </a:t>
            </a:r>
            <a:r>
              <a:rPr lang="en-US" spc="-25" dirty="0">
                <a:solidFill>
                  <a:srgbClr val="FFFFFF"/>
                </a:solidFill>
              </a:rPr>
              <a:t>EM</a:t>
            </a:r>
            <a:r>
              <a:rPr lang="en-US" spc="-10" dirty="0">
                <a:solidFill>
                  <a:srgbClr val="FFFFFF"/>
                </a:solidFill>
              </a:rPr>
              <a:t> </a:t>
            </a:r>
            <a:r>
              <a:rPr lang="en-US" spc="-5" dirty="0">
                <a:solidFill>
                  <a:srgbClr val="FFFFFF"/>
                </a:solidFill>
              </a:rPr>
              <a:t>algorithm</a:t>
            </a:r>
          </a:p>
        </p:txBody>
      </p:sp>
      <p:sp>
        <p:nvSpPr>
          <p:cNvPr id="19" name="object 5">
            <a:extLst>
              <a:ext uri="{FF2B5EF4-FFF2-40B4-BE49-F238E27FC236}">
                <a16:creationId xmlns:a16="http://schemas.microsoft.com/office/drawing/2014/main" id="{95724A8B-B4A7-9FDA-5BAE-5AED18EF3B5A}"/>
              </a:ext>
            </a:extLst>
          </p:cNvPr>
          <p:cNvSpPr txBox="1"/>
          <p:nvPr/>
        </p:nvSpPr>
        <p:spPr>
          <a:xfrm>
            <a:off x="643256" y="2322566"/>
            <a:ext cx="7665084" cy="2672526"/>
          </a:xfrm>
          <a:prstGeom prst="rect">
            <a:avLst/>
          </a:prstGeom>
        </p:spPr>
        <p:txBody>
          <a:bodyPr vert="horz" wrap="square" lIns="0" tIns="45720" rIns="0" bIns="0" rtlCol="0">
            <a:spAutoFit/>
          </a:bodyPr>
          <a:lstStyle/>
          <a:p>
            <a:pPr marL="50800">
              <a:lnSpc>
                <a:spcPct val="100000"/>
              </a:lnSpc>
              <a:spcBef>
                <a:spcPts val="360"/>
              </a:spcBef>
              <a:tabLst>
                <a:tab pos="222250" algn="l"/>
              </a:tabLst>
            </a:pPr>
            <a:endParaRPr lang="en-US" sz="1600" b="1" dirty="0">
              <a:latin typeface="Calibri"/>
              <a:cs typeface="Calibri"/>
            </a:endParaRPr>
          </a:p>
          <a:p>
            <a:pPr marL="222250" indent="-171450">
              <a:lnSpc>
                <a:spcPct val="100000"/>
              </a:lnSpc>
              <a:spcBef>
                <a:spcPts val="360"/>
              </a:spcBef>
              <a:buFont typeface="Arial MT"/>
              <a:buChar char="•"/>
              <a:tabLst>
                <a:tab pos="222250" algn="l"/>
              </a:tabLst>
            </a:pPr>
            <a:r>
              <a:rPr lang="en-US" sz="1600" dirty="0">
                <a:latin typeface="Calibri"/>
                <a:cs typeface="Calibri"/>
              </a:rPr>
              <a:t>We can rewrite this into:</a:t>
            </a: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222250" indent="-171450">
              <a:spcBef>
                <a:spcPts val="360"/>
              </a:spcBef>
              <a:buFont typeface="Arial MT"/>
              <a:buChar char="•"/>
              <a:tabLst>
                <a:tab pos="222250" algn="l"/>
              </a:tabLst>
            </a:pPr>
            <a:r>
              <a:rPr lang="en-US" sz="1600" dirty="0">
                <a:latin typeface="Calibri"/>
                <a:cs typeface="Calibri"/>
              </a:rPr>
              <a:t>E(x) = sum of (</a:t>
            </a:r>
            <a:r>
              <a:rPr lang="en-US" altLang="zh-CN" sz="1600" dirty="0">
                <a:cs typeface="Calibri"/>
              </a:rPr>
              <a:t>P.D.F of xⁱ) </a:t>
            </a:r>
            <a:r>
              <a:rPr lang="en-US" sz="1600" dirty="0">
                <a:latin typeface="Calibri"/>
                <a:cs typeface="Calibri"/>
              </a:rPr>
              <a:t> * xⁱ </a:t>
            </a:r>
          </a:p>
          <a:p>
            <a:pPr marL="222250" indent="-171450">
              <a:lnSpc>
                <a:spcPct val="100000"/>
              </a:lnSpc>
              <a:spcBef>
                <a:spcPts val="360"/>
              </a:spcBef>
              <a:buFont typeface="Arial MT"/>
              <a:buChar char="•"/>
              <a:tabLst>
                <a:tab pos="222250" algn="l"/>
              </a:tabLst>
            </a:pPr>
            <a:endParaRPr lang="en-US" sz="1600" dirty="0">
              <a:latin typeface="Calibri"/>
              <a:cs typeface="Calibri"/>
            </a:endParaRPr>
          </a:p>
          <a:p>
            <a:pPr marL="50800">
              <a:lnSpc>
                <a:spcPct val="100000"/>
              </a:lnSpc>
              <a:spcBef>
                <a:spcPts val="360"/>
              </a:spcBef>
              <a:tabLst>
                <a:tab pos="222250" algn="l"/>
              </a:tabLst>
            </a:pPr>
            <a:r>
              <a:rPr lang="en-US" sz="1600" dirty="0">
                <a:latin typeface="Calibri"/>
                <a:cs typeface="Calibri"/>
              </a:rPr>
              <a:t> </a:t>
            </a:r>
          </a:p>
          <a:p>
            <a:pPr marL="222250" indent="-171450">
              <a:lnSpc>
                <a:spcPct val="100000"/>
              </a:lnSpc>
              <a:spcBef>
                <a:spcPts val="360"/>
              </a:spcBef>
              <a:buFont typeface="Arial MT"/>
              <a:buChar char="•"/>
              <a:tabLst>
                <a:tab pos="222250" algn="l"/>
              </a:tabLst>
            </a:pPr>
            <a:endParaRPr sz="1600" dirty="0">
              <a:latin typeface="Calibri"/>
              <a:cs typeface="Calibri"/>
            </a:endParaRPr>
          </a:p>
        </p:txBody>
      </p:sp>
      <p:pic>
        <p:nvPicPr>
          <p:cNvPr id="8" name="图片 7">
            <a:extLst>
              <a:ext uri="{FF2B5EF4-FFF2-40B4-BE49-F238E27FC236}">
                <a16:creationId xmlns:a16="http://schemas.microsoft.com/office/drawing/2014/main" id="{306B076D-C607-9423-33B8-F37F56D53E47}"/>
              </a:ext>
            </a:extLst>
          </p:cNvPr>
          <p:cNvPicPr>
            <a:picLocks noChangeAspect="1"/>
          </p:cNvPicPr>
          <p:nvPr/>
        </p:nvPicPr>
        <p:blipFill>
          <a:blip r:embed="rId3"/>
          <a:stretch>
            <a:fillRect/>
          </a:stretch>
        </p:blipFill>
        <p:spPr>
          <a:xfrm>
            <a:off x="643256" y="1852056"/>
            <a:ext cx="4038600" cy="570750"/>
          </a:xfrm>
          <a:prstGeom prst="rect">
            <a:avLst/>
          </a:prstGeom>
        </p:spPr>
      </p:pic>
      <p:pic>
        <p:nvPicPr>
          <p:cNvPr id="11" name="图片 10">
            <a:extLst>
              <a:ext uri="{FF2B5EF4-FFF2-40B4-BE49-F238E27FC236}">
                <a16:creationId xmlns:a16="http://schemas.microsoft.com/office/drawing/2014/main" id="{3CB69EBD-2DEB-C63B-397B-F9BC344B47D7}"/>
              </a:ext>
            </a:extLst>
          </p:cNvPr>
          <p:cNvPicPr>
            <a:picLocks noChangeAspect="1"/>
          </p:cNvPicPr>
          <p:nvPr/>
        </p:nvPicPr>
        <p:blipFill>
          <a:blip r:embed="rId4"/>
          <a:stretch>
            <a:fillRect/>
          </a:stretch>
        </p:blipFill>
        <p:spPr>
          <a:xfrm>
            <a:off x="643256" y="3075947"/>
            <a:ext cx="7665084" cy="551998"/>
          </a:xfrm>
          <a:prstGeom prst="rect">
            <a:avLst/>
          </a:prstGeom>
        </p:spPr>
      </p:pic>
      <p:pic>
        <p:nvPicPr>
          <p:cNvPr id="14" name="图片 13">
            <a:extLst>
              <a:ext uri="{FF2B5EF4-FFF2-40B4-BE49-F238E27FC236}">
                <a16:creationId xmlns:a16="http://schemas.microsoft.com/office/drawing/2014/main" id="{F97856B2-9FA7-FD57-25F1-F7B9857E2AF2}"/>
              </a:ext>
            </a:extLst>
          </p:cNvPr>
          <p:cNvPicPr>
            <a:picLocks noChangeAspect="1"/>
          </p:cNvPicPr>
          <p:nvPr/>
        </p:nvPicPr>
        <p:blipFill>
          <a:blip r:embed="rId5"/>
          <a:stretch>
            <a:fillRect/>
          </a:stretch>
        </p:blipFill>
        <p:spPr>
          <a:xfrm>
            <a:off x="762000" y="4266248"/>
            <a:ext cx="3306650" cy="728844"/>
          </a:xfrm>
          <a:prstGeom prst="rect">
            <a:avLst/>
          </a:prstGeom>
        </p:spPr>
      </p:pic>
    </p:spTree>
    <p:extLst>
      <p:ext uri="{BB962C8B-B14F-4D97-AF65-F5344CB8AC3E}">
        <p14:creationId xmlns:p14="http://schemas.microsoft.com/office/powerpoint/2010/main" val="3351097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745</TotalTime>
  <Words>1905</Words>
  <Application>Microsoft Office PowerPoint</Application>
  <PresentationFormat>全屏显示(4:3)</PresentationFormat>
  <Paragraphs>279</Paragraphs>
  <Slides>16</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-apple-system</vt:lpstr>
      <vt:lpstr>Arial MT</vt:lpstr>
      <vt:lpstr>Helvetica Neue</vt:lpstr>
      <vt:lpstr>Public Sans</vt:lpstr>
      <vt:lpstr>等线</vt:lpstr>
      <vt:lpstr>Arial</vt:lpstr>
      <vt:lpstr>Calibri</vt:lpstr>
      <vt:lpstr>Calibri Light</vt:lpstr>
      <vt:lpstr>Cambria Math</vt:lpstr>
      <vt:lpstr>Office Theme</vt:lpstr>
      <vt:lpstr>EM ALGORITHM &amp; Applications</vt:lpstr>
      <vt:lpstr>Contents</vt:lpstr>
      <vt:lpstr>Overview – Gaussian Mixture</vt:lpstr>
      <vt:lpstr>Overview – Gaussian Mixture</vt:lpstr>
      <vt:lpstr>Overview - EM algorithm</vt:lpstr>
      <vt:lpstr>E-step - EM algorithm</vt:lpstr>
      <vt:lpstr>M-step - EM algorithm</vt:lpstr>
      <vt:lpstr>Convergence - EM algorithm</vt:lpstr>
      <vt:lpstr>Convergence - EM algorithm</vt:lpstr>
      <vt:lpstr>Convergence - EM algorithm</vt:lpstr>
      <vt:lpstr>Convergence - EM algorithm</vt:lpstr>
      <vt:lpstr>Cost on Convergence</vt:lpstr>
      <vt:lpstr>Motivation of Improvement </vt:lpstr>
      <vt:lpstr>Summary</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 ALGORITHM &amp; Applications</dc:title>
  <cp:lastModifiedBy>ZhangIsaac</cp:lastModifiedBy>
  <cp:revision>401</cp:revision>
  <dcterms:created xsi:type="dcterms:W3CDTF">2022-05-19T11:04:01Z</dcterms:created>
  <dcterms:modified xsi:type="dcterms:W3CDTF">2022-05-24T02:31:35Z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2020-04-24T00:00:00Z</vt:filetime>
  </property>
  <property fmtid="{D5CDD505-2E9C-101B-9397-08002B2CF9AE}" pid="3" name="LastSaved">
    <vt:filetime>2022-05-19T00:00:00Z</vt:filetime>
  </property>
</Properties>
</file>