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4"/>
  </p:notesMasterIdLst>
  <p:sldIdLst>
    <p:sldId id="292" r:id="rId5"/>
    <p:sldId id="1305" r:id="rId6"/>
    <p:sldId id="352" r:id="rId7"/>
    <p:sldId id="1300" r:id="rId8"/>
    <p:sldId id="1284" r:id="rId9"/>
    <p:sldId id="1285" r:id="rId10"/>
    <p:sldId id="1303" r:id="rId11"/>
    <p:sldId id="1304" r:id="rId12"/>
    <p:sldId id="1286" r:id="rId13"/>
    <p:sldId id="1287" r:id="rId14"/>
    <p:sldId id="1306" r:id="rId15"/>
    <p:sldId id="1292" r:id="rId16"/>
    <p:sldId id="1293" r:id="rId17"/>
    <p:sldId id="1294" r:id="rId18"/>
    <p:sldId id="1295" r:id="rId19"/>
    <p:sldId id="1296" r:id="rId20"/>
    <p:sldId id="1297" r:id="rId21"/>
    <p:sldId id="1288" r:id="rId22"/>
    <p:sldId id="1249" r:id="rId23"/>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4660"/>
  </p:normalViewPr>
  <p:slideViewPr>
    <p:cSldViewPr snapToGrid="0">
      <p:cViewPr varScale="1">
        <p:scale>
          <a:sx n="101" d="100"/>
          <a:sy n="101" d="100"/>
        </p:scale>
        <p:origin x="546" y="10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42826" y="3904252"/>
            <a:ext cx="2095554" cy="625812"/>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err="1">
                <a:solidFill>
                  <a:schemeClr val="tx1"/>
                </a:solidFill>
              </a:rPr>
              <a:t>Alagia</a:t>
            </a:r>
            <a:r>
              <a:rPr lang="en-US" sz="1100" dirty="0">
                <a:solidFill>
                  <a:schemeClr val="tx1"/>
                </a:solidFill>
              </a:rPr>
              <a:t> </a:t>
            </a:r>
            <a:r>
              <a:rPr lang="en-US" sz="1100" dirty="0" err="1">
                <a:solidFill>
                  <a:schemeClr val="tx1"/>
                </a:solidFill>
              </a:rPr>
              <a:t>Annapoorani.S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:au912421104003</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SEC</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26282" y="648449"/>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3" name="Rectangle 3">
            <a:extLst>
              <a:ext uri="{FF2B5EF4-FFF2-40B4-BE49-F238E27FC236}">
                <a16:creationId xmlns:a16="http://schemas.microsoft.com/office/drawing/2014/main" id="{9A7CB4BE-9D7B-554F-CE08-921D9FE5A45A}"/>
              </a:ext>
            </a:extLst>
          </p:cNvPr>
          <p:cNvSpPr>
            <a:spLocks noChangeArrowheads="1"/>
          </p:cNvSpPr>
          <p:nvPr/>
        </p:nvSpPr>
        <p:spPr bwMode="auto">
          <a:xfrm>
            <a:off x="492236" y="3617862"/>
            <a:ext cx="256802" cy="5852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98375" rIns="9144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a-IN" altLang="ta-IN" sz="1200" b="0" i="0" u="none" strike="noStrike" cap="none" normalizeH="0" baseline="0" dirty="0">
                <a:ln>
                  <a:noFill/>
                </a:ln>
                <a:solidFill>
                  <a:srgbClr val="0D0D0D"/>
                </a:solidFill>
                <a:effectLst/>
                <a:latin typeface="Söhne"/>
              </a:rPr>
              <a:t>.</a:t>
            </a:r>
            <a:r>
              <a:rPr kumimoji="0" lang="ta-IN" altLang="ta-IN" sz="800" b="0" i="0" u="none" strike="noStrike" cap="none" normalizeH="0" baseline="0" dirty="0">
                <a:ln>
                  <a:noFill/>
                </a:ln>
                <a:solidFill>
                  <a:schemeClr val="tx1"/>
                </a:solidFill>
                <a:effectLst/>
              </a:rPr>
              <a:t> </a:t>
            </a:r>
            <a:endParaRPr kumimoji="0" lang="ta-IN" altLang="ta-IN" sz="1800" b="0" i="0" u="none" strike="noStrike" cap="none" normalizeH="0" baseline="0" dirty="0">
              <a:ln>
                <a:noFill/>
              </a:ln>
              <a:solidFill>
                <a:schemeClr val="tx1"/>
              </a:solidFill>
              <a:effectLst/>
              <a:latin typeface="Arial" panose="020B0604020202020204" pitchFamily="34" charset="0"/>
            </a:endParaRPr>
          </a:p>
        </p:txBody>
      </p:sp>
      <p:sp>
        <p:nvSpPr>
          <p:cNvPr id="30" name="TextBox 29">
            <a:extLst>
              <a:ext uri="{FF2B5EF4-FFF2-40B4-BE49-F238E27FC236}">
                <a16:creationId xmlns:a16="http://schemas.microsoft.com/office/drawing/2014/main" id="{8F1AE026-B3B1-707F-584F-2426614D0575}"/>
              </a:ext>
            </a:extLst>
          </p:cNvPr>
          <p:cNvSpPr txBox="1"/>
          <p:nvPr/>
        </p:nvSpPr>
        <p:spPr>
          <a:xfrm>
            <a:off x="0" y="1771022"/>
            <a:ext cx="4581524" cy="246221"/>
          </a:xfrm>
          <a:prstGeom prst="rect">
            <a:avLst/>
          </a:prstGeom>
          <a:noFill/>
        </p:spPr>
        <p:txBody>
          <a:bodyPr wrap="square">
            <a:spAutoFit/>
          </a:bodyPr>
          <a:lstStyle/>
          <a:p>
            <a:r>
              <a:rPr lang="ta-IN" sz="1000" dirty="0"/>
              <a:t>.</a:t>
            </a:r>
          </a:p>
        </p:txBody>
      </p:sp>
      <p:pic>
        <p:nvPicPr>
          <p:cNvPr id="42" name="Picture 41">
            <a:extLst>
              <a:ext uri="{FF2B5EF4-FFF2-40B4-BE49-F238E27FC236}">
                <a16:creationId xmlns:a16="http://schemas.microsoft.com/office/drawing/2014/main" id="{8D328BDC-91DE-2EFF-09E2-95FF1F8DC2B7}"/>
              </a:ext>
            </a:extLst>
          </p:cNvPr>
          <p:cNvPicPr>
            <a:picLocks noChangeAspect="1"/>
          </p:cNvPicPr>
          <p:nvPr/>
        </p:nvPicPr>
        <p:blipFill>
          <a:blip r:embed="rId3"/>
          <a:stretch>
            <a:fillRect/>
          </a:stretch>
        </p:blipFill>
        <p:spPr>
          <a:xfrm>
            <a:off x="2353892" y="921004"/>
            <a:ext cx="3808837" cy="3754906"/>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EB0C-862D-91B4-793E-3ACC754B239E}"/>
              </a:ext>
            </a:extLst>
          </p:cNvPr>
          <p:cNvSpPr>
            <a:spLocks noGrp="1"/>
          </p:cNvSpPr>
          <p:nvPr>
            <p:ph type="title"/>
          </p:nvPr>
        </p:nvSpPr>
        <p:spPr>
          <a:xfrm>
            <a:off x="130725" y="196650"/>
            <a:ext cx="2808000" cy="755700"/>
          </a:xfrm>
        </p:spPr>
        <p:txBody>
          <a:bodyPr/>
          <a:lstStyle/>
          <a:p>
            <a:r>
              <a:rPr lang="en-IN" sz="1800" b="1" dirty="0">
                <a:solidFill>
                  <a:srgbClr val="213163"/>
                </a:solidFill>
              </a:rPr>
              <a:t>Modelling &amp; Results</a:t>
            </a:r>
            <a:endParaRPr lang="ta-IN" sz="1800" dirty="0"/>
          </a:p>
        </p:txBody>
      </p:sp>
      <p:sp>
        <p:nvSpPr>
          <p:cNvPr id="3" name="Text Placeholder 2">
            <a:extLst>
              <a:ext uri="{FF2B5EF4-FFF2-40B4-BE49-F238E27FC236}">
                <a16:creationId xmlns:a16="http://schemas.microsoft.com/office/drawing/2014/main" id="{2E5F5C3B-AB5B-A7E8-CE1F-6F6F39E435AC}"/>
              </a:ext>
            </a:extLst>
          </p:cNvPr>
          <p:cNvSpPr>
            <a:spLocks noGrp="1"/>
          </p:cNvSpPr>
          <p:nvPr>
            <p:ph type="body" idx="1"/>
          </p:nvPr>
        </p:nvSpPr>
        <p:spPr>
          <a:xfrm flipH="1">
            <a:off x="3098400" y="1064299"/>
            <a:ext cx="195000" cy="2168700"/>
          </a:xfrm>
        </p:spPr>
        <p:txBody>
          <a:bodyPr/>
          <a:lstStyle/>
          <a:p>
            <a:pPr marL="152396" indent="0">
              <a:buNone/>
            </a:pPr>
            <a:endParaRPr lang="ta-IN" dirty="0"/>
          </a:p>
        </p:txBody>
      </p:sp>
      <p:pic>
        <p:nvPicPr>
          <p:cNvPr id="5" name="Picture 4">
            <a:extLst>
              <a:ext uri="{FF2B5EF4-FFF2-40B4-BE49-F238E27FC236}">
                <a16:creationId xmlns:a16="http://schemas.microsoft.com/office/drawing/2014/main" id="{0FD0AEA1-3800-6E80-FDD5-0D384930CF66}"/>
              </a:ext>
            </a:extLst>
          </p:cNvPr>
          <p:cNvPicPr>
            <a:picLocks noChangeAspect="1"/>
          </p:cNvPicPr>
          <p:nvPr/>
        </p:nvPicPr>
        <p:blipFill>
          <a:blip r:embed="rId2"/>
          <a:stretch>
            <a:fillRect/>
          </a:stretch>
        </p:blipFill>
        <p:spPr>
          <a:xfrm>
            <a:off x="2286000" y="931324"/>
            <a:ext cx="4900937" cy="4015526"/>
          </a:xfrm>
          <a:prstGeom prst="rect">
            <a:avLst/>
          </a:prstGeom>
        </p:spPr>
      </p:pic>
    </p:spTree>
    <p:extLst>
      <p:ext uri="{BB962C8B-B14F-4D97-AF65-F5344CB8AC3E}">
        <p14:creationId xmlns:p14="http://schemas.microsoft.com/office/powerpoint/2010/main" val="4177293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76114B8F-A773-076E-BD37-F1887F23978E}"/>
              </a:ext>
            </a:extLst>
          </p:cNvPr>
          <p:cNvPicPr>
            <a:picLocks noChangeAspect="1"/>
          </p:cNvPicPr>
          <p:nvPr/>
        </p:nvPicPr>
        <p:blipFill>
          <a:blip r:embed="rId2"/>
          <a:stretch>
            <a:fillRect/>
          </a:stretch>
        </p:blipFill>
        <p:spPr>
          <a:xfrm>
            <a:off x="761419" y="1389600"/>
            <a:ext cx="6458531" cy="3229426"/>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C7EC6DD3-06C6-9688-C5CC-5FD3AE9A8240}"/>
              </a:ext>
            </a:extLst>
          </p:cNvPr>
          <p:cNvPicPr>
            <a:picLocks noChangeAspect="1"/>
          </p:cNvPicPr>
          <p:nvPr/>
        </p:nvPicPr>
        <p:blipFill>
          <a:blip r:embed="rId2"/>
          <a:stretch>
            <a:fillRect/>
          </a:stretch>
        </p:blipFill>
        <p:spPr>
          <a:xfrm>
            <a:off x="742950" y="1508724"/>
            <a:ext cx="7163363" cy="2939682"/>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E1DD46F3-C648-97F3-013E-8A9A8341E607}"/>
              </a:ext>
            </a:extLst>
          </p:cNvPr>
          <p:cNvPicPr>
            <a:picLocks noChangeAspect="1"/>
          </p:cNvPicPr>
          <p:nvPr/>
        </p:nvPicPr>
        <p:blipFill>
          <a:blip r:embed="rId2"/>
          <a:stretch>
            <a:fillRect/>
          </a:stretch>
        </p:blipFill>
        <p:spPr>
          <a:xfrm>
            <a:off x="219074" y="1224374"/>
            <a:ext cx="2228851" cy="2694751"/>
          </a:xfrm>
          <a:prstGeom prst="rect">
            <a:avLst/>
          </a:prstGeom>
        </p:spPr>
      </p:pic>
      <p:pic>
        <p:nvPicPr>
          <p:cNvPr id="6" name="Picture 5">
            <a:extLst>
              <a:ext uri="{FF2B5EF4-FFF2-40B4-BE49-F238E27FC236}">
                <a16:creationId xmlns:a16="http://schemas.microsoft.com/office/drawing/2014/main" id="{768A79E3-0043-E751-37E7-55E21EF8862A}"/>
              </a:ext>
            </a:extLst>
          </p:cNvPr>
          <p:cNvPicPr>
            <a:picLocks noChangeAspect="1"/>
          </p:cNvPicPr>
          <p:nvPr/>
        </p:nvPicPr>
        <p:blipFill>
          <a:blip r:embed="rId3"/>
          <a:stretch>
            <a:fillRect/>
          </a:stretch>
        </p:blipFill>
        <p:spPr>
          <a:xfrm>
            <a:off x="1866900" y="1224373"/>
            <a:ext cx="2505076" cy="2694751"/>
          </a:xfrm>
          <a:prstGeom prst="rect">
            <a:avLst/>
          </a:prstGeom>
        </p:spPr>
      </p:pic>
      <p:pic>
        <p:nvPicPr>
          <p:cNvPr id="8" name="Picture 7">
            <a:extLst>
              <a:ext uri="{FF2B5EF4-FFF2-40B4-BE49-F238E27FC236}">
                <a16:creationId xmlns:a16="http://schemas.microsoft.com/office/drawing/2014/main" id="{ED0E575B-A650-93A3-94F8-84F9DDEF29CE}"/>
              </a:ext>
            </a:extLst>
          </p:cNvPr>
          <p:cNvPicPr>
            <a:picLocks noChangeAspect="1"/>
          </p:cNvPicPr>
          <p:nvPr/>
        </p:nvPicPr>
        <p:blipFill>
          <a:blip r:embed="rId4"/>
          <a:stretch>
            <a:fillRect/>
          </a:stretch>
        </p:blipFill>
        <p:spPr>
          <a:xfrm>
            <a:off x="4095751" y="1224372"/>
            <a:ext cx="2171699" cy="2587524"/>
          </a:xfrm>
          <a:prstGeom prst="rect">
            <a:avLst/>
          </a:prstGeom>
        </p:spPr>
      </p:pic>
      <p:pic>
        <p:nvPicPr>
          <p:cNvPr id="10" name="Picture 9">
            <a:extLst>
              <a:ext uri="{FF2B5EF4-FFF2-40B4-BE49-F238E27FC236}">
                <a16:creationId xmlns:a16="http://schemas.microsoft.com/office/drawing/2014/main" id="{FB714FD3-E7F1-CAAC-7D50-E639D0DF4D93}"/>
              </a:ext>
            </a:extLst>
          </p:cNvPr>
          <p:cNvPicPr>
            <a:picLocks noChangeAspect="1"/>
          </p:cNvPicPr>
          <p:nvPr/>
        </p:nvPicPr>
        <p:blipFill>
          <a:blip r:embed="rId5"/>
          <a:stretch>
            <a:fillRect/>
          </a:stretch>
        </p:blipFill>
        <p:spPr>
          <a:xfrm>
            <a:off x="6143176" y="1224372"/>
            <a:ext cx="2781300" cy="2836781"/>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6" name="Picture 5">
            <a:extLst>
              <a:ext uri="{FF2B5EF4-FFF2-40B4-BE49-F238E27FC236}">
                <a16:creationId xmlns:a16="http://schemas.microsoft.com/office/drawing/2014/main" id="{585DB0A6-7AAB-EF03-46BA-EDE4BDC9E16E}"/>
              </a:ext>
            </a:extLst>
          </p:cNvPr>
          <p:cNvPicPr>
            <a:picLocks noChangeAspect="1"/>
          </p:cNvPicPr>
          <p:nvPr/>
        </p:nvPicPr>
        <p:blipFill>
          <a:blip r:embed="rId2"/>
          <a:stretch>
            <a:fillRect/>
          </a:stretch>
        </p:blipFill>
        <p:spPr>
          <a:xfrm>
            <a:off x="628560" y="1267649"/>
            <a:ext cx="3486150" cy="3436708"/>
          </a:xfrm>
          <a:prstGeom prst="rect">
            <a:avLst/>
          </a:prstGeom>
        </p:spPr>
      </p:pic>
      <p:pic>
        <p:nvPicPr>
          <p:cNvPr id="8" name="Picture 7">
            <a:extLst>
              <a:ext uri="{FF2B5EF4-FFF2-40B4-BE49-F238E27FC236}">
                <a16:creationId xmlns:a16="http://schemas.microsoft.com/office/drawing/2014/main" id="{B120C4C5-8B99-A666-6305-0574CC85FAF7}"/>
              </a:ext>
            </a:extLst>
          </p:cNvPr>
          <p:cNvPicPr>
            <a:picLocks noChangeAspect="1"/>
          </p:cNvPicPr>
          <p:nvPr/>
        </p:nvPicPr>
        <p:blipFill>
          <a:blip r:embed="rId3"/>
          <a:stretch>
            <a:fillRect/>
          </a:stretch>
        </p:blipFill>
        <p:spPr>
          <a:xfrm>
            <a:off x="4400370" y="1267649"/>
            <a:ext cx="3667305" cy="343670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4" name="TextBox 3">
            <a:extLst>
              <a:ext uri="{FF2B5EF4-FFF2-40B4-BE49-F238E27FC236}">
                <a16:creationId xmlns:a16="http://schemas.microsoft.com/office/drawing/2014/main" id="{3A567716-18CE-DB35-48DF-85AD50A410E3}"/>
              </a:ext>
            </a:extLst>
          </p:cNvPr>
          <p:cNvSpPr txBox="1"/>
          <p:nvPr/>
        </p:nvSpPr>
        <p:spPr>
          <a:xfrm>
            <a:off x="116681" y="1009291"/>
            <a:ext cx="4576762" cy="1169551"/>
          </a:xfrm>
          <a:prstGeom prst="rect">
            <a:avLst/>
          </a:prstGeom>
          <a:noFill/>
        </p:spPr>
        <p:txBody>
          <a:bodyPr wrap="square">
            <a:spAutoFit/>
          </a:bodyPr>
          <a:lstStyle/>
          <a:p>
            <a:pPr marL="285750" indent="-285750">
              <a:buFont typeface="Wingdings" panose="05000000000000000000" pitchFamily="2" charset="2"/>
              <a:buChar char="ü"/>
            </a:pPr>
            <a:r>
              <a:rPr lang="en-US" b="0" i="0" dirty="0">
                <a:solidFill>
                  <a:srgbClr val="0D0D0D"/>
                </a:solidFill>
                <a:effectLst/>
                <a:highlight>
                  <a:srgbClr val="FFFFFF"/>
                </a:highlight>
                <a:latin typeface="Söhne"/>
              </a:rPr>
              <a:t>Creating a blog page for your Django-based voting application is a great way to engage with your users, share updates, and provide additional context around the polls and voting process. Here's how you can implement a simple blog page using Django</a:t>
            </a:r>
            <a:endParaRPr lang="ta-IN" dirty="0"/>
          </a:p>
        </p:txBody>
      </p:sp>
      <p:sp>
        <p:nvSpPr>
          <p:cNvPr id="6" name="TextBox 5">
            <a:extLst>
              <a:ext uri="{FF2B5EF4-FFF2-40B4-BE49-F238E27FC236}">
                <a16:creationId xmlns:a16="http://schemas.microsoft.com/office/drawing/2014/main" id="{5A91056F-5ABA-A60D-55FF-1118AA96CD5D}"/>
              </a:ext>
            </a:extLst>
          </p:cNvPr>
          <p:cNvSpPr txBox="1"/>
          <p:nvPr/>
        </p:nvSpPr>
        <p:spPr>
          <a:xfrm>
            <a:off x="116681" y="2230585"/>
            <a:ext cx="4576762" cy="738664"/>
          </a:xfrm>
          <a:prstGeom prst="rect">
            <a:avLst/>
          </a:prstGeom>
          <a:noFill/>
        </p:spPr>
        <p:txBody>
          <a:bodyPr wrap="square">
            <a:spAutoFit/>
          </a:bodyPr>
          <a:lstStyle/>
          <a:p>
            <a:r>
              <a:rPr lang="en-US" b="1" i="0" dirty="0">
                <a:solidFill>
                  <a:srgbClr val="0D0D0D"/>
                </a:solidFill>
                <a:effectLst/>
                <a:highlight>
                  <a:srgbClr val="FFFFFF"/>
                </a:highlight>
                <a:latin typeface="Söhne"/>
              </a:rPr>
              <a:t>Create a Blog App</a:t>
            </a:r>
            <a:r>
              <a:rPr lang="en-US" b="0" i="0" dirty="0">
                <a:solidFill>
                  <a:srgbClr val="0D0D0D"/>
                </a:solidFill>
                <a:effectLst/>
                <a:highlight>
                  <a:srgbClr val="FFFFFF"/>
                </a:highlight>
                <a:latin typeface="Söhne"/>
              </a:rPr>
              <a:t>: </a:t>
            </a:r>
          </a:p>
          <a:p>
            <a:pPr marL="285750" indent="-285750">
              <a:buFont typeface="Wingdings" panose="05000000000000000000" pitchFamily="2" charset="2"/>
              <a:buChar char="Ø"/>
            </a:pPr>
            <a:r>
              <a:rPr lang="en-US" b="0" i="0" dirty="0">
                <a:solidFill>
                  <a:srgbClr val="0D0D0D"/>
                </a:solidFill>
                <a:effectLst/>
                <a:highlight>
                  <a:srgbClr val="FFFFFF"/>
                </a:highlight>
                <a:latin typeface="Söhne"/>
              </a:rPr>
              <a:t>Start by creating a new Django app to handle the blog functionality.</a:t>
            </a:r>
            <a:endParaRPr lang="ta-IN" dirty="0"/>
          </a:p>
        </p:txBody>
      </p:sp>
      <p:sp>
        <p:nvSpPr>
          <p:cNvPr id="8" name="TextBox 7">
            <a:extLst>
              <a:ext uri="{FF2B5EF4-FFF2-40B4-BE49-F238E27FC236}">
                <a16:creationId xmlns:a16="http://schemas.microsoft.com/office/drawing/2014/main" id="{01DE0FDE-F8BE-4F79-A96A-E3A315D4AE1B}"/>
              </a:ext>
            </a:extLst>
          </p:cNvPr>
          <p:cNvSpPr txBox="1"/>
          <p:nvPr/>
        </p:nvSpPr>
        <p:spPr>
          <a:xfrm>
            <a:off x="116681" y="3216364"/>
            <a:ext cx="4576762" cy="738664"/>
          </a:xfrm>
          <a:prstGeom prst="rect">
            <a:avLst/>
          </a:prstGeom>
          <a:noFill/>
        </p:spPr>
        <p:txBody>
          <a:bodyPr wrap="square">
            <a:spAutoFit/>
          </a:bodyPr>
          <a:lstStyle/>
          <a:p>
            <a:r>
              <a:rPr lang="en-IN" b="1" i="0" dirty="0">
                <a:solidFill>
                  <a:srgbClr val="0D0D0D"/>
                </a:solidFill>
                <a:effectLst/>
                <a:highlight>
                  <a:srgbClr val="FFFFFF"/>
                </a:highlight>
                <a:latin typeface="Söhne"/>
              </a:rPr>
              <a:t>Define Models</a:t>
            </a:r>
            <a:r>
              <a:rPr lang="en-IN" b="0" i="0" dirty="0">
                <a:solidFill>
                  <a:srgbClr val="0D0D0D"/>
                </a:solidFill>
                <a:effectLst/>
                <a:highlight>
                  <a:srgbClr val="FFFFFF"/>
                </a:highlight>
                <a:latin typeface="Söhne"/>
              </a:rPr>
              <a:t>: </a:t>
            </a:r>
          </a:p>
          <a:p>
            <a:pPr marL="285750" indent="-285750">
              <a:buFont typeface="Wingdings" panose="05000000000000000000" pitchFamily="2" charset="2"/>
              <a:buChar char="Ø"/>
            </a:pPr>
            <a:r>
              <a:rPr lang="en-IN" b="0" i="0" dirty="0">
                <a:solidFill>
                  <a:srgbClr val="0D0D0D"/>
                </a:solidFill>
                <a:effectLst/>
                <a:highlight>
                  <a:srgbClr val="FFFFFF"/>
                </a:highlight>
                <a:latin typeface="Söhne"/>
              </a:rPr>
              <a:t>Define models for blog posts in your </a:t>
            </a:r>
            <a:r>
              <a:rPr lang="en-IN" b="1" i="0" dirty="0">
                <a:solidFill>
                  <a:srgbClr val="0D0D0D"/>
                </a:solidFill>
                <a:effectLst/>
                <a:highlight>
                  <a:srgbClr val="FFFFFF"/>
                </a:highlight>
                <a:latin typeface="Söhne Mono"/>
              </a:rPr>
              <a:t>blog/models.py </a:t>
            </a:r>
            <a:r>
              <a:rPr lang="en-IN" b="0" i="0" dirty="0">
                <a:solidFill>
                  <a:srgbClr val="0D0D0D"/>
                </a:solidFill>
                <a:effectLst/>
                <a:highlight>
                  <a:srgbClr val="FFFFFF"/>
                </a:highlight>
                <a:latin typeface="Söhne"/>
              </a:rPr>
              <a:t>file.  </a:t>
            </a:r>
            <a:endParaRPr lang="ta-IN" dirty="0"/>
          </a:p>
        </p:txBody>
      </p:sp>
      <p:sp>
        <p:nvSpPr>
          <p:cNvPr id="14" name="TextBox 13">
            <a:extLst>
              <a:ext uri="{FF2B5EF4-FFF2-40B4-BE49-F238E27FC236}">
                <a16:creationId xmlns:a16="http://schemas.microsoft.com/office/drawing/2014/main" id="{BBC987F4-E5A9-E73F-6D91-F2560755B100}"/>
              </a:ext>
            </a:extLst>
          </p:cNvPr>
          <p:cNvSpPr txBox="1"/>
          <p:nvPr/>
        </p:nvSpPr>
        <p:spPr>
          <a:xfrm>
            <a:off x="4450107" y="1009291"/>
            <a:ext cx="4576762" cy="3539430"/>
          </a:xfrm>
          <a:prstGeom prst="rect">
            <a:avLst/>
          </a:prstGeom>
          <a:noFill/>
        </p:spPr>
        <p:txBody>
          <a:bodyPr wrap="square">
            <a:spAutoFit/>
          </a:bodyPr>
          <a:lstStyle/>
          <a:p>
            <a:r>
              <a:rPr lang="en-US" b="1" i="0" dirty="0">
                <a:solidFill>
                  <a:srgbClr val="0D0D0D"/>
                </a:solidFill>
                <a:effectLst/>
                <a:highlight>
                  <a:srgbClr val="FFFFFF"/>
                </a:highlight>
                <a:latin typeface="Söhne"/>
              </a:rPr>
              <a:t>Create Blog Posts</a:t>
            </a:r>
            <a:r>
              <a:rPr lang="en-US" b="0" i="0" dirty="0">
                <a:solidFill>
                  <a:srgbClr val="0D0D0D"/>
                </a:solidFill>
                <a:effectLst/>
                <a:highlight>
                  <a:srgbClr val="FFFFFF"/>
                </a:highlight>
                <a:latin typeface="Söhne"/>
              </a:rPr>
              <a:t>: </a:t>
            </a:r>
          </a:p>
          <a:p>
            <a:pPr marL="285750" indent="-285750" algn="l">
              <a:buFont typeface="Wingdings" panose="05000000000000000000" pitchFamily="2" charset="2"/>
              <a:buChar char="Ø"/>
            </a:pPr>
            <a:r>
              <a:rPr lang="en-US" b="0" i="0" dirty="0">
                <a:solidFill>
                  <a:srgbClr val="0D0D0D"/>
                </a:solidFill>
                <a:effectLst/>
                <a:highlight>
                  <a:srgbClr val="FFFFFF"/>
                </a:highlight>
                <a:latin typeface="Söhne"/>
              </a:rPr>
              <a:t>Now you can create blog posts using Django's admin interface </a:t>
            </a:r>
            <a:r>
              <a:rPr lang="ta-IN" b="0" i="0" dirty="0">
                <a:solidFill>
                  <a:srgbClr val="0D0D0D"/>
                </a:solidFill>
                <a:effectLst/>
                <a:highlight>
                  <a:srgbClr val="FFFFFF"/>
                </a:highlight>
                <a:latin typeface="Söhne"/>
              </a:rPr>
              <a:t>(</a:t>
            </a:r>
            <a:r>
              <a:rPr lang="en-IN" b="1" i="0" dirty="0">
                <a:solidFill>
                  <a:srgbClr val="0D0D0D"/>
                </a:solidFill>
                <a:effectLst/>
                <a:highlight>
                  <a:srgbClr val="FFFFFF"/>
                </a:highlight>
                <a:latin typeface="Söhne Mono"/>
              </a:rPr>
              <a:t>admin.py</a:t>
            </a:r>
            <a:r>
              <a:rPr lang="ta-IN" b="0" i="0" dirty="0">
                <a:solidFill>
                  <a:srgbClr val="0D0D0D"/>
                </a:solidFill>
                <a:effectLst/>
                <a:highlight>
                  <a:srgbClr val="FFFFFF"/>
                </a:highlight>
                <a:latin typeface="Söhne"/>
              </a:rPr>
              <a:t>),</a:t>
            </a:r>
            <a:r>
              <a:rPr lang="en-US" b="0" i="0" dirty="0">
                <a:solidFill>
                  <a:srgbClr val="0D0D0D"/>
                </a:solidFill>
                <a:effectLst/>
                <a:highlight>
                  <a:srgbClr val="FFFFFF"/>
                </a:highlight>
                <a:latin typeface="Söhne"/>
              </a:rPr>
              <a:t> or you can provide a form for administrators to create new posts within the application.</a:t>
            </a:r>
          </a:p>
          <a:p>
            <a:pPr algn="l"/>
            <a:endParaRPr lang="en-US" b="1"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Styling</a:t>
            </a:r>
            <a:r>
              <a:rPr lang="en-US" b="0" i="0" dirty="0">
                <a:solidFill>
                  <a:srgbClr val="0D0D0D"/>
                </a:solidFill>
                <a:effectLst/>
                <a:highlight>
                  <a:srgbClr val="FFFFFF"/>
                </a:highlight>
                <a:latin typeface="Söhne"/>
              </a:rPr>
              <a:t>: </a:t>
            </a:r>
          </a:p>
          <a:p>
            <a:pPr marL="285750" indent="-285750" algn="l">
              <a:buFont typeface="Wingdings" panose="05000000000000000000" pitchFamily="2" charset="2"/>
              <a:buChar char="Ø"/>
            </a:pPr>
            <a:r>
              <a:rPr lang="en-US" b="0" i="0" dirty="0">
                <a:solidFill>
                  <a:srgbClr val="0D0D0D"/>
                </a:solidFill>
                <a:effectLst/>
                <a:highlight>
                  <a:srgbClr val="FFFFFF"/>
                </a:highlight>
                <a:latin typeface="Söhne"/>
              </a:rPr>
              <a:t>Apply CSS styling to your blog templates to enhance the appearance and layout of your blog page.</a:t>
            </a:r>
          </a:p>
          <a:p>
            <a:pPr algn="l"/>
            <a:endParaRPr lang="en-US" b="0" i="0" dirty="0">
              <a:solidFill>
                <a:srgbClr val="0D0D0D"/>
              </a:solidFill>
              <a:effectLst/>
              <a:highlight>
                <a:srgbClr val="FFFFFF"/>
              </a:highlight>
              <a:latin typeface="Söhne"/>
            </a:endParaRPr>
          </a:p>
          <a:p>
            <a:pPr marL="285750" indent="-285750" algn="l">
              <a:buFont typeface="Wingdings" panose="05000000000000000000" pitchFamily="2" charset="2"/>
              <a:buChar char="Ø"/>
            </a:pPr>
            <a:r>
              <a:rPr lang="en-US" b="0" i="0" dirty="0">
                <a:solidFill>
                  <a:srgbClr val="0D0D0D"/>
                </a:solidFill>
                <a:effectLst/>
                <a:highlight>
                  <a:srgbClr val="FFFFFF"/>
                </a:highlight>
                <a:latin typeface="Söhne"/>
              </a:rPr>
              <a:t>With these steps, you'll have a basic blog page integrated into your Django voting application. Users can navigate to the blog to read posts related to polls, voting updates, announcements, or any other content you want to share with your audience.</a:t>
            </a:r>
          </a:p>
          <a:p>
            <a:pPr marL="285750" indent="-285750">
              <a:buFont typeface="Wingdings" panose="05000000000000000000" pitchFamily="2" charset="2"/>
              <a:buChar char="Ø"/>
            </a:pPr>
            <a:endParaRPr lang="ta-IN" dirty="0"/>
          </a:p>
        </p:txBody>
      </p:sp>
    </p:spTree>
    <p:extLst>
      <p:ext uri="{BB962C8B-B14F-4D97-AF65-F5344CB8AC3E}">
        <p14:creationId xmlns:p14="http://schemas.microsoft.com/office/powerpoint/2010/main" val="299461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8DA8043B-D55D-ECBE-E9E2-8DF69A51965F}"/>
              </a:ext>
            </a:extLst>
          </p:cNvPr>
          <p:cNvSpPr txBox="1"/>
          <p:nvPr/>
        </p:nvSpPr>
        <p:spPr>
          <a:xfrm>
            <a:off x="78581" y="1099847"/>
            <a:ext cx="4576762" cy="3323987"/>
          </a:xfrm>
          <a:prstGeom prst="rect">
            <a:avLst/>
          </a:prstGeom>
          <a:noFill/>
        </p:spPr>
        <p:txBody>
          <a:bodyPr wrap="square">
            <a:spAutoFit/>
          </a:bodyPr>
          <a:lstStyle/>
          <a:p>
            <a:pPr algn="l"/>
            <a:r>
              <a:rPr lang="en-US" b="1" i="0" dirty="0">
                <a:solidFill>
                  <a:srgbClr val="0D0D0D"/>
                </a:solidFill>
                <a:effectLst/>
                <a:highlight>
                  <a:srgbClr val="FFFFFF"/>
                </a:highlight>
                <a:latin typeface="Söhne"/>
              </a:rPr>
              <a:t>User Authentication</a:t>
            </a:r>
            <a:r>
              <a:rPr lang="en-US" b="0" i="0" dirty="0">
                <a:solidFill>
                  <a:srgbClr val="0D0D0D"/>
                </a:solidFill>
                <a:effectLst/>
                <a:highlight>
                  <a:srgbClr val="FFFFFF"/>
                </a:highlight>
                <a:latin typeface="Söhne"/>
              </a:rPr>
              <a:t>:</a:t>
            </a:r>
          </a:p>
          <a:p>
            <a:pPr marL="285750" indent="-285750" algn="l">
              <a:buFont typeface="Wingdings" panose="05000000000000000000" pitchFamily="2" charset="2"/>
              <a:buChar char="ü"/>
            </a:pPr>
            <a:r>
              <a:rPr lang="en-US" b="0" i="0" dirty="0">
                <a:solidFill>
                  <a:srgbClr val="0D0D0D"/>
                </a:solidFill>
                <a:effectLst/>
                <a:highlight>
                  <a:srgbClr val="FFFFFF"/>
                </a:highlight>
                <a:latin typeface="Söhne"/>
              </a:rPr>
              <a:t> Implement user authentication to allow only registered users to vote. This can prevent duplicate voting and ensure the integrity of the voting process.</a:t>
            </a:r>
          </a:p>
          <a:p>
            <a:pPr algn="l"/>
            <a:r>
              <a:rPr lang="en-US" b="1" i="0" dirty="0">
                <a:solidFill>
                  <a:srgbClr val="0D0D0D"/>
                </a:solidFill>
                <a:effectLst/>
                <a:highlight>
                  <a:srgbClr val="FFFFFF"/>
                </a:highlight>
                <a:latin typeface="Söhne"/>
              </a:rPr>
              <a:t>Multiple Choice Questions</a:t>
            </a:r>
            <a:r>
              <a:rPr lang="en-US" b="0" i="0" dirty="0">
                <a:solidFill>
                  <a:srgbClr val="0D0D0D"/>
                </a:solidFill>
                <a:effectLst/>
                <a:highlight>
                  <a:srgbClr val="FFFFFF"/>
                </a:highlight>
                <a:latin typeface="Söhne"/>
              </a:rPr>
              <a:t>:</a:t>
            </a:r>
          </a:p>
          <a:p>
            <a:pPr marL="285750" indent="-285750" algn="l">
              <a:buFont typeface="Wingdings" panose="05000000000000000000" pitchFamily="2" charset="2"/>
              <a:buChar char="ü"/>
            </a:pPr>
            <a:r>
              <a:rPr lang="en-US" b="0" i="0" dirty="0">
                <a:solidFill>
                  <a:srgbClr val="0D0D0D"/>
                </a:solidFill>
                <a:effectLst/>
                <a:highlight>
                  <a:srgbClr val="FFFFFF"/>
                </a:highlight>
                <a:latin typeface="Söhne"/>
              </a:rPr>
              <a:t> Extend the application to support multiple-choice questions where users can select more than one choice for each poll.</a:t>
            </a:r>
          </a:p>
          <a:p>
            <a:pPr algn="l"/>
            <a:r>
              <a:rPr lang="en-US" b="1" i="0" dirty="0">
                <a:solidFill>
                  <a:srgbClr val="0D0D0D"/>
                </a:solidFill>
                <a:effectLst/>
                <a:highlight>
                  <a:srgbClr val="FFFFFF"/>
                </a:highlight>
                <a:latin typeface="Söhne"/>
              </a:rPr>
              <a:t>Voting Restrictions</a:t>
            </a:r>
            <a:r>
              <a:rPr lang="en-US" b="0" i="0" dirty="0">
                <a:solidFill>
                  <a:srgbClr val="0D0D0D"/>
                </a:solidFill>
                <a:effectLst/>
                <a:highlight>
                  <a:srgbClr val="FFFFFF"/>
                </a:highlight>
                <a:latin typeface="Söhne"/>
              </a:rPr>
              <a:t>: </a:t>
            </a:r>
          </a:p>
          <a:p>
            <a:pPr marL="285750" indent="-285750" algn="l">
              <a:buFont typeface="Wingdings" panose="05000000000000000000" pitchFamily="2" charset="2"/>
              <a:buChar char="ü"/>
            </a:pPr>
            <a:r>
              <a:rPr lang="en-US" b="0" i="0" dirty="0">
                <a:solidFill>
                  <a:srgbClr val="0D0D0D"/>
                </a:solidFill>
                <a:effectLst/>
                <a:highlight>
                  <a:srgbClr val="FFFFFF"/>
                </a:highlight>
                <a:latin typeface="Söhne"/>
              </a:rPr>
              <a:t>Implement restrictions such as allowing users to vote only once per poll or limiting the time frame during which users can vote.</a:t>
            </a:r>
          </a:p>
          <a:p>
            <a:pPr algn="l"/>
            <a:r>
              <a:rPr lang="en-US" b="1" i="0" dirty="0">
                <a:solidFill>
                  <a:srgbClr val="0D0D0D"/>
                </a:solidFill>
                <a:effectLst/>
                <a:highlight>
                  <a:srgbClr val="FFFFFF"/>
                </a:highlight>
                <a:latin typeface="Söhne"/>
              </a:rPr>
              <a:t>Anonymous Voting</a:t>
            </a:r>
            <a:r>
              <a:rPr lang="en-US" b="0" i="0" dirty="0">
                <a:solidFill>
                  <a:srgbClr val="0D0D0D"/>
                </a:solidFill>
                <a:effectLst/>
                <a:highlight>
                  <a:srgbClr val="FFFFFF"/>
                </a:highlight>
                <a:latin typeface="Söhne"/>
              </a:rPr>
              <a:t>:</a:t>
            </a:r>
          </a:p>
          <a:p>
            <a:pPr marL="285750" indent="-285750" algn="l">
              <a:buFont typeface="Wingdings" panose="05000000000000000000" pitchFamily="2" charset="2"/>
              <a:buChar char="ü"/>
            </a:pPr>
            <a:r>
              <a:rPr lang="en-US" b="0" i="0" dirty="0">
                <a:solidFill>
                  <a:srgbClr val="0D0D0D"/>
                </a:solidFill>
                <a:effectLst/>
                <a:highlight>
                  <a:srgbClr val="FFFFFF"/>
                </a:highlight>
                <a:latin typeface="Söhne"/>
              </a:rPr>
              <a:t> Provide an option for users to vote anonymously if they prefer not to disclose their identity.</a:t>
            </a:r>
          </a:p>
        </p:txBody>
      </p:sp>
      <p:sp>
        <p:nvSpPr>
          <p:cNvPr id="6" name="TextBox 5">
            <a:extLst>
              <a:ext uri="{FF2B5EF4-FFF2-40B4-BE49-F238E27FC236}">
                <a16:creationId xmlns:a16="http://schemas.microsoft.com/office/drawing/2014/main" id="{9940D71D-A8DD-BEE8-EFE2-48D1FDC542E8}"/>
              </a:ext>
            </a:extLst>
          </p:cNvPr>
          <p:cNvSpPr txBox="1"/>
          <p:nvPr/>
        </p:nvSpPr>
        <p:spPr>
          <a:xfrm>
            <a:off x="4572000" y="668959"/>
            <a:ext cx="4576762" cy="4185761"/>
          </a:xfrm>
          <a:prstGeom prst="rect">
            <a:avLst/>
          </a:prstGeom>
          <a:noFill/>
        </p:spPr>
        <p:txBody>
          <a:bodyPr wrap="square">
            <a:spAutoFit/>
          </a:bodyPr>
          <a:lstStyle/>
          <a:p>
            <a:pPr algn="l"/>
            <a:r>
              <a:rPr lang="en-US" b="1" i="0" dirty="0">
                <a:solidFill>
                  <a:srgbClr val="0D0D0D"/>
                </a:solidFill>
                <a:effectLst/>
                <a:highlight>
                  <a:srgbClr val="FFFFFF"/>
                </a:highlight>
                <a:latin typeface="Söhne"/>
              </a:rPr>
              <a:t>Real-time Updates</a:t>
            </a:r>
            <a:r>
              <a:rPr lang="en-US" b="0" i="0" dirty="0">
                <a:solidFill>
                  <a:srgbClr val="0D0D0D"/>
                </a:solidFill>
                <a:effectLst/>
                <a:highlight>
                  <a:srgbClr val="FFFFFF"/>
                </a:highlight>
                <a:latin typeface="Söhne"/>
              </a:rPr>
              <a:t>: </a:t>
            </a:r>
          </a:p>
          <a:p>
            <a:pPr marL="285750" indent="-285750" algn="l">
              <a:buFont typeface="Wingdings" panose="05000000000000000000" pitchFamily="2" charset="2"/>
              <a:buChar char="ü"/>
            </a:pPr>
            <a:r>
              <a:rPr lang="en-US" b="0" i="0" dirty="0">
                <a:solidFill>
                  <a:srgbClr val="0D0D0D"/>
                </a:solidFill>
                <a:effectLst/>
                <a:highlight>
                  <a:srgbClr val="FFFFFF"/>
                </a:highlight>
                <a:latin typeface="Söhne"/>
              </a:rPr>
              <a:t>Use JavaScript and AJAX to update the voting results in real-time without requiring a page refresh whenever a user submits their vote.</a:t>
            </a:r>
          </a:p>
          <a:p>
            <a:pPr algn="l"/>
            <a:r>
              <a:rPr lang="en-US" b="1" i="0" dirty="0">
                <a:solidFill>
                  <a:srgbClr val="0D0D0D"/>
                </a:solidFill>
                <a:effectLst/>
                <a:highlight>
                  <a:srgbClr val="FFFFFF"/>
                </a:highlight>
                <a:latin typeface="Söhne"/>
              </a:rPr>
              <a:t>Interactive Charts</a:t>
            </a:r>
            <a:r>
              <a:rPr lang="en-US" b="0" i="0" dirty="0">
                <a:solidFill>
                  <a:srgbClr val="0D0D0D"/>
                </a:solidFill>
                <a:effectLst/>
                <a:highlight>
                  <a:srgbClr val="FFFFFF"/>
                </a:highlight>
                <a:latin typeface="Söhne"/>
              </a:rPr>
              <a:t>:</a:t>
            </a:r>
          </a:p>
          <a:p>
            <a:pPr marL="285750" indent="-285750" algn="l">
              <a:buFont typeface="Wingdings" panose="05000000000000000000" pitchFamily="2" charset="2"/>
              <a:buChar char="ü"/>
            </a:pPr>
            <a:r>
              <a:rPr lang="en-US" b="0" i="0" dirty="0">
                <a:solidFill>
                  <a:srgbClr val="0D0D0D"/>
                </a:solidFill>
                <a:effectLst/>
                <a:highlight>
                  <a:srgbClr val="FFFFFF"/>
                </a:highlight>
                <a:latin typeface="Söhne"/>
              </a:rPr>
              <a:t> Enhance the results page with interactive charts or graphs to visually represent the voting data.</a:t>
            </a:r>
          </a:p>
          <a:p>
            <a:pPr algn="l"/>
            <a:r>
              <a:rPr lang="en-US" b="1" i="0" dirty="0">
                <a:solidFill>
                  <a:srgbClr val="0D0D0D"/>
                </a:solidFill>
                <a:effectLst/>
                <a:highlight>
                  <a:srgbClr val="FFFFFF"/>
                </a:highlight>
                <a:latin typeface="Söhne"/>
              </a:rPr>
              <a:t>Admin Dashboard</a:t>
            </a:r>
            <a:r>
              <a:rPr lang="en-US" b="0" i="0" dirty="0">
                <a:solidFill>
                  <a:srgbClr val="0D0D0D"/>
                </a:solidFill>
                <a:effectLst/>
                <a:highlight>
                  <a:srgbClr val="FFFFFF"/>
                </a:highlight>
                <a:latin typeface="Söhne"/>
              </a:rPr>
              <a:t>:</a:t>
            </a:r>
          </a:p>
          <a:p>
            <a:pPr marL="285750" indent="-285750" algn="l">
              <a:buFont typeface="Wingdings" panose="05000000000000000000" pitchFamily="2" charset="2"/>
              <a:buChar char="ü"/>
            </a:pPr>
            <a:r>
              <a:rPr lang="en-US" b="0" i="0" dirty="0">
                <a:solidFill>
                  <a:srgbClr val="0D0D0D"/>
                </a:solidFill>
                <a:effectLst/>
                <a:highlight>
                  <a:srgbClr val="FFFFFF"/>
                </a:highlight>
                <a:latin typeface="Söhne"/>
              </a:rPr>
              <a:t> Create an admin dashboard where administrators can manage polls, view voting statistics, and analyze voting trends.</a:t>
            </a:r>
          </a:p>
          <a:p>
            <a:pPr algn="l"/>
            <a:r>
              <a:rPr lang="en-US" b="1" i="0" dirty="0">
                <a:solidFill>
                  <a:srgbClr val="0D0D0D"/>
                </a:solidFill>
                <a:effectLst/>
                <a:highlight>
                  <a:srgbClr val="FFFFFF"/>
                </a:highlight>
                <a:latin typeface="Söhne"/>
              </a:rPr>
              <a:t>Email Notifications</a:t>
            </a:r>
            <a:r>
              <a:rPr lang="en-US" b="0" i="0" dirty="0">
                <a:solidFill>
                  <a:srgbClr val="0D0D0D"/>
                </a:solidFill>
                <a:effectLst/>
                <a:highlight>
                  <a:srgbClr val="FFFFFF"/>
                </a:highlight>
                <a:latin typeface="Söhne"/>
              </a:rPr>
              <a:t>:</a:t>
            </a:r>
          </a:p>
          <a:p>
            <a:pPr marL="285750" indent="-285750">
              <a:buFont typeface="Wingdings" panose="05000000000000000000" pitchFamily="2" charset="2"/>
              <a:buChar char="ü"/>
            </a:pPr>
            <a:r>
              <a:rPr lang="en-US" b="0" i="0" dirty="0">
                <a:solidFill>
                  <a:srgbClr val="0D0D0D"/>
                </a:solidFill>
                <a:effectLst/>
                <a:highlight>
                  <a:srgbClr val="FFFFFF"/>
                </a:highlight>
                <a:latin typeface="Söhne"/>
              </a:rPr>
              <a:t>when they successfully vote, or when the voting results are</a:t>
            </a:r>
            <a:r>
              <a:rPr lang="en-US" dirty="0">
                <a:solidFill>
                  <a:srgbClr val="0D0D0D"/>
                </a:solidFill>
                <a:highlight>
                  <a:srgbClr val="FFFFFF"/>
                </a:highlight>
                <a:latin typeface="Söhne"/>
              </a:rPr>
              <a:t> Send email notifications to users when new polls are created, </a:t>
            </a:r>
            <a:r>
              <a:rPr lang="en-US" b="0" i="0" dirty="0">
                <a:solidFill>
                  <a:srgbClr val="0D0D0D"/>
                </a:solidFill>
                <a:effectLst/>
                <a:highlight>
                  <a:srgbClr val="FFFFFF"/>
                </a:highlight>
                <a:latin typeface="Söhne"/>
              </a:rPr>
              <a:t> published.</a:t>
            </a:r>
          </a:p>
          <a:p>
            <a:pPr algn="l"/>
            <a:r>
              <a:rPr lang="en-US" b="1" i="0" dirty="0">
                <a:solidFill>
                  <a:srgbClr val="0D0D0D"/>
                </a:solidFill>
                <a:effectLst/>
                <a:highlight>
                  <a:srgbClr val="FFFFFF"/>
                </a:highlight>
                <a:latin typeface="Söhne"/>
              </a:rPr>
              <a:t>Social Media Integration</a:t>
            </a:r>
            <a:r>
              <a:rPr lang="en-US" b="0" i="0" dirty="0">
                <a:solidFill>
                  <a:srgbClr val="0D0D0D"/>
                </a:solidFill>
                <a:effectLst/>
                <a:highlight>
                  <a:srgbClr val="FFFFFF"/>
                </a:highlight>
                <a:latin typeface="Söhne"/>
              </a:rPr>
              <a:t>: </a:t>
            </a:r>
          </a:p>
          <a:p>
            <a:pPr marL="285750" indent="-285750" algn="l">
              <a:buFont typeface="Wingdings" panose="05000000000000000000" pitchFamily="2" charset="2"/>
              <a:buChar char="ü"/>
            </a:pPr>
            <a:r>
              <a:rPr lang="en-US" b="0" i="0" dirty="0">
                <a:solidFill>
                  <a:srgbClr val="0D0D0D"/>
                </a:solidFill>
                <a:effectLst/>
                <a:highlight>
                  <a:srgbClr val="FFFFFF"/>
                </a:highlight>
                <a:latin typeface="Söhne"/>
              </a:rPr>
              <a:t>Allow users to share polls on social media platforms such as Facebook, Twitter, or LinkedIn to increase engagement and reach a wider audience.</a:t>
            </a:r>
          </a:p>
        </p:txBody>
      </p:sp>
    </p:spTree>
    <p:extLst>
      <p:ext uri="{BB962C8B-B14F-4D97-AF65-F5344CB8AC3E}">
        <p14:creationId xmlns:p14="http://schemas.microsoft.com/office/powerpoint/2010/main" val="1323128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4F6FB1EC-095A-4AA2-AC56-300DCEA4D5C5}"/>
              </a:ext>
            </a:extLst>
          </p:cNvPr>
          <p:cNvSpPr txBox="1"/>
          <p:nvPr/>
        </p:nvSpPr>
        <p:spPr>
          <a:xfrm>
            <a:off x="0" y="1069234"/>
            <a:ext cx="4581524" cy="1169551"/>
          </a:xfrm>
          <a:prstGeom prst="rect">
            <a:avLst/>
          </a:prstGeom>
          <a:noFill/>
        </p:spPr>
        <p:txBody>
          <a:bodyPr wrap="square">
            <a:spAutoFit/>
          </a:bodyPr>
          <a:lstStyle/>
          <a:p>
            <a:pPr marL="285750" indent="-285750">
              <a:buFont typeface="Wingdings" panose="05000000000000000000" pitchFamily="2" charset="2"/>
              <a:buChar char="ü"/>
            </a:pPr>
            <a:r>
              <a:rPr lang="en-US" b="0" i="0" dirty="0">
                <a:solidFill>
                  <a:srgbClr val="0D0D0D"/>
                </a:solidFill>
                <a:effectLst/>
                <a:highlight>
                  <a:srgbClr val="FFFFFF"/>
                </a:highlight>
                <a:latin typeface="Söhne"/>
              </a:rPr>
              <a:t>In conclusion, developing a voting application using the Django framework provides a solid foundation for creating a robust and scalable solution. Throughout the development process, we've covered several key aspects</a:t>
            </a:r>
            <a:endParaRPr lang="ta-IN" dirty="0"/>
          </a:p>
        </p:txBody>
      </p:sp>
      <p:sp>
        <p:nvSpPr>
          <p:cNvPr id="9" name="TextBox 8">
            <a:extLst>
              <a:ext uri="{FF2B5EF4-FFF2-40B4-BE49-F238E27FC236}">
                <a16:creationId xmlns:a16="http://schemas.microsoft.com/office/drawing/2014/main" id="{CEF33C55-278F-AAE6-862B-50DF2B440F91}"/>
              </a:ext>
            </a:extLst>
          </p:cNvPr>
          <p:cNvSpPr txBox="1"/>
          <p:nvPr/>
        </p:nvSpPr>
        <p:spPr>
          <a:xfrm>
            <a:off x="0" y="2224817"/>
            <a:ext cx="4581524" cy="2462213"/>
          </a:xfrm>
          <a:prstGeom prst="rect">
            <a:avLst/>
          </a:prstGeom>
          <a:noFill/>
        </p:spPr>
        <p:txBody>
          <a:bodyPr wrap="square">
            <a:spAutoFit/>
          </a:bodyPr>
          <a:lstStyle/>
          <a:p>
            <a:pPr algn="l"/>
            <a:r>
              <a:rPr lang="en-US" b="1" i="0" dirty="0">
                <a:solidFill>
                  <a:srgbClr val="0D0D0D"/>
                </a:solidFill>
                <a:effectLst/>
                <a:highlight>
                  <a:srgbClr val="FFFFFF"/>
                </a:highlight>
                <a:latin typeface="Söhne"/>
              </a:rPr>
              <a:t>Setup and Configuration</a:t>
            </a:r>
            <a:r>
              <a:rPr lang="en-US" b="0" i="0" dirty="0">
                <a:solidFill>
                  <a:srgbClr val="0D0D0D"/>
                </a:solidFill>
                <a:effectLst/>
                <a:highlight>
                  <a:srgbClr val="FFFFFF"/>
                </a:highlight>
                <a:latin typeface="Söhne"/>
              </a:rPr>
              <a:t>: </a:t>
            </a:r>
          </a:p>
          <a:p>
            <a:pPr marL="285750" indent="-285750" algn="l">
              <a:buFont typeface="Wingdings" panose="05000000000000000000" pitchFamily="2" charset="2"/>
              <a:buChar char="Ø"/>
            </a:pPr>
            <a:r>
              <a:rPr lang="en-US" b="0" i="0" dirty="0">
                <a:solidFill>
                  <a:srgbClr val="0D0D0D"/>
                </a:solidFill>
                <a:effectLst/>
                <a:highlight>
                  <a:srgbClr val="FFFFFF"/>
                </a:highlight>
                <a:latin typeface="Söhne"/>
              </a:rPr>
              <a:t>We started by setting up a Django project and creating a new app to handle the voting functionality.</a:t>
            </a:r>
          </a:p>
          <a:p>
            <a:pPr algn="l"/>
            <a:r>
              <a:rPr lang="en-US" b="1" i="0" dirty="0">
                <a:solidFill>
                  <a:srgbClr val="0D0D0D"/>
                </a:solidFill>
                <a:effectLst/>
                <a:highlight>
                  <a:srgbClr val="FFFFFF"/>
                </a:highlight>
                <a:latin typeface="Söhne"/>
              </a:rPr>
              <a:t>Model Definition</a:t>
            </a:r>
            <a:r>
              <a:rPr lang="en-US" b="0" i="0" dirty="0">
                <a:solidFill>
                  <a:srgbClr val="0D0D0D"/>
                </a:solidFill>
                <a:effectLst/>
                <a:highlight>
                  <a:srgbClr val="FFFFFF"/>
                </a:highlight>
                <a:latin typeface="Söhne"/>
              </a:rPr>
              <a:t>: </a:t>
            </a:r>
          </a:p>
          <a:p>
            <a:pPr marL="285750" indent="-285750" algn="l">
              <a:buFont typeface="Wingdings" panose="05000000000000000000" pitchFamily="2" charset="2"/>
              <a:buChar char="Ø"/>
            </a:pPr>
            <a:r>
              <a:rPr lang="en-US" b="0" i="0" dirty="0">
                <a:solidFill>
                  <a:srgbClr val="0D0D0D"/>
                </a:solidFill>
                <a:effectLst/>
                <a:highlight>
                  <a:srgbClr val="FFFFFF"/>
                </a:highlight>
                <a:latin typeface="Söhne"/>
              </a:rPr>
              <a:t>We defined models to represent polls and choices, which serve as the core data structures for our application.</a:t>
            </a:r>
          </a:p>
          <a:p>
            <a:pPr algn="l"/>
            <a:r>
              <a:rPr lang="en-US" b="1" i="0" dirty="0">
                <a:solidFill>
                  <a:srgbClr val="0D0D0D"/>
                </a:solidFill>
                <a:effectLst/>
                <a:highlight>
                  <a:srgbClr val="FFFFFF"/>
                </a:highlight>
                <a:latin typeface="Söhne"/>
              </a:rPr>
              <a:t>Views and Templates</a:t>
            </a:r>
            <a:r>
              <a:rPr lang="en-US" b="0" i="0" dirty="0">
                <a:solidFill>
                  <a:srgbClr val="0D0D0D"/>
                </a:solidFill>
                <a:effectLst/>
                <a:highlight>
                  <a:srgbClr val="FFFFFF"/>
                </a:highlight>
                <a:latin typeface="Söhne"/>
              </a:rPr>
              <a:t>: </a:t>
            </a:r>
          </a:p>
          <a:p>
            <a:pPr marL="285750" indent="-285750" algn="l">
              <a:buFont typeface="Wingdings" panose="05000000000000000000" pitchFamily="2" charset="2"/>
              <a:buChar char="Ø"/>
            </a:pPr>
            <a:r>
              <a:rPr lang="en-US" b="0" i="0" dirty="0">
                <a:solidFill>
                  <a:srgbClr val="0D0D0D"/>
                </a:solidFill>
                <a:effectLst/>
                <a:highlight>
                  <a:srgbClr val="FFFFFF"/>
                </a:highlight>
                <a:latin typeface="Söhne"/>
              </a:rPr>
              <a:t>We implemented views to render HTML templates for displaying polls, allowing users to vote, and showing voting results.</a:t>
            </a:r>
          </a:p>
        </p:txBody>
      </p:sp>
      <p:sp>
        <p:nvSpPr>
          <p:cNvPr id="11" name="TextBox 10">
            <a:extLst>
              <a:ext uri="{FF2B5EF4-FFF2-40B4-BE49-F238E27FC236}">
                <a16:creationId xmlns:a16="http://schemas.microsoft.com/office/drawing/2014/main" id="{6A94683C-6D65-EF68-FC00-E09891CA12E0}"/>
              </a:ext>
            </a:extLst>
          </p:cNvPr>
          <p:cNvSpPr txBox="1"/>
          <p:nvPr/>
        </p:nvSpPr>
        <p:spPr>
          <a:xfrm>
            <a:off x="4581524" y="862790"/>
            <a:ext cx="4586286" cy="2677656"/>
          </a:xfrm>
          <a:prstGeom prst="rect">
            <a:avLst/>
          </a:prstGeom>
          <a:noFill/>
        </p:spPr>
        <p:txBody>
          <a:bodyPr wrap="square">
            <a:spAutoFit/>
          </a:bodyPr>
          <a:lstStyle/>
          <a:p>
            <a:pPr algn="l"/>
            <a:r>
              <a:rPr lang="en-US" b="1" i="0" dirty="0">
                <a:solidFill>
                  <a:srgbClr val="0D0D0D"/>
                </a:solidFill>
                <a:effectLst/>
                <a:highlight>
                  <a:srgbClr val="FFFFFF"/>
                </a:highlight>
                <a:latin typeface="Söhne"/>
              </a:rPr>
              <a:t>URL Routing</a:t>
            </a:r>
            <a:r>
              <a:rPr lang="en-US" b="0" i="0" dirty="0">
                <a:solidFill>
                  <a:srgbClr val="0D0D0D"/>
                </a:solidFill>
                <a:effectLst/>
                <a:highlight>
                  <a:srgbClr val="FFFFFF"/>
                </a:highlight>
                <a:latin typeface="Söhne"/>
              </a:rPr>
              <a:t>: </a:t>
            </a:r>
          </a:p>
          <a:p>
            <a:pPr marL="285750" indent="-285750" algn="l">
              <a:buFont typeface="Wingdings" panose="05000000000000000000" pitchFamily="2" charset="2"/>
              <a:buChar char="Ø"/>
            </a:pPr>
            <a:r>
              <a:rPr lang="en-US" b="0" i="0" dirty="0">
                <a:solidFill>
                  <a:srgbClr val="0D0D0D"/>
                </a:solidFill>
                <a:effectLst/>
                <a:highlight>
                  <a:srgbClr val="FFFFFF"/>
                </a:highlight>
                <a:latin typeface="Söhne"/>
              </a:rPr>
              <a:t>We defined URL patterns to map views to specific URLs, enabling navigation within the application.</a:t>
            </a:r>
          </a:p>
          <a:p>
            <a:pPr algn="l"/>
            <a:r>
              <a:rPr lang="en-US" b="1" i="0" dirty="0">
                <a:solidFill>
                  <a:srgbClr val="0D0D0D"/>
                </a:solidFill>
                <a:effectLst/>
                <a:highlight>
                  <a:srgbClr val="FFFFFF"/>
                </a:highlight>
                <a:latin typeface="Söhne"/>
              </a:rPr>
              <a:t>Database Migration</a:t>
            </a:r>
            <a:r>
              <a:rPr lang="en-US" b="0" i="0" dirty="0">
                <a:solidFill>
                  <a:srgbClr val="0D0D0D"/>
                </a:solidFill>
                <a:effectLst/>
                <a:highlight>
                  <a:srgbClr val="FFFFFF"/>
                </a:highlight>
                <a:latin typeface="Söhne"/>
              </a:rPr>
              <a:t>: </a:t>
            </a:r>
          </a:p>
          <a:p>
            <a:pPr marL="285750" indent="-285750" algn="l">
              <a:buFont typeface="Wingdings" panose="05000000000000000000" pitchFamily="2" charset="2"/>
              <a:buChar char="Ø"/>
            </a:pPr>
            <a:r>
              <a:rPr lang="en-US" b="0" i="0" dirty="0">
                <a:solidFill>
                  <a:srgbClr val="0D0D0D"/>
                </a:solidFill>
                <a:effectLst/>
                <a:highlight>
                  <a:srgbClr val="FFFFFF"/>
                </a:highlight>
                <a:latin typeface="Söhne"/>
              </a:rPr>
              <a:t>We used Django's migration system to create and synchronize database tables based on our model definitions.</a:t>
            </a:r>
          </a:p>
          <a:p>
            <a:pPr algn="l"/>
            <a:r>
              <a:rPr lang="en-US" b="1" i="0" dirty="0">
                <a:solidFill>
                  <a:srgbClr val="0D0D0D"/>
                </a:solidFill>
                <a:effectLst/>
                <a:highlight>
                  <a:srgbClr val="FFFFFF"/>
                </a:highlight>
                <a:latin typeface="Söhne"/>
              </a:rPr>
              <a:t>Future Enhancements</a:t>
            </a:r>
            <a:r>
              <a:rPr lang="en-US" b="0" i="0" dirty="0">
                <a:solidFill>
                  <a:srgbClr val="0D0D0D"/>
                </a:solidFill>
                <a:effectLst/>
                <a:highlight>
                  <a:srgbClr val="FFFFFF"/>
                </a:highlight>
                <a:latin typeface="Söhne"/>
              </a:rPr>
              <a:t>: </a:t>
            </a:r>
          </a:p>
          <a:p>
            <a:pPr marL="285750" indent="-285750" algn="l">
              <a:buFont typeface="Wingdings" panose="05000000000000000000" pitchFamily="2" charset="2"/>
              <a:buChar char="Ø"/>
            </a:pPr>
            <a:r>
              <a:rPr lang="en-US" b="0" i="0" dirty="0">
                <a:solidFill>
                  <a:srgbClr val="0D0D0D"/>
                </a:solidFill>
                <a:effectLst/>
                <a:highlight>
                  <a:srgbClr val="FFFFFF"/>
                </a:highlight>
                <a:latin typeface="Söhne"/>
              </a:rPr>
              <a:t>We discussed potential enhancements such as user authentication, multiple-choice questions, real-time updates, and more to further improve the application's functionality and user experience.</a:t>
            </a:r>
          </a:p>
        </p:txBody>
      </p:sp>
    </p:spTree>
    <p:extLst>
      <p:ext uri="{BB962C8B-B14F-4D97-AF65-F5344CB8AC3E}">
        <p14:creationId xmlns:p14="http://schemas.microsoft.com/office/powerpoint/2010/main" val="2018878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cs typeface="Poppins"/>
              </a:rPr>
              <a:t>VOTING APPLICATION USING DJANGO FRAMEWORK</a:t>
            </a:r>
          </a:p>
          <a:p>
            <a:pPr algn="ctr">
              <a:lnSpc>
                <a:spcPts val="1996"/>
              </a:lnSpc>
              <a:spcBef>
                <a:spcPct val="0"/>
              </a:spcBef>
            </a:pP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E70958FD-129F-A18A-8A06-92E32662D530}"/>
              </a:ext>
            </a:extLst>
          </p:cNvPr>
          <p:cNvSpPr txBox="1"/>
          <p:nvPr/>
        </p:nvSpPr>
        <p:spPr>
          <a:xfrm>
            <a:off x="776352" y="1041592"/>
            <a:ext cx="4581524" cy="1384995"/>
          </a:xfrm>
          <a:prstGeom prst="rect">
            <a:avLst/>
          </a:prstGeom>
          <a:noFill/>
        </p:spPr>
        <p:txBody>
          <a:bodyPr wrap="square">
            <a:spAutoFit/>
          </a:bodyPr>
          <a:lstStyle/>
          <a:p>
            <a:r>
              <a:rPr lang="en-US" b="0" i="0" dirty="0">
                <a:solidFill>
                  <a:srgbClr val="0D0D0D"/>
                </a:solidFill>
                <a:effectLst/>
                <a:highlight>
                  <a:srgbClr val="FFFFFF"/>
                </a:highlight>
                <a:latin typeface="Söhne"/>
              </a:rPr>
              <a:t>The Voting Application is a web-based platform developed using the Django framework, designed to facilitate fair and efficient voting processes for various purposes such as elections, surveys, or opinion polls. The application provides users with a secure and user-friendly interface to cast their votes, view voting results, and manage administrative tasks.</a:t>
            </a:r>
            <a:endParaRPr lang="ta-IN" dirty="0"/>
          </a:p>
        </p:txBody>
      </p:sp>
      <p:sp>
        <p:nvSpPr>
          <p:cNvPr id="9" name="TextBox 8">
            <a:extLst>
              <a:ext uri="{FF2B5EF4-FFF2-40B4-BE49-F238E27FC236}">
                <a16:creationId xmlns:a16="http://schemas.microsoft.com/office/drawing/2014/main" id="{C0073F0F-12F6-BA60-F735-F8F61A3D9DF4}"/>
              </a:ext>
            </a:extLst>
          </p:cNvPr>
          <p:cNvSpPr txBox="1"/>
          <p:nvPr/>
        </p:nvSpPr>
        <p:spPr>
          <a:xfrm>
            <a:off x="138652" y="2378486"/>
            <a:ext cx="4581524" cy="307777"/>
          </a:xfrm>
          <a:prstGeom prst="rect">
            <a:avLst/>
          </a:prstGeom>
          <a:noFill/>
        </p:spPr>
        <p:txBody>
          <a:bodyPr wrap="square">
            <a:spAutoFit/>
          </a:bodyPr>
          <a:lstStyle/>
          <a:p>
            <a:r>
              <a:rPr lang="en-IN" b="0" i="0" dirty="0">
                <a:solidFill>
                  <a:srgbClr val="0D0D0D"/>
                </a:solidFill>
                <a:effectLst/>
                <a:highlight>
                  <a:srgbClr val="FFFFFF"/>
                </a:highlight>
                <a:latin typeface="Söhne"/>
              </a:rPr>
              <a:t>Key Features:</a:t>
            </a:r>
            <a:endParaRPr lang="ta-IN" dirty="0"/>
          </a:p>
        </p:txBody>
      </p:sp>
      <p:sp>
        <p:nvSpPr>
          <p:cNvPr id="11" name="TextBox 10">
            <a:extLst>
              <a:ext uri="{FF2B5EF4-FFF2-40B4-BE49-F238E27FC236}">
                <a16:creationId xmlns:a16="http://schemas.microsoft.com/office/drawing/2014/main" id="{4B2F422A-6327-BE25-B9F3-48172243BD72}"/>
              </a:ext>
            </a:extLst>
          </p:cNvPr>
          <p:cNvSpPr txBox="1"/>
          <p:nvPr/>
        </p:nvSpPr>
        <p:spPr>
          <a:xfrm>
            <a:off x="845820" y="2716914"/>
            <a:ext cx="4581524" cy="1815882"/>
          </a:xfrm>
          <a:prstGeom prst="rect">
            <a:avLst/>
          </a:prstGeom>
          <a:noFill/>
        </p:spPr>
        <p:txBody>
          <a:bodyPr wrap="square">
            <a:spAutoFit/>
          </a:bodyPr>
          <a:lstStyle/>
          <a:p>
            <a:pPr algn="l"/>
            <a:r>
              <a:rPr lang="en-US" b="0" i="0" dirty="0">
                <a:solidFill>
                  <a:srgbClr val="0D0D0D"/>
                </a:solidFill>
                <a:effectLst/>
                <a:highlight>
                  <a:srgbClr val="FFFFFF"/>
                </a:highlight>
                <a:latin typeface="Söhne"/>
              </a:rPr>
              <a:t>Voting Process:</a:t>
            </a:r>
          </a:p>
          <a:p>
            <a:pPr marL="285750" indent="-285750" algn="l">
              <a:buFont typeface="Wingdings" panose="05000000000000000000" pitchFamily="2" charset="2"/>
              <a:buChar char="Ø"/>
            </a:pPr>
            <a:r>
              <a:rPr lang="en-US" b="0" i="0" dirty="0">
                <a:solidFill>
                  <a:srgbClr val="0D0D0D"/>
                </a:solidFill>
                <a:effectLst/>
                <a:highlight>
                  <a:srgbClr val="FFFFFF"/>
                </a:highlight>
                <a:latin typeface="Söhne"/>
              </a:rPr>
              <a:t>Users can view available ballots and cast their votes securely.</a:t>
            </a:r>
          </a:p>
          <a:p>
            <a:pPr marL="285750" indent="-285750" algn="l">
              <a:buFont typeface="Wingdings" panose="05000000000000000000" pitchFamily="2" charset="2"/>
              <a:buChar char="Ø"/>
            </a:pPr>
            <a:r>
              <a:rPr lang="en-US" b="0" i="0" dirty="0">
                <a:solidFill>
                  <a:srgbClr val="0D0D0D"/>
                </a:solidFill>
                <a:effectLst/>
                <a:highlight>
                  <a:srgbClr val="FFFFFF"/>
                </a:highlight>
                <a:latin typeface="Söhne"/>
              </a:rPr>
              <a:t>The application ensures that each user can vote only once per ballot.</a:t>
            </a:r>
          </a:p>
          <a:p>
            <a:pPr marL="285750" indent="-285750" algn="l">
              <a:buFont typeface="Wingdings" panose="05000000000000000000" pitchFamily="2" charset="2"/>
              <a:buChar char="Ø"/>
            </a:pPr>
            <a:r>
              <a:rPr lang="en-US" b="0" i="0" dirty="0">
                <a:solidFill>
                  <a:srgbClr val="0D0D0D"/>
                </a:solidFill>
                <a:effectLst/>
                <a:highlight>
                  <a:srgbClr val="FFFFFF"/>
                </a:highlight>
                <a:latin typeface="Söhne"/>
              </a:rPr>
              <a:t>Depending on the type of ballot, users can select one or multiple options or rank choices according to their preferences.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8EECB0D2-D653-C849-B7D4-0A9E55D5C9F8}"/>
              </a:ext>
            </a:extLst>
          </p:cNvPr>
          <p:cNvSpPr txBox="1"/>
          <p:nvPr/>
        </p:nvSpPr>
        <p:spPr>
          <a:xfrm>
            <a:off x="928688" y="1024269"/>
            <a:ext cx="4581524" cy="1815882"/>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rgbClr val="0D0D0D"/>
                </a:solidFill>
                <a:effectLst/>
                <a:highlight>
                  <a:srgbClr val="FFFFFF"/>
                </a:highlight>
                <a:latin typeface="Söhne"/>
              </a:rPr>
              <a:t>In modern society, the need for efficient and secure      voting systems has become increasingly apparent. Traditional paper-based voting methods are often time-consuming, prone to errors, and lack transparency. Moreover, with the rise of digital technology, there is a growing demand for online voting platforms that can accommodate remote participation while ensuring the integrity and confidentiality of the voting process.</a:t>
            </a:r>
            <a:endParaRPr lang="ta-IN" dirty="0"/>
          </a:p>
        </p:txBody>
      </p:sp>
      <p:sp>
        <p:nvSpPr>
          <p:cNvPr id="7" name="TextBox 6">
            <a:extLst>
              <a:ext uri="{FF2B5EF4-FFF2-40B4-BE49-F238E27FC236}">
                <a16:creationId xmlns:a16="http://schemas.microsoft.com/office/drawing/2014/main" id="{BFF9988C-845F-D81B-0C1D-9B98642827E8}"/>
              </a:ext>
            </a:extLst>
          </p:cNvPr>
          <p:cNvSpPr txBox="1"/>
          <p:nvPr/>
        </p:nvSpPr>
        <p:spPr>
          <a:xfrm>
            <a:off x="138652" y="2840151"/>
            <a:ext cx="4581524" cy="307777"/>
          </a:xfrm>
          <a:prstGeom prst="rect">
            <a:avLst/>
          </a:prstGeom>
          <a:noFill/>
        </p:spPr>
        <p:txBody>
          <a:bodyPr wrap="square">
            <a:spAutoFit/>
          </a:bodyPr>
          <a:lstStyle/>
          <a:p>
            <a:r>
              <a:rPr lang="en-IN" b="0" i="0" dirty="0">
                <a:solidFill>
                  <a:srgbClr val="0D0D0D"/>
                </a:solidFill>
                <a:effectLst/>
                <a:highlight>
                  <a:srgbClr val="FFFFFF"/>
                </a:highlight>
                <a:latin typeface="Söhne"/>
              </a:rPr>
              <a:t>Key Challenges:</a:t>
            </a:r>
            <a:endParaRPr lang="ta-IN" dirty="0"/>
          </a:p>
        </p:txBody>
      </p:sp>
      <p:sp>
        <p:nvSpPr>
          <p:cNvPr id="9" name="TextBox 8">
            <a:extLst>
              <a:ext uri="{FF2B5EF4-FFF2-40B4-BE49-F238E27FC236}">
                <a16:creationId xmlns:a16="http://schemas.microsoft.com/office/drawing/2014/main" id="{AB374C94-4AFC-8390-7247-8149863EDE36}"/>
              </a:ext>
            </a:extLst>
          </p:cNvPr>
          <p:cNvSpPr txBox="1"/>
          <p:nvPr/>
        </p:nvSpPr>
        <p:spPr>
          <a:xfrm>
            <a:off x="1109663" y="3152762"/>
            <a:ext cx="4581524" cy="307777"/>
          </a:xfrm>
          <a:prstGeom prst="rect">
            <a:avLst/>
          </a:prstGeom>
          <a:noFill/>
        </p:spPr>
        <p:txBody>
          <a:bodyPr wrap="square">
            <a:spAutoFit/>
          </a:bodyPr>
          <a:lstStyle/>
          <a:p>
            <a:pPr marL="285750" indent="-285750">
              <a:buFont typeface="Wingdings" panose="05000000000000000000" pitchFamily="2" charset="2"/>
              <a:buChar char="ü"/>
            </a:pPr>
            <a:r>
              <a:rPr lang="en-IN" b="0" i="0" dirty="0">
                <a:solidFill>
                  <a:srgbClr val="0D0D0D"/>
                </a:solidFill>
                <a:effectLst/>
                <a:highlight>
                  <a:srgbClr val="FFFFFF"/>
                </a:highlight>
                <a:latin typeface="Söhne"/>
              </a:rPr>
              <a:t>Security</a:t>
            </a:r>
            <a:endParaRPr lang="ta-IN" dirty="0"/>
          </a:p>
        </p:txBody>
      </p:sp>
      <p:sp>
        <p:nvSpPr>
          <p:cNvPr id="11" name="TextBox 10">
            <a:extLst>
              <a:ext uri="{FF2B5EF4-FFF2-40B4-BE49-F238E27FC236}">
                <a16:creationId xmlns:a16="http://schemas.microsoft.com/office/drawing/2014/main" id="{BF255BF9-2C7D-E4BE-F3C7-CBBC12542963}"/>
              </a:ext>
            </a:extLst>
          </p:cNvPr>
          <p:cNvSpPr txBox="1"/>
          <p:nvPr/>
        </p:nvSpPr>
        <p:spPr>
          <a:xfrm>
            <a:off x="1109663" y="3423365"/>
            <a:ext cx="4581524" cy="307777"/>
          </a:xfrm>
          <a:prstGeom prst="rect">
            <a:avLst/>
          </a:prstGeom>
          <a:noFill/>
        </p:spPr>
        <p:txBody>
          <a:bodyPr wrap="square">
            <a:spAutoFit/>
          </a:bodyPr>
          <a:lstStyle/>
          <a:p>
            <a:pPr marL="285750" indent="-285750">
              <a:buFont typeface="Wingdings" panose="05000000000000000000" pitchFamily="2" charset="2"/>
              <a:buChar char="ü"/>
            </a:pPr>
            <a:r>
              <a:rPr lang="en-IN" b="0" i="0" dirty="0">
                <a:solidFill>
                  <a:srgbClr val="0D0D0D"/>
                </a:solidFill>
                <a:effectLst/>
                <a:highlight>
                  <a:srgbClr val="FFFFFF"/>
                </a:highlight>
                <a:latin typeface="Söhne"/>
              </a:rPr>
              <a:t>User Experience</a:t>
            </a:r>
            <a:endParaRPr lang="ta-IN" dirty="0"/>
          </a:p>
        </p:txBody>
      </p:sp>
      <p:sp>
        <p:nvSpPr>
          <p:cNvPr id="15" name="TextBox 14">
            <a:extLst>
              <a:ext uri="{FF2B5EF4-FFF2-40B4-BE49-F238E27FC236}">
                <a16:creationId xmlns:a16="http://schemas.microsoft.com/office/drawing/2014/main" id="{C34AFD43-8385-E6A5-05A3-8E5D6F6F6EDA}"/>
              </a:ext>
            </a:extLst>
          </p:cNvPr>
          <p:cNvSpPr txBox="1"/>
          <p:nvPr/>
        </p:nvSpPr>
        <p:spPr>
          <a:xfrm>
            <a:off x="1109663" y="4023150"/>
            <a:ext cx="4581524" cy="307777"/>
          </a:xfrm>
          <a:prstGeom prst="rect">
            <a:avLst/>
          </a:prstGeom>
          <a:noFill/>
        </p:spPr>
        <p:txBody>
          <a:bodyPr wrap="square">
            <a:spAutoFit/>
          </a:bodyPr>
          <a:lstStyle/>
          <a:p>
            <a:pPr marL="285750" indent="-285750">
              <a:buFont typeface="Wingdings" panose="05000000000000000000" pitchFamily="2" charset="2"/>
              <a:buChar char="ü"/>
            </a:pPr>
            <a:r>
              <a:rPr lang="en-IN" b="0" i="0" dirty="0">
                <a:solidFill>
                  <a:srgbClr val="0D0D0D"/>
                </a:solidFill>
                <a:effectLst/>
                <a:highlight>
                  <a:srgbClr val="FFFFFF"/>
                </a:highlight>
                <a:latin typeface="Söhne"/>
              </a:rPr>
              <a:t>Administration Tools</a:t>
            </a:r>
            <a:endParaRPr lang="ta-IN" dirty="0"/>
          </a:p>
        </p:txBody>
      </p:sp>
      <p:sp>
        <p:nvSpPr>
          <p:cNvPr id="17" name="TextBox 16">
            <a:extLst>
              <a:ext uri="{FF2B5EF4-FFF2-40B4-BE49-F238E27FC236}">
                <a16:creationId xmlns:a16="http://schemas.microsoft.com/office/drawing/2014/main" id="{7B80FD99-D234-BB1E-E6D2-96A84AC17325}"/>
              </a:ext>
            </a:extLst>
          </p:cNvPr>
          <p:cNvSpPr txBox="1"/>
          <p:nvPr/>
        </p:nvSpPr>
        <p:spPr>
          <a:xfrm>
            <a:off x="1109663" y="4307481"/>
            <a:ext cx="4581524" cy="307777"/>
          </a:xfrm>
          <a:prstGeom prst="rect">
            <a:avLst/>
          </a:prstGeom>
          <a:noFill/>
        </p:spPr>
        <p:txBody>
          <a:bodyPr wrap="square">
            <a:spAutoFit/>
          </a:bodyPr>
          <a:lstStyle/>
          <a:p>
            <a:pPr marL="285750" indent="-285750">
              <a:buFont typeface="Wingdings" panose="05000000000000000000" pitchFamily="2" charset="2"/>
              <a:buChar char="ü"/>
            </a:pPr>
            <a:r>
              <a:rPr lang="en-IN" b="0" i="0" dirty="0">
                <a:solidFill>
                  <a:srgbClr val="0D0D0D"/>
                </a:solidFill>
                <a:effectLst/>
                <a:highlight>
                  <a:srgbClr val="FFFFFF"/>
                </a:highlight>
                <a:latin typeface="Söhne"/>
              </a:rPr>
              <a:t>Legal and Regulatory Compliance</a:t>
            </a:r>
            <a:endParaRPr lang="ta-IN" dirty="0"/>
          </a:p>
        </p:txBody>
      </p:sp>
      <p:sp>
        <p:nvSpPr>
          <p:cNvPr id="19" name="TextBox 18">
            <a:extLst>
              <a:ext uri="{FF2B5EF4-FFF2-40B4-BE49-F238E27FC236}">
                <a16:creationId xmlns:a16="http://schemas.microsoft.com/office/drawing/2014/main" id="{EC86A0AD-14D8-43DA-BE27-CE199CF9BF24}"/>
              </a:ext>
            </a:extLst>
          </p:cNvPr>
          <p:cNvSpPr txBox="1"/>
          <p:nvPr/>
        </p:nvSpPr>
        <p:spPr>
          <a:xfrm>
            <a:off x="1109663" y="3719419"/>
            <a:ext cx="4581524" cy="307777"/>
          </a:xfrm>
          <a:prstGeom prst="rect">
            <a:avLst/>
          </a:prstGeom>
          <a:noFill/>
        </p:spPr>
        <p:txBody>
          <a:bodyPr wrap="square">
            <a:spAutoFit/>
          </a:bodyPr>
          <a:lstStyle/>
          <a:p>
            <a:pPr marL="285750" indent="-285750">
              <a:buFont typeface="Wingdings" panose="05000000000000000000" pitchFamily="2" charset="2"/>
              <a:buChar char="ü"/>
            </a:pPr>
            <a:r>
              <a:rPr lang="en-IN" b="0" i="0" dirty="0">
                <a:solidFill>
                  <a:srgbClr val="0D0D0D"/>
                </a:solidFill>
                <a:effectLst/>
                <a:highlight>
                  <a:srgbClr val="FFFFFF"/>
                </a:highlight>
                <a:latin typeface="Söhne"/>
              </a:rPr>
              <a:t>Scalability</a:t>
            </a:r>
            <a:endParaRPr lang="ta-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A4EE776E-0F57-7938-DD90-7FCEB1F0653B}"/>
              </a:ext>
            </a:extLst>
          </p:cNvPr>
          <p:cNvSpPr txBox="1"/>
          <p:nvPr/>
        </p:nvSpPr>
        <p:spPr>
          <a:xfrm>
            <a:off x="131032" y="1070142"/>
            <a:ext cx="4581524" cy="1169551"/>
          </a:xfrm>
          <a:prstGeom prst="rect">
            <a:avLst/>
          </a:prstGeom>
          <a:noFill/>
        </p:spPr>
        <p:txBody>
          <a:bodyPr wrap="square">
            <a:spAutoFit/>
          </a:bodyPr>
          <a:lstStyle/>
          <a:p>
            <a:pPr algn="l"/>
            <a:r>
              <a:rPr lang="en-US" b="0" i="0" dirty="0">
                <a:solidFill>
                  <a:srgbClr val="0D0D0D"/>
                </a:solidFill>
                <a:effectLst/>
                <a:highlight>
                  <a:srgbClr val="FFFFFF"/>
                </a:highlight>
                <a:latin typeface="Söhne"/>
              </a:rPr>
              <a:t>Introduction:</a:t>
            </a:r>
          </a:p>
          <a:p>
            <a:pPr marL="285750" indent="-285750" algn="l">
              <a:buFont typeface="Wingdings" panose="05000000000000000000" pitchFamily="2" charset="2"/>
              <a:buChar char="Ø"/>
            </a:pPr>
            <a:r>
              <a:rPr lang="en-US" b="0" i="0" dirty="0">
                <a:solidFill>
                  <a:srgbClr val="0D0D0D"/>
                </a:solidFill>
                <a:effectLst/>
                <a:highlight>
                  <a:srgbClr val="FFFFFF"/>
                </a:highlight>
                <a:latin typeface="Söhne"/>
              </a:rPr>
              <a:t>The Voting Application is a web-based platform developed using the Django framework, aimed at facilitating fair and secure voting processes for various purposes such as elections, surveys, and opinion polls.</a:t>
            </a:r>
          </a:p>
        </p:txBody>
      </p:sp>
      <p:sp>
        <p:nvSpPr>
          <p:cNvPr id="7" name="TextBox 6">
            <a:extLst>
              <a:ext uri="{FF2B5EF4-FFF2-40B4-BE49-F238E27FC236}">
                <a16:creationId xmlns:a16="http://schemas.microsoft.com/office/drawing/2014/main" id="{E436C5A8-93B9-42C9-41CA-99EE277D326D}"/>
              </a:ext>
            </a:extLst>
          </p:cNvPr>
          <p:cNvSpPr txBox="1"/>
          <p:nvPr/>
        </p:nvSpPr>
        <p:spPr>
          <a:xfrm>
            <a:off x="131032" y="2239576"/>
            <a:ext cx="4581524" cy="954107"/>
          </a:xfrm>
          <a:prstGeom prst="rect">
            <a:avLst/>
          </a:prstGeom>
          <a:noFill/>
        </p:spPr>
        <p:txBody>
          <a:bodyPr wrap="square">
            <a:spAutoFit/>
          </a:bodyPr>
          <a:lstStyle/>
          <a:p>
            <a:pPr algn="l"/>
            <a:r>
              <a:rPr lang="en-US" b="0" i="0" dirty="0">
                <a:solidFill>
                  <a:srgbClr val="0D0D0D"/>
                </a:solidFill>
                <a:effectLst/>
                <a:highlight>
                  <a:srgbClr val="FFFFFF"/>
                </a:highlight>
                <a:latin typeface="Söhne"/>
              </a:rPr>
              <a:t>Features:</a:t>
            </a:r>
          </a:p>
          <a:p>
            <a:pPr marL="285750" indent="-285750" algn="l">
              <a:buFont typeface="Wingdings" panose="05000000000000000000" pitchFamily="2" charset="2"/>
              <a:buChar char="Ø"/>
            </a:pPr>
            <a:r>
              <a:rPr lang="en-US" b="0" i="0" dirty="0">
                <a:solidFill>
                  <a:srgbClr val="0D0D0D"/>
                </a:solidFill>
                <a:effectLst/>
                <a:highlight>
                  <a:srgbClr val="FFFFFF"/>
                </a:highlight>
                <a:latin typeface="Söhne"/>
              </a:rPr>
              <a:t>User Authentication and Authorization: Implement user registration, login, and access control mechanisms to ensure secure access to the platform.</a:t>
            </a:r>
          </a:p>
        </p:txBody>
      </p:sp>
      <p:sp>
        <p:nvSpPr>
          <p:cNvPr id="9" name="TextBox 8">
            <a:extLst>
              <a:ext uri="{FF2B5EF4-FFF2-40B4-BE49-F238E27FC236}">
                <a16:creationId xmlns:a16="http://schemas.microsoft.com/office/drawing/2014/main" id="{51F91ABD-5BFD-A59D-9658-3A900BC51A6A}"/>
              </a:ext>
            </a:extLst>
          </p:cNvPr>
          <p:cNvSpPr txBox="1"/>
          <p:nvPr/>
        </p:nvSpPr>
        <p:spPr>
          <a:xfrm>
            <a:off x="131032" y="3230882"/>
            <a:ext cx="4581524" cy="1169551"/>
          </a:xfrm>
          <a:prstGeom prst="rect">
            <a:avLst/>
          </a:prstGeom>
          <a:noFill/>
        </p:spPr>
        <p:txBody>
          <a:bodyPr wrap="square">
            <a:spAutoFit/>
          </a:bodyPr>
          <a:lstStyle/>
          <a:p>
            <a:pPr algn="l"/>
            <a:r>
              <a:rPr lang="en-IN" b="0" i="0" dirty="0">
                <a:solidFill>
                  <a:srgbClr val="0D0D0D"/>
                </a:solidFill>
                <a:effectLst/>
                <a:highlight>
                  <a:srgbClr val="FFFFFF"/>
                </a:highlight>
                <a:latin typeface="Söhne"/>
              </a:rPr>
              <a:t>Technologies:</a:t>
            </a:r>
          </a:p>
          <a:p>
            <a:pPr marL="285750" indent="-285750" algn="l">
              <a:buFont typeface="Wingdings" panose="05000000000000000000" pitchFamily="2" charset="2"/>
              <a:buChar char="Ø"/>
            </a:pPr>
            <a:r>
              <a:rPr lang="en-IN" b="0" i="0" dirty="0">
                <a:solidFill>
                  <a:srgbClr val="0D0D0D"/>
                </a:solidFill>
                <a:effectLst/>
                <a:highlight>
                  <a:srgbClr val="FFFFFF"/>
                </a:highlight>
                <a:latin typeface="Söhne"/>
              </a:rPr>
              <a:t>Backend: Django framework for server-side logic, ORM, and routing.</a:t>
            </a:r>
          </a:p>
          <a:p>
            <a:pPr marL="285750" indent="-285750" algn="l">
              <a:buFont typeface="Wingdings" panose="05000000000000000000" pitchFamily="2" charset="2"/>
              <a:buChar char="Ø"/>
            </a:pPr>
            <a:r>
              <a:rPr lang="en-IN" b="0" i="0" dirty="0">
                <a:solidFill>
                  <a:srgbClr val="0D0D0D"/>
                </a:solidFill>
                <a:effectLst/>
                <a:highlight>
                  <a:srgbClr val="FFFFFF"/>
                </a:highlight>
                <a:latin typeface="Söhne"/>
              </a:rPr>
              <a:t>Frontend: HTML, CSS, JavaScript, and frameworks like Bootstrap for responsive design and interactivity.</a:t>
            </a:r>
          </a:p>
        </p:txBody>
      </p:sp>
      <p:sp>
        <p:nvSpPr>
          <p:cNvPr id="11" name="TextBox 10">
            <a:extLst>
              <a:ext uri="{FF2B5EF4-FFF2-40B4-BE49-F238E27FC236}">
                <a16:creationId xmlns:a16="http://schemas.microsoft.com/office/drawing/2014/main" id="{B9827E20-EE35-A771-D277-2AC5A528126C}"/>
              </a:ext>
            </a:extLst>
          </p:cNvPr>
          <p:cNvSpPr txBox="1"/>
          <p:nvPr/>
        </p:nvSpPr>
        <p:spPr>
          <a:xfrm>
            <a:off x="4572000" y="1070259"/>
            <a:ext cx="4581524" cy="1600438"/>
          </a:xfrm>
          <a:prstGeom prst="rect">
            <a:avLst/>
          </a:prstGeom>
          <a:noFill/>
        </p:spPr>
        <p:txBody>
          <a:bodyPr wrap="square">
            <a:spAutoFit/>
          </a:bodyPr>
          <a:lstStyle/>
          <a:p>
            <a:pPr algn="l"/>
            <a:r>
              <a:rPr lang="en-US" b="0" i="0" dirty="0">
                <a:solidFill>
                  <a:srgbClr val="0D0D0D"/>
                </a:solidFill>
                <a:effectLst/>
                <a:highlight>
                  <a:srgbClr val="FFFFFF"/>
                </a:highlight>
                <a:latin typeface="Söhne"/>
              </a:rPr>
              <a:t>Development Process:</a:t>
            </a:r>
          </a:p>
          <a:p>
            <a:pPr marL="285750" indent="-285750" algn="l">
              <a:buFont typeface="Wingdings" panose="05000000000000000000" pitchFamily="2" charset="2"/>
              <a:buChar char="Ø"/>
            </a:pPr>
            <a:r>
              <a:rPr lang="en-US" b="0" i="0" dirty="0">
                <a:solidFill>
                  <a:srgbClr val="0D0D0D"/>
                </a:solidFill>
                <a:effectLst/>
                <a:highlight>
                  <a:srgbClr val="FFFFFF"/>
                </a:highlight>
                <a:latin typeface="Söhne"/>
              </a:rPr>
              <a:t>Agile methodology with iterative development cycles, continuous integration, and frequent feedback from stakeholders.</a:t>
            </a:r>
          </a:p>
          <a:p>
            <a:pPr marL="285750" indent="-285750" algn="l">
              <a:buFont typeface="Wingdings" panose="05000000000000000000" pitchFamily="2" charset="2"/>
              <a:buChar char="Ø"/>
            </a:pPr>
            <a:r>
              <a:rPr lang="en-US" b="0" i="0" dirty="0">
                <a:solidFill>
                  <a:srgbClr val="0D0D0D"/>
                </a:solidFill>
                <a:effectLst/>
                <a:highlight>
                  <a:srgbClr val="FFFFFF"/>
                </a:highlight>
                <a:latin typeface="Söhne"/>
              </a:rPr>
              <a:t>Divide the project into smaller tasks, such as user authentication, ballot creation, voting process, etc., and prioritize them based on importance and dependencies.</a:t>
            </a:r>
          </a:p>
        </p:txBody>
      </p:sp>
      <p:sp>
        <p:nvSpPr>
          <p:cNvPr id="13" name="TextBox 12">
            <a:extLst>
              <a:ext uri="{FF2B5EF4-FFF2-40B4-BE49-F238E27FC236}">
                <a16:creationId xmlns:a16="http://schemas.microsoft.com/office/drawing/2014/main" id="{BFB3F2D6-A59F-F833-589A-9D7B60669BAB}"/>
              </a:ext>
            </a:extLst>
          </p:cNvPr>
          <p:cNvSpPr txBox="1"/>
          <p:nvPr/>
        </p:nvSpPr>
        <p:spPr>
          <a:xfrm>
            <a:off x="4572000" y="2955405"/>
            <a:ext cx="4581524" cy="1384995"/>
          </a:xfrm>
          <a:prstGeom prst="rect">
            <a:avLst/>
          </a:prstGeom>
          <a:noFill/>
        </p:spPr>
        <p:txBody>
          <a:bodyPr wrap="square">
            <a:spAutoFit/>
          </a:bodyPr>
          <a:lstStyle/>
          <a:p>
            <a:pPr algn="l"/>
            <a:r>
              <a:rPr lang="en-US" b="0" i="0" dirty="0">
                <a:solidFill>
                  <a:srgbClr val="0D0D0D"/>
                </a:solidFill>
                <a:effectLst/>
                <a:highlight>
                  <a:srgbClr val="FFFFFF"/>
                </a:highlight>
                <a:latin typeface="Söhne"/>
              </a:rPr>
              <a:t>Conclusion:</a:t>
            </a:r>
          </a:p>
          <a:p>
            <a:pPr marL="285750" indent="-285750" algn="l">
              <a:buFont typeface="Wingdings" panose="05000000000000000000" pitchFamily="2" charset="2"/>
              <a:buChar char="Ø"/>
            </a:pPr>
            <a:r>
              <a:rPr lang="en-US" b="0" i="0" dirty="0">
                <a:solidFill>
                  <a:srgbClr val="0D0D0D"/>
                </a:solidFill>
                <a:effectLst/>
                <a:highlight>
                  <a:srgbClr val="FFFFFF"/>
                </a:highlight>
                <a:latin typeface="Söhne"/>
              </a:rPr>
              <a:t>The Voting Application aims to provide a reliable, secure, and user-friendly platform for conducting various voting activities, promoting democratic participation, transparency, and trust in the electoral process.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B0DEB8A7-6754-B75F-959F-601BD472B99A}"/>
              </a:ext>
            </a:extLst>
          </p:cNvPr>
          <p:cNvSpPr txBox="1"/>
          <p:nvPr/>
        </p:nvSpPr>
        <p:spPr>
          <a:xfrm>
            <a:off x="15986" y="1043798"/>
            <a:ext cx="4581524" cy="1600438"/>
          </a:xfrm>
          <a:prstGeom prst="rect">
            <a:avLst/>
          </a:prstGeom>
          <a:noFill/>
        </p:spPr>
        <p:txBody>
          <a:bodyPr wrap="square">
            <a:spAutoFit/>
          </a:bodyPr>
          <a:lstStyle/>
          <a:p>
            <a:pPr algn="l"/>
            <a:r>
              <a:rPr lang="en-US" b="0" i="0" dirty="0">
                <a:solidFill>
                  <a:srgbClr val="0D0D0D"/>
                </a:solidFill>
                <a:effectLst/>
                <a:highlight>
                  <a:srgbClr val="FFFFFF"/>
                </a:highlight>
                <a:latin typeface="Söhne"/>
              </a:rPr>
              <a:t>Overview:</a:t>
            </a:r>
          </a:p>
          <a:p>
            <a:pPr marL="285750" indent="-285750" algn="l">
              <a:buFont typeface="Wingdings" panose="05000000000000000000" pitchFamily="2" charset="2"/>
              <a:buChar char="Ø"/>
            </a:pPr>
            <a:r>
              <a:rPr lang="en-US" b="0" i="0" dirty="0">
                <a:solidFill>
                  <a:srgbClr val="0D0D0D"/>
                </a:solidFill>
                <a:effectLst/>
                <a:highlight>
                  <a:srgbClr val="FFFFFF"/>
                </a:highlight>
                <a:latin typeface="Söhne"/>
              </a:rPr>
              <a:t>The proposed solution is to develop a robust, secure, and user-friendly Voting Application using the Django framework. The application will provide a platform for conducting different types of elections, surveys, and polls while ensuring integrity, confidentiality, and accessibility.</a:t>
            </a:r>
          </a:p>
        </p:txBody>
      </p:sp>
      <p:sp>
        <p:nvSpPr>
          <p:cNvPr id="7" name="TextBox 6">
            <a:extLst>
              <a:ext uri="{FF2B5EF4-FFF2-40B4-BE49-F238E27FC236}">
                <a16:creationId xmlns:a16="http://schemas.microsoft.com/office/drawing/2014/main" id="{ED333B47-B759-3AC6-A297-6BAE01FF90B9}"/>
              </a:ext>
            </a:extLst>
          </p:cNvPr>
          <p:cNvSpPr txBox="1"/>
          <p:nvPr/>
        </p:nvSpPr>
        <p:spPr>
          <a:xfrm>
            <a:off x="-9524" y="2842649"/>
            <a:ext cx="4581524" cy="307777"/>
          </a:xfrm>
          <a:prstGeom prst="rect">
            <a:avLst/>
          </a:prstGeom>
          <a:noFill/>
        </p:spPr>
        <p:txBody>
          <a:bodyPr wrap="square">
            <a:spAutoFit/>
          </a:bodyPr>
          <a:lstStyle/>
          <a:p>
            <a:r>
              <a:rPr lang="en-IN" b="0" i="0" dirty="0">
                <a:solidFill>
                  <a:srgbClr val="0D0D0D"/>
                </a:solidFill>
                <a:effectLst/>
                <a:highlight>
                  <a:srgbClr val="FFFFFF"/>
                </a:highlight>
                <a:latin typeface="Söhne"/>
              </a:rPr>
              <a:t>Key Components:</a:t>
            </a:r>
            <a:endParaRPr lang="ta-IN" dirty="0"/>
          </a:p>
        </p:txBody>
      </p:sp>
      <p:sp>
        <p:nvSpPr>
          <p:cNvPr id="9" name="TextBox 8">
            <a:extLst>
              <a:ext uri="{FF2B5EF4-FFF2-40B4-BE49-F238E27FC236}">
                <a16:creationId xmlns:a16="http://schemas.microsoft.com/office/drawing/2014/main" id="{C4029045-6621-76B1-E5CF-318ED901E246}"/>
              </a:ext>
            </a:extLst>
          </p:cNvPr>
          <p:cNvSpPr txBox="1"/>
          <p:nvPr/>
        </p:nvSpPr>
        <p:spPr>
          <a:xfrm>
            <a:off x="138533" y="3205514"/>
            <a:ext cx="4581524" cy="1169551"/>
          </a:xfrm>
          <a:prstGeom prst="rect">
            <a:avLst/>
          </a:prstGeom>
          <a:noFill/>
        </p:spPr>
        <p:txBody>
          <a:bodyPr wrap="square">
            <a:spAutoFit/>
          </a:bodyPr>
          <a:lstStyle/>
          <a:p>
            <a:pPr algn="l"/>
            <a:r>
              <a:rPr lang="en-US" b="0" i="0" dirty="0">
                <a:solidFill>
                  <a:srgbClr val="0D0D0D"/>
                </a:solidFill>
                <a:effectLst/>
                <a:highlight>
                  <a:srgbClr val="FFFFFF"/>
                </a:highlight>
                <a:latin typeface="Söhne"/>
              </a:rPr>
              <a:t>User Authentication and Authorization:</a:t>
            </a:r>
          </a:p>
          <a:p>
            <a:pPr marL="285750" indent="-285750" algn="l">
              <a:buFont typeface="Wingdings" panose="05000000000000000000" pitchFamily="2" charset="2"/>
              <a:buChar char="ü"/>
            </a:pPr>
            <a:r>
              <a:rPr lang="en-US" b="0" i="0" dirty="0">
                <a:solidFill>
                  <a:srgbClr val="0D0D0D"/>
                </a:solidFill>
                <a:effectLst/>
                <a:highlight>
                  <a:srgbClr val="FFFFFF"/>
                </a:highlight>
                <a:latin typeface="Söhne"/>
              </a:rPr>
              <a:t>Implement user registration, login, and password reset functionalities.</a:t>
            </a:r>
          </a:p>
          <a:p>
            <a:pPr marL="285750" indent="-285750" algn="l">
              <a:buFont typeface="Wingdings" panose="05000000000000000000" pitchFamily="2" charset="2"/>
              <a:buChar char="ü"/>
            </a:pPr>
            <a:r>
              <a:rPr lang="en-US" b="0" i="0" dirty="0">
                <a:solidFill>
                  <a:srgbClr val="0D0D0D"/>
                </a:solidFill>
                <a:effectLst/>
                <a:highlight>
                  <a:srgbClr val="FFFFFF"/>
                </a:highlight>
                <a:latin typeface="Söhne"/>
              </a:rPr>
              <a:t>Differentiate between administrators and regular users with varying levels of access rights.</a:t>
            </a:r>
          </a:p>
        </p:txBody>
      </p:sp>
      <p:sp>
        <p:nvSpPr>
          <p:cNvPr id="12" name="TextBox 11">
            <a:extLst>
              <a:ext uri="{FF2B5EF4-FFF2-40B4-BE49-F238E27FC236}">
                <a16:creationId xmlns:a16="http://schemas.microsoft.com/office/drawing/2014/main" id="{F3AAF4E7-A2F3-F2D6-84D5-BBFC6498263A}"/>
              </a:ext>
            </a:extLst>
          </p:cNvPr>
          <p:cNvSpPr txBox="1"/>
          <p:nvPr/>
        </p:nvSpPr>
        <p:spPr>
          <a:xfrm>
            <a:off x="4572000" y="1102220"/>
            <a:ext cx="4581524" cy="1169551"/>
          </a:xfrm>
          <a:prstGeom prst="rect">
            <a:avLst/>
          </a:prstGeom>
          <a:noFill/>
        </p:spPr>
        <p:txBody>
          <a:bodyPr wrap="square">
            <a:spAutoFit/>
          </a:bodyPr>
          <a:lstStyle/>
          <a:p>
            <a:pPr algn="l"/>
            <a:r>
              <a:rPr lang="en-US" b="0" i="0" dirty="0">
                <a:solidFill>
                  <a:srgbClr val="0D0D0D"/>
                </a:solidFill>
                <a:effectLst/>
                <a:highlight>
                  <a:srgbClr val="FFFFFF"/>
                </a:highlight>
                <a:latin typeface="Söhne"/>
              </a:rPr>
              <a:t>Real-time Results:</a:t>
            </a:r>
          </a:p>
          <a:p>
            <a:pPr marL="285750" indent="-285750" algn="l">
              <a:buFont typeface="Wingdings" panose="05000000000000000000" pitchFamily="2" charset="2"/>
              <a:buChar char="ü"/>
            </a:pPr>
            <a:r>
              <a:rPr lang="en-US" b="0" i="0" dirty="0">
                <a:solidFill>
                  <a:srgbClr val="0D0D0D"/>
                </a:solidFill>
                <a:effectLst/>
                <a:highlight>
                  <a:srgbClr val="FFFFFF"/>
                </a:highlight>
                <a:latin typeface="Söhne"/>
              </a:rPr>
              <a:t>Calculate and display voting results in real-time using dynamic charts, graphs, and tables.</a:t>
            </a:r>
          </a:p>
          <a:p>
            <a:pPr marL="285750" indent="-285750" algn="l">
              <a:buFont typeface="Wingdings" panose="05000000000000000000" pitchFamily="2" charset="2"/>
              <a:buChar char="ü"/>
            </a:pPr>
            <a:r>
              <a:rPr lang="en-US" b="0" i="0" dirty="0">
                <a:solidFill>
                  <a:srgbClr val="0D0D0D"/>
                </a:solidFill>
                <a:effectLst/>
                <a:highlight>
                  <a:srgbClr val="FFFFFF"/>
                </a:highlight>
                <a:latin typeface="Söhne"/>
              </a:rPr>
              <a:t>Enable users to track the progress of ongoing voting activities and view final results once voting is completed.</a:t>
            </a:r>
          </a:p>
        </p:txBody>
      </p:sp>
      <p:sp>
        <p:nvSpPr>
          <p:cNvPr id="14" name="TextBox 13">
            <a:extLst>
              <a:ext uri="{FF2B5EF4-FFF2-40B4-BE49-F238E27FC236}">
                <a16:creationId xmlns:a16="http://schemas.microsoft.com/office/drawing/2014/main" id="{B23A6B34-9B98-E00F-7587-B5B2FFA8733F}"/>
              </a:ext>
            </a:extLst>
          </p:cNvPr>
          <p:cNvSpPr txBox="1"/>
          <p:nvPr/>
        </p:nvSpPr>
        <p:spPr>
          <a:xfrm>
            <a:off x="4572000" y="2576290"/>
            <a:ext cx="4591050" cy="1815882"/>
          </a:xfrm>
          <a:prstGeom prst="rect">
            <a:avLst/>
          </a:prstGeom>
          <a:noFill/>
        </p:spPr>
        <p:txBody>
          <a:bodyPr wrap="square">
            <a:spAutoFit/>
          </a:bodyPr>
          <a:lstStyle/>
          <a:p>
            <a:pPr algn="l"/>
            <a:r>
              <a:rPr lang="en-US" b="0" i="0" dirty="0">
                <a:solidFill>
                  <a:srgbClr val="0D0D0D"/>
                </a:solidFill>
                <a:effectLst/>
                <a:highlight>
                  <a:srgbClr val="FFFFFF"/>
                </a:highlight>
                <a:latin typeface="Söhne"/>
              </a:rPr>
              <a:t>Testing and Quality Assurance:</a:t>
            </a:r>
          </a:p>
          <a:p>
            <a:pPr marL="285750" indent="-285750" algn="l">
              <a:buFont typeface="Wingdings" panose="05000000000000000000" pitchFamily="2" charset="2"/>
              <a:buChar char="ü"/>
            </a:pPr>
            <a:r>
              <a:rPr lang="en-US" b="0" i="0" dirty="0">
                <a:solidFill>
                  <a:srgbClr val="0D0D0D"/>
                </a:solidFill>
                <a:effectLst/>
                <a:highlight>
                  <a:srgbClr val="FFFFFF"/>
                </a:highlight>
                <a:latin typeface="Söhne"/>
              </a:rPr>
              <a:t>Conduct thorough testing, including unit tests, integration tests, and end-to-end tests, to ensure the reliability and functionality of the application.</a:t>
            </a:r>
          </a:p>
          <a:p>
            <a:pPr marL="285750" indent="-285750" algn="l">
              <a:buFont typeface="Wingdings" panose="05000000000000000000" pitchFamily="2" charset="2"/>
              <a:buChar char="ü"/>
            </a:pPr>
            <a:r>
              <a:rPr lang="en-US" b="0" i="0" dirty="0">
                <a:solidFill>
                  <a:srgbClr val="0D0D0D"/>
                </a:solidFill>
                <a:effectLst/>
                <a:highlight>
                  <a:srgbClr val="FFFFFF"/>
                </a:highlight>
                <a:latin typeface="Söhne"/>
              </a:rPr>
              <a:t>Perform security testing, vulnerability assessments, and penetration testing to identify and mitigate potential security risks.</a:t>
            </a:r>
          </a:p>
          <a:p>
            <a:pPr algn="l">
              <a:buFont typeface="Arial" panose="020B0604020202020204" pitchFamily="34" charset="0"/>
              <a:buChar char="•"/>
            </a:pPr>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B3A57517-816B-EC13-A931-39E6E9531EF4}"/>
              </a:ext>
            </a:extLst>
          </p:cNvPr>
          <p:cNvSpPr txBox="1"/>
          <p:nvPr/>
        </p:nvSpPr>
        <p:spPr>
          <a:xfrm>
            <a:off x="-9524" y="667464"/>
            <a:ext cx="4581524" cy="3754874"/>
          </a:xfrm>
          <a:prstGeom prst="rect">
            <a:avLst/>
          </a:prstGeom>
          <a:noFill/>
        </p:spPr>
        <p:txBody>
          <a:bodyPr wrap="square">
            <a:spAutoFit/>
          </a:bodyPr>
          <a:lstStyle/>
          <a:p>
            <a:pPr algn="l"/>
            <a:r>
              <a:rPr lang="en-US" b="0" i="0" dirty="0">
                <a:solidFill>
                  <a:srgbClr val="0D0D0D"/>
                </a:solidFill>
                <a:effectLst/>
                <a:highlight>
                  <a:srgbClr val="FFFFFF"/>
                </a:highlight>
                <a:latin typeface="Söhne"/>
              </a:rPr>
              <a:t>Ballot Management:</a:t>
            </a:r>
          </a:p>
          <a:p>
            <a:pPr marL="742950" lvl="1" indent="-285750" algn="l">
              <a:buFont typeface="Wingdings" panose="05000000000000000000" pitchFamily="2" charset="2"/>
              <a:buChar char="ü"/>
            </a:pPr>
            <a:r>
              <a:rPr lang="en-US" b="0" i="0" dirty="0">
                <a:solidFill>
                  <a:srgbClr val="0D0D0D"/>
                </a:solidFill>
                <a:effectLst/>
                <a:highlight>
                  <a:srgbClr val="FFFFFF"/>
                </a:highlight>
                <a:latin typeface="Söhne"/>
              </a:rPr>
              <a:t>Allow administrators to create, edit, and delete ballots.</a:t>
            </a:r>
          </a:p>
          <a:p>
            <a:pPr marL="742950" lvl="1" indent="-285750" algn="l">
              <a:buFont typeface="Wingdings" panose="05000000000000000000" pitchFamily="2" charset="2"/>
              <a:buChar char="ü"/>
            </a:pPr>
            <a:r>
              <a:rPr lang="en-US" b="0" i="0" dirty="0">
                <a:solidFill>
                  <a:srgbClr val="0D0D0D"/>
                </a:solidFill>
                <a:effectLst/>
                <a:highlight>
                  <a:srgbClr val="FFFFFF"/>
                </a:highlight>
                <a:latin typeface="Söhne"/>
              </a:rPr>
              <a:t>Support various types of ballots such as single-choice, multiple-choice, and ranked-choice.</a:t>
            </a:r>
          </a:p>
          <a:p>
            <a:pPr marL="742950" lvl="1" indent="-285750" algn="l">
              <a:buFont typeface="Wingdings" panose="05000000000000000000" pitchFamily="2" charset="2"/>
              <a:buChar char="ü"/>
            </a:pPr>
            <a:r>
              <a:rPr lang="en-US" b="0" i="0" dirty="0">
                <a:solidFill>
                  <a:srgbClr val="0D0D0D"/>
                </a:solidFill>
                <a:effectLst/>
                <a:highlight>
                  <a:srgbClr val="FFFFFF"/>
                </a:highlight>
                <a:latin typeface="Söhne"/>
              </a:rPr>
              <a:t>Enable customization of ballot titles, descriptions, options, and voting rules.</a:t>
            </a: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Voting Process:</a:t>
            </a:r>
          </a:p>
          <a:p>
            <a:pPr marL="742950" lvl="1" indent="-285750" algn="l">
              <a:buFont typeface="Wingdings" panose="05000000000000000000" pitchFamily="2" charset="2"/>
              <a:buChar char="ü"/>
            </a:pPr>
            <a:r>
              <a:rPr lang="en-US" b="0" i="0" dirty="0">
                <a:solidFill>
                  <a:srgbClr val="0D0D0D"/>
                </a:solidFill>
                <a:effectLst/>
                <a:highlight>
                  <a:srgbClr val="FFFFFF"/>
                </a:highlight>
                <a:latin typeface="Söhne"/>
              </a:rPr>
              <a:t>Provide users with a user-friendly interface to view available ballots and cast their votes securely.</a:t>
            </a:r>
          </a:p>
          <a:p>
            <a:pPr marL="742950" lvl="1" indent="-285750" algn="l">
              <a:buFont typeface="Wingdings" panose="05000000000000000000" pitchFamily="2" charset="2"/>
              <a:buChar char="ü"/>
            </a:pPr>
            <a:r>
              <a:rPr lang="en-US" b="0" i="0" dirty="0">
                <a:solidFill>
                  <a:srgbClr val="0D0D0D"/>
                </a:solidFill>
                <a:effectLst/>
                <a:highlight>
                  <a:srgbClr val="FFFFFF"/>
                </a:highlight>
                <a:latin typeface="Söhne"/>
              </a:rPr>
              <a:t>Ensure that each user can vote only once per ballot to maintain the integrity of the voting process.</a:t>
            </a:r>
          </a:p>
          <a:p>
            <a:pPr marL="742950" lvl="1" indent="-285750" algn="l">
              <a:buFont typeface="Wingdings" panose="05000000000000000000" pitchFamily="2" charset="2"/>
              <a:buChar char="ü"/>
            </a:pPr>
            <a:r>
              <a:rPr lang="en-US" b="0" i="0" dirty="0">
                <a:solidFill>
                  <a:srgbClr val="0D0D0D"/>
                </a:solidFill>
                <a:effectLst/>
                <a:highlight>
                  <a:srgbClr val="FFFFFF"/>
                </a:highlight>
                <a:latin typeface="Söhne"/>
              </a:rPr>
              <a:t>Handle different voting methods, including direct voting, proxy voting, and absentee voting.</a:t>
            </a:r>
          </a:p>
        </p:txBody>
      </p:sp>
      <p:sp>
        <p:nvSpPr>
          <p:cNvPr id="8" name="TextBox 7">
            <a:extLst>
              <a:ext uri="{FF2B5EF4-FFF2-40B4-BE49-F238E27FC236}">
                <a16:creationId xmlns:a16="http://schemas.microsoft.com/office/drawing/2014/main" id="{DB59EBD1-EE28-3429-D669-72B3DB4A795E}"/>
              </a:ext>
            </a:extLst>
          </p:cNvPr>
          <p:cNvSpPr txBox="1"/>
          <p:nvPr/>
        </p:nvSpPr>
        <p:spPr>
          <a:xfrm>
            <a:off x="4552950" y="752832"/>
            <a:ext cx="4591050" cy="3970318"/>
          </a:xfrm>
          <a:prstGeom prst="rect">
            <a:avLst/>
          </a:prstGeom>
          <a:noFill/>
        </p:spPr>
        <p:txBody>
          <a:bodyPr wrap="square">
            <a:spAutoFit/>
          </a:bodyPr>
          <a:lstStyle/>
          <a:p>
            <a:pPr algn="l"/>
            <a:r>
              <a:rPr lang="en-US" b="0" i="0" dirty="0">
                <a:solidFill>
                  <a:srgbClr val="0D0D0D"/>
                </a:solidFill>
                <a:effectLst/>
                <a:highlight>
                  <a:srgbClr val="FFFFFF"/>
                </a:highlight>
                <a:latin typeface="Söhne"/>
              </a:rPr>
              <a:t>  Administration Panel:</a:t>
            </a:r>
          </a:p>
          <a:p>
            <a:pPr marL="742950" lvl="1" indent="-285750" algn="l">
              <a:buFont typeface="Wingdings" panose="05000000000000000000" pitchFamily="2" charset="2"/>
              <a:buChar char="ü"/>
            </a:pPr>
            <a:r>
              <a:rPr lang="en-US" b="0" i="0" dirty="0">
                <a:solidFill>
                  <a:srgbClr val="0D0D0D"/>
                </a:solidFill>
                <a:effectLst/>
                <a:highlight>
                  <a:srgbClr val="FFFFFF"/>
                </a:highlight>
                <a:latin typeface="Söhne"/>
              </a:rPr>
              <a:t>Develop an intuitive dashboard for administrators to manage users, monitor voting activity, and analyze results.</a:t>
            </a:r>
          </a:p>
          <a:p>
            <a:pPr marL="742950" lvl="1" indent="-285750" algn="l">
              <a:buFont typeface="Wingdings" panose="05000000000000000000" pitchFamily="2" charset="2"/>
              <a:buChar char="ü"/>
            </a:pPr>
            <a:r>
              <a:rPr lang="en-US" b="0" i="0" dirty="0">
                <a:solidFill>
                  <a:srgbClr val="0D0D0D"/>
                </a:solidFill>
                <a:effectLst/>
                <a:highlight>
                  <a:srgbClr val="FFFFFF"/>
                </a:highlight>
                <a:latin typeface="Söhne"/>
              </a:rPr>
              <a:t>Include features for generating reports, exporting voting data, and conducting audits.</a:t>
            </a:r>
          </a:p>
          <a:p>
            <a:pPr marL="742950" lvl="1" indent="-285750" algn="l">
              <a:buFont typeface="Wingdings" panose="05000000000000000000" pitchFamily="2" charset="2"/>
              <a:buChar char="ü"/>
            </a:pPr>
            <a:r>
              <a:rPr lang="en-US" b="0" i="0" dirty="0">
                <a:solidFill>
                  <a:srgbClr val="0D0D0D"/>
                </a:solidFill>
                <a:effectLst/>
                <a:highlight>
                  <a:srgbClr val="FFFFFF"/>
                </a:highlight>
                <a:latin typeface="Söhne"/>
              </a:rPr>
              <a:t>Implement role-based access control to restrict access to sensitive administrative functionalities.</a:t>
            </a:r>
          </a:p>
          <a:p>
            <a:pPr algn="l"/>
            <a:r>
              <a:rPr lang="en-US" b="0" i="0" dirty="0">
                <a:solidFill>
                  <a:srgbClr val="0D0D0D"/>
                </a:solidFill>
                <a:effectLst/>
                <a:highlight>
                  <a:srgbClr val="FFFFFF"/>
                </a:highlight>
                <a:latin typeface="Söhne"/>
              </a:rPr>
              <a:t>Security and Compliance:</a:t>
            </a:r>
          </a:p>
          <a:p>
            <a:pPr marL="742950" lvl="1" indent="-285750" algn="l">
              <a:buFont typeface="Wingdings" panose="05000000000000000000" pitchFamily="2" charset="2"/>
              <a:buChar char="ü"/>
            </a:pPr>
            <a:r>
              <a:rPr lang="en-US" b="0" i="0" dirty="0">
                <a:solidFill>
                  <a:srgbClr val="0D0D0D"/>
                </a:solidFill>
                <a:effectLst/>
                <a:highlight>
                  <a:srgbClr val="FFFFFF"/>
                </a:highlight>
                <a:latin typeface="Söhne"/>
              </a:rPr>
              <a:t>Implement robust security measures to protect user data and prevent unauthorized access or tampering.</a:t>
            </a:r>
          </a:p>
          <a:p>
            <a:pPr marL="742950" lvl="1" indent="-285750" algn="l">
              <a:buFont typeface="Wingdings" panose="05000000000000000000" pitchFamily="2" charset="2"/>
              <a:buChar char="ü"/>
            </a:pPr>
            <a:r>
              <a:rPr lang="en-US" b="0" i="0" dirty="0">
                <a:solidFill>
                  <a:srgbClr val="0D0D0D"/>
                </a:solidFill>
                <a:effectLst/>
                <a:highlight>
                  <a:srgbClr val="FFFFFF"/>
                </a:highlight>
                <a:latin typeface="Söhne"/>
              </a:rPr>
              <a:t>Encrypt sensitive information, use HTTPS for secure communication, and follow best practices for secure coding.</a:t>
            </a:r>
          </a:p>
          <a:p>
            <a:pPr marL="742950" lvl="1" indent="-285750" algn="l">
              <a:buFont typeface="Wingdings" panose="05000000000000000000" pitchFamily="2" charset="2"/>
              <a:buChar char="ü"/>
            </a:pPr>
            <a:r>
              <a:rPr lang="en-US" b="0" i="0" dirty="0">
                <a:solidFill>
                  <a:srgbClr val="0D0D0D"/>
                </a:solidFill>
                <a:effectLst/>
                <a:highlight>
                  <a:srgbClr val="FFFFFF"/>
                </a:highlight>
                <a:latin typeface="Söhne"/>
              </a:rPr>
              <a:t>Ensure compliance with relevant legal and regulatory requirements, including data protection laws and electoral regulations.</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BED52B07-365E-341D-34AC-EC2B5A3CF826}"/>
              </a:ext>
            </a:extLst>
          </p:cNvPr>
          <p:cNvSpPr txBox="1"/>
          <p:nvPr/>
        </p:nvSpPr>
        <p:spPr>
          <a:xfrm>
            <a:off x="845820" y="755868"/>
            <a:ext cx="4581524" cy="1815882"/>
          </a:xfrm>
          <a:prstGeom prst="rect">
            <a:avLst/>
          </a:prstGeom>
          <a:noFill/>
        </p:spPr>
        <p:txBody>
          <a:bodyPr wrap="square">
            <a:spAutoFit/>
          </a:bodyPr>
          <a:lstStyle/>
          <a:p>
            <a:pPr algn="l"/>
            <a:r>
              <a:rPr lang="en-US" b="0" i="0" dirty="0">
                <a:solidFill>
                  <a:srgbClr val="0D0D0D"/>
                </a:solidFill>
                <a:effectLst/>
                <a:highlight>
                  <a:srgbClr val="FFFFFF"/>
                </a:highlight>
                <a:latin typeface="Söhne"/>
              </a:rPr>
              <a:t>Scalability and Performance:</a:t>
            </a:r>
          </a:p>
          <a:p>
            <a:pPr marL="285750" indent="-285750" algn="l">
              <a:buFont typeface="Wingdings" panose="05000000000000000000" pitchFamily="2" charset="2"/>
              <a:buChar char="ü"/>
            </a:pPr>
            <a:r>
              <a:rPr lang="en-US" b="0" i="0" dirty="0">
                <a:solidFill>
                  <a:srgbClr val="0D0D0D"/>
                </a:solidFill>
                <a:effectLst/>
                <a:highlight>
                  <a:srgbClr val="FFFFFF"/>
                </a:highlight>
                <a:latin typeface="Söhne"/>
              </a:rPr>
              <a:t>Design the application with scalability in mind to handle a large number of users and concurrent voting activities.</a:t>
            </a:r>
          </a:p>
          <a:p>
            <a:pPr marL="285750" indent="-285750" algn="l">
              <a:buFont typeface="Wingdings" panose="05000000000000000000" pitchFamily="2" charset="2"/>
              <a:buChar char="ü"/>
            </a:pPr>
            <a:r>
              <a:rPr lang="en-US" b="0" i="0" dirty="0">
                <a:solidFill>
                  <a:srgbClr val="0D0D0D"/>
                </a:solidFill>
                <a:effectLst/>
                <a:highlight>
                  <a:srgbClr val="FFFFFF"/>
                </a:highlight>
                <a:latin typeface="Söhne"/>
              </a:rPr>
              <a:t>Optimize database queries, cache frequently accessed data, and utilize asynchronous processing to improve performance.</a:t>
            </a:r>
          </a:p>
          <a:p>
            <a:pPr marL="285750" indent="-285750" algn="l">
              <a:buFont typeface="Wingdings" panose="05000000000000000000" pitchFamily="2" charset="2"/>
              <a:buChar char="ü"/>
            </a:pPr>
            <a:r>
              <a:rPr lang="en-US" b="0" i="0" dirty="0">
                <a:solidFill>
                  <a:srgbClr val="0D0D0D"/>
                </a:solidFill>
                <a:effectLst/>
                <a:highlight>
                  <a:srgbClr val="FFFFFF"/>
                </a:highlight>
                <a:latin typeface="Söhne"/>
              </a:rPr>
              <a:t>Deploy the application on scalable infrastructure such as cloud platforms to accommodate varying workloads.</a:t>
            </a:r>
          </a:p>
        </p:txBody>
      </p:sp>
      <p:sp>
        <p:nvSpPr>
          <p:cNvPr id="8" name="Rectangle 2">
            <a:extLst>
              <a:ext uri="{FF2B5EF4-FFF2-40B4-BE49-F238E27FC236}">
                <a16:creationId xmlns:a16="http://schemas.microsoft.com/office/drawing/2014/main" id="{F8DCEFFB-94FE-25EB-FC2D-D6002031A638}"/>
              </a:ext>
            </a:extLst>
          </p:cNvPr>
          <p:cNvSpPr>
            <a:spLocks noChangeArrowheads="1"/>
          </p:cNvSpPr>
          <p:nvPr/>
        </p:nvSpPr>
        <p:spPr bwMode="auto">
          <a:xfrm>
            <a:off x="0" y="0"/>
            <a:ext cx="555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ta-IN" altLang="ta-IN" sz="1800" b="0" i="0" u="none" strike="noStrike" cap="none" normalizeH="0" baseline="0">
                <a:ln>
                  <a:noFill/>
                </a:ln>
                <a:solidFill>
                  <a:srgbClr val="000000"/>
                </a:solidFill>
                <a:effectLst/>
                <a:latin typeface="Söhne"/>
              </a:rPr>
            </a:br>
            <a:endParaRPr kumimoji="0" lang="ta-IN" altLang="ta-IN" sz="1800" b="0" i="0" u="none" strike="noStrike" cap="none" normalizeH="0" baseline="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4E32F8A2-4F11-1F6D-A660-CC7E38466BBD}"/>
              </a:ext>
            </a:extLst>
          </p:cNvPr>
          <p:cNvSpPr>
            <a:spLocks noChangeArrowheads="1"/>
          </p:cNvSpPr>
          <p:nvPr/>
        </p:nvSpPr>
        <p:spPr bwMode="auto">
          <a:xfrm>
            <a:off x="152400" y="152400"/>
            <a:ext cx="555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ta-IN" altLang="ta-IN" sz="1800" b="0" i="0" u="none" strike="noStrike" cap="none" normalizeH="0" baseline="0">
                <a:ln>
                  <a:noFill/>
                </a:ln>
                <a:solidFill>
                  <a:srgbClr val="000000"/>
                </a:solidFill>
                <a:effectLst/>
                <a:latin typeface="Söhne"/>
              </a:rPr>
            </a:br>
            <a:endParaRPr kumimoji="0" lang="ta-IN" altLang="ta-IN"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276D8363-F225-1766-0D7A-BECD36CE5BA7}"/>
              </a:ext>
            </a:extLst>
          </p:cNvPr>
          <p:cNvSpPr txBox="1"/>
          <p:nvPr/>
        </p:nvSpPr>
        <p:spPr>
          <a:xfrm>
            <a:off x="708025" y="2608949"/>
            <a:ext cx="4581524" cy="307777"/>
          </a:xfrm>
          <a:prstGeom prst="rect">
            <a:avLst/>
          </a:prstGeom>
          <a:noFill/>
        </p:spPr>
        <p:txBody>
          <a:bodyPr wrap="square">
            <a:spAutoFit/>
          </a:bodyPr>
          <a:lstStyle/>
          <a:p>
            <a:r>
              <a:rPr lang="en-IN" b="0" i="0" dirty="0">
                <a:solidFill>
                  <a:srgbClr val="0D0D0D"/>
                </a:solidFill>
                <a:effectLst/>
                <a:highlight>
                  <a:srgbClr val="FFFFFF"/>
                </a:highlight>
                <a:latin typeface="Söhne"/>
              </a:rPr>
              <a:t>Conclusion:</a:t>
            </a:r>
            <a:endParaRPr lang="ta-IN" dirty="0"/>
          </a:p>
        </p:txBody>
      </p:sp>
      <p:sp>
        <p:nvSpPr>
          <p:cNvPr id="14" name="TextBox 13">
            <a:extLst>
              <a:ext uri="{FF2B5EF4-FFF2-40B4-BE49-F238E27FC236}">
                <a16:creationId xmlns:a16="http://schemas.microsoft.com/office/drawing/2014/main" id="{EE5C0EFD-813A-F1F2-7528-E2541E9089E8}"/>
              </a:ext>
            </a:extLst>
          </p:cNvPr>
          <p:cNvSpPr txBox="1"/>
          <p:nvPr/>
        </p:nvSpPr>
        <p:spPr>
          <a:xfrm>
            <a:off x="845820" y="2909055"/>
            <a:ext cx="4581524" cy="1815882"/>
          </a:xfrm>
          <a:prstGeom prst="rect">
            <a:avLst/>
          </a:prstGeom>
          <a:noFill/>
        </p:spPr>
        <p:txBody>
          <a:bodyPr wrap="square">
            <a:spAutoFit/>
          </a:bodyPr>
          <a:lstStyle/>
          <a:p>
            <a:pPr marL="285750" indent="-285750">
              <a:buFont typeface="Wingdings" panose="05000000000000000000" pitchFamily="2" charset="2"/>
              <a:buChar char="ü"/>
            </a:pPr>
            <a:r>
              <a:rPr lang="en-US" b="0" i="0" dirty="0">
                <a:solidFill>
                  <a:srgbClr val="0D0D0D"/>
                </a:solidFill>
                <a:effectLst/>
                <a:highlight>
                  <a:srgbClr val="FFFFFF"/>
                </a:highlight>
                <a:latin typeface="Söhne"/>
              </a:rPr>
              <a:t>The proposed solution aims to address the challenges associated with traditional voting methods by providing a modern, secure, and efficient platform for conducting elections and polls. By leveraging the Django framework and best practices in software development, the Voting Application will empower organizations, communities, and individuals to engage in democratic processes with confidence and transparency.</a:t>
            </a:r>
            <a:endParaRPr lang="ta-IN"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266</TotalTime>
  <Words>1541</Words>
  <Application>Microsoft Office PowerPoint</Application>
  <PresentationFormat>On-screen Show (16:9)</PresentationFormat>
  <Paragraphs>148</Paragraphs>
  <Slides>19</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19</vt:i4>
      </vt:variant>
      <vt:variant>
        <vt:lpstr>Custom Shows</vt:lpstr>
      </vt:variant>
      <vt:variant>
        <vt:i4>1</vt:i4>
      </vt:variant>
    </vt:vector>
  </HeadingPairs>
  <TitlesOfParts>
    <vt:vector size="28" baseType="lpstr">
      <vt:lpstr>Arial</vt:lpstr>
      <vt:lpstr>Arial MT</vt:lpstr>
      <vt:lpstr>Calibri</vt:lpstr>
      <vt:lpstr>Söhne</vt:lpstr>
      <vt:lpstr>Söhne Mono</vt:lpstr>
      <vt:lpstr>Times New Roman</vt:lpstr>
      <vt:lpstr>Wingdings</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Sridhar Shanmugasiva</cp:lastModifiedBy>
  <cp:revision>8</cp:revision>
  <dcterms:modified xsi:type="dcterms:W3CDTF">2024-04-11T14:48:31Z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