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1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3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8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55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7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3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0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6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2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2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9C48-7749-4164-88AF-CFDC2414CCB8}" type="datetimeFigureOut">
              <a:rPr lang="en-IN" smtClean="0"/>
              <a:t>02-May-2024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FC5EC-6B5D-4CA0-9239-3D50E4185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7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Prime Video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0029" y="4378415"/>
            <a:ext cx="1825925" cy="512762"/>
          </a:xfrm>
        </p:spPr>
        <p:txBody>
          <a:bodyPr/>
          <a:lstStyle/>
          <a:p>
            <a:r>
              <a:rPr lang="en-US" dirty="0" err="1" smtClean="0"/>
              <a:t>Poorani</a:t>
            </a:r>
            <a:r>
              <a:rPr lang="en-US" dirty="0" smtClean="0"/>
              <a:t>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91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Columns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800"/>
            <a:ext cx="10515600" cy="4643120"/>
          </a:xfrm>
        </p:spPr>
      </p:pic>
    </p:spTree>
    <p:extLst>
      <p:ext uri="{BB962C8B-B14F-4D97-AF65-F5344CB8AC3E}">
        <p14:creationId xmlns:p14="http://schemas.microsoft.com/office/powerpoint/2010/main" val="375968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two column which is duplicate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99191"/>
            <a:ext cx="8596312" cy="3004231"/>
          </a:xfrm>
        </p:spPr>
      </p:pic>
    </p:spTree>
    <p:extLst>
      <p:ext uri="{BB962C8B-B14F-4D97-AF65-F5344CB8AC3E}">
        <p14:creationId xmlns:p14="http://schemas.microsoft.com/office/powerpoint/2010/main" val="261212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7.Count of Specific Columns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6585"/>
            <a:ext cx="6212840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71" y="365125"/>
            <a:ext cx="442021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3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65125"/>
            <a:ext cx="10612120" cy="823595"/>
          </a:xfrm>
        </p:spPr>
        <p:txBody>
          <a:bodyPr/>
          <a:lstStyle/>
          <a:p>
            <a:r>
              <a:rPr lang="en-US" dirty="0" smtClean="0"/>
              <a:t>8.Visualization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" y="1270000"/>
            <a:ext cx="4886959" cy="5161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gency FB" panose="020B0503020202020204" pitchFamily="34" charset="0"/>
              </a:rPr>
              <a:t>How does the distribution of movie and TV show releases vary over the past decade on Amazon Prime Video?</a:t>
            </a:r>
            <a:endParaRPr lang="en-IN" sz="2400" b="1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1600" dirty="0" err="1" smtClean="0">
                <a:latin typeface="Agency FB" panose="020B0503020202020204" pitchFamily="34" charset="0"/>
              </a:rPr>
              <a:t>plt.figure</a:t>
            </a:r>
            <a:r>
              <a:rPr lang="en-IN" sz="1600" dirty="0" smtClean="0">
                <a:latin typeface="Agency FB" panose="020B0503020202020204" pitchFamily="34" charset="0"/>
              </a:rPr>
              <a:t>(</a:t>
            </a:r>
            <a:r>
              <a:rPr lang="en-IN" sz="1600" dirty="0" err="1" smtClean="0">
                <a:latin typeface="Agency FB" panose="020B0503020202020204" pitchFamily="34" charset="0"/>
              </a:rPr>
              <a:t>figsize</a:t>
            </a:r>
            <a:r>
              <a:rPr lang="en-IN" sz="1600" dirty="0">
                <a:latin typeface="Agency FB" panose="020B0503020202020204" pitchFamily="34" charset="0"/>
              </a:rPr>
              <a:t>=(10, 6))</a:t>
            </a:r>
          </a:p>
          <a:p>
            <a:pPr marL="0" indent="0">
              <a:buNone/>
            </a:pPr>
            <a:r>
              <a:rPr lang="en-IN" sz="1600" dirty="0" err="1">
                <a:latin typeface="Agency FB" panose="020B0503020202020204" pitchFamily="34" charset="0"/>
              </a:rPr>
              <a:t>sns.histplot</a:t>
            </a:r>
            <a:r>
              <a:rPr lang="en-IN" sz="1600" dirty="0">
                <a:latin typeface="Agency FB" panose="020B0503020202020204" pitchFamily="34" charset="0"/>
              </a:rPr>
              <a:t>(data=</a:t>
            </a:r>
            <a:r>
              <a:rPr lang="en-IN" sz="1600" dirty="0" err="1">
                <a:latin typeface="Agency FB" panose="020B0503020202020204" pitchFamily="34" charset="0"/>
              </a:rPr>
              <a:t>df</a:t>
            </a:r>
            <a:r>
              <a:rPr lang="en-IN" sz="1600" dirty="0">
                <a:latin typeface="Agency FB" panose="020B0503020202020204" pitchFamily="34" charset="0"/>
              </a:rPr>
              <a:t>, x='</a:t>
            </a:r>
            <a:r>
              <a:rPr lang="en-IN" sz="1600" dirty="0" err="1">
                <a:latin typeface="Agency FB" panose="020B0503020202020204" pitchFamily="34" charset="0"/>
              </a:rPr>
              <a:t>Release_Year</a:t>
            </a:r>
            <a:r>
              <a:rPr lang="en-IN" sz="1600" dirty="0">
                <a:latin typeface="Agency FB" panose="020B0503020202020204" pitchFamily="34" charset="0"/>
              </a:rPr>
              <a:t>', hue='Type', bins=10)</a:t>
            </a:r>
          </a:p>
          <a:p>
            <a:pPr marL="0" indent="0">
              <a:buNone/>
            </a:pPr>
            <a:r>
              <a:rPr lang="en-IN" sz="1600" dirty="0" err="1">
                <a:latin typeface="Agency FB" panose="020B0503020202020204" pitchFamily="34" charset="0"/>
              </a:rPr>
              <a:t>plt.xlabel</a:t>
            </a:r>
            <a:r>
              <a:rPr lang="en-IN" sz="1600" dirty="0">
                <a:latin typeface="Agency FB" panose="020B0503020202020204" pitchFamily="34" charset="0"/>
              </a:rPr>
              <a:t>('Release Year')</a:t>
            </a:r>
          </a:p>
          <a:p>
            <a:pPr marL="0" indent="0">
              <a:buNone/>
            </a:pPr>
            <a:r>
              <a:rPr lang="en-IN" sz="1600" dirty="0" err="1">
                <a:latin typeface="Agency FB" panose="020B0503020202020204" pitchFamily="34" charset="0"/>
              </a:rPr>
              <a:t>plt.ylabel</a:t>
            </a:r>
            <a:r>
              <a:rPr lang="en-IN" sz="1600" dirty="0">
                <a:latin typeface="Agency FB" panose="020B0503020202020204" pitchFamily="34" charset="0"/>
              </a:rPr>
              <a:t>('Count')</a:t>
            </a:r>
          </a:p>
          <a:p>
            <a:pPr marL="0" indent="0">
              <a:buNone/>
            </a:pPr>
            <a:r>
              <a:rPr lang="en-IN" sz="1600" dirty="0" err="1">
                <a:latin typeface="Agency FB" panose="020B0503020202020204" pitchFamily="34" charset="0"/>
              </a:rPr>
              <a:t>plt.title</a:t>
            </a:r>
            <a:r>
              <a:rPr lang="en-IN" sz="1600" dirty="0">
                <a:latin typeface="Agency FB" panose="020B0503020202020204" pitchFamily="34" charset="0"/>
              </a:rPr>
              <a:t>('Distribution of Movie and TV Show Releases Over the Past Decade')</a:t>
            </a:r>
          </a:p>
          <a:p>
            <a:pPr marL="0" indent="0">
              <a:buNone/>
            </a:pPr>
            <a:r>
              <a:rPr lang="en-IN" sz="1600" dirty="0" err="1">
                <a:latin typeface="Agency FB" panose="020B0503020202020204" pitchFamily="34" charset="0"/>
              </a:rPr>
              <a:t>plt.show</a:t>
            </a:r>
            <a:r>
              <a:rPr lang="en-IN" sz="1600" dirty="0"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4" name="AutoShape 2" descr="data:image/png;base64,iVBORw0KGgoAAAANSUhEUgAAA18AAAIoCAYAAACWFlGkAAAAOXRFWHRTb2Z0d2FyZQBNYXRwbG90bGliIHZlcnNpb24zLjcuMSwgaHR0cHM6Ly9tYXRwbG90bGliLm9yZy/bCgiHAAAACXBIWXMAAA9hAAAPYQGoP6dpAAB3uklEQVR4nO3dd3gU5f7+8XuTTQ8htBB6D51QBCkqCFIUlQ5SpHNUlINy9IiIIgqKIraDHpUiICrtSBMElSIKURCkBSEgIKFJTSghZJM8vz/47X5ZsoEkhNkA79d15YLMPDvzzOSz5d55ZsZmjDECAAAAANxQPt7uAAAAAADcDghfAAAAAGABwhcAAAAAWIDwBQAAAAAWIHwBAAAAgAUIXwAAAABgAcIXAAAAAFiA8AUAAAAAFiB8AQAAAIAFCF+4IZo1ayabzea19fft21c2m0379+93Tdu/f79sNpv69u3rtX5J3t83uWX37t3q0KGDIiMjZbPZFB4e7u0u5QpPtXOrsdlsatasmbe7cUPdDtt4vcqWLauyZct6uxvII1555RXZbDatXr3a211BHkadXD/CFzJls9ncfgICAlSkSBHVrVtXAwcO1Lfffqu0tLQbsu6b+UPB7fDhPS0tTe3bt9fSpUv14IMPatSoURo+fPg1H+esJR8fH/3555+Ztrv33ntdbadNm5aLPUd2XPkacK2fSZMmyWazqUGDBtdc9pdffimbzaZ27dplqS8bNmxQz549VaZMGQUEBCgsLEwVKlTQQw89pLfeekvnz5+/3s3NM5xfFF3+Y7fbFRERoTZt2mjhwoXe7uJt4bffflO/fv1Uvnx5BQUFKSwsTDVr1tRzzz2nQ4cOebt72TZt2rQ8/ZpatmxZt5r38fFReHi4GjdurA8//FCpqak3vA/X8yWt84vVy5+zBQoUUJUqVdS1a1d99tlnOnfuXO53Gjcdu7c7gLxv1KhRki594E5ISFBsbKw+//xzTZkyRXfccYe++OILRUVFuT1mxowZSkpK8kZ3JUlvvPGGhg8frhIlSnitD5nx9r7JDfv27dOOHTs0aNAgffrpp9l6rN1uV2pqqqZMmaLXX389w/zdu3dr9erVrnZWy8u1YzXnc/9y7733nhITEzV06NAMRzvvuOMOlStXThs2bNC2bdtUs2bNTJc9adIkSdI//vGPa/Zj5syZ6tOnj4wxat68uTp06KCgoCD99ddf+vnnn/XNN9+oY8eOqlixYvY2MI/Lnz+/nn76aUnSxYsXFRsbq2+++UbLly/X+PHj9eyzz3q3g7coY4yGDx+ut956S3a7XS1btlSXLl2UkpKidevW6e2339ZHH32k6dOnq3Pnzt7u7i3H+dqSlpamffv26X//+59iYmK0YsUKff31197u3jX16dNHZcuWlTFGZ8+e1d69e/XDDz9o7ty5GjFihKZMmaIHHnjA292ENxkgE5JMZiVy9OhR06VLFyPJlCpVyvz999+5uu4yZcqYMmXK5Ooy9+3bZySZPn365Opyr9SnTx8jyezbt++GrsebfvzxRyPJjBo1KluPk2RKlChh7rjjDhMZGWkcDkeGNv/+97+NJNOhQwcjyXz22We502m4SDJNmzbN0WPLlClz1foeO3askWSGDBmS6TJ2795tbDabKVWqlElLS7vq+s6fP2/CwsKMr6+v+eGHHzy2Wbt2rTl9+rTbtOvZRm9zvlZ5eg386quvjCQTHBxszp8/f13ruRGvs7eC0aNHG0mmbNmyZvv27Rnmz5s3zwQGBhpfX1+zcuVKL/QwZz777LOrvqaOGjXKSDKrVq2ytF9Omb22bN++3QQFBRlJZvXq1Te0D9fzOaFp06aZ7r8LFy6YMWPGGB8fH+Pv729+/PHH6++sl3i7Tm4FDDtEjhQtWlSzZs1Ss2bNFB8fn+EIhqfzmowxmj59uho3bqwiRYooMDBQpUqVUuvWrTV79mxJ0urVq2Wz2fTXX3/pr7/+cjuEf/kwAOf5HEePHtXAgQNVokQJ+fr6uoZTXGvo386dO9W+fXsVLFhQISEhuuuuu/Tdd99laHe1sc2ehifYbDZNnz5dklSuXDlX3y8fQpnZOV/p6en6+OOPVb9+fYWGhiokJET169fXf//7X6Wnp2do79wHJ06c0D/+8Q8VK1ZMAQEBql69uj777DOP2301GzduVKdOnRQREaGAgACVKVNGgwcP1pEjRzKst2nTppKk0aNHu7bxlVdeyfK6Bg0apKNHj+qbb75xm+5wODRt2jQ1btxY1apVy/Txu3fvVu/evVWiRAn5+/urePHi6t27t3bv3u3W7vHHH5fNZst0mNavv/4qm83m9u311Wrn119/VefOnRUZGSl/f3+VKlVKjz32mA4fPpzlbU9MTNT48ePVvHlzlSxZUv7+/ipSpIgefvhhxcTEeHxMTv7WKSkpeu2111ShQgUFBASoXLlyGjlypC5evJjlvuZE//79ZbfbNXPmTCUnJ3tsM3nyZBljNGDAAPn4XP1taPv27Tpz5oxq1KihFi1aeGzTuHHjTM85zM4+y85zsHjx4h6PjpYpU0Y2m02vvfaa2/Rvv/1WNptNL7/88lW391q6deumkJAQJSUlaceOHRnmL1++XA888IAKFy6sgIAAVahQQc8995wSEhKytZ6vvvpK9957r8LDwxUYGKiqVatqzJgxHutnwYIF6tWrl6KiohQSEqKQkBDVq1dPH3zwgcfXrr///lvPPvusKleurJCQEIWHh6ty5crq27ev9u7de13btHXrVnXv3l1ly5Z1Gyr/9NNPy+FwXHO79+/fr9dee01+fn5atGiRqlevnqFNp06d9O677yotLU1PPPGEaxvHjRsnm82m999/3+OyDx8+LLvdrjvuuMNtempqqj766CM1bNhQYWFhCg4OVp06dTRx4sQM++/y9524uDh169ZNERER8vHxueo5OM2aNVO/fv0kSf369XN7b/X0Wjdv3jw1aNBAwcHBKliwoB555JFMh1qeOnVKL7zwgqpWraqgoCDlz59fLVq08PiemhPVq1d3nb+5fv16SdKqVav0j3/8Q9WqVVNYWJiCgoJUo0YNjR492uPrztmzZ/Xaa6+pRo0aCgsLU758+VShQgV169ZNGzdulHTp/b5cuXKSpOnTp7vto+sdqhkYGKgXX3xRI0eOVEpKioYOHZqhTXbqwGn9+vXq1q2bSpQooYCAABUrVkytWrXSnDlz3NpNmzZNnTp1chtC26RJE82cOTPTPm/cuFFt2rRRvnz5FBYWpvvuuy/T9yinnTt3qm/fvipVqpT8/f1VtGhR9ejRQ7t27crCXrqNeDv9Ie/SVY58Of3www9GkomIiDDp6emu6c5vgC73wgsvGEmmXLlyZvDgweaFF14wffv2NdWrVzedOnUyxlz61mnUqFEmf/78Jn/+/GbUqFGun/nz57v1rWbNmqZMmTKmevXq5qmnnjL//Oc/zdKlS40xno8+Ob/Ruueee0x4eLi5++67zfDhw02fPn1MYGCg8fHxMbNmzXLr89W+4fH0DdmoUaNMdHS0kWSGDh3q6vu777571X1jjDE9evRwHUkcOnSoefrpp13fBPbo0SNDe0kmOjraREVFmRo1apinnnrKDBo0yISHhxtJZtq0aRkek5nFixcbf39/4+fnZ7p3726GDx9uWrZsaSSZ4sWLm71797pto3P/Nm3a1LWNWfkWTP//yNeZM2dMSEiIadu2rdv8efPmub6ZffHFFz1+S7t+/XoTFhZmbDabadeunXnhhRdMhw4djM1mM2FhYWb9+vWutuvWrTOSTMeOHT3254knnjCSzOLFi13TMjtyOWXKFOPr62uCg4PNI488Yp577jnTvn174+PjY4oVK2b++uuva26/McbExMQYPz8/06JFC/OPf/zDPP/886Z79+4mJCTE2O128+2333rcb9n5W6enp5t27doZSaZChQpm2LBh5qmnnjLFihUzDz/88A098mWMMe3btzeSzMyZMzPMczgcJjIy0vj6+poDBw5cc3179uwxkkyRIkXMuXPnstzPnDw/svMc7Nmzp5Fk/vjjD9e03bt3u143r9y///rXv7L8zf3Vjnylp6ebkJAQI8ls3rzZbd4rr7xiJJmCBQua3r17m2effda0atXKSDLVqlUziYmJbu0zO/LVr18/I8mULFnS9O/f3wwbNsw0btzYSDLNmjXLcMS6cuXKpmrVqqZXr17m+eefN48//riJiooykkyvXr3c2p4/f95UqFDBSDItW7Y0//rXv8ywYcNMp06dTHh4uNtzMbvbtGXLFhMYGGiCgoJMt27dzPDhw83gwYNNq1atjJ+fnzl79uw19/3LL79sJJmuXbtetZ3D4TDFihUzklxHvw4ePGh8fHxM3bp1PT7mzTffNJLMf/7zH9e0lJQU07p1ayPJVK5c2Tz22GNm6NChplatWh73n7M27rrrLhMeHm4aNGhgnn76afPYY4+ZjRs3Ztrfzz77zPWa0K5dO7f3VudRY+f7XZcuXUxAQIDp0qWLefbZZ83dd99tJJkqVaqY5ORkt+Xu37/flC1b1kgyd999t3n66afNoEGDTLFixYzNZjOffvrpVffj5a722tKmTRsjyYwfP94YY0zr1q1NmTJlTPfu3c2zzz5rnnrqKVOnTh1Xjaamproem56e7qrfRo0amWeeecY899xzpnv37iYyMtL191i1apUZOnSo67Xj8n30+++/X7P/Vzvy5XTmzBnXUbzLj6pmtw6MMebTTz81vr6+xt/f33Tu3Nm88MILZsCAASY6OjrD609gYKCpV6+e6dOnjxk+fLgZNGiQKVGihJFkRo4cmWHZa9euNUFBQcbX19d06dLFvPDCC+b+++83/v7+rr/Fldv57bffmqCgIGO3202HDh1c+zggIMCEhYVdtT5vN4QvZCor4Ss5OdnY7XYjye0DuqeAUbBgQVOiRAmPQ2WOHz/u9vu1hsM4+/boo496HLp2tfAlyTz77LNu7Tds2GDsdrsJDw93ezPPbvjKbN2X87RvvvzySyPJ1KlTx+0Dwrlz50y9evWMJPPFF1943AcDBgxwe6OJjY01vr6+pmrVqh7Xf6WzZ8+aggULGh8fH7NmzRq3eePGjXN9SLrcqlWrrmvYoTHGDBgwwPj6+pr4+HjX/NatW5uwsDBz/vx5j+ErPT3dVKlSxeMH+1mzZrneuC4fyhYVFWX8/f3NyZMn3donJyebAgUKmIiICLca8vT327Vrl/Hz8zMVKlQwBw8edFvODz/8YHx8fEz79u2ztA8SEhIy1LsxxsTHx5tixYqZKlWqZJiX3b/1F198YSSZhg0bmgsXLrimnzx50pQvX/6Gh6+lS5dmuo6vv/7aSMoQvDOTnp5u6tev7/pANHHiRLNp0yZz8eLFqz4uu/ssu8/BKVOmGElm4sSJrmkff/yx6/ni7+/v9lpXu3ZtExQUdM1+G3P18PX555+7wujlf9uVK1e6PlxeOQTTOdzs6aefdpvu6XXW2bZDhw4mKSnJbZ7z9fC9995zm75nz54M/UxLSzO9e/c2kswvv/zimr5o0SKPfTHGmIsXL5ozZ87keJuGDRtmJJkFCxZkWPapU6euOcTVGGOaN29uJGUpNDjD+muvveaa5gyG27Zty9C+WrVqxt/f35w4ccI1zblPn3rqKbc6TU1NNf3798+wPZe/j73wwgvX7OPlsjrsMF++fGbr1q1u87p3724kmdmzZ7tNb9q0qbHZbOarr75ym3769GkTHR1tAgMDzdGjR7PUv6wMO3S+R/35559uX/g6jRw50khy+yJ169atRpLH1+i0tDRz6tQp1+83atjh5e666y4jyUydOtU1Lbt1EBsba+x2uylQoIDHobGXv68a4/k5evHiRdO8eXNjt9vd3tfS09NN5cqVPT6X3nvvPVf9Xb6dp06dMuHh4aZQoUImNjbW7THbtm0zISEhpk6dOlfdL7cTwhcylZXwZYwxRYsWNZLMr7/+6pqWWfgqW7Zshm/OPMlK+PL398/0XLOrha/8+fO7vcFf+ZjLvxG3Knzdd999RpJZvnx5hvbOo4v33nuv23Tp0nkfV36bbYwx99xzj5GUpW96Z86caSSZ7t27Z5jncDhc32pefmQnN8LXL7/8YiSZ0aNHG2MufYPq4+NjnnjiCWOM8Ri+fv75Z9eHMU+cb2qXj6d3noN0+YdkY4yZO3eukWSeeeYZt+me/n5PP/20kWS++eYbj+tt37698fX19VhX2TFkyJAM+9qY7P+tnfXk6XwU5wewGxm+0tLSXO3i4uLc5j3wwANGklm4cGGW1/nXX3+ZZs2auV6TJBk/Pz/ToEEDM27cOI/7Jaf7LKvPwf3797tCilOXLl1M0aJFzeLFi92WdeLECWOz2TJ8iZGZy1+rnN+8Dx8+3Dz44IPGZrMZf39/8/XXX7s9xnm00dMHMWMuhb8iRYq4TfP0Olu7dm1jt9szhB1jLn0QLFSokKlfv36WtmPjxo1uz3Fj/i98ZSU4ZHebnOHL098wq6pWrWokeTwCfaXnn3/eSHK9Zhnzf198ePqC78p6SUtLMwULFsz0/NfTp08bm81munTp4prmrI2iRYtm6b30clkNXy+++GKGec4g/K9//cs1bfPmzUaS6dy5s8flLViwwEgyH374YZb653zNcI4aGTlypOnZs6creF2+7zJz8uRJI8n069fPNc0Zvjy9x13JivDVrVs3I8m8+eabxpic1cFTTz1lJJl33nkn2/283P/+9z8jyUyfPt01zfk+e88992Ron5qa6jpyffl2OkPZle+zTs730CuD2e2Kqx3iuhljJOma967q2bOn/vOf/6hatWrq2rWrmjZtqkaNGil//vw5Wm/ZsmUVERGR7cfVrVtX+fLlyzC9WbNmmj59un7//Xf16dMnR33KqU2bNsnHx8fjfYmaNm0qX19f/f777xnmVapUSWFhYRmmlypVSpJ0+vRphYaGXnPdktS8efMM8+x2u+655x7t379fv//+u0qXLp2VzcmSO++8UzVr1tTUqVM1cuRITZ48Wenp6Ro0aFCO+uqc/vPPP+v333/XPffcI0nq3bu3XnrpJU2fPl1PPvmkq63z3LysXFLYOc79xx9/1IYNGzLMP3bsmNLS0hQXF6d69epdc3lr167V+++/r5iYGB07dkwpKSlu8w8dOpRhX2fnb+2sp7vuuitDeyvufeXj46MBAwbo5Zdf1uTJk/Xmm29Kkg4ePKhly5apePHiatu2bZaXV7p0aa1atUp//PGHvv/+e/32229av3696+ejjz7S6tWrXedrOOVkn2X1OVimTBmVL19eq1evVnp6uuvc0Pvuu09NmzaV3W7XihUr1KpVK61atcp1pcbsSExM1OjRo92mBQQEaOHChWrdurXb9JiYGPn5+Wnu3LmaO3duhmWlpKTo+PHjOnnypAoVKuRxfUlJSdqyZYsKFy6s9957z2ObgIAA/fHHH27TTp48qfHjx2vp0qXau3dvhsv+X36uUNOmTVWiRAmNGzdOmzZt0gMPPKAmTZqodu3a8vX1va5t6tatm95//321b99enTt31n333acmTZqoQoUKHrflRujQoYPy58+vL774QuPGjXNtk6fXm7i4OJ06dUqVKlXSmDFjPC4vKCgow/6WpOjoaAUEBOT+BkgZzkmT3J8zTs7XxcTERI/n/B4/flySPPb/apznzNlsNoWGhqpWrVrq1auXHn/8cVeb8+fP6/3339f8+fMVFxens2fPuj6LSO41V61aNdWuXVtfffWV/vrrL7Vr10533XWX7rjjDvn7+2erb7nhys9MOamDX375RZJ0//33Z2mdBw4c0JtvvqkVK1bowIEDunDhgtv8y/eX833WeW735Xx9fXXXXXdluFWMsxa2bNnisRbi4uIkXaqFq53PfbsgfOG6JCcn69SpU5KkIkWKXLXtu+++q/Lly+uzzz7TuHHjNG7cONntdj3wwAOaMGFCti8THRkZmaM+Fy1a9KrLS0xMzNFyr0diYqIKFizo8Y3AbrercOHCOnbsWIZ5mV1kwG6/9NTOyn3YnNtbrFgxj/Od07N7wn5WDBo0SP/85z/17bff6rPPPlO9evVUp06dXO1ryZIl1aJFC33//ff6448/VLVqVR07dkzLli1T7dq1VatWrWv28+TJk5Kk8ePHX7VdVu7hMn/+fHXu3FmBgYFq2bKlKlSooJCQENcJ8z/++KPHixpk52/trCc/P78M7XP6vMmu/v37a/To0Zo+fbrGjBkjPz8/TZ06Venp6erfv3+GD9pZUbVqVVWtWtX1+86dO9W/f3/FxMTomWee0YIFC9za52SfZec52KJFC02aNEmbNm2Sn5+fjh8/rhYtWihfvnyqX7++VqxYIUmufzO7YEhmypQp47oYwpkzZ/T9999r4MCB6tq1q2JiYtw+xJw8eVKpqakZwtqVzp07l2n4On36tIwxOn78+DWX45SQkKD69etr3759atCggXr37q2CBQvKbrcrISFB77//vls9h4WF6ZdfftGoUaO0aNEiLV++XJJUuHBhDR48WCNHjnTVbXa3qUGDBvrpp580duxYzZs3T59//rkkqXLlyho1apS6d+9+ze2JjIzUH3/8ofj4+Gu2dbYpXry4a1pQUJC6du2qSZMm6bvvvtP999+vlJQUffXVVypSpIjbh2Xn68ru3buvuo2eXldu5PPY0/PG03PG2f/vv/9e33//fabLy+69rfbt23fV+3w6HA41b95c69evV40aNdStWzcVKVLEVTejR492qzlfX1+tXLlSr776qubNm6fnn39ekpQvXz716dNHb7zxxjW/pMxNzgs0OT8z5aQOnO9xWbklyt69e9WgQQOdPn1ad999t1q1aqX8+fPL19dX+/fv1/Tp0932l/N99lqflS7n3AbnLUSysg23M652iOvy888/KzU1VUWLFr3mTZF9fX319NNPa8uWLfr777/1v//9Tx06dNCiRYvUpk2bbF+F7VpH2jLz999/e5x+9OhRSXI7Eue8Epun+03lZhjJnz+/Tp065fFqXKmpqTpx4oTHb/Bza93S/23/lZxXO8zpEcqrefTRRxUUFKTHH39chw4duuY9n3LaV+eRTOe3z1988YVSU1OzfITTubzExESZS8O1Pf54+qbwSi+99JL8/f3122+/acGCBZowYYJeffVVvfLKK6pcuXKW+pOV/mZWT5ntu9xWokQJPfDAA/r777+1ePFipaena+rUqfLx8dHAgQNzZR1VqlRxfcBeuXLldS0rJ89B55GsH374IUPAat68uX7//XedOnVKK1asUP78+VW3bt0c9y8sLEydOnXSzJkzdebMGfXu3dvtm/78+fOrQIECV61PY4zKlClz1X0gSXXq1LnmcpwmT56sffv2adSoUfr111/10UcfacyYMXrllVfUrVs3j+spWbKkpkyZomPHjmn79u364IMPVKhQIb366qt69dVXr2ubGjVqpG+++UanT5/W2rVr9dJLL+nvv/9Wjx499MMPP1xzPzuPFl+rbVpamuvqgk2aNHGbd+XrzZIlS3Ty5En16NHD7QsR5/7u0KHDVbdv3759Gdaf0/e/3OTs//vvv3/V/ufk6rtXs3DhQq1fv159+/bVtm3b9Omnn2rs2LF65ZVX9Nhjj3l8TIECBfTuu+8qPj5eu3fv1uTJk1WlShVNnDhRTzzxRK7272rOnj3rurrinXfeKSlndeAMyFm52fc777yjkydPasqUKVq9erU++OADvfbaa3rllVcyHEG/vD/X+qzk6TFbtmy56jZYPaooryJ8IcfS09M1duxYSVKPHj2y9diIiAh17NhRc+bMUfPmzfXnn39q+/btrvm+vr5ZOmqTE5s2bdLZs2czTHe+kV5+5KVAgQKS5PFb0N9++83j8p3f6Gen/3Xq1FF6errWrFmTYd6aNWuUlpZ2XR/crrVuSR4vU5yamqqffvpJkm7I+sPDw9W5c2cdPHhQISEh1/xm+mp9lS5dfljK2NeOHTsqLCxMM2fOVHp6uqZPny673Z7lum3YsKEkufbF9dizZ4+qVavmdgRHuvR8+vnnn697+dKl7c9seVe7HHVuc4bpyZMn6/vvv9dff/2lVq1aXTUAZJdzCPHlgSAncvIcbN68uWw2m1asWKGVK1eqfPnyri+hWrRoofT0dM2YMUO7d+9Ws2bNcnS070pt27ZVmzZttHHjRn355Zeu6Q0bNtTp06cVGxub42WHhoaqevXqio2NdY1ouJY9e/ZIunT59Sv9+OOPV32szWZT9erVNWTIENeRk8uPXl7PNgUEBKhx48Z69dVX9cEHH0hSprecuFzfvn3l6+ur+fPnX3W9U6dO1eHDh1W5cuUMX7o0adJElSpV0sKFC5WYmOgKYVd+8KxSpYrCw8P1yy+/ZOky+NcrJ+9NV5Obr4vZ4ay5jh07Zph3rZqTpIoVK2rAgAH68ccfFRoa6lYXub2PrjR+/HhduHBBdevWdb0H5KQOnPv+22+/vWbb7D5Hna9znualpaV5fF/xVi3crAhfyJFjx47pkUce0erVq1W6dGmNGDHiqu0vXryotWvXZpjucDhcb/LBwcGu6YUKFdLx48czjEvODYmJiW7frkqXgtQXX3yh/Pnzq0OHDq7pDRo0kCR99tlnbke/4uPjMyzj8r5Ll8ZYZ1X//v0lSS+88IKSkpJc05OSkjR8+HBJ0oABA7K8vOxw3u/sq6++co0jd3rvvfe0b98+3Xfffbl6vtflxowZo/nz52v58uUez8W7XJMmTVS5cmX9/PPPmjdvntu8efPm6aefflJUVFSGc52cQ4EOHTqkd999V1u2bNEDDzyQ5XMGn3rqKfn5+emZZ55xjV2/XEpKSpbfdMqWLavdu3e73RvMGKNXXnnF432bcsJ5P58XX3zR7Z43p06dyvScghvh/vvvV8mSJbV8+XLX8+Vq5/R5sm/fPn3wwQcehwMbY1xfADnP8cupnDwHIyIiVL16da1du1Zr1qxxG1bYuHFjBQYG6o033pCU+XmKOeG8h9ioUaNcr0vPPPOMpEv719N9586fP5/h+e3JsGHDlJKSov79+3s8un/69GnXOSGSXGHzylD/+++/u7b9crGxsR6/UXdOu/x9ILvbtG7dOo/vGZ6WnZny5ctrxIgRcjgcevjhhz0+JxcsWKChQ4fK19dX//3vfz3eq65Pnz5KTk7WRx99pKVLl6pWrVoZhlTb7XYNGTJER44c0T//+U+PfT9y5EiuvS7k5L3pau644w7dfffd+vrrrzV16lSPbbZt2+ZxyPz1yKzm9u7d6xpSeLl9+/Z5vH/c6dOndfHiRQUFBbmmFShQQDabLdf2kVNycrJef/11jR07Vv7+/m73gstJHTzxxBOy2+167bXXPNbHwYMHXf/PbH8tX75ckydPzvDYxo0bq3LlylqzZk2GLywmTpyY4Xwv6dJ7Tnh4uEaPHu26F9vl0tPTLf3iL6/jnC9ck/PkyfT0dCUkJCg2NlY///yzUlJS1KBBA33xxRcqXLjwVZdx4cIF3XXXXapYsaLq1aunMmXKKDk52XUezsMPP+x2JKBFixbasGGD2rRpo3vuuUcBAQGKjo7WQw89dN3bc88992jy5Mn69ddf1aRJEx05ckSzZ89Wenq6PvnkE7ehRXfeeafuuecerVmzRg0aNFDz5s1dw6hat27t8YhYixYtNH78eA0aNEidOnVSvnz5FB4erqeeeirTPvXo0UMLFy7UnDlzVL16dbVv3142m00LFizQvn371K1bN/Xs2fO6t92T0NBQTZ06VV26dFHTpk3VpUsXlS5dWhs3btR3332nyMhIffLJJzdk3dKliylkNdg5b2LdsmVLdevWTe3atVOVKlW0a9cuLViwQPny5dOMGTMy/TA0efJkvfDCC67fs6pKlSqaOnWq+vfvr+rVq6tNmzaKioqSw+HQgQMH9NNPP6lIkSLauXPnNZf1zDPP6PHHH1edOnXUqVMn+fn5ae3atdqxY4ceeughLV68OMv9ykz37t01e/ZsLVq0SDVq1FC7du3kcDg0b9481a9f3+Ob543g6+ur/v3769VXX9W6desUGRmphx9+OFvLSExM1NChQ/Xcc8+pSZMmqlGjhvLly6djx45p5cqV2rt3ryIiIjRhwoTr6mtOn4MtWrRwHbW/PHwFBASoSZMmOT7f62ruuOMOtWvXTgsXLtSUKVP02GOPqUWLFho3bpxeeOEFVapUSQ888IDKlSunc+fO6a+//tKPP/6ou+66S8uWLbvqsvv376+NGzfqo48+UoUKFdS6dWuVLl1ap06d0r59+7RmzRr169dPH3/8saRLF7QZP368nn76aa1atUqVKlXS7t279c0336hjx46aPXu22/K///57Pffcc2rUqJGioqIUERGhgwcPauHChfLx8dFzzz3napvdbXrrrbe0cuVK3X333SpXrpxCQ0MVGxurb7/9VgUKFLjmsGanV155RefPn9c777yj6OhotW7dWtWrV5fD4dC6dev066+/KigoyHUjak8effRRvfzyyxo1apQcDkemrzcvvfSStmzZoo8//liLFy9W8+bNVaJECR07dky7d+/W2rVrNXbs2Fy5SEGjRo0UHBys9957TydPnnSduzNkyJAcDyv/8ssv1bx5cw0YMEAffPCB7rzzToWHh+vgwYPaunWrtm/frpiYmBxdHCszDz30kCpWrKh33nlH27ZtU506dXTgwAF98803atu2bYbgtGXLFnXs2FH169dX1apVVbx4cR0/flwLFy6Uw+FwC2yhoaG688479dNPP6lnz56KioqSr6+vHn744SydHyxduqGxM2icPXtWe/fu1Zo1a3Tq1CkVK1ZMU6dOzfAFYXbroFq1avroo49c7yXt2rVTpUqVdPLkSW3YsEFhYWGukSCDBw/WZ599pi5duqhz584qXry4tm/frmXLlqlr164ZnqM2m01TpkxRy5Yt1alTJ3Xs2FEVK1bU5s2btWLFCrVp0ybD60ihQoU0b948dejQQQ0bNlSLFi1UvXp12Ww2xcfHKyYmRidPnvR4A+zb0vVdLBG3Ml12WWf9/0u7FypUyNStW9cMHDjQfPvtt5neN+XKy6mnpKSYN99807Rp08aUKlXKBAQEmMKFC5s777zT/Pe//81w75tz586Zxx9/3JQoUcL4+vpmuPSrrnGp7Ktdar5Pnz5mx44d5uGHHzbh4eEmKCjING7c2Cxbtszjsk6fPm0GDhxoihQpYvz9/U316tXNJ598ctVL0k6YMMFUqVLF+Pv7G11xv57MbrKclpZmPvzwQ1OvXj0TFBRkgoKCTN26dc3EiRM97uer7YNrXe7ek/Xr15v27dubwoULGz8/P1OqVCnz+OOPm0OHDmVomxuXmr+WzG6ybIwxO3fuNL169TKRkZHGbrebyMhI07NnT7Nz586rLrNixYpGunTD1szut3S1fbd161bTp08fU7p0aePv728KFChgqlevbv7xj3+YFStWZGm7jLl0yefo6GgTHBxsChUqZNq3b2+2bt2a6a0NcvK3vnjxohk9erQpV66c8ff3N2XKlDEjRowwycnJN/xS85c7cOCA8fHxyfLlxa+UnJxs5s+fb5544glTp04dExERYex2uwkLCzN169Y1L774ojl27FiGx+Vkn2X3OWjM/1063WazZbj1xeuvv+66LHh2XO0+X06bN282NpvNlChRwu1+Xz/99JPp0qWLKVasmPHz8zOFCxc20dHR5plnnjEbNmxwW8bVbumxePFi07ZtW1OkSBHj5+dnihYtaurXr29efPFFtxtLG3PpnkMPPfSQKVKkiAkODjZ169Y1kyZN8vgauWPHDvPMM8+YevXqmcKFC7tqs1OnTmbt2rUe+5LVbVq+fLnp27evqVq1qgkLCzPBwcEmKirKDBkyxOzfvz/TfZmZX3/91fTu3duULVvWBAYGmpCQEFO9enXzr3/9K8N9lDxp0aKFkWTsdvtV73WVnp5uZsyYYZo3b24KFChg/Pz8TPHixU2TJk3M2LFj3W5Gfj2XQjfm0o1wGzZs6LpR9+XPg5zcWsWYSzcOHjt2rKlbt64JCQkxgYGBpmzZsuaBBx4wn3zySZZvjp6d15YDBw6YHj16mOLFi5vAwEBTrVo18+abbxqHw5HhuR8fH29eeOEF07hxY1O0aFHj7+9vSpQoYdq0aWOWLl2aYdm7d+82Dz74oClYsKCx2WxXvTz/5Zzv7c4fX19fkz9/flO5cmXTtWtX89lnn111X2SnDpzWrVtnOnbs6HqeFitWzLRu3drMnTvXrd3atWvNvffea8LDw01oaKhp0qSJmT9//lXfy3/77TfTunVrExoaakJDQ02LFi3MunXrrlknTz75pKlYsaIJCAgw+fLlM5UrVza9evUy8+fPv+Y+vF3YjLnOgfIAAAAAgGvinC8AAAAAsADhCwAAAAAsQPgCAAAAAAsQvgAAAADAAoQvAAAAALAA4QsAAAAALED4AgAAAAALEL4AAAAAwAJ2b3fgZnb69GmlpqZ6uxuSpCJFiuj48ePe7gZuAtQKsoN6QVZRK8gO6gVZdTPUit1uV4ECBbLW9gb35ZaWmpoqh8Ph7W7IZrNJutQfY4yXe4O8jFpBdlAvyCpqBdlBvSCrbsVaYdghAAAAAFiA8AUAAAAAFiB8AQAAAIAFCF8AAAAAYAEuuHGDXLx4URcvXrRsfRcuXFBKSopl67vVBAQEKCAgwNvdAAAAwC2M8HUDnD9/XjabTfny5XNdpeVG8/PzyxNXXrwZGWN04cIFnT9/XiEhId7uDgAAAG5RDDu8AVJTUxUcHGxZ8ML1sdlsCg4OzjP3bAMAAMCtifB1AxC6bk783QAAAHAjEb4AAAAAwAKELwAAAACwAOELAAAAACzA1Q5vMyVKlLjq/GHDhulf//qXRb0BAAAAbh+Er9vM77//7vr/okWL9Pbbb2vNmjWuaVxqHQAAALgxGHZ4m4mIiHD9OO9DFhERodDQUN19991atWqVW/tly5apYsWKOnfunOLj41WiRAktXLhQDz/8sMqXL6/mzZsrJibG7TE7d+5Ur169VKlSJUVHR2vIkCE6deqUlZsJAAAA5DmEL0iSgoOD1a5dO82ePdtt+uzZs9W2bVuFhoa6pr322mt67LHHtHz5ctWrV099+/Z1havExER17dpV1atX17fffqsvvvhCJ06c0GOPPWbp9gAAAAB5DeELLt27d9ePP/6ov//+W5J04sQJrVy5Uo888ohbu379+qlt27aqVKmS3njjDeXLl0+zZs2SJH322WeqUaOGXnjhBVWsWFE1atTQhAkTtG7dOv3555+WbxMAAACQVxC+4FKnTh1FRUVp7ty5kqT//e9/KlmypBo2bOjWrl69eq7/2+12RUdHa/fu3ZKkHTt2aN26dapUqZLrp2nTppKkv/76y6ItAQAAAPIeLrgBNz169NC0adP01FNPac6cOeratatsNluWH5+UlKSWLVtqxIgRGeYVLVo0N7sKAAAA3FQ48gU3HTt21KFDhzRlyhTFxcWpS5cuGdps2rTJ9f/U1FRt3bpVlSpVkiTVqFFDu3btUqlSpVSuXDm3n+DgYMu2AwAAAMhrOPIFN+Hh4br//vs1ZswYNW3aVMWLF8/QZtq0aSpXrpwqVaqkTz/9VImJia7zwvr27asvv/xSgwcP1uDBgxUeHq79+/dr4cKFevvtt+Xr62v1JgEAANzU/NLTpFSHt7vhFYmHD8qekuJ5pt1PDp+b67Nlngpfc+bM0bx589ymFS9eXO+9954kKSUlRTNmzNC6devkcDgUHR2tgQMHKjw83NX+xIkTmjRpkmJjYxUYGKimTZuqR48ebh/6Y2NjNWPGDMXHx6tQoULq1KmTmjVrZsEW3hweeeQRzZ8/X926dfM4f8SIEfrwww8VGxursmXL6rPPPlPBggUlSZGRkVqwYIFef/119ejRQxcvXlTJkiXVrFkz+fhwoBUAACDbUh26uOxrb/fCC2zyzxeqi2fPSTIZ5ga06Sj5E76uS6lSpfTSSy+5fr/8A/v06dO1adMmDRs2TMHBwZoyZYomTJig1157TZKUnp6uN954Q+Hh4RozZoxOnz6tiRMnytfXVz169JAkHTt2TOPGjVPLli01ZMgQbd++XR9//LHCw8NVu3ZtS7fV27p16+YxYB09elQFChRQ69atPT6uYsWK+uabbzJdbvny5TV58uRc6ycAAABwK8hzhyJ8fHwUHh7u+gkLC5N06UIOK1euVJ8+fVSjRg2VL19egwcP1q5duxQXFydJ2rJliw4ePKghQ4aobNmyqlOnjrp166bly5crNTVVkvTdd98pIiJCvXv3VsmSJdWmTRs1bNhQS5Ys8do25xUXLlzQ/v379eGHH6pXr17y9/f3dpcAAACAW0aeO/J19OhRPfbYY/Lz81NUVJR69OihwoULa+/evUpLS1PNmjVdbUuUKKHChQsrLi5OUVFRiouLU+nSpd2GIdauXVuTJ09WfHy8ypUrp927d7stQ5Kio6M1bdq0TPvkcDjkcPzfOFubzaagoCDX/28VH330kT744APdeeedGjJkiLe74xW30t/TE+f23erbidxBvSCrqBVkB/WSU7ff/nKWiM0mGeN5+2+2OspT4atSpUoaPHiwihcvrtOnT2vevHl6+eWXNWHCBCUkJMhutyskJMTtMfnz51dCQoIkKSEhwS14Oec75zn/dU67vM2FCxeUkpLi8WjP/Pnz3c5FK1eunN58800VKVLE43ZcuHBBfn5+2dn0XHG96xw+fLiGDx+e6fzy5cvr2LFj17WOvMzf31/FihXzdjcsERkZ6e0u4CZCvSCrqBVkB/WSdYmHD8o/X6i3u+E1oaGZbLu/v4rcZJ/d8lT4qlOnjuv/ZcqUcYWxmJgYrw6B69Chgx588EHX786Effz4cddwxsulpKS4HSmzgp+fn+XrvNWkpKToyJEj3u7GDWWz2RQZGamjR4/KmIwnrgKXo16QVdQKsoN6yT57Ssr/v+jE7cVmuxS8zp07J0+lEpBHPrvZ7fZMD8pkaHuD+3JdQkJCVLx4cR09elS1atVSamqqzp8/73b0KzEx0XW0Kzw8XHv27HFbRmJiomue81/ntMvbBAUFZRrw/Pz8Mj2qxIvGreV2+XsaY26bbcX1o16QVdQKsoN6ya7bb185hxpeKhPP23+z1VCeu+DG5ZKTk3X06FGFh4erfPny8vX11bZt21zzDx8+rBMnTigqKkqSFBUVpQMHDriFq61btyooKEglS5aUdGlo4+XLcLZxLgMAAAAAboQ8Fb5mzJihHTt26NixY9q1a5fGjx8vHx8f3XXXXQoODlbz5s01Y8YMbd++XXv37tVHH32kqKgoV3CKjo5WyZIlNXHiRO3fv1+bN2/WrFmz1Lp1a9eRq1atWunYsWOaOXOmDh06pOXLlysmJkZt27b15qYDAAAAuMXlqWGHp06d0vvvv6+zZ88qLCxMVapU0dixY12Xm+/Tp49sNpsmTJig1NRU102WnXx8fDR8+HBNnjxZI0eOVEBAgJo2bep2L6uIiAgNHz5c06dP19KlS1WoUCE9/vjjt909vgAAAABYy2ZutoGSecjx48c9XuTizJkzrsBoFS64cf288Xezms1mU7FixXTkyJGbbow0rEe9IKuoFWQH9ZJ9finJurjsa293wwtsypcvVGfPnpOnc74C2nSUwz/Q+m5dwc/P79a44Matxi89TUq9MQHJ5rgovytfwOx+cvj43pD15YYSJUpoypQpatOmjbe7AgAAANxwhC8rpTpu2LcWPj6+Sk9Pc5sW0Kaj5J/18PX0009r7ty56tWrl9588023eSNGjND06dPVpUsXvffee7nRZf3+++8Z7rkGAAAA3Kry1AU34H3FixfXokWLdOHCBde05ORkLViwQCVKlMjVdUVERCggICBXlwkAAADkVYQvuKlZs6aKFy+ub7/91jXt22+/VfHixVWjRg3XtIsXL+qll15SrVq1VL58ebVv316bN2+WJKWnp6tevXqaPn2627K3b9+ukiVL6uDBg5IuDTtctmyZa/6hQ4f02GOPqWrVqqpevbr69eun+Pj4G7i1AAAAgHUIX8igW7dumj17tuv3WbNmuV0xUpLGjh2rpUuX6r333tOyZctUtmxZ9ezZU6dPn5aPj4/at2+vBQsWuD3m66+/Vv369V33XLucw+FQz549FRoaqq+//loLFixQSEiIevbsqZSUlBuynQAAAICVCF/IoFOnTtqwYYMOHjyogwcP6rffflOnTp1c85OSkjRjxgyNHDlSzZs3V1RUlMaPH6/AwEDNmjVLktShQwdt2LBBhw4dknTpaNjChQvVoUMHj+tctGiR0tPT9fbbb6tq1aqqVKmS3nnnHR06dEgxMTE3fqMBAACAG4wLbiCDQoUKqUWLFpozZ46MMWrevLkKFizomr9//345HA7Vr1/fNc3Pz0+1a9fW7t27JUk1atRQpUqVNH/+fD311FOKiYnRyZMn9eCDD3pc544dO7R//37XDbOdLl68qP3796tp06Y3YEsBAAAA6xC+4FG3bt00cuRISZeGGOZEhw4dtGDBAj311FNasGCBmjVr5hbiLnf+/HnVqlVL//nPfzLMK1SoUI7WDwAAAOQlDDuER/fee68cDoccDoeaNWvmNq9s2bLy9/fXhg0bXNMcDoc2b97sduSqQ4cO2rlzp7Zu3aolS5ZkOuRQunShj3379qlw4cIqV66c28+tfuNjAAAA3B4IX/DI19dXq1ev1urVq+Xr636vsODgYD366KMaM2aMVq1apbi4OD333HNKTk7WI4884mpXqlQp3XHHHfrXv/6ltLQ0tWrVKtP1dezYUQUKFFC/fv3066+/6sCBA1q3bp1eeuklHT58+IZtJwAAAGAVhh1aye536cbHN4DNZpMxJsP6rke+fPkynTdixAgZY/TPf/7TNWTwiy++UHh4uFu7Dh06aMSIEercubOCgoIyXV5QUJC+/vprjR07VgMHDtT58+cVGRmpu+6666r9AAAAAG4WNpPhEzuy6vjx43I4HBmmnzlzxvKhcn5+fh77gqzzxt/NajabTcWKFdORI0cyhnXgCtQLsopaQXZQL9nnl5Ksi8u+9nY3vMCmfPlCdfbsOUkZayWgTUc5/AOt79YV/Pz8VKRIkSy1ZdghAAAAAFiA8AUAAAAAFiB8AQAAAIAFCF8AAAAAYAHCFwAAAABYgPAFAAAAABYgfAEAAACABQhfAAAAAGABwhcAAAAAWMDu7Q7cTtJsvnKk35g7uV90GBnjnqX9fGzyNWk3ZH257emnn9aZM2c0depUb3cFAAAAuCEIXxZypBvN3/b3DVm2j4+v0tPdg1aHmkXla8va40uUKHHV+ffdd59++OEHLVq0SPXq1cswv2vXrgoLC9PkyZM9Pv6LL77QZ599pr/++kt2u12lSpXSQw89pCFDhmStgwAAAMBNjvAFSdLvv//u+v+iRYv09ttva82aNa5pISEhat++vWbPnp0hfMXHx2vdunWaNm2ax2XPmjVLo0aN0muvvaaGDRsqJSVFf/zxh3bu3HlDtgUAAADIizjnC5KkiIgI10++fPlks9ncpoWEhKh79+5atGiRLly44PbYOXPmqGjRorr33ns9Lvu7777TQw89pO7du6tcuXKqXLmy2rdvr+HDh2do+/HHH6tOnTqqXr26RowYIYfD4ZqXkJCgf/7zn6pWrZoqVKigXr16ae/evZIkY4xq1qypb775xtW+ZcuWqlOnjuv39evXq1y5chn6DwAAAFiB8IUs69Chg1JSUtwCjjFGc+fOVZcuXeTr6+vxcUWKFNGmTZt08ODBqy5/3bp12r9/v+bOnav33ntPc+bM0Zw5c1zzn3nmGW3dulWfffaZFi1aJGOMHn30UTkcDtlsNjVs2FAxMTGSLgW1PXv2KDk5WXv27JEkxcTEKDo6WkFBQde7KwAAAIBsI3whywoUKKA2bdpo9uzZrmlr165VfHy8unXrlunjhg0bprCwMN155526++679fTTT2vRokVKT093a5c/f36NHTtWFStWVMuWLdWiRQv9/PPPkqS9e/fqu+++0/jx43XnnXeqevXq+s9//qOjR49q2bJlkqRGjRq5wtevv/6q6tWrq1GjRlq3bp2kS+GrYcOGubpPAAAAgKwifCFbHnnkEf3yyy/av3+/JGn27Nlq1KiRypUrl+ljihYtqsWLF2vFihUaMGCA0tLS9Mwzz6hnz55uASwqKsrt6FnRokV14sQJSdKePXtkt9tVt25d1/yCBQuqQoUKriNbDRs2VFxcnE6ePKmYmBg1btzYFcgcDod+++03NW7cODd3BwAAAJBlhC9ky1133aUSJUpozpw5Onv2rJYuXapHHnkkS4+tUqWK+vbtq//85z/66quvtGbNGteRKkny8/PL8Bhjsn5p/qpVqyo8PFwxMTH65Zdf1KhRIzVq1Ei//PKLNm/erNTUVN1xxx1ZXh4AAACQm7jaIbLFx8dH3bp101dffaXIyEj5+/urbdu22V5OpUqVJElJSUlZal+xYkWlpqZq06ZNql+/viTp1KlT+vPPP13LstlsuvPOO7V8+XLFxcWpQYMGCgoKUkpKimbOnKlatWopODg4230FAAAAcgNHvpBt3bp109GjR/Xmm2+qXbt217yAxfDhw/Xuu+9qw4YNOnjwoDZu3KihQ4eqUKFCHu8Z5kn58uXVunVr/fvf/9b69esVGxurf/7zn4qMjFTr1q1d7Ro1aqSFCxeqWrVqCgkJkY+Pj+68807Nnz9fjRo1uq7tBgAAAK4HR74s5OdjU4eaRW/Ism02HxnjfgELPx+blPVRe1lWokQJ3X333frxxx+zNOTw7rvv1qxZs/T555/r9OnTKliwoOrWravZs2erYMGCWV7vO++8o5dffll9+vRRSkqKGjZsqM8//9xtuGLDhg2Vlpbmdm5Xo0aNtHz5csIXAAAAvMpmsnNSDdwcP37c7T5UTmfOnFFYWJilffHz8/PYF2SdN/5uVrPZbCpWrJiOHDmSrfPpcHuiXpBV1Aqyg3rJPr+UZF1c9rW3u+EFNuXLF6qzZ8/J0xGFgDYd5fAPtL5bV/Dz81ORIkWy1JZhhwAAAABgAcIXAAAAAFiA8AUAAAAAFiB8AQAAAIAFCF8AAAAAYAHC1w2Snp5+7UbIM/h7AQAA4EYjfN0AwcHBOnv2LB/obxLp6ek6e/asgoODvd0VAAAA3MK4yfINYLfbFRISonPnzlm2Tn9/f6WkpFi2vltNSEiI7HaeDgAAALhx+LR5g9jtdstu2MvNCgEAAIC8j2GHAAAAAGABwhcAAAAAWIDwBQAAAAAWIHwBAAAAgAUIXwAAAABgAcIXAAAAAFiA8AUAAAAAFiB8AQAAAIAFCF8AAAAAYAHCFwAAAABYgPAFAAAAABYgfAEAAACABQhfAAAAAGABwhcAAAAAWIDwBQAAAAAWIHwBAAAAgAUIXwAAAABgAcIXAAAAAFiA8AUAAAAAFiB8AQAAAIAFCF8AAAAAYAHCFwAAAABYgPAFAAAAABYgfAEAAACABQhfAAAAAGABwhcAAAAAWIDwBQAAAAAWIHwBAAAAgAUIXwAAAABgAcIXAAAAAFiA8AUAAAAAFiB8AQAAAIAFCF8AAAAAYAHCFwAAAABYwO7tDmRmwYIF+vLLL/XAAw+ob9++kqSUlBTNmDFD69atk8PhUHR0tAYOHKjw8HDX406cOKFJkyYpNjZWgYGBatq0qXr06CFfX19Xm9jYWM2YMUPx8fEqVKiQOnXqpGbNmlm7gQAAAABuK3nyyNeePXv0/fffq0yZMm7Tp0+fro0bN2rYsGEaPXq0Tp8+rQkTJrjmp6en64033lBqaqrGjBmjJ598UqtXr9bs2bNdbY4dO6Zx48apevXqeuutt9S2bVt9/PHH2rx5s1WbBwAAAOA2lOfCV3Jysv7zn//oscceU0hIiGt6UlKSVq5cqT59+qhGjRoqX768Bg8erF27dikuLk6StGXLFh08eFBDhgxR2bJlVadOHXXr1k3Lly9XamqqJOm7775TRESEevfurZIlS6pNmzZq2LChlixZ4pXtBQAAAHB7yHPDDidPnqw6deqoVq1a+vrrr13T9+7dq7S0NNWsWdM1rUSJEipcuLDi4uIUFRWluLg4lS5d2m0YYu3atTV58mTFx8erXLly2r17t9syJCk6OlrTpk3LtE8Oh0MOh8P1u81mU1BQkOv/3ubsQ17oC/I2agXZQb0gq6gVZAf1klO33/5ylojNJhnjeftvtjrKU+Fr7dq12rdvn954440M8xISEmS3292OhklS/vz5lZCQ4GpzefByznfOc/7rnHZ5mwsXLiglJUX+/v4Z1j1//nzNmzfP9Xu5cuX05ptvqkiRItndxBsqMjLS213ATYJaQXZQL8gqagXZQb1kXeLhg/LPF+rtbnhNaGgm2+7vryLFilnbmeuUZ8LXiRMnNG3aNI0cOdJjAPKmDh066MEHH3T97kzYx48fdw1n9CabzabIyEgdPXpUxhhvdwd5GLWC7KBekFXUCrKDesk+e0qKLp495+1uWM5muxS8zp07J0+lEpCSoiNHjljfsSvY7fYsH5TJM+Fr7969SkxM1PPPP++alp6erj/++EPLli3Tiy++qNTUVJ0/f97t6FdiYqLraFd4eLj27NnjttzExETXPOe/zmmXtwkKCso09Pn5+cnPz8/jvLz0omGMyVP9Qd5FrSA7qBdkFbWC7KBesuv221fOoYaXysTz9t9sNZRnwlfNmjX19ttvu03773//q+LFi6tdu3YqXLiwfH19tW3bNjVs2FCSdPjwYZ04cUJRUVGSpKioKH399ddKTEx0DS3cunWrgoKCVLJkSUlSpUqV9Pvvv7utZ+vWra5lAAAAAMCNkGfCV1BQkEqXLu02LSAgQPny5XNNb968uWbMmKHQ0FAFBwdr6tSpioqKcgWn6OholSxZUhMnTlTPnj2VkJCgWbNmqXXr1q4jV61atdLy5cs1c+ZM3Xvvvdq+fbtiYmI0fPhwazcYAAAAwG0lz4SvrOjTp49sNpsmTJig1NRU102WnXx8fDR8+HBNnjxZI0eOVEBAgJo2bapu3bq52kRERGj48OGaPn26li5dqkKFCunxxx9X7dq1vbBFAAAAAG4XNnOzDZTMQ44fP+52CXpvsdlsKlasmI4cOXLTjXuFtagVZAf1gqyiVpAd1Ev2+aUk6+Kyr6/d8JZjU758oTp79pw8nfMV0KajHP6B1nfrCn5+flm+4Eaeu8kyAAAAANyKCF8AAAAAYAHCFwAAAABYgPAFAAAAABYgfAEAAACABQhfAAAAAGABwhcAAAAAWIDwBQAAAAAWIHwBAAAAgAUIXwAAAABgAcIXAAAAAFiA8AUAAAAAFiB8AQAAAIAFCF8AAAAAYAHCFwAAAABYgPAFAAAAABYgfAEAAACABQhfAAAAAGABwhcAAAAAWIDwBQAAAAAWIHwBAAAAgAUIXwAAAABgAcIXAAAAAFiA8AUAAAAAFiB8AQAAAIAFCF8AAAAAYAHCFwAAAABYgPAFAAAAABYgfAEAAACABQhfAAAAAGABwhcAAAAAWIDwBQAAAAAWIHwBAAAAgAUIXwAAAABgAcIXAAAAAFiA8AUAAAAAFiB8AQAAAIAFCF8AAAAAYAHCFwAAAABYgPAFAAAAABYgfAEAAACABQhfAAAAAGABwhcAAAAAWIDwBQAAAAAWIHwBAAAAgAUIXwAAAABgAcIXAAAAAFiA8AUAAAAAFiB8AQAAAIAFCF8AAAAAYAHCFwAAAABYgPAFAAAAABYgfAEAAACABQhfAAAAAGABwhcAAAAAWIDwBQAAAAAWIHwBAAAAgAUIXwAAAABgAcIXAAAAAFiA8AUAAAAAFiB8AQAAAIAFCF8AAAAAYAHCFwAAAABYgPAFAAAAABYgfAEAAACABQhfAAAAAGABwhcAAAAAWIDwBQAAAAAWIHwBAAAAgAUIXwAAAABgAcIXAAAAAFiA8AUAAAAAFiB8AQAAAIAFCF8AAAAAYAHCFwAAAABYgPAFAAAAABawe7sDl/vuu+/03Xff6fjx45KkkiVLqnPnzqpTp44kKSUlRTNmzNC6devkcDgUHR2tgQMHKjw83LWMEydOaNKkSYqNjVVgYKCaNm2qHj16yNfX19UmNjZWM2bMUHx8vAoVKqROnTqpWbNmVm4qAAAAgNtMngpfBQsWVI8ePVSsWDEZY/Tjjz/qrbfe0ltvvaVSpUpp+vTp2rRpk4YNG6bg4GBNmTJFEyZM0GuvvSZJSk9P1xtvvKHw8HCNGTNGp0+f1sSJE+Xr66sePXpIko4dO6Zx48apZcuWGjJkiLZv366PP/5Y4eHhql27the3HgAAAMCtLE8NO7zjjjtUt25dFStWTMWLF1f37t0VGBio3bt3KykpSStXrlSfPn1Uo0YNlS9fXoMHD9auXbsUFxcnSdqyZYsOHjyoIUOGqGzZsqpTp466deum5cuXKzU1VdKlo2sRERHq3bu3SpYsqTZt2qhhw4ZasmSJNzcdAAAAwC0uTx35ulx6erpiYmJ08eJFRUVFae/evUpLS1PNmjVdbUqUKKHChQsrLi5OUVFRiouLU+nSpd2GIdauXVuTJ09WfHy8ypUrp927d7stQ5Kio6M1bdq0TPvicDjkcDhcv9tsNgUFBbn+723OPuSFviBvo1aQHdQLsopaQXZQLzl1++0vZ4nYbJIxnrf/ZqujPBe+Dhw4oBdffFEOh0OBgYF69tlnVbJkSe3fv192u10hISFu7fPnz6+EhARJUkJCglvwcs53znP+65x2eZsLFy4oJSVF/v7+Gfo0f/58zZs3z/V7uXLl9Oabb6pIkSLXubW5KzIy0ttdwE2CWkF2UC/IKmoF2UG9ZF3i4YPyzxfq7W54TWhoJtvu768ixYpZ25nrlOfCV/HixTV+/HglJSXpl19+0YcffqjRo0d7tU8dOnTQgw8+6PrdmbCPHz/uGs7oTTabTZGRkTp69KiMMd7uDvIwagXZQb0gq6gVZAf1kn32lBRdPHvO292wnM12KXidO3dOnkolICVFR44csb5jV7Db7Vk+KJPnwpfdbnd9E1K+fHn9+eefWrp0qRo3bqzU1FSdP3/e7ehXYmKi62hXeHi49uzZ47a8xMRE1zznv85pl7cJCgryeNRLkvz8/OTn5+dxXl560TDG5Kn+IO+iVpAd1AuyilpBdlAv2XX77SvnUMNLZeJ5+2+2GspTF9zwJD09XQ6HQ+XLl5evr6+2bdvmmnf48GGdOHFCUVFRkqSoqCgdOHDALVxt3bpVQUFBKlmypCSpUqVKbstwtnEuAwAAAABuhDwVvr788kvt2LFDx44d04EDB1y/33333QoODlbz5s01Y8YMbd++XXv37tVHH32kqKgoV3CKjo5WyZIlNXHiRO3fv1+bN2/WrFmz1Lp1a9eRq1atWunYsWOaOXOmDh06pOXLlysmJkZt27b15qYDAAAAuMXlqWGHiYmJ+vDDD3X69GkFBwerTJkyevHFF1WrVi1JUp8+fWSz2TRhwgSlpqa6brLs5OPjo+HDh2vy5MkaOXKkAgIC1LRpU3Xr1s3VJiIiQsOHD9f06dO1dOlSFSpUSI8//jj3+AIAAABwQ9nMzTZQMg85fvy42yXovcVms6lYsWI6cuTITTfuFdaiVpAd1AuyilpBdlAv2eeXkqyLy772dje8wKZ8+UJ19uw5eTrnK6BNRzn8A63v1hX8/PyyfMGNPDXsEAAAAABuVTkOX6NHj85w4YrLbd++3euXiAcAAACAvCLH4WvHjh0ZLtl+uTNnzmjHjh05XTwAAAAA3FJu2LDDo0ePKigo6EYtHgAAAABuKtm62uHq1av1448/un7/+uuvtWLFigztkpKS9Ndff6lOnTrX30MAAAAAuAVkK3ylpKTozJkzrt8vXLggm83m1sZmsykgIEAtW7ZU586dc6eXAAAAAHCTy1b4atWqlVq1aiVJevLJJ9WvXz/dcccdN6RjAAAAAHAryfFNlj/88MPc7AcAAAAA3NJyHL6cLly4oOPHj+v8+fMeb5RXrVq1610FAAAAANz0chy+zpw5o6lTp+rXX39Venp6pu1mz56d01UAAAAAwC0jx+Hr008/1caNG3X//ferSpUqCg0Nzc1+AQAAAMAtJcfha8uWLWrbtq169eqVm/0BAAAAgFtSjm+yHBAQoCJFiuRmXwAAAADglpXj8HX33Xdr/fr1udkXAAAAALhl5XjYYcOGDbVjxw6NHTtW9913nwoVKiQfn4xZrnz58tfVQQAAAAC4FeQ4fL388suu/2/dujXTdlztEAAAAACuI3w98cQTudkPAAAAALil5Th8NWvWLBe7AQAAAAC3thxfcAMAAAAAkHU5PvL10UcfXbONzWZjeCIAAAAA6DrCV2xsbIZp6enpSkhIUHp6usLCwhQQEHBdnQMAAACAW0WOw9eHH37ocXpqaqp++OEHLVmyRC+99FKOOwYAAAAAt5JcP+fLbrerTZs2io6O1pQpU3J78QAAAABwU7phF9woU6aM/vjjjxu1eAAAAAC4qdyw8LV161bO+QIAAACA/y/H53zNmzfP4/Tz58/rjz/+0L59+9SuXbscdwwAAAAAbiU5Dl9z5871OD0kJERFixbVoEGD1KJFixx3DAAAAABuJTkOX7Nnz87NfgAAAADALe2GnfMFAAAAAPg/OT7y5bRjxw5t2rRJx48flyQVKVJEdevWVbVq1a67cwAAAABwq8hx+EpNTdV7772nDRs2SJKCg4MlSUlJSVq8eLEaNGigoUOHym6/7nwHAAAAADe967rgxoYNG/TQQw/pwQcfVHh4uCQpMTFRixcv1uLFizVv3jw98sgjudVXAAAAALhp5ficr59//llNmzZVr169XMFLkvLnz69evXrpnnvu0U8//ZQbfQQAAACAm16Ow1dCQoIqVqyY6fxKlSopISEhp4sHAAAAgFtKjsNXwYIFtWPHjkzn79ixQwULFszp4gEAAADglpLj8NW0aVPFxMTo008/1eHDh5Wenq709HQdPnxYkyZNUkxMjJo1a5aLXQUAAACAm1eOL7jRsWNH/f3331qxYoVWrFghH59LOS49PV3SpXDWoUOH3OklAAAAANzkchy+fHx89OSTT+rBBx/U77//7nafrzp16qhMmTK51kkAAAAAuNllK3ylpKRo2rRpKlWqlO6//35JUpkyZTIEraVLl+r7779X3759uc8XAAAAACib53z98MMP+vHHH1W3bt2rtqtbt65WrVqllStXXlfnAAAAAOBWka3wFRMTozvvvFNFixa9arvIyEg1bNhQa9euva7OAQAAAMCtIlvh68CBA6pSpUqW2lauXFl//fVXjjoFAAAAALeabIWv1NTULJ/DZbfb5XA4ctQpAAAAALjVZCt8FSxYUAcOHMhS2wMHDnCTZQAAAAD4/7IVvmrWrKk1a9YoMTHxqu0SExO1Zs0a1axZ87o6BwAAAAC3imyFr3bt2snhcOjVV1/V7t27PbbZvXu3Xn31VTkcDj388MO50kkAAAAAuNll6yZcRYsW1TPPPKP3339fI0eOVNGiRVW6dGkFBgYqOTlZ8fHxOnr0qAICAjR06FBFRkbeqH4DAAAAwE0l23dArlu3rsaPH6+FCxdq06ZN2rBhg2tegQIF1KJFC7Vr1+6al6MHAAAAgNtJtsOXJEVERGjQoEGSpAsXLujChQsKCgpSUFBQrnYOAAAAAG4VOQpflyN0AQAAAMC1ZeuCGwAAAACAnCF8AQAAAIAFCF8AAAAAYAHCFwAAAABYgPAFAAAAABYgfAEAAACABQhfAAAAAGABwhcAAAAAWIDwBQAAAAAWIHwBAAAAgAUIXwAAAABgAcIXAAAAAFiA8AUAAAAAFiB8AQAAAIAFCF8AAAAAYAHCFwAAAABYgPAFAAAAABYgfAEAAACABQhfAAAAAGABwhcAAAAAWIDwBQAAAAAWIHwBAAAAgAUIXwAAAABgAcIXAAAAAFiA8AUAAAAAFiB8AQAAAIAF7N7uwOXmz5+v9evX69ChQ/L391dUVJR69eql4sWLu9qkpKRoxowZWrdunRwOh6KjozVw4ECFh4e72pw4cUKTJk1SbGysAgMD1bRpU/Xo0UO+vr6uNrGxsZoxY4bi4+NVqFAhderUSc2aNbNwawEAAADcTvLUka8dO3aodevWGjt2rEaOHKm0tDSNGTNGycnJrjbTp0/Xxo0bNWzYMI0ePVqnT5/WhAkTXPPT09P1xhtvKDU1VWPGjNGTTz6p1atXa/bs2a42x44d07hx41S9enW99dZbatu2rT7++GNt3rzZys0FAAAAcBvJU+HrxRdfVLNmzVSqVCmVLVtWTz75pE6cOKG9e/dKkpKSkrRy5Ur16dNHNWrUUPny5TV48GDt2rVLcXFxkqQtW7bo4MGDGjJkiMqWLas6deqoW7duWr58uVJTUyVJ3333nSIiItS7d2+VLFlSbdq0UcOGDbVkyRKvbTsAAACAW1ueGnZ4paSkJElSaGioJGnv3r1KS0tTzZo1XW1KlCihwoULKy4uTlFRUYqLi1Pp0qXdhiHWrl1bkydPVnx8vMqVK6fdu3e7LUOSoqOjNW3aNI/9cDgccjgcrt9tNpuCgoJc//c2Zx/yQl+Qt1EryA7qBVlFrSA7qJecuv32l7NEbDbJGM/bf7PVUZ4NX+np6Zo2bZoqV66s0qVLS5ISEhJkt9sVEhLi1jZ//vxKSEhwtbk8eDnnO+c5/3VOu7zNhQsXlJKSIn9/f7d58+fP17x581y/lytXTm+++aaKFClyvZuZqyIjI73dBdwkqBVkB/WCrKJWkB3US9YlHj4o/3yh3u6G1zgPxGTg768ixYpZ25nrlGfD15QpUxQfH69XX33V211Rhw4d9OCDD7p+dybs48ePu4YyepPNZlNkZKSOHj0qY4y3u4M8jFpBdlAvyCpqBdlBvWSfPSVFF8+e83Y3LGezXQpe586dk6dSCUhJ0ZEjR6zv2BXsdnuWD8rkyfA1ZcoUbdq0SaNHj1ahQoVc08PDw5Wamqrz58+7Hf1KTEx0He0KDw/Xnj173JaXmJjomuf81znt8jZBQUEZjnpJkp+fn/z8/Dz2NS+9aBhj8lR/kHdRK8gO6gVZRa0gO6iX7Lr99pVzqOGlMvG8/TdbDeWpC24YYzRlyhStX79eL7/8siIiItzmly9fXr6+vtq2bZtr2uHDh3XixAlFRUVJkqKionTgwAG3cLV161YFBQWpZMmSkqRKlSq5LcPZxrkMAAAAAMhteSp8TZkyRT/99JOGDh2qoKAgJSQkKCEhQSkpKZKk4OBgNW/eXDNmzND27du1d+9effTRR4qKinIFp+joaJUsWVITJ07U/v37tXnzZs2aNUutW7d2Hb1q1aqVjh07ppkzZ+rQoUNavny5YmJi1LZtW69tOwAAAIBbm83koWN1Xbt29Th98ODBrhsgO2+yvHbtWqWmpnq8yfLx48c1efJkxcbGKiAgQE2bNlXPnj0z3GR5+vTpOnjwYI5vsnz8+HG3qyB6i81mU7FixXTkyJGb7tArrEWtIDuoF2QVtYLsoF6yzy8lWReXfe3tbniBTfnyhers2XPyNOwwoE1HOfwDre/WFfz8/LJ8zleeCl83G8IXbjbUCrKDekFWUSvIDuol+whft074ylPDDgEAAADgVkX4AgAAAAALEL4AAAAAwAKELwAAAACwAOELAAAAACxA+AIAAAAACxC+AAAAAMAChC8AAAAAsADhCwAAAAAsQPgCAAAAAAsQvgAAAADAAoQvAAAAALAA4QsAAAAALED4AgAAAAALEL4AAAAAwAKELwAAAACwAOELAAAAACxA+AIAAAAACxC+AAAAAMAChC8AAAAAsADhCwAAAAAsQPgCAAAAAAsQvgAAAADAAoQvAAAAALAA4QsAAAAALED4AgAAAAALEL4AAAAAwAKELwAAAACwAOELAAAAACxA+AIAAAAACxC+AAAAAMAChC8AAAAAsADhCwAAAAAsYPd2BwAAAABcjU2pxubtTniBTWfOJystk20P0M23TwhfAAAAQB5mZLTz2Hlvd8Mr/P39lZKS4nFeXRmLe3P9GHYIAAAAABYgfAEAAACABQhfAAAAAGABwhcAAAAAWIDwBQAAAAAWIHwBAAAAgAUIXwAAAABgAcIXAAAAAFiA8AUAAAAAFiB8AQAAAIAFCF8AAAAAYAHCFwAAAABYgPAFAAAAABYgfAEAAACABQhfAAAAAGABwhcAAAAAWIDwBQAAAAAWIHwBAAAAgAUIXwAAAABgAcIXAAAAAFiA8AUAAAAAFiB8AQAAAIAFCF8AAAAAYAHCFwAAAABYgPAFAAAAABYgfAEAAACABQhfAAAAAGABwhcAAAAAWIDwBQAAAAAWIHwBAAAAgAUIXwAAAABgAcIXAAAAAFiA8AUAAAAAFiB8AQAAAIAFCF8AAAAAYAHCFwAAAABYgPAFAAAAABawe7sDAAAAgF96mpTq8HY38iSbMd7uAnIJ4QsAAADel+rQxWVfe7sXeVJgq/be7gJyCcMOAQAAAMAChC8AAAAAsECeGna4Y8cOLVq0SPv27dPp06f17LPPqkGDBq75xhjNmTNHK1as0Pnz51WlShUNHDhQxYoVc7U5d+6cpk6dqo0bN8pms+nOO+9Uv379FBgY6Grz119/acqUKfrzzz8VFhamNm3aqF27dpZuKwAAAIDbS5468nXx4kWVLVtWAwYM8Dh/4cKF+vbbbzVo0CC9/vrrCggI0NixY5WSkuJq88EHHyg+Pl4jR47U8OHD9ccff+iTTz5xzU9KStKYMWNUuHBhjRs3Tr169dLcuXP1ww8/3PDtAwAAAHD7ylPhq06dOnrkkUfcjnY5GWO0dOlSdezYUfXr11eZMmX01FNP6fTp09qwYYMk6eDBg9q8ebMef/xxVapUSVWqVFH//v21bt06nTp1SpL0888/KzU1VYMHD1apUqXUpEkT3X///frmm28s3VYAAAAAt5c8Nezwao4dO6aEhATVqlXLNS04OFgVK1ZUXFycmjRpori4OIWEhKhChQquNjVr1pTNZtOePXvUoEEDxcXFqWrVqrLb/2/To6OjtXDhQp07d06hoaEZ1u1wOORw/N+lT202m4KCglz/9zZnH/JCX5C3USvIDuoFWUWtIDuuXi/UkGfsF89sN93rzk0TvhISEiRJ+fPnd5ueP39+17yEhASFhYW5zff19VVoaKhbm4iICLc24eHhrnmewtf8+fM1b9481+/lypXTm2++qSJFilzHFuW+yMhIb3cBNwlqBdlBvSCrqBVkx5X1knj4oPzzZfwcBslhk/z9/b3dDa/JbNttNpvbtR9uBjdN+PKmDh066MEHH3T97kzYx48fV2pqqre65WKz2RQZGamjR4/KcBM+XAW1guygXpBV1AqyI7N6saek6OLZc17sWd4VaOR2jYPbib+/f6bbbozRkSNHLO5RRna7PcsHZW6a8OU8OpWYmKgCBQq4picmJqps2bKuNmfOnHF7XFpams6dO+d6fHh4uOsomJPzd2ebK/n5+cnPz8/jvLz0JmOMyVP9Qd5FrSA7qBdkFbWC7PBcL9SPZ+wXz26+15w8dcGNq4mIiFB4eLi2bdvmmpaUlKQ9e/YoKipKkhQVFaXz589r7969rjbbt2+XMUYVK1Z0tfnjjz/cjlht3bpVxYsX9zjkEAAAAAByQ54KX8nJydq/f7/2798v6dJFNvbv368TJ07IZrPpgQce0Ndff63ffvtNBw4c0MSJE1WgQAHVr19fklSyZEnVrl1bn3zyifbs2aOdO3dq6tSpaty4sQoWLChJuuuuu2S32/Xxxx8rPj5e69at07fffus2rBAAAAAAclueGnb4559/avTo0a7fZ8yYIUlq2rSpnnzySbVr104XL17UJ598oqSkJFWpUkUjRoxwOwnvn//8p6ZMmaJXX33VdZPl/v37u+YHBwdr5MiRmjJlioYPH658+fKpU6dOuu+++6zbUAAAAAC3nTwVvqpXr645c+ZkOt9ms6lbt27q1q1bpm1CQ0M1dOjQq66nTJkyevXVV3PcTwAAAADIrjw17BAAAAAAblWELwAAAACwAOELAAAAACxA+AIAAAAACxC+AAAAAMAChC8AAAAAsADhCwAAAAAsQPgCAAAAAAsQvgAAAADAAoQvAAAAALAA4QsAAAAALED4AgAAAAALEL4AAAAAwAKELwAAAACwAOELAAAAACxA+AIAAAAACxC+AAAAAMAChC8AAAAAsADhCwAAAAAsQPgCAAAAAAsQvgAAAADAAoQvAAAAALAA4QsAAAAALED4AgAAAAALEL4AAAAAwAKELwAAAACwAOELAAAAACxA+AIAAAAACxC+AAAAAMAChC8AAAAAsADhCwAAAAAsYPd2BwAAAG4nfulpUqrD293wqsTDB2VPSXGbZjPGS70BrEP4AgAAsFKqQxeXfe3tXniRTf75QnXx7DlJ/xe4Alu191qPAKsw7BAAAAAALED4AgAAAAALEL4AAAAAwAKELwAAAACwAOELAAAAACxA+AIAAAAACxC+AAAAAMAChC8AAAAAsADhCwAAAAAsQPgCAAAAAAsQvgAAAADAAoQvAAAAALAA4QsAAAAALED4AgAAAAALEL4AAAAAwAKELwAAAACwAOELAAAAACxA+AIAAAAACxC+AAAAAMAChC8AAAAAsADhCwAAAAAsQPgCAAAAAAvYvd0BAABw6/FLT5NSHd7uRp5kM8bbXQDgJYQvAACQ+1Idurjsa2/3Ik8KbNXe210A4CUMOwQAAAAACxC+AAAAAMAChC8AAAAAsADhCwAAAAAsQPgCAAAAAAtwtUMAAADkATalGpu3O5FHsV9uFYQvAAAA5AFGO4+d93Yn8qQ7vN0B5BrCF3Cb4gaombD7yeHj6+1e4CbCc+mSxMMHZU9Jcf3OjYQBICPCF3C74gaoHgW06Sj5E76QDTyXJNnkny9UF8+ek3QpdHEjYQDIiAtuAAAAAIAFOPKFWxrDgTJyDg1iSBCyg+dS5nguAQCyivCFWxvDga7wf0ODAlu183Zn8iSbj4/8UpK93Y084/Kwnrx8vre7kycxvA4AkFWELwC4XGqqLn63wNu9yCMI6wAA5CbO+QIAAAAACxC+AAAAAMAChC8AAAAAsADhCwAAAAAsQPgCAAAAAAtwtUMAAABL2ZRqbN7uhBfZdOZ8stIy7IPbeZ/gdnFbh69ly5Zp8eLFSkhIUJkyZdS/f39VrFjR290CAAC3NKOdx857uxNe5e/vr5SUFLdpd3ipL4CVbtvwtW7dOs2YMUODBg1SpUqVtGTJEo0dO1bvvfee8ufP7+3uZdvZE8dlv3jB293Ic2zGeLsLAHCbut2P7lwN+wW4Xd224eubb75RixYtdO+990qSBg0apE2bNmnVqlVq3769dzuXA+kpF3Vx2XxJhI3LBbZq7+0uAMBtiqM7meEID3D7ui3DV2pqqvbu3esWsnx8fFSzZk3FxcVlaO9wOORwOFy/22w2BQUFyW7PG7vPZrPJx/jIv0iEONDjztc/QH6Fi3q7G3mGzSb5BAXLPzCYfZMJX/8A+RSK9HY38gSbpAs+PvL1D2G/XAX7xr1WnG9Dvv4BCou8vfdLZnz9/W/7fWP381PqZZ+tJPbL1dzO+8ZTrbjm+QfI5udncY889CMbmcBmzO33cf3UqVN6/PHHNWbMGEVFRbmmz5w5Uzt27NDrr7/u1n7OnDmaN2+e6/cmTZpo6NChlvUXAAAAwM2PS81nQYcOHTRt2jTXz6BBg9yOhHnbhQsX9Pzzz+vCBc75wtVRK8gO6gVZRa0gO6gXZNWtWCt5Y9ycxcLCwuTj46OEhAS36QkJCQoPD8/Q3s/PT3554JBmZowx2rdvn27Dg5jIJmoF2UG9IKuoFWQH9YKsuhVr5bY88mW321W+fHlt377dNS09PV3bt293G4YIAAAAALnltjzyJUkPPvigPvzwQ5UvX14VK1bU0qVLdfHiRTVr1szbXQMAAABwC7ptw1fjxo115swZzZkzRwkJCSpbtqxGjBjhcdhhXufn56fOnTvn6aGRyBuoFWQH9YKsolaQHdQLsupWrJXb8mqHAAAAAGC12/KcLwAAAACwGuELAAAAACxA+AIAAAAACxC+AAAAAMACt+3VDvOaHTt2aNGiRdq3b59Onz6tZ599Vg0aNHDNT0hI0BdffKGtW7fq/Pnzqlq1qvr3769ixYpJks6dO6c5c+Zoy5YtOnHihMLCwlS/fn098sgjCg4Odi3nxIkTmjRpkmJjYxUYGKimTZuqR48e8vX1tXybkTPXWyuXM8bojTfe0ObNmzMsh1q5NeRWvcTFxemrr77Snj175OPjo7Jly+rFF1+Uv7+/pEuvQVOnTtXGjRtls9l05513ql+/fgoMDLR0e5FzuVErCQkJ+vzzz7V161YlJyerePHi6tChgxo2bOhqQ63c/ObPn6/169fr0KFD8vf3V1RUlHr16qXixYu72qSkpGjGjBlat26dHA6HoqOjNXDgQLerSmflfSY2NlYzZsxQfHy8ChUqpE6dOnFboJtMbtTL/v37tWDBAu3atUtnzpxRRESEWrZsqQceeMBtXTdDvXDkK4+4ePGiypYtqwEDBmSYZ4zR+PHjdezYMT333HN66623VKRIEb322mtKTk6WJJ06dUqnTp3So48+qgkTJujJJ5/Uli1b9N///te1nPT0dL3xxhtKTU3VmDFj9OSTT2r16tWaPXu2ZduJ63e9tXK5JUuWyGazZZhOrdw6cqNe4uLiNHbsWEVHR+v111/XG2+8odatW7vVzgcffKD4+HiNHDlSw4cP1x9//KFPPvnEkm1E7siNWpk4caIOHz6s559/Xm+//bYaNGigd999V/v27XO1oVZufjt27FDr1q01duxYjRw5UmlpaRozZoxbLUyfPl0bN27UsGHDNHr0aJ0+fVoTJkxwzc/K+8yxY8c0btw4Va9eXW+99Zbatm2rjz/+WJs3b7Zyc3GdcqNe9u7dq/z582vIkCF655131KFDB3355ZdatmyZq81NUy8GeU6XLl3Mr7/+6vr90KFDpkuXLubAgQOuaWlpaWbAgAHmhx9+yHQ569atM927dzepqanGGGM2bdpkunbtak6fPu1qs3z5ctO7d2/jcDhyf0Nww11Prezbt8889thj5vTp0xmWQ63cmnJaLyNGjDBfffVVpsuNj483Xbp0MXv27HFN+/33303Xrl3NyZMnc3krYIWc1kqvXr3Mjz/+6Lasfv36udpQK7emxMRE06VLFxMbG2uMMeb8+fPmkUceMTExMa42Bw8eNF26dDG7du0yxmTtfebzzz83w4YNc1vXu+++a8aMGXODtwg3Uk7qxZNJkyaZV155xfX7zVIvHPm6CaSmpkqS2w3mfHx85Ofnp507d2b6uKSkJAUFBbkO38fFxal06dJuh/xr166tCxcuKD4+/sZ0HpbKaq1cvHhR77//vgYMGODxxuLUyu0hK/WSmJio3bt3K3/+/Bo5cqQGDRqkUaNGudVTXFycQkJCVKFCBde0mjVrymazac+ePRZtDW6krL62VK5cWevWrdO5c+eUnp6utWvXyuFwqHr16pKolVtVUlKSJCk0NFTSpaMUaWlpqlmzpqtNiRIlVLhwYcXFxUnK2vvM7t273ZYhSdHR0a5l4OaUk3rJbDnOZUg3T70Qvm4CxYsXV+HChfXll1/q3LlzSk1N1YIFC3Ty5EklJCR4fMyZM2f0v//9T/fdd59rWkJCQoYP2vnz53fNw80vq7Uyffp0Va5cWfXr1/e4HGrl9pCVevn7778lSXPnzlWLFi00YsQIlStXTq+++qqOHDki6VJNhIWFuS3b19dXoaGh1MstIquvLc8884zS0tLUv39/9ezZU59++qmeffZZRUZGSqJWbkXp6emaNm2aKleurNKlS0u69He22+0KCQlxa5s/f37X3zkr7zMJCQmuaZe3uXDhglJSUnJ/Y3DD5bRerrRr1y7FxMRk+Jx7M9QL4esmYLfb9eyzz+rIkSPq37+/evXqpdjYWNWpU8fj+TpJSUkaN26cSpYsqS5dunihx/CWrNTKb7/9pu3bt6tv377e7Sy8Liv1YoyRJN1333269957Va5cOfXt21fFixfXqlWrvNl9WCir70OzZ8/W+fPn9dJLL+mNN97Qgw8+qHfffVcHDhzwYu9xI02ZMkXx8fF6+umnvd0V3ARyo14OHDigt956S507d1Z0dHTudc4iXO3wJlG+fHmNHz9eSUlJSk1NVVhYmEaMGKHy5cu7tbtw4YJef/11BQUF6dlnn5Xd/n9/4vDw8AzDOhITE13zcGu4Vq1s375df//9d4bwNWHCBFWtWlWvvPIKtXIbuVa9FChQQJJUsmRJt8eVKFFCJ06ckHSpJs6cOeM2Py0tTefOnaNebiHXqpWjR49q2bJlmjBhgkqVKiVJKlu2rHbu3Klly5bpH//4B7Vyi5kyZYo2bdqk0aNHq1ChQq7p4eHhSk1N1fnz592OZiQmJrr+zll5nwkPD3dNu7xNUFCQ60qruHlcT704HTx4UK+99pruu+8+derUyW3ezVIvHPm6yQQHByssLExHjhzRn3/+6TZsLCkpSWPGjJHdbte///3vDIUWFRWlAwcOuBXm1q1bFRQUlOGDFW5+mdVK+/btNX78eL311luuH0nq06ePBg8eLIlauR1lVi9FihRRgQIFdPjwYbf2R44cUeHChSVdqpfz589r7969rvnbt2+XMUYVK1a0biNgicxqxTms58oRGT4+Pq4jqNTKrcEYoylTpmj9+vV6+eWXFRER4Ta/fPny8vX11bZt21zTDh8+rBMnTigqKkpS1t5nKlWq5LYMZxvnMnBzyI16kaT4+HiNHj1aTZs2Vffu3TOs52apF4585RHJyck6evSo6/djx45p//79Cg0NVeHChRUTE6OwsDAVLlxYBw4c0LRp01S/fn3X4dakpCSNHTtWFy9e1JAhQ3ThwgVduHBBkhQWFiYfHx9FR0erZMmSmjhxonr27KmEhATNmjVLrVu3djuJGnnb9dZKeHi4x2+YCxcu7HpBpFZuHddbLzabTQ8//LDmzJmjsmXLqmzZslq9erUOHTqkYcOGSbp0VKx27dr65JNPNGjQIKWmpmrq1Klq3LixChYs6JXtRvZdb60UL15ckZGRmjRpkh599FGFhoZqw4YN2rp1q55//nlJ1MqtYsqUKfr555/173//W0FBQa7zcoKDg+Xv76/g4GA1b95cM2bMUGhoqIKDgzV16lRFRUW5Pghn5X2mVatWWr58uWbOnKl7771X27dvV0xMjIYPH+6tTUcO5Ea9HDhwQK+++qqio6P14IMPupbh4+PjOo/0ZqkXm3F+HQWvio2N1ejRozNMb9q0qZ588kktXbpUixcvVkJCggoUKKB77rlHnTt3dg0rzOzx0qX7rjg/VB8/flyTJ09WbGysAgIC1LRpU/Xs2ZMb595ErrdWPOnatWuGG6pSK7eG3KqXBQsWaPny5Tp37pzKlCmjXr16qUqVKq75586d05QpU9xunNu/f39unHsTyY1aOXLkiL744gvt2rVLycnJioyM1EMPPaR77rnH1YZaufl17drV4/TBgwe7bmjrvGnu2rVrlZqa6vEmy1l5n4mNjdX06dN18ODBPHvTXFxdbtTLnDlzNG/evAzLKFKkiD788EPX7zdDvRC+AAAAAMACnPMFAAAAABYgfAEAAACABQhfAAAAAGABwhcAAAAAWIDwBQAAAAAWIHwBAAAAgAUIXwAAAABgAcIXAAAAAFiA8AUAuOnFxsaqa9euio2N9XZXAADIlN3bHQAA3F5Wr16tjz76yPW7j4+P8ufPr1q1aql79+4qWLCgF3vnHWvXrtX777+vQYMGqWXLlhnmT5o0SStXrtQbb7yhsmXLWt9BAECuIHwBALyia9euioiIkMPh0O7du7V69Wrt3LlTEyZMkL+/v7e7Z6kmTZroxx9/1Jdffqn69esrPDzcNW/Pnj364Ycf9NBDDxG8AOAmx7BDAIBX1KlTR/fcc49atGihxx9/XA899JD+/vtv/fbbb97umlcMHDhQqampmj59umtaenq6Pv30UxUuXFhdunS54X0wxiglJeWGrwcAblcc+QIA5AlVq1bVwoUL9ffff7tNP3TokGbNmqXt27crJSVFpUqVUufOnXXHHXdcc5m7d+/WnDlzFBcXp7S0NFWoUEHdu3dXlSpVXG2OHz+uhQsXatu2bTpx4oQCAgJUo0YN9erVSxEREa52qampmj9/vn766SedPHlSAQEBKlGihLp06aJatWpdd38jIiLUpUsXzZw5U/fee69q1aqlpUuXav/+/RoxYoQCAgLkcDjc+pA/f341adJE3bp1k5+fn2tZq1at0po1axQfH6+kpCQVLVpU999/v1q1auW2zieffFKlSpVSmzZtNGvWLMXHx6tHjx5q27btNfctACD7OPIFAMgTjh07JkkKCQlxTYuPj9eLL76oQ4cOqX379nr00UcVEBCg8ePHa/369Vdd3vbt2zVq1ChduHBBXbp0Uffu3ZWUlKRXX31Ve/bscbX7888/tWvXLjVp0kT9+vVTy5YttW3bNo0ePVoXL150tZs7d67mzZun6tWrq3///urYsaMKFy6svXv35kp/Jalt27YqU6aMJk2apKNHj2rOnDlq3LixateurfT0dL311ltavHix6tWrp/79+6t+/fpasmSJ3n33XbflfPfddypSpIg6dOig3r17q3Dhwpo8ebKWLVuWYZ2HDx/W+++/r1q1aqlv374MbQSAG4gjXwAAr0hKStKZM2dc53zNmzdPfn5+qlevnqvNtGnTVLhwYb3xxhuuIzutW7fWyy+/rC+++EINGjTwuGxjjCZNmqTq1atrxIgRstlskqSWLVtq2LBhmjVrlkaOHClJqlu3rho2bOj2+Hr16mnkyJH69ddfdc8990iSNm3apDp16uixxx7LdJty2l8nX19fPfbYY3rxxRc1YsQI+fr6qm/fvpKkn3/+WVu3btXo0aPdjtyVKlVKkyZN0q5du1S5cmVJ0ujRo93Om2vTpo3Gjh2rJUuWqE2bNm7rPHr0qEaMGKHatWtftW8AgOvHkS8AgFe89tprGjhwoJ544gm98847CggI0L///W8VKlRIknTu3Dlt375djRo10oULF3TmzBmdOXNGZ8+eVXR0tI4cOaJTp055XPb+/ft15MgR3XXXXTp79qzrscnJyapRo4b++OMPpaenS5JbSElNTdXZs2cVGRmpkJAQt6NaISEhio+P15EjRzyu83r6e7mKFSuqZcuWOnfunLp37+66+MYvv/yikiVLqnjx4q5lnzlzRjVq1JAkt8vsX75NzpBbrVo1/f3330pKSnJbX0REBMELACzCkS8AgFcMGDBAxYoVU1JSklatWqU//vjD7bylo0ePyhij2bNna/bs2R6XkZiY6PHS9M6A9OGHH2a6/qSkJIWGhiolJUXz58/X6tWrderUKRlj3No4de3aVePHj9fQoUNVqlQp1a5dW/fcc4/KlClz3f29UsWKFfXdd9+pQoUKbtt06NAhDRw4MNNlO+3cuVNz585VXFyc29BJ5zYFBwe7fr/8vDYAwI1F+AIAeEXFihVd4aJBgwZ66aWX9P777+v9999XYGCg68jUQw89pOjoaI/LiIyM9DjdGaB69eqV6TlMgYGBkqSpU6dq1apVatu2raKiolzB5P3333cLYtWqVdN//vMfbdiwQVu2bNHKlSu1ZMkSDRo0SC1atLiu/maFMUalS5dW7969Pc4vXLiwpEsh8LXXXlPx4sXVu3dvFSpUSHa7Xb///ruWLFni6qfT7XZZfwDwJsIXAMDrfHx81KNHD40ePVrLli1T+/btVbRoUUmXzoO6/GqCWeF8bHBw8DUf+8svv6hp06ZuoSYlJUXnz5/P0DY0NFT33nuv7r33XiUnJ2vUqFGaO3euWrRocV39zYqiRYvqr7/+Us2aNV3nsHmyceNGORwOPf/8865AJrkPSwQAeAfnfAEA8oTq1aurYsWKWrJkiVJSUpQ/f35Vr15dP/zwg06fPp2h/ZkzZzJdVvny5VW0aFEtXrxYycnJV32sj0/Gt8Jly5ZlOEJ09uxZt98DAwNVtGhRORwOSbqu/mZFo0aNdOrUKa1YsSLDvJSUFNd2OrfnyuGTq1evvq71AwCuH0e+AAB5xsMPP6x33nlHq1evVqtWrTRgwAC99NJLevbZZ9WiRQtFREQoMTFRcXFxOnXqlMaPH+9xOT4+Pnr88cf1+uuva9iwYWrWrJkKFiyoU6dOKTY2VkFBQRo+fLikS1c7XLNmjYKDg1WyZEnFxcVp27Ztypcvn9syhw0bpmrVqql8+fIKDQ3Vn3/+qV9//VWtW7d2tclpf7PinnvuUUxMjCZNmqTt27erSpUqSk9P16FDhxQTE6MXX3xRFSpUUHR0tOx2u958803dd999Sk5O1ooVKxQWFuYxFAIArEP4AgDkGQ0aNHAdsbrvvvtUsmRJjRs3TnPnztXq1at19uxZ5c+fX2XLllWnTp2uuqzq1atr7NixmjdvnpYvX67k5GSFh4e7ribo1K9fP/n4+Oinn36Sw+FQ5cqV9dJLL2ns2LFuy7v//vv122+/aevWrXI4HCpSpIi6deumhx9+2NXmevp7LT4+Pnruuee0ZMkSrVmzRhs2bJC/v7+KFi2qBx54QMWKFZMkFS9eXMOGDdPs2bP1+eefKzw8XK1atVJYWJj++9//XlcfAADXx2YuH5cAAAAAALghOOcLAAAAACxA+AIAAAAACxC+AAAAAMAChC8AAAAAsADhCwAAAAAsQPgCAAAAAAsQvgAAAADAAoQvAAAAALAA4QsAAAAALED4AgAAAAALEL4AAAAAwAKELwAAAACwwP8DmQUnK3G0exc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5737225" cy="573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9" y="1751031"/>
            <a:ext cx="68029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040" y="748664"/>
            <a:ext cx="5044439" cy="557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gency FB" panose="020B0503020202020204" pitchFamily="34" charset="0"/>
              </a:rPr>
              <a:t>What are the top five countries contributing to the content available on Amazon Prime Video, and how do their contributions compare visually?</a:t>
            </a:r>
          </a:p>
          <a:p>
            <a:pPr marL="0" indent="0">
              <a:buNone/>
            </a:pPr>
            <a:endParaRPr lang="en-US" sz="24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gency FB" panose="020B0503020202020204" pitchFamily="34" charset="0"/>
              </a:rPr>
              <a:t>top_countries</a:t>
            </a:r>
            <a:r>
              <a:rPr lang="en-US" sz="1800" dirty="0" smtClean="0">
                <a:latin typeface="Agency FB" panose="020B0503020202020204" pitchFamily="34" charset="0"/>
              </a:rPr>
              <a:t> </a:t>
            </a:r>
            <a:r>
              <a:rPr lang="en-US" sz="1800" dirty="0">
                <a:latin typeface="Agency FB" panose="020B0503020202020204" pitchFamily="34" charset="0"/>
              </a:rPr>
              <a:t>= </a:t>
            </a:r>
            <a:r>
              <a:rPr lang="en-US" sz="1800" dirty="0" err="1">
                <a:latin typeface="Agency FB" panose="020B0503020202020204" pitchFamily="34" charset="0"/>
              </a:rPr>
              <a:t>df</a:t>
            </a:r>
            <a:r>
              <a:rPr lang="en-US" sz="1800" dirty="0">
                <a:latin typeface="Agency FB" panose="020B0503020202020204" pitchFamily="34" charset="0"/>
              </a:rPr>
              <a:t>['Country'].</a:t>
            </a:r>
            <a:r>
              <a:rPr lang="en-US" sz="1800" dirty="0" err="1">
                <a:latin typeface="Agency FB" panose="020B0503020202020204" pitchFamily="34" charset="0"/>
              </a:rPr>
              <a:t>value_counts</a:t>
            </a:r>
            <a:r>
              <a:rPr lang="en-US" sz="1800" dirty="0">
                <a:latin typeface="Agency FB" panose="020B0503020202020204" pitchFamily="34" charset="0"/>
              </a:rPr>
              <a:t>().head(5)</a:t>
            </a:r>
          </a:p>
          <a:p>
            <a:pPr marL="0" indent="0">
              <a:buNone/>
            </a:pPr>
            <a:r>
              <a:rPr lang="en-US" sz="1800" dirty="0" err="1">
                <a:latin typeface="Agency FB" panose="020B0503020202020204" pitchFamily="34" charset="0"/>
              </a:rPr>
              <a:t>plt.figure</a:t>
            </a:r>
            <a:r>
              <a:rPr lang="en-US" sz="1800" dirty="0">
                <a:latin typeface="Agency FB" panose="020B0503020202020204" pitchFamily="34" charset="0"/>
              </a:rPr>
              <a:t>(</a:t>
            </a:r>
            <a:r>
              <a:rPr lang="en-US" sz="1800" dirty="0" err="1">
                <a:latin typeface="Agency FB" panose="020B0503020202020204" pitchFamily="34" charset="0"/>
              </a:rPr>
              <a:t>figsize</a:t>
            </a:r>
            <a:r>
              <a:rPr lang="en-US" sz="1800" dirty="0">
                <a:latin typeface="Agency FB" panose="020B0503020202020204" pitchFamily="34" charset="0"/>
              </a:rPr>
              <a:t>=(10, 6))</a:t>
            </a:r>
          </a:p>
          <a:p>
            <a:pPr marL="0" indent="0">
              <a:buNone/>
            </a:pPr>
            <a:r>
              <a:rPr lang="en-US" sz="1800" dirty="0" err="1">
                <a:latin typeface="Agency FB" panose="020B0503020202020204" pitchFamily="34" charset="0"/>
              </a:rPr>
              <a:t>top_countries.plot</a:t>
            </a:r>
            <a:r>
              <a:rPr lang="en-US" sz="1800" dirty="0">
                <a:latin typeface="Agency FB" panose="020B0503020202020204" pitchFamily="34" charset="0"/>
              </a:rPr>
              <a:t>(kind='bar')</a:t>
            </a:r>
          </a:p>
          <a:p>
            <a:pPr marL="0" indent="0">
              <a:buNone/>
            </a:pPr>
            <a:r>
              <a:rPr lang="en-US" sz="1800" dirty="0" err="1">
                <a:latin typeface="Agency FB" panose="020B0503020202020204" pitchFamily="34" charset="0"/>
              </a:rPr>
              <a:t>plt.xlabel</a:t>
            </a:r>
            <a:r>
              <a:rPr lang="en-US" sz="1800" dirty="0">
                <a:latin typeface="Agency FB" panose="020B0503020202020204" pitchFamily="34" charset="0"/>
              </a:rPr>
              <a:t>('Country')</a:t>
            </a:r>
          </a:p>
          <a:p>
            <a:pPr marL="0" indent="0">
              <a:buNone/>
            </a:pPr>
            <a:r>
              <a:rPr lang="en-US" sz="1800" dirty="0" err="1">
                <a:latin typeface="Agency FB" panose="020B0503020202020204" pitchFamily="34" charset="0"/>
              </a:rPr>
              <a:t>plt.ylabel</a:t>
            </a:r>
            <a:r>
              <a:rPr lang="en-US" sz="1800" dirty="0">
                <a:latin typeface="Agency FB" panose="020B0503020202020204" pitchFamily="34" charset="0"/>
              </a:rPr>
              <a:t>('Number of Titles')</a:t>
            </a:r>
          </a:p>
          <a:p>
            <a:pPr marL="0" indent="0">
              <a:buNone/>
            </a:pPr>
            <a:r>
              <a:rPr lang="en-US" sz="1800" dirty="0" err="1">
                <a:latin typeface="Agency FB" panose="020B0503020202020204" pitchFamily="34" charset="0"/>
              </a:rPr>
              <a:t>plt.title</a:t>
            </a:r>
            <a:r>
              <a:rPr lang="en-US" sz="1800" dirty="0">
                <a:latin typeface="Agency FB" panose="020B0503020202020204" pitchFamily="34" charset="0"/>
              </a:rPr>
              <a:t>('Top 5 Countries Contributing to Content on Amazon Prime Video')</a:t>
            </a:r>
          </a:p>
          <a:p>
            <a:pPr marL="0" indent="0">
              <a:buNone/>
            </a:pPr>
            <a:r>
              <a:rPr lang="en-US" sz="1800" dirty="0" err="1">
                <a:latin typeface="Agency FB" panose="020B0503020202020204" pitchFamily="34" charset="0"/>
              </a:rPr>
              <a:t>plt.show</a:t>
            </a:r>
            <a:r>
              <a:rPr lang="en-US" sz="1800" dirty="0">
                <a:latin typeface="Agency FB" panose="020B0503020202020204" pitchFamily="34" charset="0"/>
              </a:rPr>
              <a:t>()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39" y="748663"/>
            <a:ext cx="6248401" cy="55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616584"/>
            <a:ext cx="4770120" cy="562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gency FB" panose="020B0503020202020204" pitchFamily="34" charset="0"/>
              </a:rPr>
              <a:t>Is there a correlation between the release year and the duration of movies available on Amazon Prime Video? </a:t>
            </a:r>
            <a:endParaRPr lang="en-US" sz="2400" b="1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plt.figure</a:t>
            </a:r>
            <a:r>
              <a:rPr lang="en-IN" sz="1800" dirty="0">
                <a:latin typeface="Agency FB" panose="020B0503020202020204" pitchFamily="34" charset="0"/>
              </a:rPr>
              <a:t>(</a:t>
            </a:r>
            <a:r>
              <a:rPr lang="en-IN" sz="1800" dirty="0" err="1">
                <a:latin typeface="Agency FB" panose="020B0503020202020204" pitchFamily="34" charset="0"/>
              </a:rPr>
              <a:t>figsize</a:t>
            </a:r>
            <a:r>
              <a:rPr lang="en-IN" sz="1800" dirty="0">
                <a:latin typeface="Agency FB" panose="020B0503020202020204" pitchFamily="34" charset="0"/>
              </a:rPr>
              <a:t>=(10, 6))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sns.scatterplot</a:t>
            </a:r>
            <a:r>
              <a:rPr lang="en-IN" sz="1800" dirty="0">
                <a:latin typeface="Agency FB" panose="020B0503020202020204" pitchFamily="34" charset="0"/>
              </a:rPr>
              <a:t>(data=</a:t>
            </a:r>
            <a:r>
              <a:rPr lang="en-IN" sz="1800" dirty="0" err="1">
                <a:latin typeface="Agency FB" panose="020B0503020202020204" pitchFamily="34" charset="0"/>
              </a:rPr>
              <a:t>df</a:t>
            </a:r>
            <a:r>
              <a:rPr lang="en-IN" sz="1800" dirty="0">
                <a:latin typeface="Agency FB" panose="020B0503020202020204" pitchFamily="34" charset="0"/>
              </a:rPr>
              <a:t>, x='</a:t>
            </a:r>
            <a:r>
              <a:rPr lang="en-IN" sz="1800" dirty="0" err="1">
                <a:latin typeface="Agency FB" panose="020B0503020202020204" pitchFamily="34" charset="0"/>
              </a:rPr>
              <a:t>Release_Year</a:t>
            </a:r>
            <a:r>
              <a:rPr lang="en-IN" sz="1800" dirty="0">
                <a:latin typeface="Agency FB" panose="020B0503020202020204" pitchFamily="34" charset="0"/>
              </a:rPr>
              <a:t>', y='Duration')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plt.xlabel</a:t>
            </a:r>
            <a:r>
              <a:rPr lang="en-IN" sz="1800" dirty="0">
                <a:latin typeface="Agency FB" panose="020B0503020202020204" pitchFamily="34" charset="0"/>
              </a:rPr>
              <a:t>('Release Year')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plt.ylabel</a:t>
            </a:r>
            <a:r>
              <a:rPr lang="en-IN" sz="1800" dirty="0">
                <a:latin typeface="Agency FB" panose="020B0503020202020204" pitchFamily="34" charset="0"/>
              </a:rPr>
              <a:t>('Duration (minutes)')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plt.title</a:t>
            </a:r>
            <a:r>
              <a:rPr lang="en-IN" sz="1800" dirty="0">
                <a:latin typeface="Agency FB" panose="020B0503020202020204" pitchFamily="34" charset="0"/>
              </a:rPr>
              <a:t>('Correlation between Release Year and Duration of Movies')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plt.show</a:t>
            </a:r>
            <a:r>
              <a:rPr lang="en-IN" sz="1800" dirty="0">
                <a:latin typeface="Agency FB" panose="020B0503020202020204" pitchFamily="34" charset="0"/>
              </a:rPr>
              <a:t>()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350757"/>
            <a:ext cx="6725920" cy="5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4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0" y="1053465"/>
            <a:ext cx="45770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Agency FB" panose="020B0503020202020204" pitchFamily="34" charset="0"/>
              </a:rPr>
              <a:t>Show a bar chart representing the distribution of ratings (e.g., PG, PG-13, R) among the movies on Amazon Prime Video</a:t>
            </a:r>
            <a:r>
              <a:rPr lang="en-US" sz="2400" b="1" dirty="0" smtClean="0"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gency FB" panose="020B0503020202020204" pitchFamily="34" charset="0"/>
              </a:rPr>
              <a:t>plt.figure</a:t>
            </a:r>
            <a:r>
              <a:rPr lang="en-US" sz="1800" dirty="0" smtClean="0">
                <a:latin typeface="Agency FB" panose="020B0503020202020204" pitchFamily="34" charset="0"/>
              </a:rPr>
              <a:t>(</a:t>
            </a:r>
            <a:r>
              <a:rPr lang="en-US" sz="1800" dirty="0" err="1" smtClean="0">
                <a:latin typeface="Agency FB" panose="020B0503020202020204" pitchFamily="34" charset="0"/>
              </a:rPr>
              <a:t>figsize</a:t>
            </a:r>
            <a:r>
              <a:rPr lang="en-US" sz="1800" dirty="0" smtClean="0">
                <a:latin typeface="Agency FB" panose="020B0503020202020204" pitchFamily="34" charset="0"/>
              </a:rPr>
              <a:t>=(8, 6))</a:t>
            </a:r>
          </a:p>
          <a:p>
            <a:pPr marL="0" indent="0">
              <a:buNone/>
            </a:pPr>
            <a:r>
              <a:rPr lang="en-US" sz="1800" dirty="0" err="1" smtClean="0">
                <a:latin typeface="Agency FB" panose="020B0503020202020204" pitchFamily="34" charset="0"/>
              </a:rPr>
              <a:t>sns.countplot</a:t>
            </a:r>
            <a:r>
              <a:rPr lang="en-US" sz="1800" dirty="0" smtClean="0">
                <a:latin typeface="Agency FB" panose="020B0503020202020204" pitchFamily="34" charset="0"/>
              </a:rPr>
              <a:t>(data=</a:t>
            </a:r>
            <a:r>
              <a:rPr lang="en-US" sz="1800" dirty="0" err="1" smtClean="0">
                <a:latin typeface="Agency FB" panose="020B0503020202020204" pitchFamily="34" charset="0"/>
              </a:rPr>
              <a:t>df</a:t>
            </a:r>
            <a:r>
              <a:rPr lang="en-US" sz="1800" dirty="0" smtClean="0">
                <a:latin typeface="Agency FB" panose="020B0503020202020204" pitchFamily="34" charset="0"/>
              </a:rPr>
              <a:t>, x='Rating')</a:t>
            </a:r>
          </a:p>
          <a:p>
            <a:pPr marL="0" indent="0">
              <a:buNone/>
            </a:pPr>
            <a:r>
              <a:rPr lang="en-US" sz="1800" dirty="0" err="1" smtClean="0">
                <a:latin typeface="Agency FB" panose="020B0503020202020204" pitchFamily="34" charset="0"/>
              </a:rPr>
              <a:t>plt.xlabel</a:t>
            </a:r>
            <a:r>
              <a:rPr lang="en-US" sz="1800" dirty="0" smtClean="0">
                <a:latin typeface="Agency FB" panose="020B0503020202020204" pitchFamily="34" charset="0"/>
              </a:rPr>
              <a:t>('Rating')</a:t>
            </a:r>
          </a:p>
          <a:p>
            <a:pPr marL="0" indent="0">
              <a:buNone/>
            </a:pPr>
            <a:r>
              <a:rPr lang="en-US" sz="1800" dirty="0" err="1" smtClean="0">
                <a:latin typeface="Agency FB" panose="020B0503020202020204" pitchFamily="34" charset="0"/>
              </a:rPr>
              <a:t>plt.ylabel</a:t>
            </a:r>
            <a:r>
              <a:rPr lang="en-US" sz="1800" dirty="0" smtClean="0">
                <a:latin typeface="Agency FB" panose="020B0503020202020204" pitchFamily="34" charset="0"/>
              </a:rPr>
              <a:t>('Count')</a:t>
            </a:r>
          </a:p>
          <a:p>
            <a:pPr marL="0" indent="0">
              <a:buNone/>
            </a:pPr>
            <a:r>
              <a:rPr lang="en-US" sz="1800" dirty="0" err="1" smtClean="0">
                <a:latin typeface="Agency FB" panose="020B0503020202020204" pitchFamily="34" charset="0"/>
              </a:rPr>
              <a:t>plt.title</a:t>
            </a:r>
            <a:r>
              <a:rPr lang="en-US" sz="1800" dirty="0" smtClean="0">
                <a:latin typeface="Agency FB" panose="020B0503020202020204" pitchFamily="34" charset="0"/>
              </a:rPr>
              <a:t>('Distribution of Ratings Among Movies on Amazon Prime Video')</a:t>
            </a:r>
          </a:p>
          <a:p>
            <a:pPr marL="0" indent="0">
              <a:buNone/>
            </a:pPr>
            <a:r>
              <a:rPr lang="en-US" sz="1800" dirty="0" err="1" smtClean="0">
                <a:latin typeface="Agency FB" panose="020B0503020202020204" pitchFamily="34" charset="0"/>
              </a:rPr>
              <a:t>plt.show</a:t>
            </a:r>
            <a:r>
              <a:rPr lang="en-US" sz="1800" dirty="0" smtClean="0">
                <a:latin typeface="Agency FB" panose="020B0503020202020204" pitchFamily="34" charset="0"/>
              </a:rPr>
              <a:t>()</a:t>
            </a:r>
            <a:endParaRPr lang="en-US" sz="18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81" y="1053465"/>
            <a:ext cx="6684277" cy="5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7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" y="789304"/>
            <a:ext cx="4902200" cy="5296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Create a pie chart illustrating the genre distribution of TV shows on Amazon Prime Video</a:t>
            </a:r>
            <a:r>
              <a:rPr lang="en-US" b="1" dirty="0" smtClean="0"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plt.figure</a:t>
            </a:r>
            <a:r>
              <a:rPr lang="en-IN" sz="1800" dirty="0">
                <a:latin typeface="Agency FB" panose="020B0503020202020204" pitchFamily="34" charset="0"/>
              </a:rPr>
              <a:t>(</a:t>
            </a:r>
            <a:r>
              <a:rPr lang="en-IN" sz="1800" dirty="0" err="1">
                <a:latin typeface="Agency FB" panose="020B0503020202020204" pitchFamily="34" charset="0"/>
              </a:rPr>
              <a:t>figsize</a:t>
            </a:r>
            <a:r>
              <a:rPr lang="en-IN" sz="1800" dirty="0">
                <a:latin typeface="Agency FB" panose="020B0503020202020204" pitchFamily="34" charset="0"/>
              </a:rPr>
              <a:t>=(8, 8))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df_tv</a:t>
            </a:r>
            <a:r>
              <a:rPr lang="en-IN" sz="1800" dirty="0">
                <a:latin typeface="Agency FB" panose="020B0503020202020204" pitchFamily="34" charset="0"/>
              </a:rPr>
              <a:t> = </a:t>
            </a:r>
            <a:r>
              <a:rPr lang="en-IN" sz="1800" dirty="0" err="1">
                <a:latin typeface="Agency FB" panose="020B0503020202020204" pitchFamily="34" charset="0"/>
              </a:rPr>
              <a:t>df</a:t>
            </a:r>
            <a:r>
              <a:rPr lang="en-IN" sz="1800" dirty="0">
                <a:latin typeface="Agency FB" panose="020B0503020202020204" pitchFamily="34" charset="0"/>
              </a:rPr>
              <a:t>[</a:t>
            </a:r>
            <a:r>
              <a:rPr lang="en-IN" sz="1800" dirty="0" err="1">
                <a:latin typeface="Agency FB" panose="020B0503020202020204" pitchFamily="34" charset="0"/>
              </a:rPr>
              <a:t>df</a:t>
            </a:r>
            <a:r>
              <a:rPr lang="en-IN" sz="1800" dirty="0">
                <a:latin typeface="Agency FB" panose="020B0503020202020204" pitchFamily="34" charset="0"/>
              </a:rPr>
              <a:t>['Type'] == 'TV Show']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df_tv</a:t>
            </a:r>
            <a:r>
              <a:rPr lang="en-IN" sz="1800" dirty="0">
                <a:latin typeface="Agency FB" panose="020B0503020202020204" pitchFamily="34" charset="0"/>
              </a:rPr>
              <a:t>['</a:t>
            </a:r>
            <a:r>
              <a:rPr lang="en-IN" sz="1800" dirty="0" err="1">
                <a:latin typeface="Agency FB" panose="020B0503020202020204" pitchFamily="34" charset="0"/>
              </a:rPr>
              <a:t>Listed_In</a:t>
            </a:r>
            <a:r>
              <a:rPr lang="en-IN" sz="1800" dirty="0">
                <a:latin typeface="Agency FB" panose="020B0503020202020204" pitchFamily="34" charset="0"/>
              </a:rPr>
              <a:t>'].</a:t>
            </a:r>
            <a:r>
              <a:rPr lang="en-IN" sz="1800" dirty="0" err="1">
                <a:latin typeface="Agency FB" panose="020B0503020202020204" pitchFamily="34" charset="0"/>
              </a:rPr>
              <a:t>str.split</a:t>
            </a:r>
            <a:r>
              <a:rPr lang="en-IN" sz="1800" dirty="0">
                <a:latin typeface="Agency FB" panose="020B0503020202020204" pitchFamily="34" charset="0"/>
              </a:rPr>
              <a:t>(', ').explode().</a:t>
            </a:r>
            <a:r>
              <a:rPr lang="en-IN" sz="1800" dirty="0" err="1">
                <a:latin typeface="Agency FB" panose="020B0503020202020204" pitchFamily="34" charset="0"/>
              </a:rPr>
              <a:t>value_counts</a:t>
            </a:r>
            <a:r>
              <a:rPr lang="en-IN" sz="1800" dirty="0">
                <a:latin typeface="Agency FB" panose="020B0503020202020204" pitchFamily="34" charset="0"/>
              </a:rPr>
              <a:t>().plot(kind='pie', </a:t>
            </a:r>
            <a:r>
              <a:rPr lang="en-IN" sz="1800" dirty="0" err="1">
                <a:latin typeface="Agency FB" panose="020B0503020202020204" pitchFamily="34" charset="0"/>
              </a:rPr>
              <a:t>autopct</a:t>
            </a:r>
            <a:r>
              <a:rPr lang="en-IN" sz="1800" dirty="0">
                <a:latin typeface="Agency FB" panose="020B0503020202020204" pitchFamily="34" charset="0"/>
              </a:rPr>
              <a:t>='%1.1f%%')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plt.title</a:t>
            </a:r>
            <a:r>
              <a:rPr lang="en-IN" sz="1800" dirty="0">
                <a:latin typeface="Agency FB" panose="020B0503020202020204" pitchFamily="34" charset="0"/>
              </a:rPr>
              <a:t>('Genre Distribution of TV Shows on Amazon Prime Video')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plt.ylabel</a:t>
            </a:r>
            <a:r>
              <a:rPr lang="en-IN" sz="1800" dirty="0">
                <a:latin typeface="Agency FB" panose="020B0503020202020204" pitchFamily="34" charset="0"/>
              </a:rPr>
              <a:t>('')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plt.show</a:t>
            </a:r>
            <a:r>
              <a:rPr lang="en-IN" sz="1800" dirty="0">
                <a:latin typeface="Agency FB" panose="020B0503020202020204" pitchFamily="34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80" y="1053463"/>
            <a:ext cx="6186381" cy="47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1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4984"/>
            <a:ext cx="4485640" cy="579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Visualize the top 10 directors with the most content available on Amazon Prime Video</a:t>
            </a:r>
            <a:r>
              <a:rPr lang="en-US" b="1" dirty="0" smtClean="0">
                <a:latin typeface="Agency FB" panose="020B0503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top_directors</a:t>
            </a:r>
            <a:r>
              <a:rPr lang="en-IN" sz="1800" dirty="0">
                <a:latin typeface="Agency FB" panose="020B0503020202020204" pitchFamily="34" charset="0"/>
              </a:rPr>
              <a:t> = </a:t>
            </a:r>
            <a:r>
              <a:rPr lang="en-IN" sz="1800" dirty="0" err="1">
                <a:latin typeface="Agency FB" panose="020B0503020202020204" pitchFamily="34" charset="0"/>
              </a:rPr>
              <a:t>df</a:t>
            </a:r>
            <a:r>
              <a:rPr lang="en-IN" sz="1800" dirty="0">
                <a:latin typeface="Agency FB" panose="020B0503020202020204" pitchFamily="34" charset="0"/>
              </a:rPr>
              <a:t>['Director'].</a:t>
            </a:r>
            <a:r>
              <a:rPr lang="en-IN" sz="1800" dirty="0" err="1">
                <a:latin typeface="Agency FB" panose="020B0503020202020204" pitchFamily="34" charset="0"/>
              </a:rPr>
              <a:t>value_counts</a:t>
            </a:r>
            <a:r>
              <a:rPr lang="en-IN" sz="1800" dirty="0">
                <a:latin typeface="Agency FB" panose="020B0503020202020204" pitchFamily="34" charset="0"/>
              </a:rPr>
              <a:t>().head(10)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plt.figure</a:t>
            </a:r>
            <a:r>
              <a:rPr lang="en-IN" sz="1800" dirty="0">
                <a:latin typeface="Agency FB" panose="020B0503020202020204" pitchFamily="34" charset="0"/>
              </a:rPr>
              <a:t>(</a:t>
            </a:r>
            <a:r>
              <a:rPr lang="en-IN" sz="1800" dirty="0" err="1">
                <a:latin typeface="Agency FB" panose="020B0503020202020204" pitchFamily="34" charset="0"/>
              </a:rPr>
              <a:t>figsize</a:t>
            </a:r>
            <a:r>
              <a:rPr lang="en-IN" sz="1800" dirty="0">
                <a:latin typeface="Agency FB" panose="020B0503020202020204" pitchFamily="34" charset="0"/>
              </a:rPr>
              <a:t>=(10, 6))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top_directors.plot</a:t>
            </a:r>
            <a:r>
              <a:rPr lang="en-IN" sz="1800" dirty="0">
                <a:latin typeface="Agency FB" panose="020B0503020202020204" pitchFamily="34" charset="0"/>
              </a:rPr>
              <a:t>(kind='bar')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plt.xlabel</a:t>
            </a:r>
            <a:r>
              <a:rPr lang="en-IN" sz="1800" dirty="0">
                <a:latin typeface="Agency FB" panose="020B0503020202020204" pitchFamily="34" charset="0"/>
              </a:rPr>
              <a:t>('Director')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plt.ylabel</a:t>
            </a:r>
            <a:r>
              <a:rPr lang="en-IN" sz="1800" dirty="0">
                <a:latin typeface="Agency FB" panose="020B0503020202020204" pitchFamily="34" charset="0"/>
              </a:rPr>
              <a:t>('Number of Titles')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plt.title</a:t>
            </a:r>
            <a:r>
              <a:rPr lang="en-IN" sz="1800" dirty="0">
                <a:latin typeface="Agency FB" panose="020B0503020202020204" pitchFamily="34" charset="0"/>
              </a:rPr>
              <a:t>('Top 10 Directors with Most Content on Amazon Prime Video')</a:t>
            </a:r>
          </a:p>
          <a:p>
            <a:pPr marL="0" indent="0">
              <a:buNone/>
            </a:pPr>
            <a:r>
              <a:rPr lang="en-IN" sz="1800" dirty="0" err="1">
                <a:latin typeface="Agency FB" panose="020B0503020202020204" pitchFamily="34" charset="0"/>
              </a:rPr>
              <a:t>plt.show</a:t>
            </a:r>
            <a:r>
              <a:rPr lang="en-IN" sz="1800" dirty="0">
                <a:latin typeface="Agency FB" panose="020B0503020202020204" pitchFamily="34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747130"/>
            <a:ext cx="6553200" cy="54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9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40" y="466724"/>
            <a:ext cx="10515600" cy="803275"/>
          </a:xfrm>
        </p:spPr>
        <p:txBody>
          <a:bodyPr/>
          <a:lstStyle/>
          <a:p>
            <a:r>
              <a:rPr lang="en-US" b="1" dirty="0" smtClean="0"/>
              <a:t>1.Import Python Libraries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280" y="1634623"/>
            <a:ext cx="1793240" cy="211328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pandas </a:t>
            </a:r>
            <a:endParaRPr lang="en-IN" sz="2000" dirty="0"/>
          </a:p>
          <a:p>
            <a:r>
              <a:rPr lang="en-IN" sz="2000" dirty="0" err="1" smtClean="0"/>
              <a:t>numpy</a:t>
            </a:r>
            <a:r>
              <a:rPr lang="en-IN" sz="2000" dirty="0" smtClean="0"/>
              <a:t>  </a:t>
            </a:r>
          </a:p>
          <a:p>
            <a:r>
              <a:rPr lang="en-IN" sz="2000" dirty="0" err="1" smtClean="0"/>
              <a:t>matplotlib</a:t>
            </a:r>
            <a:endParaRPr lang="en-IN" sz="2000" dirty="0"/>
          </a:p>
          <a:p>
            <a:r>
              <a:rPr lang="en-IN" sz="2000" dirty="0" err="1" smtClean="0"/>
              <a:t>seaborn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32" y="1605046"/>
            <a:ext cx="6525536" cy="16766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80440" y="3747903"/>
            <a:ext cx="105156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2.Load the Dataset from Drive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89" y="4915802"/>
            <a:ext cx="713522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3.Data Understanding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32" y="1798552"/>
            <a:ext cx="3696216" cy="1228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6" y="3474720"/>
            <a:ext cx="10169148" cy="2834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9760" y="1936372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9668 – Rows</a:t>
            </a:r>
          </a:p>
          <a:p>
            <a:r>
              <a:rPr lang="en-US" dirty="0" smtClean="0"/>
              <a:t>12-Columns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76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736600"/>
            <a:ext cx="10733314" cy="2504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817814"/>
            <a:ext cx="10699484" cy="18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1" y="994104"/>
            <a:ext cx="3867519" cy="4382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1" y="689261"/>
            <a:ext cx="685895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496254"/>
            <a:ext cx="6075680" cy="4463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880" y="642955"/>
            <a:ext cx="504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 values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07" y="1774259"/>
            <a:ext cx="4010585" cy="3553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0560" y="805319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of Null values present in specific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47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880" y="697865"/>
            <a:ext cx="10515600" cy="6838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4.Drop the Column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8" y="1381760"/>
            <a:ext cx="10699484" cy="174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8" y="3587588"/>
            <a:ext cx="1071422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" y="918865"/>
            <a:ext cx="10515600" cy="4994255"/>
          </a:xfrm>
        </p:spPr>
      </p:pic>
      <p:sp>
        <p:nvSpPr>
          <p:cNvPr id="5" name="TextBox 4"/>
          <p:cNvSpPr txBox="1"/>
          <p:nvPr/>
        </p:nvSpPr>
        <p:spPr>
          <a:xfrm flipH="1">
            <a:off x="677860" y="365760"/>
            <a:ext cx="626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5.Rename the Column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427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US" dirty="0" smtClean="0"/>
              <a:t>6.Datatype of the column and Duplicated values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0" y="1471305"/>
            <a:ext cx="3142192" cy="4628187"/>
          </a:xfrm>
        </p:spPr>
      </p:pic>
    </p:spTree>
    <p:extLst>
      <p:ext uri="{BB962C8B-B14F-4D97-AF65-F5344CB8AC3E}">
        <p14:creationId xmlns:p14="http://schemas.microsoft.com/office/powerpoint/2010/main" val="26743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438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Agency FB</vt:lpstr>
      <vt:lpstr>Arial</vt:lpstr>
      <vt:lpstr>Trebuchet MS</vt:lpstr>
      <vt:lpstr>Wingdings 3</vt:lpstr>
      <vt:lpstr>Facet</vt:lpstr>
      <vt:lpstr>Amazon Prime Video</vt:lpstr>
      <vt:lpstr>1.Import Python Libraries</vt:lpstr>
      <vt:lpstr>3.Data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6.Datatype of the column and Duplicated values</vt:lpstr>
      <vt:lpstr>Duplicate Columns</vt:lpstr>
      <vt:lpstr>Add the two column which is duplicate</vt:lpstr>
      <vt:lpstr>7.Count of Specific Columns</vt:lpstr>
      <vt:lpstr>8.Visualization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 Video</dc:title>
  <dc:creator>Microsoft account</dc:creator>
  <cp:lastModifiedBy>Microsoft account</cp:lastModifiedBy>
  <cp:revision>11</cp:revision>
  <dcterms:created xsi:type="dcterms:W3CDTF">2024-05-01T10:28:53Z</dcterms:created>
  <dcterms:modified xsi:type="dcterms:W3CDTF">2024-05-02T13:23:54Z</dcterms:modified>
</cp:coreProperties>
</file>