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7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B009B22-08A3-4103-8CF3-E97A74F0F5F6}" type="datetimeFigureOut">
              <a:rPr lang="en-IN" smtClean="0"/>
              <a:t>30-09-2025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95E478-FCC9-464B-AC15-F13E3B8DE9B2}" type="slidenum">
              <a:rPr lang="en-IN" smtClean="0"/>
              <a:t>‹#›</a:t>
            </a:fld>
            <a:endParaRPr lang="en-IN"/>
          </a:p>
        </p:txBody>
      </p:sp>
    </p:spTree>
    <p:extLst>
      <p:ext uri="{BB962C8B-B14F-4D97-AF65-F5344CB8AC3E}">
        <p14:creationId xmlns:p14="http://schemas.microsoft.com/office/powerpoint/2010/main" val="2354328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009B22-08A3-4103-8CF3-E97A74F0F5F6}" type="datetimeFigureOut">
              <a:rPr lang="en-IN" smtClean="0"/>
              <a:t>30-09-2025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95E478-FCC9-464B-AC15-F13E3B8DE9B2}" type="slidenum">
              <a:rPr lang="en-IN" smtClean="0"/>
              <a:t>‹#›</a:t>
            </a:fld>
            <a:endParaRPr lang="en-IN"/>
          </a:p>
        </p:txBody>
      </p:sp>
    </p:spTree>
    <p:extLst>
      <p:ext uri="{BB962C8B-B14F-4D97-AF65-F5344CB8AC3E}">
        <p14:creationId xmlns:p14="http://schemas.microsoft.com/office/powerpoint/2010/main" val="2885555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009B22-08A3-4103-8CF3-E97A74F0F5F6}" type="datetimeFigureOut">
              <a:rPr lang="en-IN" smtClean="0"/>
              <a:t>30-09-2025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95E478-FCC9-464B-AC15-F13E3B8DE9B2}" type="slidenum">
              <a:rPr lang="en-IN" smtClean="0"/>
              <a:t>‹#›</a:t>
            </a:fld>
            <a:endParaRPr lang="en-IN"/>
          </a:p>
        </p:txBody>
      </p:sp>
    </p:spTree>
    <p:extLst>
      <p:ext uri="{BB962C8B-B14F-4D97-AF65-F5344CB8AC3E}">
        <p14:creationId xmlns:p14="http://schemas.microsoft.com/office/powerpoint/2010/main" val="307190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B009B22-08A3-4103-8CF3-E97A74F0F5F6}" type="datetimeFigureOut">
              <a:rPr lang="en-IN" smtClean="0"/>
              <a:t>30-09-2025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95E478-FCC9-464B-AC15-F13E3B8DE9B2}" type="slidenum">
              <a:rPr lang="en-IN" smtClean="0"/>
              <a:t>‹#›</a:t>
            </a:fld>
            <a:endParaRPr lang="en-IN"/>
          </a:p>
        </p:txBody>
      </p:sp>
    </p:spTree>
    <p:extLst>
      <p:ext uri="{BB962C8B-B14F-4D97-AF65-F5344CB8AC3E}">
        <p14:creationId xmlns:p14="http://schemas.microsoft.com/office/powerpoint/2010/main" val="2607363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009B22-08A3-4103-8CF3-E97A74F0F5F6}" type="datetimeFigureOut">
              <a:rPr lang="en-IN" smtClean="0"/>
              <a:t>30-09-2025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95E478-FCC9-464B-AC15-F13E3B8DE9B2}" type="slidenum">
              <a:rPr lang="en-IN" smtClean="0"/>
              <a:t>‹#›</a:t>
            </a:fld>
            <a:endParaRPr lang="en-IN"/>
          </a:p>
        </p:txBody>
      </p:sp>
    </p:spTree>
    <p:extLst>
      <p:ext uri="{BB962C8B-B14F-4D97-AF65-F5344CB8AC3E}">
        <p14:creationId xmlns:p14="http://schemas.microsoft.com/office/powerpoint/2010/main" val="4246798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B009B22-08A3-4103-8CF3-E97A74F0F5F6}" type="datetimeFigureOut">
              <a:rPr lang="en-IN" smtClean="0"/>
              <a:t>30-09-2025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95E478-FCC9-464B-AC15-F13E3B8DE9B2}" type="slidenum">
              <a:rPr lang="en-IN" smtClean="0"/>
              <a:t>‹#›</a:t>
            </a:fld>
            <a:endParaRPr lang="en-IN"/>
          </a:p>
        </p:txBody>
      </p:sp>
    </p:spTree>
    <p:extLst>
      <p:ext uri="{BB962C8B-B14F-4D97-AF65-F5344CB8AC3E}">
        <p14:creationId xmlns:p14="http://schemas.microsoft.com/office/powerpoint/2010/main" val="1282075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B009B22-08A3-4103-8CF3-E97A74F0F5F6}" type="datetimeFigureOut">
              <a:rPr lang="en-IN" smtClean="0"/>
              <a:t>30-09-2025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95E478-FCC9-464B-AC15-F13E3B8DE9B2}" type="slidenum">
              <a:rPr lang="en-IN" smtClean="0"/>
              <a:t>‹#›</a:t>
            </a:fld>
            <a:endParaRPr lang="en-IN"/>
          </a:p>
        </p:txBody>
      </p:sp>
    </p:spTree>
    <p:extLst>
      <p:ext uri="{BB962C8B-B14F-4D97-AF65-F5344CB8AC3E}">
        <p14:creationId xmlns:p14="http://schemas.microsoft.com/office/powerpoint/2010/main" val="4238314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B009B22-08A3-4103-8CF3-E97A74F0F5F6}" type="datetimeFigureOut">
              <a:rPr lang="en-IN" smtClean="0"/>
              <a:t>30-09-2025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95E478-FCC9-464B-AC15-F13E3B8DE9B2}" type="slidenum">
              <a:rPr lang="en-IN" smtClean="0"/>
              <a:t>‹#›</a:t>
            </a:fld>
            <a:endParaRPr lang="en-IN"/>
          </a:p>
        </p:txBody>
      </p:sp>
    </p:spTree>
    <p:extLst>
      <p:ext uri="{BB962C8B-B14F-4D97-AF65-F5344CB8AC3E}">
        <p14:creationId xmlns:p14="http://schemas.microsoft.com/office/powerpoint/2010/main" val="2612472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009B22-08A3-4103-8CF3-E97A74F0F5F6}" type="datetimeFigureOut">
              <a:rPr lang="en-IN" smtClean="0"/>
              <a:t>30-09-2025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95E478-FCC9-464B-AC15-F13E3B8DE9B2}" type="slidenum">
              <a:rPr lang="en-IN" smtClean="0"/>
              <a:t>‹#›</a:t>
            </a:fld>
            <a:endParaRPr lang="en-IN"/>
          </a:p>
        </p:txBody>
      </p:sp>
    </p:spTree>
    <p:extLst>
      <p:ext uri="{BB962C8B-B14F-4D97-AF65-F5344CB8AC3E}">
        <p14:creationId xmlns:p14="http://schemas.microsoft.com/office/powerpoint/2010/main" val="2184573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009B22-08A3-4103-8CF3-E97A74F0F5F6}" type="datetimeFigureOut">
              <a:rPr lang="en-IN" smtClean="0"/>
              <a:t>30-09-2025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95E478-FCC9-464B-AC15-F13E3B8DE9B2}" type="slidenum">
              <a:rPr lang="en-IN" smtClean="0"/>
              <a:t>‹#›</a:t>
            </a:fld>
            <a:endParaRPr lang="en-IN"/>
          </a:p>
        </p:txBody>
      </p:sp>
    </p:spTree>
    <p:extLst>
      <p:ext uri="{BB962C8B-B14F-4D97-AF65-F5344CB8AC3E}">
        <p14:creationId xmlns:p14="http://schemas.microsoft.com/office/powerpoint/2010/main" val="75019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009B22-08A3-4103-8CF3-E97A74F0F5F6}" type="datetimeFigureOut">
              <a:rPr lang="en-IN" smtClean="0"/>
              <a:t>30-09-2025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95E478-FCC9-464B-AC15-F13E3B8DE9B2}" type="slidenum">
              <a:rPr lang="en-IN" smtClean="0"/>
              <a:t>‹#›</a:t>
            </a:fld>
            <a:endParaRPr lang="en-IN"/>
          </a:p>
        </p:txBody>
      </p:sp>
    </p:spTree>
    <p:extLst>
      <p:ext uri="{BB962C8B-B14F-4D97-AF65-F5344CB8AC3E}">
        <p14:creationId xmlns:p14="http://schemas.microsoft.com/office/powerpoint/2010/main" val="2541986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09B22-08A3-4103-8CF3-E97A74F0F5F6}" type="datetimeFigureOut">
              <a:rPr lang="en-IN" smtClean="0"/>
              <a:t>30-09-2025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95E478-FCC9-464B-AC15-F13E3B8DE9B2}" type="slidenum">
              <a:rPr lang="en-IN" smtClean="0"/>
              <a:t>‹#›</a:t>
            </a:fld>
            <a:endParaRPr lang="en-IN"/>
          </a:p>
        </p:txBody>
      </p:sp>
    </p:spTree>
    <p:extLst>
      <p:ext uri="{BB962C8B-B14F-4D97-AF65-F5344CB8AC3E}">
        <p14:creationId xmlns:p14="http://schemas.microsoft.com/office/powerpoint/2010/main" val="3757234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Boosting Algorithm</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350521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smtClean="0"/>
              <a:t>Boosting </a:t>
            </a:r>
            <a:r>
              <a:rPr lang="en-IN" sz="2000" dirty="0"/>
              <a:t>is a </a:t>
            </a:r>
            <a:r>
              <a:rPr lang="en-IN" sz="2000" b="1" dirty="0"/>
              <a:t>supervised machine learning strategy</a:t>
            </a:r>
            <a:r>
              <a:rPr lang="en-IN" sz="2000" dirty="0"/>
              <a:t> that combines the predictions of multiple weak models (base models) to generate a powerful ensemble </a:t>
            </a:r>
            <a:r>
              <a:rPr lang="en-IN" sz="2000" dirty="0" err="1" smtClean="0"/>
              <a:t>modeI</a:t>
            </a:r>
            <a:r>
              <a:rPr lang="en-IN" sz="2000" dirty="0" smtClean="0"/>
              <a:t>.</a:t>
            </a:r>
            <a:br>
              <a:rPr lang="en-IN" sz="2000" dirty="0" smtClean="0"/>
            </a:br>
            <a:r>
              <a:rPr lang="en-IN" sz="2000" dirty="0" smtClean="0"/>
              <a:t>n </a:t>
            </a:r>
            <a:r>
              <a:rPr lang="en-IN" sz="2000" dirty="0"/>
              <a:t>a class, a teacher focuses more on weak learners to improve its academic </a:t>
            </a:r>
            <a:r>
              <a:rPr lang="en-IN" sz="2000" dirty="0" smtClean="0"/>
              <a:t>performance to make them stronger, </a:t>
            </a:r>
            <a:r>
              <a:rPr lang="en-IN" sz="2000" dirty="0"/>
              <a:t>similarly boosting works.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7802" y="1825625"/>
            <a:ext cx="7756395" cy="4351338"/>
          </a:xfrm>
        </p:spPr>
      </p:pic>
    </p:spTree>
    <p:extLst>
      <p:ext uri="{BB962C8B-B14F-4D97-AF65-F5344CB8AC3E}">
        <p14:creationId xmlns:p14="http://schemas.microsoft.com/office/powerpoint/2010/main" val="600278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a:t>
            </a:r>
            <a:endParaRPr lang="en-IN" dirty="0"/>
          </a:p>
        </p:txBody>
      </p:sp>
      <p:pic>
        <p:nvPicPr>
          <p:cNvPr id="4" name="Content Placeholder 3"/>
          <p:cNvPicPr>
            <a:picLocks noGrp="1" noChangeAspect="1"/>
          </p:cNvPicPr>
          <p:nvPr>
            <p:ph idx="1"/>
          </p:nvPr>
        </p:nvPicPr>
        <p:blipFill>
          <a:blip r:embed="rId2"/>
          <a:stretch>
            <a:fillRect/>
          </a:stretch>
        </p:blipFill>
        <p:spPr>
          <a:xfrm>
            <a:off x="2009104" y="2070446"/>
            <a:ext cx="7471492" cy="4433385"/>
          </a:xfrm>
          <a:prstGeom prst="rect">
            <a:avLst/>
          </a:prstGeom>
        </p:spPr>
      </p:pic>
    </p:spTree>
    <p:extLst>
      <p:ext uri="{BB962C8B-B14F-4D97-AF65-F5344CB8AC3E}">
        <p14:creationId xmlns:p14="http://schemas.microsoft.com/office/powerpoint/2010/main" val="3371566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ADABOOSTING</a:t>
            </a:r>
            <a:endParaRPr lang="en-IN" dirty="0"/>
          </a:p>
        </p:txBody>
      </p:sp>
      <p:sp>
        <p:nvSpPr>
          <p:cNvPr id="3" name="Content Placeholder 2"/>
          <p:cNvSpPr>
            <a:spLocks noGrp="1"/>
          </p:cNvSpPr>
          <p:nvPr>
            <p:ph idx="1"/>
          </p:nvPr>
        </p:nvSpPr>
        <p:spPr>
          <a:xfrm>
            <a:off x="2464903" y="5135579"/>
            <a:ext cx="4590756" cy="874644"/>
          </a:xfrm>
        </p:spPr>
        <p:txBody>
          <a:bodyPr>
            <a:normAutofit fontScale="70000" lnSpcReduction="20000"/>
          </a:bodyPr>
          <a:lstStyle/>
          <a:p>
            <a:r>
              <a:rPr lang="en-IN" sz="1800" dirty="0"/>
              <a:t>The process involves training a model with training data and then evaluating it. The next model is built on this which tries to correct the errors present in the first model. This procedure is continued and models are added until either the complete training data set is predicted </a:t>
            </a:r>
            <a:r>
              <a:rPr lang="en-IN" sz="1800" dirty="0" smtClean="0"/>
              <a:t>correctly</a:t>
            </a:r>
          </a:p>
          <a:p>
            <a:endParaRPr lang="en-IN" sz="1800" dirty="0"/>
          </a:p>
          <a:p>
            <a:endParaRPr lang="en-IN" sz="1800" dirty="0"/>
          </a:p>
        </p:txBody>
      </p:sp>
      <p:pic>
        <p:nvPicPr>
          <p:cNvPr id="1026" name="Picture 2" descr="Understanding Adaboost and Scikit-learn's algorithm: | by Anah Veronica |  DataDrivenInves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4903" y="1690688"/>
            <a:ext cx="5322616" cy="2993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20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Gradient Boosting</a:t>
            </a:r>
            <a:endParaRPr lang="en-IN" dirty="0"/>
          </a:p>
        </p:txBody>
      </p:sp>
      <p:pic>
        <p:nvPicPr>
          <p:cNvPr id="7" name="Content Placeholder 6"/>
          <p:cNvPicPr>
            <a:picLocks noGrp="1" noChangeAspect="1"/>
          </p:cNvPicPr>
          <p:nvPr>
            <p:ph idx="1"/>
          </p:nvPr>
        </p:nvPicPr>
        <p:blipFill>
          <a:blip r:embed="rId2"/>
          <a:stretch>
            <a:fillRect/>
          </a:stretch>
        </p:blipFill>
        <p:spPr>
          <a:xfrm>
            <a:off x="3457575" y="2539206"/>
            <a:ext cx="5276850" cy="2924175"/>
          </a:xfrm>
          <a:prstGeom prst="rect">
            <a:avLst/>
          </a:prstGeom>
        </p:spPr>
      </p:pic>
      <p:sp>
        <p:nvSpPr>
          <p:cNvPr id="8" name="Rectangle 7"/>
          <p:cNvSpPr/>
          <p:nvPr/>
        </p:nvSpPr>
        <p:spPr>
          <a:xfrm>
            <a:off x="3881717" y="5768352"/>
            <a:ext cx="6096000" cy="646331"/>
          </a:xfrm>
          <a:prstGeom prst="rect">
            <a:avLst/>
          </a:prstGeom>
        </p:spPr>
        <p:txBody>
          <a:bodyPr>
            <a:spAutoFit/>
          </a:bodyPr>
          <a:lstStyle/>
          <a:p>
            <a:r>
              <a:rPr lang="en-IN" dirty="0" err="1">
                <a:latin typeface="var(--font-secondary)"/>
              </a:rPr>
              <a:t>y</a:t>
            </a:r>
            <a:r>
              <a:rPr lang="en-IN" i="1" dirty="0" err="1">
                <a:latin typeface="KaTeX_Math"/>
              </a:rPr>
              <a:t>pred</a:t>
            </a:r>
            <a:r>
              <a:rPr lang="en-IN" dirty="0"/>
              <a:t>​=</a:t>
            </a:r>
            <a:r>
              <a:rPr lang="en-IN" i="1" dirty="0">
                <a:latin typeface="KaTeX_Math"/>
              </a:rPr>
              <a:t>y</a:t>
            </a:r>
            <a:r>
              <a:rPr lang="en-IN" dirty="0"/>
              <a:t>1​+</a:t>
            </a:r>
            <a:r>
              <a:rPr lang="el-GR" i="1" dirty="0">
                <a:latin typeface="KaTeX_Math"/>
              </a:rPr>
              <a:t>η</a:t>
            </a:r>
            <a:r>
              <a:rPr lang="el-GR" dirty="0"/>
              <a:t>⋅</a:t>
            </a:r>
            <a:r>
              <a:rPr lang="en-IN" i="1" dirty="0">
                <a:latin typeface="KaTeX_Math"/>
              </a:rPr>
              <a:t>r</a:t>
            </a:r>
            <a:r>
              <a:rPr lang="en-IN" dirty="0"/>
              <a:t>1​+</a:t>
            </a:r>
            <a:r>
              <a:rPr lang="el-GR" i="1" dirty="0">
                <a:latin typeface="KaTeX_Math"/>
              </a:rPr>
              <a:t>η</a:t>
            </a:r>
            <a:r>
              <a:rPr lang="el-GR" dirty="0"/>
              <a:t>⋅</a:t>
            </a:r>
            <a:r>
              <a:rPr lang="en-IN" i="1" dirty="0">
                <a:latin typeface="KaTeX_Math"/>
              </a:rPr>
              <a:t>r</a:t>
            </a:r>
            <a:r>
              <a:rPr lang="en-IN" dirty="0"/>
              <a:t>2​+⋯+</a:t>
            </a:r>
            <a:r>
              <a:rPr lang="el-GR" i="1" dirty="0">
                <a:latin typeface="KaTeX_Math"/>
              </a:rPr>
              <a:t>η</a:t>
            </a:r>
            <a:r>
              <a:rPr lang="el-GR" dirty="0"/>
              <a:t>⋅</a:t>
            </a:r>
            <a:r>
              <a:rPr lang="en-IN" i="1" dirty="0" err="1">
                <a:latin typeface="KaTeX_Math"/>
              </a:rPr>
              <a:t>r</a:t>
            </a:r>
            <a:r>
              <a:rPr lang="en-IN" i="1" dirty="0" err="1">
                <a:solidFill>
                  <a:srgbClr val="273239"/>
                </a:solidFill>
                <a:latin typeface="KaTeX_Math"/>
              </a:rPr>
              <a:t>N</a:t>
            </a:r>
            <a:r>
              <a:rPr lang="en-IN" dirty="0">
                <a:solidFill>
                  <a:srgbClr val="273239"/>
                </a:solidFill>
                <a:latin typeface="KaTeX_Main"/>
              </a:rPr>
              <a:t>​</a:t>
            </a:r>
            <a:br>
              <a:rPr lang="en-IN" dirty="0">
                <a:solidFill>
                  <a:srgbClr val="273239"/>
                </a:solidFill>
                <a:latin typeface="KaTeX_Main"/>
              </a:rPr>
            </a:br>
            <a:endParaRPr lang="en-IN" dirty="0"/>
          </a:p>
        </p:txBody>
      </p:sp>
    </p:spTree>
    <p:extLst>
      <p:ext uri="{BB962C8B-B14F-4D97-AF65-F5344CB8AC3E}">
        <p14:creationId xmlns:p14="http://schemas.microsoft.com/office/powerpoint/2010/main" val="654430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XGBoosting</a:t>
            </a:r>
            <a:endParaRPr lang="en-IN" dirty="0"/>
          </a:p>
        </p:txBody>
      </p:sp>
      <p:pic>
        <p:nvPicPr>
          <p:cNvPr id="5" name="Content Placeholder 4"/>
          <p:cNvPicPr>
            <a:picLocks noGrp="1" noChangeAspect="1"/>
          </p:cNvPicPr>
          <p:nvPr>
            <p:ph idx="1"/>
          </p:nvPr>
        </p:nvPicPr>
        <p:blipFill>
          <a:blip r:embed="rId2"/>
          <a:stretch>
            <a:fillRect/>
          </a:stretch>
        </p:blipFill>
        <p:spPr>
          <a:xfrm>
            <a:off x="3881437" y="2182019"/>
            <a:ext cx="4429125" cy="3638550"/>
          </a:xfrm>
          <a:prstGeom prst="rect">
            <a:avLst/>
          </a:prstGeom>
        </p:spPr>
      </p:pic>
    </p:spTree>
    <p:extLst>
      <p:ext uri="{BB962C8B-B14F-4D97-AF65-F5344CB8AC3E}">
        <p14:creationId xmlns:p14="http://schemas.microsoft.com/office/powerpoint/2010/main" val="742568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LightGradient</a:t>
            </a:r>
            <a:r>
              <a:rPr lang="en-IN" dirty="0" smtClean="0"/>
              <a:t> Boosting</a:t>
            </a:r>
            <a:endParaRPr lang="en-IN" dirty="0"/>
          </a:p>
        </p:txBody>
      </p:sp>
      <p:sp>
        <p:nvSpPr>
          <p:cNvPr id="3" name="Content Placeholder 2"/>
          <p:cNvSpPr>
            <a:spLocks noGrp="1"/>
          </p:cNvSpPr>
          <p:nvPr>
            <p:ph idx="1"/>
          </p:nvPr>
        </p:nvSpPr>
        <p:spPr/>
        <p:txBody>
          <a:bodyPr/>
          <a:lstStyle/>
          <a:p>
            <a:r>
              <a:rPr lang="en-IN" dirty="0" smtClean="0"/>
              <a:t>Works for </a:t>
            </a:r>
            <a:r>
              <a:rPr lang="en-IN" smtClean="0"/>
              <a:t>large dataset</a:t>
            </a:r>
            <a:endParaRPr lang="en-IN"/>
          </a:p>
        </p:txBody>
      </p:sp>
    </p:spTree>
    <p:extLst>
      <p:ext uri="{BB962C8B-B14F-4D97-AF65-F5344CB8AC3E}">
        <p14:creationId xmlns:p14="http://schemas.microsoft.com/office/powerpoint/2010/main" val="1823576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89</Words>
  <Application>Microsoft Office PowerPoint</Application>
  <PresentationFormat>Widescreen</PresentationFormat>
  <Paragraphs>10</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KaTeX_Main</vt:lpstr>
      <vt:lpstr>KaTeX_Math</vt:lpstr>
      <vt:lpstr>var(--font-secondary)</vt:lpstr>
      <vt:lpstr>Office Theme</vt:lpstr>
      <vt:lpstr>Boosting Algorithm</vt:lpstr>
      <vt:lpstr>Boosting is a supervised machine learning strategy that combines the predictions of multiple weak models (base models) to generate a powerful ensemble modeI. n a class, a teacher focuses more on weak learners to improve its academic performance to make them stronger, similarly boosting works.</vt:lpstr>
      <vt:lpstr>Types</vt:lpstr>
      <vt:lpstr>ADABOOSTING</vt:lpstr>
      <vt:lpstr>Gradient Boosting</vt:lpstr>
      <vt:lpstr>XGBoosting</vt:lpstr>
      <vt:lpstr>LightGradient Boosting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Boosting Algorithm</dc:title>
  <dc:creator>User</dc:creator>
  <cp:lastModifiedBy>User</cp:lastModifiedBy>
  <cp:revision>6</cp:revision>
  <dcterms:created xsi:type="dcterms:W3CDTF">2025-09-27T09:24:25Z</dcterms:created>
  <dcterms:modified xsi:type="dcterms:W3CDTF">2025-09-30T15:01:49Z</dcterms:modified>
</cp:coreProperties>
</file>