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7" r:id="rId3"/>
    <p:sldId id="257" r:id="rId4"/>
    <p:sldId id="266" r:id="rId5"/>
    <p:sldId id="258" r:id="rId6"/>
    <p:sldId id="268" r:id="rId7"/>
    <p:sldId id="269"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319"/>
  </p:normalViewPr>
  <p:slideViewPr>
    <p:cSldViewPr snapToGrid="0" snapToObjects="1">
      <p:cViewPr varScale="1">
        <p:scale>
          <a:sx n="78" d="100"/>
          <a:sy n="78"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074FF-88D7-4649-86BE-210F10C57590}"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301C6-8B3E-B743-BA2C-E5A04546612B}" type="slidenum">
              <a:rPr lang="en-US" smtClean="0"/>
              <a:t>‹#›</a:t>
            </a:fld>
            <a:endParaRPr lang="en-US"/>
          </a:p>
        </p:txBody>
      </p:sp>
    </p:spTree>
    <p:extLst>
      <p:ext uri="{BB962C8B-B14F-4D97-AF65-F5344CB8AC3E}">
        <p14:creationId xmlns:p14="http://schemas.microsoft.com/office/powerpoint/2010/main" val="220649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2</a:t>
            </a:fld>
            <a:endParaRPr lang="en-US"/>
          </a:p>
        </p:txBody>
      </p:sp>
    </p:spTree>
    <p:extLst>
      <p:ext uri="{BB962C8B-B14F-4D97-AF65-F5344CB8AC3E}">
        <p14:creationId xmlns:p14="http://schemas.microsoft.com/office/powerpoint/2010/main" val="305312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Traditional Drug Discovery</a:t>
            </a:r>
          </a:p>
          <a:p>
            <a:r>
              <a:rPr lang="en-US" b="1" dirty="0"/>
              <a:t>Costs</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a:p>
            <a:r>
              <a:rPr lang="en-US" b="1" dirty="0"/>
              <a:t>Benefits</a:t>
            </a:r>
          </a:p>
          <a:p>
            <a:r>
              <a:rPr lang="en-US" b="1" dirty="0"/>
              <a:t>Established methods</a:t>
            </a:r>
            <a:r>
              <a:rPr lang="en-US" dirty="0"/>
              <a:t>: Traditional drug discovery has a long history and is built on a foundation of well-established methods and protocols.</a:t>
            </a:r>
          </a:p>
          <a:p>
            <a:r>
              <a:rPr lang="en-US" b="1" dirty="0"/>
              <a:t>Expertise</a:t>
            </a:r>
            <a:r>
              <a:rPr lang="en-US" dirty="0"/>
              <a:t>: There is a wealth of knowledge and experience in traditional drug discovery, including experienced researchers and established pharmaceutical companies.</a:t>
            </a:r>
          </a:p>
          <a:p>
            <a:r>
              <a:rPr lang="en-US" b="1" dirty="0"/>
              <a:t>Tangible results</a:t>
            </a:r>
            <a:r>
              <a:rPr lang="en-US" dirty="0"/>
              <a:t>: Traditional drug discovery has a track record of producing successful drugs and treatments.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3</a:t>
            </a:fld>
            <a:endParaRPr lang="en-US"/>
          </a:p>
        </p:txBody>
      </p:sp>
    </p:spTree>
    <p:extLst>
      <p:ext uri="{BB962C8B-B14F-4D97-AF65-F5344CB8AC3E}">
        <p14:creationId xmlns:p14="http://schemas.microsoft.com/office/powerpoint/2010/main" val="151343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Machine Learning-based Drug Discovery</a:t>
            </a:r>
          </a:p>
          <a:p>
            <a:endParaRPr lang="en-US" dirty="0">
              <a:effectLst/>
            </a:endParaRPr>
          </a:p>
          <a:p>
            <a:endParaRPr lang="en-US" dirty="0"/>
          </a:p>
          <a:p>
            <a:r>
              <a:rPr lang="en-US" b="1" dirty="0"/>
              <a:t>Machine Learning-based Drug Discovery</a:t>
            </a:r>
          </a:p>
          <a:p>
            <a:r>
              <a:rPr lang="en-US" b="1" dirty="0"/>
              <a:t>Costs</a:t>
            </a:r>
          </a:p>
          <a:p>
            <a:r>
              <a:rPr lang="en-US" b="1" dirty="0"/>
              <a:t>Data acquisition and processing</a:t>
            </a:r>
            <a:r>
              <a:rPr lang="en-US" dirty="0"/>
              <a:t>: Obtaining high-quality, relevant datasets for model development can be expensive and time-consuming.</a:t>
            </a:r>
          </a:p>
          <a:p>
            <a:r>
              <a:rPr lang="en-US" b="1" dirty="0"/>
              <a:t>Computational resources</a:t>
            </a:r>
            <a:r>
              <a:rPr lang="en-US" dirty="0"/>
              <a:t>: Training machine learning models, especially deep learning models, requires significant computational power and resources.</a:t>
            </a:r>
          </a:p>
          <a:p>
            <a:r>
              <a:rPr lang="en-US" b="1" dirty="0"/>
              <a:t>Expertise</a:t>
            </a:r>
            <a:r>
              <a:rPr lang="en-US" dirty="0"/>
              <a:t>: Skilled data scientists and domain experts are needed to develop, validate, and optimize machine learning models.</a:t>
            </a:r>
          </a:p>
          <a:p>
            <a:endParaRPr lang="en-US" dirty="0"/>
          </a:p>
          <a:p>
            <a:r>
              <a:rPr lang="en-US" b="1" dirty="0"/>
              <a:t>Benefits</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4</a:t>
            </a:fld>
            <a:endParaRPr lang="en-US"/>
          </a:p>
        </p:txBody>
      </p:sp>
    </p:spTree>
    <p:extLst>
      <p:ext uri="{BB962C8B-B14F-4D97-AF65-F5344CB8AC3E}">
        <p14:creationId xmlns:p14="http://schemas.microsoft.com/office/powerpoint/2010/main" val="400012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36AB-B410-AD4F-BA89-195066AFF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D8E62-BC16-CA40-A588-6F24DF172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68341-D089-1A4D-B0CF-7963FD109B3F}"/>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486BB2B9-FF14-C847-9BA9-73CF3001D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10CD9-A947-6A46-9834-8D2DF26C3BCA}"/>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536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C008-C7E9-3244-9FFF-24794CC9A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60A37-17BC-794E-8913-477FE67C9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2754-7C9B-7D45-8AA9-4C44BDE9010D}"/>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521CEDF9-AD68-574E-B9ED-4BA8BC53E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C38D-08CF-2A46-B8AD-C9D90141749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18424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554BD-DB70-D44D-9B73-0FA649E05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1F9D2-0ED1-D043-A6D9-E3D3DB73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AB5B2-7260-114E-8D42-B10C2F86DA33}"/>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22221FB0-753D-0B46-8C85-B3C11D9E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C711-159D-D24A-BEAE-F3A951BC5E67}"/>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74095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F27-A44F-1142-9068-BB26E171D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BCAC6-4AE3-DB4D-AAF9-8955814FE7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8C55E-4143-4440-AEB7-BB7438A707DC}"/>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3EE4A962-EE8F-D949-AC4D-4FB2EF58C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A9AE5-23E7-3249-A43F-63DD6F4CA93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4527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79B-2C2F-684A-A7A5-6BD897561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1CBFD-ECE3-C048-B520-620CE38BD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AEAAC3-ABBF-C44B-937A-74FA4ECEA779}"/>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2EFE4BBF-E7F5-8240-9546-625EF496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BD12-EB1F-5040-B9D8-08C4FDA72625}"/>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9284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6D36-B4B1-5845-8B8C-069B59C2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9F896-FBB4-7E40-AB7B-0357971BEA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0B1-0688-234D-B2B1-B2286DE0EF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987E3-BFFC-464B-9385-9BDFCB858BA3}"/>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A28A76D0-CA50-D543-AE9B-6E060919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C2D3-F757-C14F-BAA9-37C4D93D8B4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28695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A8B9-7629-AB44-BB29-B7F310FE6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8A2A2-E43E-3142-9779-D6D2EB0F5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0DDEED-50E5-B043-9222-83ACB7288D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6BD622-0C67-494C-BDB7-5655E222A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6280F8-CEE0-984B-B09B-E727C765D7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7E95-A591-4C44-B68C-CBF77A7D73C8}"/>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8" name="Footer Placeholder 7">
            <a:extLst>
              <a:ext uri="{FF2B5EF4-FFF2-40B4-BE49-F238E27FC236}">
                <a16:creationId xmlns:a16="http://schemas.microsoft.com/office/drawing/2014/main" id="{D0991920-2F99-644C-AE31-9105A7604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18916-1AC3-414E-9469-DC353F17B17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38991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BE30-065A-FE4A-9F63-F0D312F44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48FB2-B400-D147-B5A2-B4DC96F6D07F}"/>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4" name="Footer Placeholder 3">
            <a:extLst>
              <a:ext uri="{FF2B5EF4-FFF2-40B4-BE49-F238E27FC236}">
                <a16:creationId xmlns:a16="http://schemas.microsoft.com/office/drawing/2014/main" id="{092361EE-168E-994D-8827-591A27FB4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281BB9-416A-5148-8647-14D6269BF6A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46128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61454-9405-7A49-AFFA-DB60DB5A7BD8}"/>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3" name="Footer Placeholder 2">
            <a:extLst>
              <a:ext uri="{FF2B5EF4-FFF2-40B4-BE49-F238E27FC236}">
                <a16:creationId xmlns:a16="http://schemas.microsoft.com/office/drawing/2014/main" id="{4B931B62-EDC1-7F46-9895-398BCE91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80AE0-8C80-3A4D-BDD3-A9602E25A90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96397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FF53-57A4-1E4E-9A98-048F0ABE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A50E7-2899-4346-8F51-EF877BB3A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2D38B-784A-1141-9A50-2742A71B2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1E44B0-33C8-6E44-AE34-09E90C690FAA}"/>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785A80FD-22B3-5F48-B466-1D929154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4877C-60DF-EF47-993B-DA85CA18662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80746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DB1C-FA03-B145-A70F-1FE80E78C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79756-21E7-AA4A-AB8B-B6C29BA1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8DD04-4D14-F44C-A565-35B292ECA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E26621-B2A4-B84D-AD9C-B72D54D5274E}"/>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265DCFEF-3467-2A4E-9F6A-05287147F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7504D-2AC6-D14C-BD02-4FF2A72E2DE6}"/>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77137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DC7-73BE-F849-8ECB-F86515DBC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3C918-80FF-8546-AE9B-B30D3B284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49119-8F7E-8447-AF0C-B88760795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C91DC5D4-0FD8-474F-80AD-D828B668F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9D7C3-5DB8-5741-9FD5-665821B9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C65BE-F782-F146-9535-8D947AD16DC4}" type="slidenum">
              <a:rPr lang="en-US" smtClean="0"/>
              <a:t>‹#›</a:t>
            </a:fld>
            <a:endParaRPr lang="en-US"/>
          </a:p>
        </p:txBody>
      </p:sp>
    </p:spTree>
    <p:extLst>
      <p:ext uri="{BB962C8B-B14F-4D97-AF65-F5344CB8AC3E}">
        <p14:creationId xmlns:p14="http://schemas.microsoft.com/office/powerpoint/2010/main" val="72939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0E6B-3C8F-7148-B16D-E7F3D854AB7B}"/>
              </a:ext>
            </a:extLst>
          </p:cNvPr>
          <p:cNvSpPr>
            <a:spLocks noGrp="1"/>
          </p:cNvSpPr>
          <p:nvPr>
            <p:ph type="ctrTitle"/>
          </p:nvPr>
        </p:nvSpPr>
        <p:spPr/>
        <p:txBody>
          <a:bodyPr/>
          <a:lstStyle/>
          <a:p>
            <a:r>
              <a:rPr lang="en-US" dirty="0"/>
              <a:t>In-Silico Drug Discovery and Design</a:t>
            </a:r>
          </a:p>
        </p:txBody>
      </p:sp>
      <p:sp>
        <p:nvSpPr>
          <p:cNvPr id="3" name="Subtitle 2">
            <a:extLst>
              <a:ext uri="{FF2B5EF4-FFF2-40B4-BE49-F238E27FC236}">
                <a16:creationId xmlns:a16="http://schemas.microsoft.com/office/drawing/2014/main" id="{8A655895-B405-954E-9F48-AB051F481F88}"/>
              </a:ext>
            </a:extLst>
          </p:cNvPr>
          <p:cNvSpPr>
            <a:spLocks noGrp="1"/>
          </p:cNvSpPr>
          <p:nvPr>
            <p:ph type="subTitle" idx="1"/>
          </p:nvPr>
        </p:nvSpPr>
        <p:spPr/>
        <p:txBody>
          <a:bodyPr/>
          <a:lstStyle/>
          <a:p>
            <a:r>
              <a:rPr lang="en-US" dirty="0"/>
              <a:t>Tyler Poore</a:t>
            </a:r>
          </a:p>
        </p:txBody>
      </p:sp>
    </p:spTree>
    <p:extLst>
      <p:ext uri="{BB962C8B-B14F-4D97-AF65-F5344CB8AC3E}">
        <p14:creationId xmlns:p14="http://schemas.microsoft.com/office/powerpoint/2010/main" val="283006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96B0-E02D-DD41-AB1A-68B31DCFB5A8}"/>
              </a:ext>
            </a:extLst>
          </p:cNvPr>
          <p:cNvSpPr>
            <a:spLocks noGrp="1"/>
          </p:cNvSpPr>
          <p:nvPr>
            <p:ph type="title"/>
          </p:nvPr>
        </p:nvSpPr>
        <p:spPr/>
        <p:txBody>
          <a:bodyPr/>
          <a:lstStyle/>
          <a:p>
            <a:r>
              <a:rPr lang="en-US" dirty="0"/>
              <a:t>Model Validation and Evaluation</a:t>
            </a:r>
          </a:p>
        </p:txBody>
      </p:sp>
      <p:sp>
        <p:nvSpPr>
          <p:cNvPr id="3" name="Content Placeholder 2">
            <a:extLst>
              <a:ext uri="{FF2B5EF4-FFF2-40B4-BE49-F238E27FC236}">
                <a16:creationId xmlns:a16="http://schemas.microsoft.com/office/drawing/2014/main" id="{2AB5B936-296B-8D4F-B14E-AF14ECDE37A5}"/>
              </a:ext>
            </a:extLst>
          </p:cNvPr>
          <p:cNvSpPr>
            <a:spLocks noGrp="1"/>
          </p:cNvSpPr>
          <p:nvPr>
            <p:ph idx="1"/>
          </p:nvPr>
        </p:nvSpPr>
        <p:spPr/>
        <p:txBody>
          <a:bodyPr/>
          <a:lstStyle/>
          <a:p>
            <a:r>
              <a:rPr lang="en-US" dirty="0"/>
              <a:t>Explain the Validation Techniques Used</a:t>
            </a:r>
          </a:p>
          <a:p>
            <a:r>
              <a:rPr lang="en-US" dirty="0"/>
              <a:t>Present Performance Metrics and Model Comparisons</a:t>
            </a:r>
          </a:p>
        </p:txBody>
      </p:sp>
    </p:spTree>
    <p:extLst>
      <p:ext uri="{BB962C8B-B14F-4D97-AF65-F5344CB8AC3E}">
        <p14:creationId xmlns:p14="http://schemas.microsoft.com/office/powerpoint/2010/main" val="427658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1193-3C18-9E4E-BDF3-17B640A661AD}"/>
              </a:ext>
            </a:extLst>
          </p:cNvPr>
          <p:cNvSpPr>
            <a:spLocks noGrp="1"/>
          </p:cNvSpPr>
          <p:nvPr>
            <p:ph type="title"/>
          </p:nvPr>
        </p:nvSpPr>
        <p:spPr/>
        <p:txBody>
          <a:bodyPr/>
          <a:lstStyle/>
          <a:p>
            <a:r>
              <a:rPr lang="en-US" dirty="0"/>
              <a:t>Virtual Screening and Hit Identification</a:t>
            </a:r>
          </a:p>
        </p:txBody>
      </p:sp>
      <p:sp>
        <p:nvSpPr>
          <p:cNvPr id="3" name="Content Placeholder 2">
            <a:extLst>
              <a:ext uri="{FF2B5EF4-FFF2-40B4-BE49-F238E27FC236}">
                <a16:creationId xmlns:a16="http://schemas.microsoft.com/office/drawing/2014/main" id="{97C238E4-D82D-7D4E-8DB5-91A5586D3372}"/>
              </a:ext>
            </a:extLst>
          </p:cNvPr>
          <p:cNvSpPr>
            <a:spLocks noGrp="1"/>
          </p:cNvSpPr>
          <p:nvPr>
            <p:ph idx="1"/>
          </p:nvPr>
        </p:nvSpPr>
        <p:spPr/>
        <p:txBody>
          <a:bodyPr/>
          <a:lstStyle/>
          <a:p>
            <a:r>
              <a:rPr lang="en-US" dirty="0"/>
              <a:t>Describe the Virtual Screening Process</a:t>
            </a:r>
          </a:p>
          <a:p>
            <a:r>
              <a:rPr lang="en-US" dirty="0"/>
              <a:t>Present identified hits and prioritization methods</a:t>
            </a:r>
          </a:p>
        </p:txBody>
      </p:sp>
    </p:spTree>
    <p:extLst>
      <p:ext uri="{BB962C8B-B14F-4D97-AF65-F5344CB8AC3E}">
        <p14:creationId xmlns:p14="http://schemas.microsoft.com/office/powerpoint/2010/main" val="213959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2C99-FA2F-A845-8E4B-880E1F7ADFE1}"/>
              </a:ext>
            </a:extLst>
          </p:cNvPr>
          <p:cNvSpPr>
            <a:spLocks noGrp="1"/>
          </p:cNvSpPr>
          <p:nvPr>
            <p:ph type="title"/>
          </p:nvPr>
        </p:nvSpPr>
        <p:spPr/>
        <p:txBody>
          <a:bodyPr/>
          <a:lstStyle/>
          <a:p>
            <a:r>
              <a:rPr lang="en-US" dirty="0"/>
              <a:t>Hit-to-Lead Optimization</a:t>
            </a:r>
          </a:p>
        </p:txBody>
      </p:sp>
      <p:sp>
        <p:nvSpPr>
          <p:cNvPr id="3" name="Content Placeholder 2">
            <a:extLst>
              <a:ext uri="{FF2B5EF4-FFF2-40B4-BE49-F238E27FC236}">
                <a16:creationId xmlns:a16="http://schemas.microsoft.com/office/drawing/2014/main" id="{A192CDC1-CB26-554C-992A-6B9FEB86C9B6}"/>
              </a:ext>
            </a:extLst>
          </p:cNvPr>
          <p:cNvSpPr>
            <a:spLocks noGrp="1"/>
          </p:cNvSpPr>
          <p:nvPr>
            <p:ph idx="1"/>
          </p:nvPr>
        </p:nvSpPr>
        <p:spPr/>
        <p:txBody>
          <a:bodyPr/>
          <a:lstStyle/>
          <a:p>
            <a:r>
              <a:rPr lang="en-US" dirty="0"/>
              <a:t>Explain Optimization Strategies for hit-to-lead and lead molecules</a:t>
            </a:r>
          </a:p>
          <a:p>
            <a:r>
              <a:rPr lang="en-US" dirty="0"/>
              <a:t>Present some examples of optimized compounds</a:t>
            </a:r>
          </a:p>
        </p:txBody>
      </p:sp>
    </p:spTree>
    <p:extLst>
      <p:ext uri="{BB962C8B-B14F-4D97-AF65-F5344CB8AC3E}">
        <p14:creationId xmlns:p14="http://schemas.microsoft.com/office/powerpoint/2010/main" val="101897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E7A-11F5-0646-93A6-BD6518C625FA}"/>
              </a:ext>
            </a:extLst>
          </p:cNvPr>
          <p:cNvSpPr>
            <a:spLocks noGrp="1"/>
          </p:cNvSpPr>
          <p:nvPr>
            <p:ph type="title"/>
          </p:nvPr>
        </p:nvSpPr>
        <p:spPr/>
        <p:txBody>
          <a:bodyPr/>
          <a:lstStyle/>
          <a:p>
            <a:r>
              <a:rPr lang="en-US" dirty="0"/>
              <a:t>Model Testing and Performance Evaluation</a:t>
            </a:r>
          </a:p>
        </p:txBody>
      </p:sp>
      <p:sp>
        <p:nvSpPr>
          <p:cNvPr id="3" name="Content Placeholder 2">
            <a:extLst>
              <a:ext uri="{FF2B5EF4-FFF2-40B4-BE49-F238E27FC236}">
                <a16:creationId xmlns:a16="http://schemas.microsoft.com/office/drawing/2014/main" id="{3797178A-66D2-7E43-8F0A-E09CD5A23C6A}"/>
              </a:ext>
            </a:extLst>
          </p:cNvPr>
          <p:cNvSpPr>
            <a:spLocks noGrp="1"/>
          </p:cNvSpPr>
          <p:nvPr>
            <p:ph idx="1"/>
          </p:nvPr>
        </p:nvSpPr>
        <p:spPr/>
        <p:txBody>
          <a:bodyPr/>
          <a:lstStyle/>
          <a:p>
            <a:r>
              <a:rPr lang="en-US" dirty="0"/>
              <a:t>Discuss Results of testing the models on test set</a:t>
            </a:r>
          </a:p>
          <a:p>
            <a:r>
              <a:rPr lang="en-US" dirty="0"/>
              <a:t>Highlight robustness, accuracy (or appropriate metric), and generalizability of the models</a:t>
            </a:r>
          </a:p>
        </p:txBody>
      </p:sp>
    </p:spTree>
    <p:extLst>
      <p:ext uri="{BB962C8B-B14F-4D97-AF65-F5344CB8AC3E}">
        <p14:creationId xmlns:p14="http://schemas.microsoft.com/office/powerpoint/2010/main" val="315838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FA29-3F6B-2A46-8A5E-FC7C0D768DE7}"/>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429777A9-1C5A-4D4F-9132-980DA7083444}"/>
              </a:ext>
            </a:extLst>
          </p:cNvPr>
          <p:cNvSpPr>
            <a:spLocks noGrp="1"/>
          </p:cNvSpPr>
          <p:nvPr>
            <p:ph idx="1"/>
          </p:nvPr>
        </p:nvSpPr>
        <p:spPr/>
        <p:txBody>
          <a:bodyPr/>
          <a:lstStyle/>
          <a:p>
            <a:r>
              <a:rPr lang="en-US" dirty="0"/>
              <a:t>Summarize Key Findings</a:t>
            </a:r>
          </a:p>
          <a:p>
            <a:r>
              <a:rPr lang="en-US" dirty="0"/>
              <a:t>Discuss Improvements, Extensions, or Applications for the developed models</a:t>
            </a:r>
          </a:p>
        </p:txBody>
      </p:sp>
    </p:spTree>
    <p:extLst>
      <p:ext uri="{BB962C8B-B14F-4D97-AF65-F5344CB8AC3E}">
        <p14:creationId xmlns:p14="http://schemas.microsoft.com/office/powerpoint/2010/main" val="32824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C1A3-A82C-5F4F-B07B-3E367B0A8F44}"/>
              </a:ext>
            </a:extLst>
          </p:cNvPr>
          <p:cNvSpPr>
            <a:spLocks noGrp="1"/>
          </p:cNvSpPr>
          <p:nvPr>
            <p:ph type="title"/>
          </p:nvPr>
        </p:nvSpPr>
        <p:spPr/>
        <p:txBody>
          <a:bodyPr/>
          <a:lstStyle/>
          <a:p>
            <a:r>
              <a:rPr lang="en-US" dirty="0"/>
              <a:t>The Importance of Drug Discovery</a:t>
            </a:r>
          </a:p>
        </p:txBody>
      </p:sp>
      <p:sp>
        <p:nvSpPr>
          <p:cNvPr id="3" name="Content Placeholder 2">
            <a:extLst>
              <a:ext uri="{FF2B5EF4-FFF2-40B4-BE49-F238E27FC236}">
                <a16:creationId xmlns:a16="http://schemas.microsoft.com/office/drawing/2014/main" id="{D0A36AED-173E-654E-AD31-80FA572042E5}"/>
              </a:ext>
            </a:extLst>
          </p:cNvPr>
          <p:cNvSpPr>
            <a:spLocks noGrp="1"/>
          </p:cNvSpPr>
          <p:nvPr>
            <p:ph idx="1"/>
          </p:nvPr>
        </p:nvSpPr>
        <p:spPr/>
        <p:txBody>
          <a:bodyPr>
            <a:normAutofit fontScale="92500" lnSpcReduction="10000"/>
          </a:bodyPr>
          <a:lstStyle/>
          <a:p>
            <a:r>
              <a:rPr lang="en-US" dirty="0"/>
              <a:t>Developing new drugs is crucial for addressing unmet medical needs, treating diseases, and improving patient outcomes</a:t>
            </a:r>
          </a:p>
          <a:p>
            <a:r>
              <a:rPr lang="en-US" dirty="0"/>
              <a:t>Traditional drug discovery is time-consuming, expensive, and has high failure rates, leading to significant financial risks</a:t>
            </a:r>
          </a:p>
          <a:p>
            <a:r>
              <a:rPr lang="en-US" dirty="0"/>
              <a:t>The vast chemical space of potential drug candidates makes it difficult to efficiently identify and optimize promising compounds using experimental methods alone</a:t>
            </a:r>
          </a:p>
          <a:p>
            <a:r>
              <a:rPr lang="en-US" dirty="0"/>
              <a:t>Machine learning can analyze large datasets and learn complex patterns, providing a powerful tool to predict compound properties and prioritize drug candidates, and can significantly reduce the time and cost associated with drug discovery by streamlining the identification and optimization of drug candidates</a:t>
            </a:r>
          </a:p>
        </p:txBody>
      </p:sp>
    </p:spTree>
    <p:extLst>
      <p:ext uri="{BB962C8B-B14F-4D97-AF65-F5344CB8AC3E}">
        <p14:creationId xmlns:p14="http://schemas.microsoft.com/office/powerpoint/2010/main" val="232746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Traditional Drug Discovery</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p:txBody>
      </p:sp>
    </p:spTree>
    <p:extLst>
      <p:ext uri="{BB962C8B-B14F-4D97-AF65-F5344CB8AC3E}">
        <p14:creationId xmlns:p14="http://schemas.microsoft.com/office/powerpoint/2010/main" val="28125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Machine Learning-based Drug Discovery</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p:txBody>
      </p:sp>
    </p:spTree>
    <p:extLst>
      <p:ext uri="{BB962C8B-B14F-4D97-AF65-F5344CB8AC3E}">
        <p14:creationId xmlns:p14="http://schemas.microsoft.com/office/powerpoint/2010/main" val="133871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92500" lnSpcReduction="10000"/>
          </a:bodyPr>
          <a:lstStyle/>
          <a:p>
            <a:pPr marL="0" indent="0">
              <a:buNone/>
            </a:pPr>
            <a:r>
              <a:rPr lang="en-US" b="1" dirty="0"/>
              <a:t>Project Goals</a:t>
            </a:r>
            <a:endParaRPr lang="en-US" dirty="0"/>
          </a:p>
          <a:p>
            <a:r>
              <a:rPr lang="en-US" dirty="0"/>
              <a:t>Develop and validate machine learning models for efficient and accurate virtual screening and hit identification.</a:t>
            </a:r>
          </a:p>
          <a:p>
            <a:r>
              <a:rPr lang="en-US" dirty="0"/>
              <a:t>Optimize the drug discovery pipeline by integrating machine learning with traditional methods.</a:t>
            </a:r>
          </a:p>
          <a:p>
            <a:r>
              <a:rPr lang="en-US" dirty="0"/>
              <a:t>Improve the success rate of drug candidates by identifying potential issues early in the development process.</a:t>
            </a:r>
          </a:p>
          <a:p>
            <a:r>
              <a:rPr lang="en-US" dirty="0"/>
              <a:t>Accelerate the drug discovery process by reducing the time and cost associated with identifying and optimizing drug candidates.</a:t>
            </a:r>
          </a:p>
          <a:p>
            <a:r>
              <a:rPr lang="en-US" dirty="0"/>
              <a:t>Contribute to the advancement of personalized medicine by facilitating the development of tailored treatments based on individual patient data.</a:t>
            </a:r>
          </a:p>
          <a:p>
            <a:endParaRPr lang="en-US" dirty="0"/>
          </a:p>
        </p:txBody>
      </p:sp>
    </p:spTree>
    <p:extLst>
      <p:ext uri="{BB962C8B-B14F-4D97-AF65-F5344CB8AC3E}">
        <p14:creationId xmlns:p14="http://schemas.microsoft.com/office/powerpoint/2010/main" val="398422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85000" lnSpcReduction="20000"/>
          </a:bodyPr>
          <a:lstStyle/>
          <a:p>
            <a:pPr marL="0" indent="0">
              <a:buNone/>
            </a:pPr>
            <a:r>
              <a:rPr lang="en-US" b="1" dirty="0"/>
              <a:t>Project Scope</a:t>
            </a:r>
            <a:endParaRPr lang="en-US" dirty="0"/>
          </a:p>
          <a:p>
            <a:r>
              <a:rPr lang="en-US" i="1" dirty="0"/>
              <a:t>Data collection</a:t>
            </a:r>
            <a:r>
              <a:rPr lang="en-US" dirty="0"/>
              <a:t>: Compile and preprocess relevant datasets for model development and validation, including compound libraries and target protein structures.</a:t>
            </a:r>
          </a:p>
          <a:p>
            <a:r>
              <a:rPr lang="en-US" i="1" dirty="0"/>
              <a:t>Model development</a:t>
            </a:r>
            <a:r>
              <a:rPr lang="en-US" dirty="0"/>
              <a:t>: Implement ligand-based and structure-based virtual screening methods using machine learning techniques, such as QSAR modeling, molecular similarity, molecular docking, and pharmacophore modeling.</a:t>
            </a:r>
          </a:p>
          <a:p>
            <a:r>
              <a:rPr lang="en-US" i="1" dirty="0"/>
              <a:t>Model validation</a:t>
            </a:r>
            <a:r>
              <a:rPr lang="en-US" dirty="0"/>
              <a:t>: Evaluate the performance of the developed models using appropriate metrics and benchmarks, and optimize models based on the results.</a:t>
            </a:r>
          </a:p>
          <a:p>
            <a:r>
              <a:rPr lang="en-US" i="1" dirty="0"/>
              <a:t>Hit identification</a:t>
            </a:r>
            <a:r>
              <a:rPr lang="en-US" dirty="0"/>
              <a:t>: Apply the developed models to prioritize compounds for experimental validation and identify promising drug candidates.</a:t>
            </a:r>
          </a:p>
          <a:p>
            <a:r>
              <a:rPr lang="en-US" i="1" dirty="0"/>
              <a:t>Integration with traditional methods</a:t>
            </a:r>
            <a:r>
              <a:rPr lang="en-US" dirty="0"/>
              <a:t>: Combine machine learning-based approaches with established drug discovery methods to create a more efficient and successful drug development pipeline.</a:t>
            </a:r>
          </a:p>
          <a:p>
            <a:endParaRPr lang="en-US" dirty="0"/>
          </a:p>
        </p:txBody>
      </p:sp>
    </p:spTree>
    <p:extLst>
      <p:ext uri="{BB962C8B-B14F-4D97-AF65-F5344CB8AC3E}">
        <p14:creationId xmlns:p14="http://schemas.microsoft.com/office/powerpoint/2010/main" val="124684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CBB6-144C-8548-93C8-8F6AB49781E4}"/>
              </a:ext>
            </a:extLst>
          </p:cNvPr>
          <p:cNvSpPr>
            <a:spLocks noGrp="1"/>
          </p:cNvSpPr>
          <p:nvPr>
            <p:ph type="title"/>
          </p:nvPr>
        </p:nvSpPr>
        <p:spPr/>
        <p:txBody>
          <a:bodyPr/>
          <a:lstStyle/>
          <a:p>
            <a:r>
              <a:rPr lang="en-US" dirty="0"/>
              <a:t>Flowchart</a:t>
            </a:r>
          </a:p>
        </p:txBody>
      </p:sp>
      <p:pic>
        <p:nvPicPr>
          <p:cNvPr id="7" name="Picture 6">
            <a:extLst>
              <a:ext uri="{FF2B5EF4-FFF2-40B4-BE49-F238E27FC236}">
                <a16:creationId xmlns:a16="http://schemas.microsoft.com/office/drawing/2014/main" id="{BB415E9B-C157-DD44-94A9-FB5F186CD6B3}"/>
              </a:ext>
            </a:extLst>
          </p:cNvPr>
          <p:cNvPicPr>
            <a:picLocks noChangeAspect="1"/>
          </p:cNvPicPr>
          <p:nvPr/>
        </p:nvPicPr>
        <p:blipFill>
          <a:blip r:embed="rId2"/>
          <a:stretch>
            <a:fillRect/>
          </a:stretch>
        </p:blipFill>
        <p:spPr>
          <a:xfrm>
            <a:off x="3343991" y="0"/>
            <a:ext cx="8848009" cy="6858000"/>
          </a:xfrm>
          <a:prstGeom prst="rect">
            <a:avLst/>
          </a:prstGeom>
        </p:spPr>
      </p:pic>
    </p:spTree>
    <p:extLst>
      <p:ext uri="{BB962C8B-B14F-4D97-AF65-F5344CB8AC3E}">
        <p14:creationId xmlns:p14="http://schemas.microsoft.com/office/powerpoint/2010/main" val="122161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46A-1D5D-9A4A-B0F7-5F9284E8B799}"/>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3CB48E5B-E75F-A647-8A3E-08BA6B724A6A}"/>
              </a:ext>
            </a:extLst>
          </p:cNvPr>
          <p:cNvSpPr>
            <a:spLocks noGrp="1"/>
          </p:cNvSpPr>
          <p:nvPr>
            <p:ph idx="1"/>
          </p:nvPr>
        </p:nvSpPr>
        <p:spPr/>
        <p:txBody>
          <a:bodyPr/>
          <a:lstStyle/>
          <a:p>
            <a:r>
              <a:rPr lang="en-US" dirty="0"/>
              <a:t>List of data sources</a:t>
            </a:r>
          </a:p>
          <a:p>
            <a:r>
              <a:rPr lang="en-US" dirty="0"/>
              <a:t>Preprocessing steps</a:t>
            </a:r>
          </a:p>
        </p:txBody>
      </p:sp>
    </p:spTree>
    <p:extLst>
      <p:ext uri="{BB962C8B-B14F-4D97-AF65-F5344CB8AC3E}">
        <p14:creationId xmlns:p14="http://schemas.microsoft.com/office/powerpoint/2010/main" val="13663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0052-9485-EF4D-B442-96A4D80803B3}"/>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65D1EAE2-5911-B34F-AC78-794E9FF51F74}"/>
              </a:ext>
            </a:extLst>
          </p:cNvPr>
          <p:cNvSpPr>
            <a:spLocks noGrp="1"/>
          </p:cNvSpPr>
          <p:nvPr>
            <p:ph idx="1"/>
          </p:nvPr>
        </p:nvSpPr>
        <p:spPr/>
        <p:txBody>
          <a:bodyPr/>
          <a:lstStyle/>
          <a:p>
            <a:r>
              <a:rPr lang="en-US" dirty="0"/>
              <a:t>Describe types of models used</a:t>
            </a:r>
          </a:p>
          <a:p>
            <a:r>
              <a:rPr lang="en-US" dirty="0"/>
              <a:t>Specific Algorithms and why they were chosen</a:t>
            </a:r>
          </a:p>
        </p:txBody>
      </p:sp>
    </p:spTree>
    <p:extLst>
      <p:ext uri="{BB962C8B-B14F-4D97-AF65-F5344CB8AC3E}">
        <p14:creationId xmlns:p14="http://schemas.microsoft.com/office/powerpoint/2010/main" val="189834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992</Words>
  <Application>Microsoft Macintosh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In-Silico Drug Discovery and Design</vt:lpstr>
      <vt:lpstr>The Importance of Drug Discovery</vt:lpstr>
      <vt:lpstr>Introduction</vt:lpstr>
      <vt:lpstr>Introduction</vt:lpstr>
      <vt:lpstr>Project Goals and Scope</vt:lpstr>
      <vt:lpstr>Project Goals and Scope</vt:lpstr>
      <vt:lpstr>Flowchart</vt:lpstr>
      <vt:lpstr>Data Collection and Preprocessing</vt:lpstr>
      <vt:lpstr>Model Development</vt:lpstr>
      <vt:lpstr>Model Validation and Evaluation</vt:lpstr>
      <vt:lpstr>Virtual Screening and Hit Identification</vt:lpstr>
      <vt:lpstr>Hit-to-Lead Optimization</vt:lpstr>
      <vt:lpstr>Model Testing and Performance Evaluation</vt:lpstr>
      <vt:lpstr>Conclusions and Future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2023-03-28T19:33:18Z</dcterms:created>
  <dcterms:modified xsi:type="dcterms:W3CDTF">2023-03-28T20:28:28Z</dcterms:modified>
</cp:coreProperties>
</file>