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4" r:id="rId7"/>
    <p:sldId id="270" r:id="rId8"/>
    <p:sldId id="271" r:id="rId9"/>
    <p:sldId id="272" r:id="rId10"/>
    <p:sldId id="273" r:id="rId11"/>
    <p:sldId id="274" r:id="rId12"/>
    <p:sldId id="267" r:id="rId13"/>
    <p:sldId id="275" r:id="rId14"/>
    <p:sldId id="26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17 مه 24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746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17 مه 24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160325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17 مه 24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43689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17 مه 24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8762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17 مه 24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85698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17 مه 24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86136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17 مه 24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655013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17 مه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933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17 مه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802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17 مه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753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17 مه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518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17 مه 24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15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75E-052D-4199-AB88-ABABA755BA81}" type="datetime8">
              <a:rPr lang="fa-IR" smtClean="0"/>
              <a:t>17 مه 24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742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17 مه 24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2430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17 مه 24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7495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17 مه 24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0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B4B3-6C2A-4A36-A2B2-F2518B21D564}" type="datetime8">
              <a:rPr lang="fa-IR" smtClean="0"/>
              <a:t>17 مه 24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647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138B6E3-5139-4CDE-BF78-C308BE764609}" type="datetime8">
              <a:rPr lang="fa-IR" smtClean="0"/>
              <a:t>17 مه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4723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  <p:sldLayoutId id="2147484426" r:id="rId12"/>
    <p:sldLayoutId id="2147484427" r:id="rId13"/>
    <p:sldLayoutId id="2147484428" r:id="rId14"/>
    <p:sldLayoutId id="2147484429" r:id="rId15"/>
    <p:sldLayoutId id="2147484430" r:id="rId16"/>
    <p:sldLayoutId id="21474844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4142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048000" y="2338009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سیستم های عامل</a:t>
            </a: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پاییز 1401</a:t>
            </a: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فاز اول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نام استاد : دکتر رضا انتظاری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0BFCEE-8FB8-ACD4-12E9-F7C751BB206E}"/>
              </a:ext>
            </a:extLst>
          </p:cNvPr>
          <p:cNvSpPr txBox="1"/>
          <p:nvPr/>
        </p:nvSpPr>
        <p:spPr>
          <a:xfrm>
            <a:off x="0" y="134035"/>
            <a:ext cx="12192000" cy="174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سپس چون دیگه با </a:t>
            </a:r>
            <a:r>
              <a:rPr lang="en-US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ptable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کاری نداریم می توانیم آن را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release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کنیم که عملیات های دیگری که می خواستند انجام بشنود ولی بخاطر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lock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که زده بودیم </a:t>
            </a:r>
            <a:r>
              <a:rPr lang="fa-IR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نمی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تونستند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انجام بشنود ، حال بتوانند انجام بشنود. سپس با یک </a:t>
            </a:r>
            <a:r>
              <a:rPr lang="en-US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bubblesort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معمولی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process 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ها را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sort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می کنیم. سپس مقایسه انجام می دهد که اگر </a:t>
            </a:r>
            <a:r>
              <a:rPr lang="en-US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memsize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یک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بزرگتر از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دیگری بود آن را به پایین منتقل کند تا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sort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ما از کوچک به بزرگ از بالا به پایین مرتب شود و در آخر نیز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های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sort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شده را </a:t>
            </a:r>
            <a:r>
              <a:rPr lang="fa-IR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پرینت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می کند و آن ها را </a:t>
            </a:r>
            <a:r>
              <a:rPr lang="fa-IR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برمی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گردانیم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. فقط باید این نکته را توجه داشت که ما در سطح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kernel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می باشیم و </a:t>
            </a:r>
            <a:r>
              <a:rPr lang="en-US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printf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در سطح </a:t>
            </a:r>
            <a:r>
              <a:rPr lang="en-US" sz="2150" dirty="0">
                <a:latin typeface="Calibri" panose="020F0502020204030204" pitchFamily="34" charset="0"/>
                <a:cs typeface="B Nazanin" panose="00000400000000000000" pitchFamily="2" charset="-78"/>
              </a:rPr>
              <a:t>kernel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ناشناخته می باشد برای همین باید از </a:t>
            </a:r>
            <a:r>
              <a:rPr lang="en-US" sz="2150" dirty="0" err="1">
                <a:latin typeface="Calibri" panose="020F0502020204030204" pitchFamily="34" charset="0"/>
                <a:cs typeface="B Nazanin" panose="00000400000000000000" pitchFamily="2" charset="-78"/>
              </a:rPr>
              <a:t>cprintf</a:t>
            </a:r>
            <a:r>
              <a:rPr lang="fa-IR" sz="2150" dirty="0">
                <a:latin typeface="Calibri" panose="020F0502020204030204" pitchFamily="34" charset="0"/>
                <a:cs typeface="B Nazanin" panose="00000400000000000000" pitchFamily="2" charset="-78"/>
              </a:rPr>
              <a:t> استفاده کنیم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F1C18-3BAF-76CB-DDDD-6E4742DD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28" y="2031587"/>
            <a:ext cx="7672943" cy="46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13F99-DA38-0BE2-EBC2-22461C53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306557"/>
            <a:ext cx="9134475" cy="280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B663CF-78BF-AA65-BBAD-E13BFB4976DF}"/>
              </a:ext>
            </a:extLst>
          </p:cNvPr>
          <p:cNvSpPr txBox="1"/>
          <p:nvPr/>
        </p:nvSpPr>
        <p:spPr>
          <a:xfrm>
            <a:off x="-1" y="3197096"/>
            <a:ext cx="1219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err="1">
                <a:solidFill>
                  <a:srgbClr val="FFFF00"/>
                </a:solidFill>
                <a:cs typeface="Calibri" panose="020F0502020204030204" pitchFamily="34" charset="0"/>
              </a:rPr>
              <a:t>t</a:t>
            </a:r>
            <a:r>
              <a:rPr lang="en-US" sz="3000" kern="1200" dirty="0" err="1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ypes.h</a:t>
            </a:r>
            <a:r>
              <a:rPr lang="fa-IR" sz="3000" kern="1200" dirty="0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 :</a:t>
            </a:r>
            <a:endParaRPr lang="en-US" sz="3000" kern="1200" dirty="0">
              <a:solidFill>
                <a:srgbClr val="FFFF00"/>
              </a:solidFill>
              <a:effectLst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اینجا در این فایل ما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type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سیستم کال خود را مطابق با آن چیزی که در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داک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گفته شده است پیاده سازی می کنیم و در فایل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types.h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قرار می دهیم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4C2FF-32A4-2F38-9379-0C9196A53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4994244"/>
            <a:ext cx="91344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A4736-F068-EFA7-E430-FC4ECFDA1BF2}"/>
              </a:ext>
            </a:extLst>
          </p:cNvPr>
          <p:cNvSpPr txBox="1"/>
          <p:nvPr/>
        </p:nvSpPr>
        <p:spPr>
          <a:xfrm>
            <a:off x="0" y="0"/>
            <a:ext cx="12192000" cy="654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err="1">
                <a:solidFill>
                  <a:srgbClr val="FFFF00"/>
                </a:solidFill>
              </a:rPr>
              <a:t>test</a:t>
            </a:r>
            <a:r>
              <a:rPr lang="en-US" sz="3000" kern="1200" dirty="0" err="1">
                <a:solidFill>
                  <a:srgbClr val="FFFF00"/>
                </a:solidFill>
                <a:effectLst/>
                <a:ea typeface="+mn-ea"/>
                <a:cs typeface="+mn-cs"/>
              </a:rPr>
              <a:t>.</a:t>
            </a:r>
            <a:r>
              <a:rPr lang="en-US" sz="3000" dirty="0" err="1">
                <a:solidFill>
                  <a:srgbClr val="FFFF00"/>
                </a:solidFill>
              </a:rPr>
              <a:t>c</a:t>
            </a:r>
            <a:r>
              <a:rPr lang="fa-IR" sz="3000" kern="1200" dirty="0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 :</a:t>
            </a:r>
            <a:endParaRPr lang="en-US" sz="3000" kern="1200" dirty="0">
              <a:solidFill>
                <a:srgbClr val="FFFF00"/>
              </a:solidFill>
              <a:effectLst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1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زمانی که به طور کامل سیستم کال خود را بر روی معمار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ی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XV6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پیاده سازی کردیم ، نوبت تست کردن آن سیستم کال می باشد. در ابتدا کاربر تعداد فرآیند </a:t>
            </a:r>
            <a:r>
              <a:rPr lang="fa-IR" sz="2500" kern="1200" dirty="0" err="1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هایی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را که میخواهد به آرایه اضافه کند به عنوان </a:t>
            </a:r>
            <a:r>
              <a:rPr lang="fa-IR" sz="2500" kern="1200" dirty="0" err="1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آرگومان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به این برنامه وارد می کند. برخی از فرآیندها را </a:t>
            </a:r>
            <a:r>
              <a:rPr lang="fa-IR" sz="2500" kern="1200" dirty="0" err="1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فورک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می کند و مقدار حافظه متفاوتی را روی هر یک از آن ها ذخیره می کند. و قبل از پایان این فرآیند ، سیستم </a:t>
            </a:r>
            <a:r>
              <a:rPr lang="en-US" sz="2500" kern="1200" dirty="0" err="1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proc_dump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را فراخوانی می کند تا آرایه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proc_info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را پر کند. سپس این آرایه را چاپ می کند.(که البته با استفاده از سیستم کال ما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سورت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شده می باشد) البته که ما باید برای اینکه از فرآیند های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zombie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جلوگیری کنیم آن ها را بکشیم و منتظر فرزند آوری باشیم که این اتفاق رخ ندهد.</a:t>
            </a:r>
            <a:endParaRPr lang="en-US" sz="2500" kern="1200" dirty="0">
              <a:effectLst/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25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ابتدا وقتی که یک عدد را از ورودی به عنوان تعداد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گرفتیم یک حلقه به همین تعداد ایجاد می کنیم تا بتوانیم به همین اندازه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ایجاد کنیم و در هر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iteration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از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fork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استفاده می کنیم تا یک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جدید ایجاد شود. حال زمانی که این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را تولید کردیم یک عدد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random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به عنوان حافظه به آن ها می دهیم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مقدار آن حافظه را با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memset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،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set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می کنیم. سپس چون که خواسته ما این است که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در حالت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 RUNNING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یا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RUNNABLE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بماند یک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while(1)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می گذاریم که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شرطش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همیشه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true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می باشد و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به اتمام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نمی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رسند و ما به خواسته خود می رسیم. بعد از اینکه حلقه ما تمام شد جهت اطمینان برای تمامی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یک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sleep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ایجاد می کنیم تا همه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با هم آماده باشند. سپس تابع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proc_dump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()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را که از قبل تعریف کرده بودیم صدا می زنیم تا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را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sort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کند ، سپس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را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kill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می کنیم و سپس با دستور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exit()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برنامه به پایان می رسد.</a:t>
            </a:r>
            <a:r>
              <a:rPr lang="fa-I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	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669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72A5B-AE00-4241-56C7-87BBAB21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833437"/>
            <a:ext cx="7991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4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FCEF4-E3E0-21CE-22CC-1573A9AB4EE6}"/>
              </a:ext>
            </a:extLst>
          </p:cNvPr>
          <p:cNvSpPr txBox="1"/>
          <p:nvPr/>
        </p:nvSpPr>
        <p:spPr>
          <a:xfrm>
            <a:off x="0" y="0"/>
            <a:ext cx="121920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000" kern="1200" dirty="0" err="1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Makefile</a:t>
            </a:r>
            <a:r>
              <a:rPr lang="fa-IR" sz="3000" kern="1200" dirty="0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 :</a:t>
            </a:r>
            <a:endParaRPr lang="en-US" sz="3000" kern="1200" dirty="0">
              <a:solidFill>
                <a:srgbClr val="FFFF00"/>
              </a:solidFill>
              <a:effectLst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1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حال همانطور که در </a:t>
            </a:r>
            <a:r>
              <a:rPr lang="fa-IR" sz="2500" kern="1200" dirty="0" err="1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داک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پروژه توضیح داده شد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ه است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، نام فایل تست خودم را به </a:t>
            </a:r>
            <a:r>
              <a:rPr lang="en-US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UPROGS 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و </a:t>
            </a:r>
            <a:r>
              <a:rPr lang="en-US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EXTRA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اضافه کردم تا کاربر بتواند با وارد کردن </a:t>
            </a:r>
            <a:r>
              <a:rPr lang="en-US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“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test</a:t>
            </a:r>
            <a:r>
              <a:rPr lang="en-US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”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 برنامه را اجرا کند و سپس تست را وارد کند و برنامه اجرا بشود :</a:t>
            </a:r>
            <a:r>
              <a:rPr lang="fa-I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DC989-F465-AC83-677E-15EF3DF5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0" y="1616218"/>
            <a:ext cx="7397456" cy="3417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4CB80-7506-C649-687B-7DACA93A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0" y="5241782"/>
            <a:ext cx="7397456" cy="136207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8C6404A-62E2-37BB-370C-3B1AFC0C13AA}"/>
              </a:ext>
            </a:extLst>
          </p:cNvPr>
          <p:cNvSpPr/>
          <p:nvPr/>
        </p:nvSpPr>
        <p:spPr>
          <a:xfrm rot="10800000">
            <a:off x="3835154" y="3977428"/>
            <a:ext cx="2734322" cy="355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7D09DF-EDD9-F518-0C00-A1CD5BB75F16}"/>
              </a:ext>
            </a:extLst>
          </p:cNvPr>
          <p:cNvSpPr/>
          <p:nvPr/>
        </p:nvSpPr>
        <p:spPr>
          <a:xfrm rot="12582463">
            <a:off x="7497189" y="5956674"/>
            <a:ext cx="910697" cy="355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B26A8-8E9F-4497-F9DA-D14D7248FE78}"/>
              </a:ext>
            </a:extLst>
          </p:cNvPr>
          <p:cNvSpPr txBox="1"/>
          <p:nvPr/>
        </p:nvSpPr>
        <p:spPr>
          <a:xfrm>
            <a:off x="0" y="124287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000" dirty="0">
                <a:solidFill>
                  <a:srgbClr val="FFFF00"/>
                </a:solidFill>
              </a:rPr>
              <a:t>output </a:t>
            </a:r>
            <a:r>
              <a:rPr lang="fa-IR" sz="3000" dirty="0">
                <a:solidFill>
                  <a:srgbClr val="FFFF00"/>
                </a:solidFill>
              </a:rPr>
              <a:t> :</a:t>
            </a:r>
            <a:endParaRPr lang="fa-IR" dirty="0"/>
          </a:p>
          <a:p>
            <a:pPr algn="r" rtl="1"/>
            <a:r>
              <a:rPr lang="fa-IR" sz="2500" dirty="0">
                <a:cs typeface="B Nazanin" panose="00000400000000000000" pitchFamily="2" charset="-78"/>
              </a:rPr>
              <a:t>پس از اینکه تمامی مراحل( تعریف سیستم کال – ایجاد کردن سیستم کال – تعریف تابع </a:t>
            </a:r>
            <a:r>
              <a:rPr lang="fa-IR" sz="2500" dirty="0" err="1">
                <a:cs typeface="B Nazanin" panose="00000400000000000000" pitchFamily="2" charset="-78"/>
              </a:rPr>
              <a:t>سورت</a:t>
            </a:r>
            <a:r>
              <a:rPr lang="fa-IR" sz="2500" dirty="0">
                <a:cs typeface="B Nazanin" panose="00000400000000000000" pitchFamily="2" charset="-78"/>
              </a:rPr>
              <a:t> و ...)به پایان رسید حال باید برنامه خود را با توجه به </a:t>
            </a:r>
            <a:r>
              <a:rPr lang="fa-IR" sz="2500" dirty="0" err="1">
                <a:cs typeface="B Nazanin" panose="00000400000000000000" pitchFamily="2" charset="-78"/>
              </a:rPr>
              <a:t>تستی</a:t>
            </a:r>
            <a:r>
              <a:rPr lang="fa-IR" sz="2500" dirty="0">
                <a:cs typeface="B Nazanin" panose="00000400000000000000" pitchFamily="2" charset="-78"/>
              </a:rPr>
              <a:t> که برای آن نوشتیم تست کنیم و یک خروجی از آن بگیریم تا مطمئن شویم که سیستم کال ما به درستی کار می کند و </a:t>
            </a:r>
            <a:r>
              <a:rPr lang="en-US" sz="2500" dirty="0">
                <a:cs typeface="B Nazanin" panose="00000400000000000000" pitchFamily="2" charset="-78"/>
              </a:rPr>
              <a:t>process</a:t>
            </a:r>
            <a:r>
              <a:rPr lang="fa-IR" sz="2500" dirty="0">
                <a:cs typeface="B Nazanin" panose="00000400000000000000" pitchFamily="2" charset="-78"/>
              </a:rPr>
              <a:t> ها را با توجه به </a:t>
            </a:r>
            <a:r>
              <a:rPr lang="en-US" sz="2500" dirty="0" err="1">
                <a:cs typeface="B Nazanin" panose="00000400000000000000" pitchFamily="2" charset="-78"/>
              </a:rPr>
              <a:t>memsize</a:t>
            </a:r>
            <a:r>
              <a:rPr lang="fa-IR" sz="2500" dirty="0">
                <a:cs typeface="B Nazanin" panose="00000400000000000000" pitchFamily="2" charset="-78"/>
              </a:rPr>
              <a:t> ، </a:t>
            </a:r>
            <a:r>
              <a:rPr lang="en-US" sz="2500" dirty="0">
                <a:cs typeface="B Nazanin" panose="00000400000000000000" pitchFamily="2" charset="-78"/>
              </a:rPr>
              <a:t>sort</a:t>
            </a:r>
            <a:r>
              <a:rPr lang="fa-IR" sz="2500" dirty="0">
                <a:cs typeface="B Nazanin" panose="00000400000000000000" pitchFamily="2" charset="-78"/>
              </a:rPr>
              <a:t> می کند و در خروجی به ما نشان می دهد :</a:t>
            </a: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r>
              <a:rPr lang="en-US" sz="3000" dirty="0">
                <a:solidFill>
                  <a:srgbClr val="FFFF00"/>
                </a:solidFill>
                <a:cs typeface="B Nazanin" panose="00000400000000000000" pitchFamily="2" charset="-78"/>
              </a:rPr>
              <a:t>resources</a:t>
            </a:r>
            <a:r>
              <a:rPr lang="fa-IR" sz="3000" dirty="0">
                <a:solidFill>
                  <a:srgbClr val="FFFF00"/>
                </a:solidFill>
                <a:cs typeface="B Nazanin" panose="00000400000000000000" pitchFamily="2" charset="-78"/>
              </a:rPr>
              <a:t> :</a:t>
            </a:r>
          </a:p>
          <a:p>
            <a:pPr algn="r" rt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51EF9-AE81-C57D-1209-2F2C9395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84" y="1889295"/>
            <a:ext cx="6848475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0B5F2-AD13-7255-0150-F7A4B9B16938}"/>
              </a:ext>
            </a:extLst>
          </p:cNvPr>
          <p:cNvSpPr txBox="1"/>
          <p:nvPr/>
        </p:nvSpPr>
        <p:spPr>
          <a:xfrm>
            <a:off x="412811" y="5967564"/>
            <a:ext cx="1177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https://www.geeksforgeeks.org/xv6-operating-system-adding-a-new-system-call/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C1006-72F7-5A4A-A43C-8EFC00FD09C1}"/>
              </a:ext>
            </a:extLst>
          </p:cNvPr>
          <p:cNvSpPr txBox="1"/>
          <p:nvPr/>
        </p:nvSpPr>
        <p:spPr>
          <a:xfrm>
            <a:off x="412810" y="6285423"/>
            <a:ext cx="624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https://www.guru99.com/system-call-operating-system.html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20868-E333-901C-1A93-8F9754B7CA53}"/>
              </a:ext>
            </a:extLst>
          </p:cNvPr>
          <p:cNvSpPr txBox="1"/>
          <p:nvPr/>
        </p:nvSpPr>
        <p:spPr>
          <a:xfrm>
            <a:off x="412810" y="5665371"/>
            <a:ext cx="889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https://stackoverflow.com/questions/47744641/how-to-initialize-a-globe-struct-in-xv6</a:t>
            </a:r>
          </a:p>
        </p:txBody>
      </p:sp>
    </p:spTree>
    <p:extLst>
      <p:ext uri="{BB962C8B-B14F-4D97-AF65-F5344CB8AC3E}">
        <p14:creationId xmlns:p14="http://schemas.microsoft.com/office/powerpoint/2010/main" val="300211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0873-CDA4-BF29-2558-52AA3316690F}"/>
              </a:ext>
            </a:extLst>
          </p:cNvPr>
          <p:cNvSpPr txBox="1"/>
          <p:nvPr/>
        </p:nvSpPr>
        <p:spPr>
          <a:xfrm>
            <a:off x="0" y="177554"/>
            <a:ext cx="12192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dirty="0">
                <a:solidFill>
                  <a:srgbClr val="FFFF00"/>
                </a:solidFill>
                <a:cs typeface="B Nazanin" panose="00000400000000000000" pitchFamily="2" charset="-78"/>
              </a:rPr>
              <a:t>هدف پروژه :</a:t>
            </a:r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r>
              <a:rPr lang="fa-IR" sz="2500" dirty="0">
                <a:cs typeface="B Nazanin" panose="00000400000000000000" pitchFamily="2" charset="-78"/>
              </a:rPr>
              <a:t>	افزودن یک </a:t>
            </a:r>
            <a:r>
              <a:rPr lang="en-US" sz="2500" dirty="0">
                <a:cs typeface="B Nazanin" panose="00000400000000000000" pitchFamily="2" charset="-78"/>
              </a:rPr>
              <a:t>System Call</a:t>
            </a:r>
            <a:r>
              <a:rPr lang="fa-IR" sz="2500" dirty="0">
                <a:cs typeface="B Nazanin" panose="00000400000000000000" pitchFamily="2" charset="-78"/>
              </a:rPr>
              <a:t> به معماری </a:t>
            </a:r>
            <a:r>
              <a:rPr lang="en-US" sz="2500" dirty="0">
                <a:cs typeface="B Nazanin" panose="00000400000000000000" pitchFamily="2" charset="-78"/>
              </a:rPr>
              <a:t>XV6</a:t>
            </a:r>
          </a:p>
          <a:p>
            <a:pPr algn="r" rtl="1"/>
            <a:endParaRPr lang="en-US" sz="2500" dirty="0">
              <a:solidFill>
                <a:srgbClr val="FFFF00"/>
              </a:solidFill>
              <a:cs typeface="B Nazanin" panose="00000400000000000000" pitchFamily="2" charset="-78"/>
            </a:endParaRPr>
          </a:p>
          <a:p>
            <a:pPr rtl="1"/>
            <a:r>
              <a:rPr lang="en-US" sz="3000" b="1" i="0" u="none" strike="noStrike" baseline="0" dirty="0">
                <a:solidFill>
                  <a:srgbClr val="FFFF00"/>
                </a:solidFill>
                <a:latin typeface="Cambria-Bold"/>
                <a:cs typeface="B Nazanin" panose="00000400000000000000" pitchFamily="2" charset="-78"/>
              </a:rPr>
              <a:t>What are system calls? </a:t>
            </a:r>
            <a:endParaRPr lang="fa-IR" sz="3000" b="1" i="0" u="none" strike="noStrike" baseline="0" dirty="0">
              <a:solidFill>
                <a:srgbClr val="FFFF00"/>
              </a:solidFill>
              <a:latin typeface="Cambria-Bold"/>
              <a:cs typeface="B Nazanin" panose="00000400000000000000" pitchFamily="2" charset="-78"/>
            </a:endParaRPr>
          </a:p>
          <a:p>
            <a:pPr rtl="1"/>
            <a:r>
              <a:rPr lang="en-US" sz="2500" b="0" i="0" u="none" strike="noStrike" baseline="0" dirty="0">
                <a:latin typeface="Calibri" panose="020F0502020204030204" pitchFamily="34" charset="0"/>
                <a:cs typeface="B Nazanin" panose="00000400000000000000" pitchFamily="2" charset="-78"/>
              </a:rPr>
              <a:t>A system call is a mechanism that provides the interface between a process and the operating system. It is a programmatic method in which a computer program requests a service from the kernel of the OS.</a:t>
            </a:r>
          </a:p>
          <a:p>
            <a:pPr rtl="1"/>
            <a:endParaRPr lang="fa-IR" sz="2500" b="0" i="0" u="none" strike="noStrike" baseline="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rtl="1"/>
            <a:endParaRPr lang="fa-IR" sz="25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حال برای اضافه کردن یک سیستم کال به اسم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proc_dump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در ابتدا طبق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داک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پروژه ،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ریپازیتوری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را کلون کرده و بعد از اینکه کلون کردن با موفقیت انجام شد یک سری فایل داریم که باید برای اضافه کردن سیستم کال آن ها را ویرایش کنیم.</a:t>
            </a:r>
          </a:p>
          <a:p>
            <a:pPr algn="r" rtl="1"/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اسامی فایل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هایی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که باید ویرایش شوند عبارتند از :</a:t>
            </a:r>
            <a:endParaRPr lang="en-US" sz="25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solidFill>
                <a:srgbClr val="FF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r>
              <a:rPr lang="en-US" sz="2500" dirty="0" err="1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syscall.h</a:t>
            </a:r>
            <a:r>
              <a:rPr lang="en-US" sz="25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, </a:t>
            </a:r>
            <a:r>
              <a:rPr lang="en-US" sz="2500" dirty="0" err="1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syscall.c</a:t>
            </a:r>
            <a:r>
              <a:rPr lang="en-US" sz="25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, </a:t>
            </a:r>
            <a:r>
              <a:rPr lang="en-US" sz="2500" dirty="0" err="1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sysproc.c</a:t>
            </a:r>
            <a:r>
              <a:rPr lang="en-US" sz="25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, </a:t>
            </a:r>
            <a:r>
              <a:rPr lang="en-US" sz="2500" dirty="0" err="1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usys.S</a:t>
            </a:r>
            <a:r>
              <a:rPr lang="en-US" sz="25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, </a:t>
            </a:r>
            <a:r>
              <a:rPr lang="en-US" sz="2500" dirty="0" err="1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user.h</a:t>
            </a:r>
            <a:r>
              <a:rPr lang="en-US" sz="25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, </a:t>
            </a:r>
            <a:r>
              <a:rPr lang="en-US" sz="2500" dirty="0" err="1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proc.c</a:t>
            </a:r>
            <a:r>
              <a:rPr lang="en-US" sz="25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, </a:t>
            </a:r>
            <a:r>
              <a:rPr lang="en-US" sz="2500" dirty="0" err="1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defs.h</a:t>
            </a:r>
            <a:r>
              <a:rPr lang="en-US" sz="25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, </a:t>
            </a:r>
            <a:r>
              <a:rPr lang="en-US" sz="2500" dirty="0" err="1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types.h</a:t>
            </a:r>
            <a:r>
              <a:rPr lang="en-US" sz="2500" dirty="0">
                <a:solidFill>
                  <a:srgbClr val="FFFF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 </a:t>
            </a:r>
            <a:endParaRPr lang="en-US" sz="2500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497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989E9C-C350-D666-ACC2-D20B1EDF1679}"/>
              </a:ext>
            </a:extLst>
          </p:cNvPr>
          <p:cNvSpPr txBox="1"/>
          <p:nvPr/>
        </p:nvSpPr>
        <p:spPr>
          <a:xfrm>
            <a:off x="0" y="0"/>
            <a:ext cx="12192000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3000" dirty="0" err="1">
                <a:solidFill>
                  <a:srgbClr val="FFFF00"/>
                </a:solidFill>
              </a:rPr>
              <a:t>syscall.h</a:t>
            </a:r>
            <a:r>
              <a:rPr lang="fa-IR" sz="3000" dirty="0">
                <a:solidFill>
                  <a:srgbClr val="FFFF00"/>
                </a:solidFill>
              </a:rPr>
              <a:t> :</a:t>
            </a:r>
          </a:p>
          <a:p>
            <a:pPr algn="r" rtl="1"/>
            <a:endParaRPr lang="fa-IR" dirty="0"/>
          </a:p>
          <a:p>
            <a:pPr algn="r" rtl="1"/>
            <a:r>
              <a:rPr lang="fa-IR" sz="2500" dirty="0">
                <a:cs typeface="B Nazanin" panose="00000400000000000000" pitchFamily="2" charset="-78"/>
              </a:rPr>
              <a:t>در ابتدا از این فایل شروع می کنیم ، در این فایل به هر سیستم کال یک عدد </a:t>
            </a:r>
            <a:r>
              <a:rPr lang="en-US" sz="2500" dirty="0" err="1">
                <a:cs typeface="B Nazanin" panose="00000400000000000000" pitchFamily="2" charset="-78"/>
              </a:rPr>
              <a:t>assigne</a:t>
            </a:r>
            <a:r>
              <a:rPr lang="fa-IR" sz="2500" dirty="0">
                <a:cs typeface="B Nazanin" panose="00000400000000000000" pitchFamily="2" charset="-78"/>
              </a:rPr>
              <a:t> شده است. در این فایل 21 سیستم کال از قبل تعریف شده است ، ما  نیز خط 22 را برای سیستم کال خودمان قرار می دهیم و سیستم </a:t>
            </a:r>
            <a:r>
              <a:rPr lang="fa-IR" sz="2500" dirty="0" err="1">
                <a:cs typeface="B Nazanin" panose="00000400000000000000" pitchFamily="2" charset="-78"/>
              </a:rPr>
              <a:t>کالی</a:t>
            </a:r>
            <a:r>
              <a:rPr lang="fa-IR" sz="2500" dirty="0">
                <a:cs typeface="B Nazanin" panose="00000400000000000000" pitchFamily="2" charset="-78"/>
              </a:rPr>
              <a:t> به اسم </a:t>
            </a:r>
            <a:r>
              <a:rPr lang="en-US" sz="2500" dirty="0" err="1">
                <a:cs typeface="B Nazanin" panose="00000400000000000000" pitchFamily="2" charset="-78"/>
              </a:rPr>
              <a:t>SYS_proc_dump</a:t>
            </a:r>
            <a:r>
              <a:rPr lang="fa-IR" sz="2500" dirty="0">
                <a:cs typeface="B Nazanin" panose="00000400000000000000" pitchFamily="2" charset="-78"/>
              </a:rPr>
              <a:t> را در فایل ایجاد می کنیم :</a:t>
            </a:r>
            <a:r>
              <a:rPr lang="fa-IR" dirty="0"/>
              <a:t>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D1058-9FFA-1EA1-021C-150DD5F6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6" y="2089627"/>
            <a:ext cx="9001125" cy="42767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7E2BFBB-0836-09FC-6BBA-A28A30CFB339}"/>
              </a:ext>
            </a:extLst>
          </p:cNvPr>
          <p:cNvSpPr/>
          <p:nvPr/>
        </p:nvSpPr>
        <p:spPr>
          <a:xfrm rot="9198237">
            <a:off x="3622089" y="5326603"/>
            <a:ext cx="2734322" cy="355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3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CA820A-8251-8DEC-FB1B-C869AB931838}"/>
              </a:ext>
            </a:extLst>
          </p:cNvPr>
          <p:cNvSpPr txBox="1"/>
          <p:nvPr/>
        </p:nvSpPr>
        <p:spPr>
          <a:xfrm>
            <a:off x="0" y="0"/>
            <a:ext cx="1219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3000" dirty="0" err="1">
                <a:solidFill>
                  <a:srgbClr val="FFFF00"/>
                </a:solidFill>
              </a:rPr>
              <a:t>syscall.c</a:t>
            </a:r>
            <a:r>
              <a:rPr lang="fa-IR" sz="3000" dirty="0">
                <a:solidFill>
                  <a:srgbClr val="FFFF00"/>
                </a:solidFill>
              </a:rPr>
              <a:t> :</a:t>
            </a:r>
          </a:p>
          <a:p>
            <a:pPr algn="r" rtl="1"/>
            <a:endParaRPr lang="en-US" dirty="0"/>
          </a:p>
          <a:p>
            <a:pPr algn="r" rtl="1"/>
            <a:r>
              <a:rPr lang="fa-IR" sz="2500" dirty="0">
                <a:cs typeface="B Nazanin" panose="00000400000000000000" pitchFamily="2" charset="-78"/>
              </a:rPr>
              <a:t>سپس در این فایل باید </a:t>
            </a:r>
            <a:r>
              <a:rPr lang="fa-IR" sz="2500" dirty="0" err="1">
                <a:cs typeface="B Nazanin" panose="00000400000000000000" pitchFamily="2" charset="-78"/>
              </a:rPr>
              <a:t>پوینتری</a:t>
            </a:r>
            <a:r>
              <a:rPr lang="fa-IR" sz="2500" dirty="0">
                <a:cs typeface="B Nazanin" panose="00000400000000000000" pitchFamily="2" charset="-78"/>
              </a:rPr>
              <a:t> را به سیستم </a:t>
            </a:r>
            <a:r>
              <a:rPr lang="fa-IR" sz="2500" dirty="0" err="1">
                <a:cs typeface="B Nazanin" panose="00000400000000000000" pitchFamily="2" charset="-78"/>
              </a:rPr>
              <a:t>کالمان</a:t>
            </a:r>
            <a:r>
              <a:rPr lang="fa-IR" sz="2500" dirty="0">
                <a:cs typeface="B Nazanin" panose="00000400000000000000" pitchFamily="2" charset="-78"/>
              </a:rPr>
              <a:t> اضافه کنیم که این را در فایل </a:t>
            </a:r>
            <a:r>
              <a:rPr lang="en-US" sz="2500" dirty="0" err="1">
                <a:cs typeface="B Nazanin" panose="00000400000000000000" pitchFamily="2" charset="-78"/>
              </a:rPr>
              <a:t>syscall.c</a:t>
            </a:r>
            <a:r>
              <a:rPr lang="fa-IR" sz="2500" dirty="0">
                <a:cs typeface="B Nazanin" panose="00000400000000000000" pitchFamily="2" charset="-78"/>
              </a:rPr>
              <a:t> اضافه می کنیم. این فایل محتوی آرایه ای از </a:t>
            </a:r>
            <a:r>
              <a:rPr lang="fa-IR" sz="2500" dirty="0" err="1">
                <a:cs typeface="B Nazanin" panose="00000400000000000000" pitchFamily="2" charset="-78"/>
              </a:rPr>
              <a:t>پوینتر</a:t>
            </a:r>
            <a:r>
              <a:rPr lang="fa-IR" sz="2500" dirty="0">
                <a:cs typeface="B Nazanin" panose="00000400000000000000" pitchFamily="2" charset="-78"/>
              </a:rPr>
              <a:t> های تابع است که از </a:t>
            </a:r>
            <a:r>
              <a:rPr lang="en-US" sz="2500" dirty="0">
                <a:cs typeface="B Nazanin" panose="00000400000000000000" pitchFamily="2" charset="-78"/>
              </a:rPr>
              <a:t>index</a:t>
            </a:r>
            <a:r>
              <a:rPr lang="fa-IR" sz="2500" dirty="0">
                <a:cs typeface="B Nazanin" panose="00000400000000000000" pitchFamily="2" charset="-78"/>
              </a:rPr>
              <a:t> ها به عنوان </a:t>
            </a:r>
            <a:r>
              <a:rPr lang="fa-IR" sz="2500" dirty="0" err="1">
                <a:cs typeface="B Nazanin" panose="00000400000000000000" pitchFamily="2" charset="-78"/>
              </a:rPr>
              <a:t>پوینتر</a:t>
            </a:r>
            <a:r>
              <a:rPr lang="fa-IR" sz="2500" dirty="0">
                <a:cs typeface="B Nazanin" panose="00000400000000000000" pitchFamily="2" charset="-78"/>
              </a:rPr>
              <a:t> برای فراخوانی سیستمی استفاده می کند که در مکان های مختلف تعریف شده </a:t>
            </a:r>
            <a:r>
              <a:rPr lang="fa-IR" sz="2500" dirty="0" err="1">
                <a:cs typeface="B Nazanin" panose="00000400000000000000" pitchFamily="2" charset="-78"/>
              </a:rPr>
              <a:t>اند</a:t>
            </a:r>
            <a:r>
              <a:rPr lang="fa-IR" sz="2500" dirty="0">
                <a:cs typeface="B Nazanin" panose="00000400000000000000" pitchFamily="2" charset="-78"/>
              </a:rPr>
              <a:t> و باید توجه داشت که این ها در سطح </a:t>
            </a:r>
            <a:r>
              <a:rPr lang="en-US" sz="2500" dirty="0">
                <a:cs typeface="B Nazanin" panose="00000400000000000000" pitchFamily="2" charset="-78"/>
              </a:rPr>
              <a:t>kernel</a:t>
            </a:r>
            <a:r>
              <a:rPr lang="fa-IR" sz="2500" dirty="0">
                <a:cs typeface="B Nazanin" panose="00000400000000000000" pitchFamily="2" charset="-78"/>
              </a:rPr>
              <a:t> می باشند که </a:t>
            </a:r>
            <a:r>
              <a:rPr lang="fa-IR" sz="2500" dirty="0" err="1">
                <a:cs typeface="B Nazanin" panose="00000400000000000000" pitchFamily="2" charset="-78"/>
              </a:rPr>
              <a:t>درعکس</a:t>
            </a:r>
            <a:r>
              <a:rPr lang="fa-IR" sz="2500" dirty="0">
                <a:cs typeface="B Nazanin" panose="00000400000000000000" pitchFamily="2" charset="-78"/>
              </a:rPr>
              <a:t> زیر می بینیم :</a:t>
            </a:r>
            <a:r>
              <a:rPr lang="fa-IR" dirty="0"/>
              <a:t>	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sz="2500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  <a:p>
            <a:pPr algn="r" rtl="1"/>
            <a:r>
              <a:rPr lang="fa-IR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8F9F-C269-D7D4-2AE7-FF18F27C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107845"/>
            <a:ext cx="7820025" cy="45243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6E04EE1-A6C3-0816-66E9-1D218A3041D0}"/>
              </a:ext>
            </a:extLst>
          </p:cNvPr>
          <p:cNvSpPr/>
          <p:nvPr/>
        </p:nvSpPr>
        <p:spPr>
          <a:xfrm rot="9198237">
            <a:off x="4616388" y="5442012"/>
            <a:ext cx="2734322" cy="355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831F5-A215-90C4-A298-E343327F47B5}"/>
              </a:ext>
            </a:extLst>
          </p:cNvPr>
          <p:cNvSpPr txBox="1"/>
          <p:nvPr/>
        </p:nvSpPr>
        <p:spPr>
          <a:xfrm>
            <a:off x="0" y="185509"/>
            <a:ext cx="12192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500" dirty="0">
                <a:cs typeface="B Nazanin" panose="00000400000000000000" pitchFamily="2" charset="-78"/>
              </a:rPr>
              <a:t>همچنین این بدان معناست که وقتی فراخوانی سیستم با شماره تماس سیستمی 22 انجام می شود ، </a:t>
            </a:r>
            <a:r>
              <a:rPr lang="fa-IR" sz="2500" dirty="0" err="1">
                <a:cs typeface="B Nazanin" panose="00000400000000000000" pitchFamily="2" charset="-78"/>
              </a:rPr>
              <a:t>تابعی</a:t>
            </a:r>
            <a:r>
              <a:rPr lang="fa-IR" sz="2500" dirty="0">
                <a:cs typeface="B Nazanin" panose="00000400000000000000" pitchFamily="2" charset="-78"/>
              </a:rPr>
              <a:t> که با اشاره گر تابع</a:t>
            </a:r>
            <a:r>
              <a:rPr lang="en-US" sz="2500" dirty="0">
                <a:cs typeface="B Nazanin" panose="00000400000000000000" pitchFamily="2" charset="-78"/>
              </a:rPr>
              <a:t> </a:t>
            </a:r>
            <a:r>
              <a:rPr lang="en-US" sz="2500" dirty="0" err="1">
                <a:cs typeface="B Nazanin" panose="00000400000000000000" pitchFamily="2" charset="-78"/>
              </a:rPr>
              <a:t>sys_proc_dump</a:t>
            </a:r>
            <a:r>
              <a:rPr lang="en-US" sz="2500" dirty="0">
                <a:cs typeface="B Nazanin" panose="00000400000000000000" pitchFamily="2" charset="-78"/>
              </a:rPr>
              <a:t> </a:t>
            </a:r>
            <a:r>
              <a:rPr lang="fa-IR" sz="2500" dirty="0">
                <a:cs typeface="B Nazanin" panose="00000400000000000000" pitchFamily="2" charset="-78"/>
              </a:rPr>
              <a:t>نشان داده شده است فراخوانی می شود. بنابراین ما آن را در اینجا درست مانند 21 تماس سیستمی دیگر پیاده سازی می کنیم. در عکس </a:t>
            </a:r>
            <a:r>
              <a:rPr lang="fa-IR" sz="2500" dirty="0" err="1">
                <a:cs typeface="B Nazanin" panose="00000400000000000000" pitchFamily="2" charset="-78"/>
              </a:rPr>
              <a:t>زیرآن</a:t>
            </a:r>
            <a:r>
              <a:rPr lang="fa-IR" sz="2500" dirty="0">
                <a:cs typeface="B Nazanin" panose="00000400000000000000" pitchFamily="2" charset="-78"/>
              </a:rPr>
              <a:t> را مشاهده می کنید</a:t>
            </a:r>
            <a:r>
              <a:rPr lang="en-US" sz="2500" dirty="0">
                <a:cs typeface="B Nazanin" panose="00000400000000000000" pitchFamily="2" charset="-78"/>
              </a:rPr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BEC74-2184-2864-1A71-7DF430E5A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1962936"/>
            <a:ext cx="7439025" cy="4086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29AFD1-9084-F541-E13F-7DAB93E06628}"/>
              </a:ext>
            </a:extLst>
          </p:cNvPr>
          <p:cNvSpPr/>
          <p:nvPr/>
        </p:nvSpPr>
        <p:spPr>
          <a:xfrm rot="9198237">
            <a:off x="5513033" y="5098775"/>
            <a:ext cx="2734322" cy="355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14AD-8F7D-37E0-56C5-35FDC63D768D}"/>
              </a:ext>
            </a:extLst>
          </p:cNvPr>
          <p:cNvSpPr txBox="1"/>
          <p:nvPr/>
        </p:nvSpPr>
        <p:spPr>
          <a:xfrm>
            <a:off x="0" y="0"/>
            <a:ext cx="1219200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err="1">
                <a:solidFill>
                  <a:srgbClr val="FFFF00"/>
                </a:solidFill>
                <a:cs typeface="Calibri" panose="020F0502020204030204" pitchFamily="34" charset="0"/>
              </a:rPr>
              <a:t>s</a:t>
            </a:r>
            <a:r>
              <a:rPr lang="en-US" sz="3000" kern="1200" dirty="0" err="1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ysproc.c</a:t>
            </a:r>
            <a:r>
              <a:rPr lang="fa-IR" sz="3000" kern="1200" dirty="0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 :</a:t>
            </a:r>
            <a:endParaRPr lang="en-US" sz="3000" kern="1200" dirty="0">
              <a:solidFill>
                <a:srgbClr val="FFFF00"/>
              </a:solidFill>
              <a:effectLst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سپس زمانی که سیستم کال خود را تعریف کردیم حال باید آن را به فایل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sysproc.c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اضافه کرد که به صورت زیر آن را به این فایل اضافه می کنیم :</a:t>
            </a:r>
            <a:r>
              <a:rPr lang="fa-IR" sz="25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</a:t>
            </a:r>
            <a:r>
              <a:rPr lang="fa-IR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</a:t>
            </a: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2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2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2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24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err="1">
                <a:solidFill>
                  <a:srgbClr val="FFFF00"/>
                </a:solidFill>
              </a:rPr>
              <a:t>usys</a:t>
            </a:r>
            <a:r>
              <a:rPr lang="en-US" sz="3000" kern="1200" dirty="0" err="1">
                <a:solidFill>
                  <a:srgbClr val="FFFF00"/>
                </a:solidFill>
                <a:effectLst/>
                <a:ea typeface="+mn-ea"/>
                <a:cs typeface="+mn-cs"/>
              </a:rPr>
              <a:t>.</a:t>
            </a:r>
            <a:r>
              <a:rPr lang="en-US" sz="3000" dirty="0" err="1">
                <a:solidFill>
                  <a:srgbClr val="FFFF00"/>
                </a:solidFill>
              </a:rPr>
              <a:t>s</a:t>
            </a:r>
            <a:r>
              <a:rPr lang="fa-IR" sz="3000" kern="1200" dirty="0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 :</a:t>
            </a:r>
            <a:endParaRPr lang="en-US" sz="3000" kern="1200" dirty="0">
              <a:solidFill>
                <a:srgbClr val="FFFF00"/>
              </a:solidFill>
              <a:effectLst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18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11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این فایل حاوی </a:t>
            </a:r>
            <a:r>
              <a:rPr lang="fa-IR" sz="2500" kern="1200" dirty="0" err="1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رابطی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برای دستر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سی برنامه کاربری ما به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test.c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می باشد تا به سیستم کال ما دسترسی داشته باشد برای همین مانند 21 سیستم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کالی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که از قبل در این فایل تعریف شده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اند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سیستم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کالی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دیگر به اسم 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proc_dump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اضافه می کنیم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14228-1A0B-2645-2CD9-825CAE60B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162637"/>
            <a:ext cx="10220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1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C4AE7-A5AB-6F1B-A81A-8FAE03B8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9504"/>
            <a:ext cx="5791200" cy="42195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FE301A6-D2FE-6D6F-8971-2CA2EA5A85E1}"/>
              </a:ext>
            </a:extLst>
          </p:cNvPr>
          <p:cNvSpPr/>
          <p:nvPr/>
        </p:nvSpPr>
        <p:spPr>
          <a:xfrm rot="9198237">
            <a:off x="4728840" y="3412017"/>
            <a:ext cx="2734322" cy="355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12F81-19F8-D5CA-B84C-135BC542206B}"/>
              </a:ext>
            </a:extLst>
          </p:cNvPr>
          <p:cNvSpPr txBox="1"/>
          <p:nvPr/>
        </p:nvSpPr>
        <p:spPr>
          <a:xfrm>
            <a:off x="0" y="4759268"/>
            <a:ext cx="12192000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err="1">
                <a:solidFill>
                  <a:srgbClr val="FFFF00"/>
                </a:solidFill>
              </a:rPr>
              <a:t>user</a:t>
            </a:r>
            <a:r>
              <a:rPr lang="en-US" sz="3000" kern="1200" dirty="0" err="1">
                <a:solidFill>
                  <a:srgbClr val="FFFF00"/>
                </a:solidFill>
                <a:effectLst/>
                <a:ea typeface="+mn-ea"/>
                <a:cs typeface="+mn-cs"/>
              </a:rPr>
              <a:t>.h</a:t>
            </a:r>
            <a:r>
              <a:rPr lang="fa-IR" sz="3000" kern="1200" dirty="0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 :</a:t>
            </a:r>
            <a:endParaRPr lang="en-US" sz="3000" kern="1200" dirty="0">
              <a:solidFill>
                <a:srgbClr val="FFFF00"/>
              </a:solidFill>
              <a:effectLst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105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حال در این فایل باید </a:t>
            </a:r>
            <a:r>
              <a:rPr lang="en-US" sz="2500" kern="1200" dirty="0" err="1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proc_dump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ای که تعریف کردیم را پیاده سازی کنیم. این تابع به ما </a:t>
            </a:r>
            <a:r>
              <a:rPr lang="en-US" sz="2500" kern="1200" dirty="0" err="1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proc_info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های </a:t>
            </a:r>
            <a:r>
              <a:rPr lang="en-US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sort</a:t>
            </a:r>
            <a:r>
              <a:rPr lang="fa-IR" sz="2500" kern="1200" dirty="0"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 شده را بر می گرداند :</a:t>
            </a:r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832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44AA4-0072-E078-5FA6-97CBFEDF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429318"/>
            <a:ext cx="10201275" cy="27146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33976EC-B908-1E39-1BE4-09B458914BC7}"/>
              </a:ext>
            </a:extLst>
          </p:cNvPr>
          <p:cNvSpPr/>
          <p:nvPr/>
        </p:nvSpPr>
        <p:spPr>
          <a:xfrm rot="9198237">
            <a:off x="3290658" y="2098122"/>
            <a:ext cx="2734322" cy="355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C9576-1FA2-1959-DA45-0C90ECB3B67F}"/>
              </a:ext>
            </a:extLst>
          </p:cNvPr>
          <p:cNvSpPr txBox="1"/>
          <p:nvPr/>
        </p:nvSpPr>
        <p:spPr>
          <a:xfrm>
            <a:off x="0" y="3714058"/>
            <a:ext cx="1219200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defs.h</a:t>
            </a:r>
            <a:r>
              <a:rPr lang="fa-IR" sz="3000" kern="12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:</a:t>
            </a: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30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2500" dirty="0">
                <a:cs typeface="B Nazanin" panose="00000400000000000000" pitchFamily="2" charset="-78"/>
              </a:rPr>
              <a:t>در فایل </a:t>
            </a:r>
            <a:r>
              <a:rPr lang="en-US" sz="2500" dirty="0" err="1">
                <a:cs typeface="B Nazanin" panose="00000400000000000000" pitchFamily="2" charset="-78"/>
              </a:rPr>
              <a:t>defs.h</a:t>
            </a:r>
            <a:r>
              <a:rPr lang="fa-IR" sz="2500" dirty="0">
                <a:cs typeface="B Nazanin" panose="00000400000000000000" pitchFamily="2" charset="-78"/>
              </a:rPr>
              <a:t> باید در بخشی که مربوط به </a:t>
            </a:r>
            <a:r>
              <a:rPr lang="en-US" sz="2500" dirty="0" err="1">
                <a:cs typeface="B Nazanin" panose="00000400000000000000" pitchFamily="2" charset="-78"/>
              </a:rPr>
              <a:t>proc.c</a:t>
            </a:r>
            <a:r>
              <a:rPr lang="fa-IR" sz="2500" dirty="0">
                <a:cs typeface="B Nazanin" panose="00000400000000000000" pitchFamily="2" charset="-78"/>
              </a:rPr>
              <a:t> می شود ، </a:t>
            </a:r>
            <a:r>
              <a:rPr lang="en-US" sz="2500" dirty="0">
                <a:cs typeface="B Nazanin" panose="00000400000000000000" pitchFamily="2" charset="-78"/>
              </a:rPr>
              <a:t>signature</a:t>
            </a:r>
            <a:r>
              <a:rPr lang="fa-IR" sz="2500" dirty="0">
                <a:cs typeface="B Nazanin" panose="00000400000000000000" pitchFamily="2" charset="-78"/>
              </a:rPr>
              <a:t> تابع </a:t>
            </a:r>
            <a:r>
              <a:rPr lang="en-US" sz="2500" dirty="0" err="1">
                <a:cs typeface="B Nazanin" panose="00000400000000000000" pitchFamily="2" charset="-78"/>
              </a:rPr>
              <a:t>SortProcesses</a:t>
            </a:r>
            <a:r>
              <a:rPr lang="fa-IR" sz="2500" dirty="0">
                <a:cs typeface="B Nazanin" panose="00000400000000000000" pitchFamily="2" charset="-78"/>
              </a:rPr>
              <a:t> را تعریف می کنیم بعد از اینکه تابع را تعریف کردیم بعدش نوبت به پیاده سازی تابع </a:t>
            </a:r>
            <a:r>
              <a:rPr lang="en-US" sz="2500" dirty="0" err="1">
                <a:cs typeface="B Nazanin" panose="00000400000000000000" pitchFamily="2" charset="-78"/>
              </a:rPr>
              <a:t>SortProcesses</a:t>
            </a:r>
            <a:r>
              <a:rPr lang="fa-IR" sz="2500" dirty="0">
                <a:cs typeface="B Nazanin" panose="00000400000000000000" pitchFamily="2" charset="-78"/>
              </a:rPr>
              <a:t> می رسد :</a:t>
            </a:r>
            <a:endParaRPr lang="en-US" sz="2500" dirty="0">
              <a:cs typeface="B Nazanin" panose="00000400000000000000" pitchFamily="2" charset="-78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2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502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0B012-4050-25F0-A633-2DFE4372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294781"/>
            <a:ext cx="6886575" cy="37719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538331A-02F0-0D26-805E-AE261FE384CA}"/>
              </a:ext>
            </a:extLst>
          </p:cNvPr>
          <p:cNvSpPr/>
          <p:nvPr/>
        </p:nvSpPr>
        <p:spPr>
          <a:xfrm rot="9198237">
            <a:off x="5335480" y="3116294"/>
            <a:ext cx="2734322" cy="355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7D4E4-806B-5E70-577B-F76CEC0D3050}"/>
              </a:ext>
            </a:extLst>
          </p:cNvPr>
          <p:cNvSpPr txBox="1"/>
          <p:nvPr/>
        </p:nvSpPr>
        <p:spPr>
          <a:xfrm>
            <a:off x="1" y="4028951"/>
            <a:ext cx="12191999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err="1">
                <a:solidFill>
                  <a:srgbClr val="FFFF00"/>
                </a:solidFill>
              </a:rPr>
              <a:t>proc</a:t>
            </a:r>
            <a:r>
              <a:rPr lang="en-US" sz="3000" kern="1200" dirty="0" err="1">
                <a:solidFill>
                  <a:srgbClr val="FFFF00"/>
                </a:solidFill>
                <a:effectLst/>
                <a:ea typeface="+mn-ea"/>
                <a:cs typeface="+mn-cs"/>
              </a:rPr>
              <a:t>.</a:t>
            </a:r>
            <a:r>
              <a:rPr lang="en-US" sz="3000" dirty="0" err="1">
                <a:solidFill>
                  <a:srgbClr val="FFFF00"/>
                </a:solidFill>
              </a:rPr>
              <a:t>c</a:t>
            </a:r>
            <a:r>
              <a:rPr lang="fa-IR" sz="3000" kern="1200" dirty="0">
                <a:solidFill>
                  <a:srgbClr val="FFFF00"/>
                </a:solidFill>
                <a:effectLst/>
                <a:ea typeface="+mn-ea"/>
                <a:cs typeface="Calibri" panose="020F0502020204030204" pitchFamily="34" charset="0"/>
              </a:rPr>
              <a:t> :</a:t>
            </a:r>
            <a:endParaRPr lang="en-US" sz="3000" kern="1200" dirty="0">
              <a:solidFill>
                <a:srgbClr val="FFFF00"/>
              </a:solidFill>
              <a:effectLst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fa-IR" sz="1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a-I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fa-IR" sz="2500" kern="1200" dirty="0">
                <a:effectLst/>
                <a:latin typeface="Calibri" panose="020F0502020204030204" pitchFamily="34" charset="0"/>
                <a:ea typeface="+mn-ea"/>
                <a:cs typeface="B Nazanin" panose="00000400000000000000" pitchFamily="2" charset="-78"/>
              </a:rPr>
              <a:t>حال نوبت به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پیاده سازی تابع 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SortProsesses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می باشد ، در این تابع ما ابتدا روی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که در یک</a:t>
            </a:r>
            <a:r>
              <a:rPr lang="en-US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ptable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وجود دارد قبل از اینکه حلقه بزنیم باید آن ها را قفل کرد که کار دیگه ای روی آن انجام نشود تا زمانی که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 table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را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release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کنیم پس به منظور این کار همون اول روی آن ها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acquire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می زنیم تا آن ها را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lock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کنیم تا از این اتفاق جلوگیری کنیم سپس بعد از این کار باید یک حلقه ایجاد کنیم به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ازای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تمام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و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یه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if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می </a:t>
            </a:r>
            <a:r>
              <a:rPr lang="fa-IR" sz="2500" dirty="0" err="1">
                <a:latin typeface="Calibri" panose="020F0502020204030204" pitchFamily="34" charset="0"/>
                <a:cs typeface="B Nazanin" panose="00000400000000000000" pitchFamily="2" charset="-78"/>
              </a:rPr>
              <a:t>ذاریم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که اگر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state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ما در حالت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RUNNING 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یا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RUNNABLE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بود در آرایه </a:t>
            </a:r>
            <a:r>
              <a:rPr lang="en-US" sz="2500" dirty="0">
                <a:latin typeface="Calibri" panose="020F0502020204030204" pitchFamily="34" charset="0"/>
                <a:cs typeface="B Nazanin" panose="00000400000000000000" pitchFamily="2" charset="-78"/>
              </a:rPr>
              <a:t>process</a:t>
            </a:r>
            <a:r>
              <a:rPr lang="fa-IR" sz="2500" dirty="0">
                <a:latin typeface="Calibri" panose="020F0502020204030204" pitchFamily="34" charset="0"/>
                <a:cs typeface="B Nazanin" panose="00000400000000000000" pitchFamily="2" charset="-78"/>
              </a:rPr>
              <a:t> ها ذخیره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537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1344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 Nazanin</vt:lpstr>
      <vt:lpstr>Calibri</vt:lpstr>
      <vt:lpstr>Cambria-Bold</vt:lpstr>
      <vt:lpstr>Candara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37</cp:revision>
  <dcterms:created xsi:type="dcterms:W3CDTF">2022-04-29T18:58:28Z</dcterms:created>
  <dcterms:modified xsi:type="dcterms:W3CDTF">2024-05-16T22:35:14Z</dcterms:modified>
</cp:coreProperties>
</file>