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6" r:id="rId2"/>
    <p:sldId id="265" r:id="rId3"/>
    <p:sldId id="270" r:id="rId4"/>
    <p:sldId id="271" r:id="rId5"/>
    <p:sldId id="272" r:id="rId6"/>
    <p:sldId id="273" r:id="rId7"/>
    <p:sldId id="274" r:id="rId8"/>
    <p:sldId id="275" r:id="rId9"/>
    <p:sldId id="276" r:id="rId10"/>
    <p:sldId id="277" r:id="rId11"/>
    <p:sldId id="278" r:id="rId12"/>
    <p:sldId id="279" r:id="rId13"/>
    <p:sldId id="280" r:id="rId14"/>
    <p:sldId id="281" r:id="rId15"/>
    <p:sldId id="282" r:id="rId16"/>
    <p:sldId id="283" r:id="rId17"/>
    <p:sldId id="284" r:id="rId18"/>
    <p:sldId id="285" r:id="rId19"/>
    <p:sldId id="28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2B5976F-B20E-1CC9-AE07-F322AFD9C6DC}" name="Pooria Ghaffari" initials="PG" userId="S::ghaffap0026@student.laccd.edu::4d9d7eb2-8f5e-4183-9941-eb75652e7bd8"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610" autoAdjust="0"/>
    <p:restoredTop sz="94660"/>
  </p:normalViewPr>
  <p:slideViewPr>
    <p:cSldViewPr>
      <p:cViewPr varScale="1">
        <p:scale>
          <a:sx n="77" d="100"/>
          <a:sy n="77" d="100"/>
        </p:scale>
        <p:origin x="200" y="59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12/10/22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12/10/22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3"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Rectangle 6"/>
          <p:cNvSpPr/>
          <p:nvPr userDrawn="1"/>
        </p:nvSpPr>
        <p:spPr bwMode="black">
          <a:xfrm>
            <a:off x="0" y="3075710"/>
            <a:ext cx="12188953"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bwMode="white">
          <a:xfrm>
            <a:off x="1066801" y="3165764"/>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1" y="4953000"/>
            <a:ext cx="10058400" cy="685800"/>
          </a:xfrm>
        </p:spPr>
        <p:txBody>
          <a:bodyPr>
            <a:normAutofit/>
          </a:bodyPr>
          <a:lstStyle>
            <a:lvl1pPr marL="0" indent="0" algn="l">
              <a:spcBef>
                <a:spcPts val="0"/>
              </a:spcBef>
              <a:buNone/>
              <a:defRPr sz="2000">
                <a:solidFill>
                  <a:schemeClr val="accent1"/>
                </a:solidFill>
                <a:latin typeface="+mj-lt"/>
              </a:defRPr>
            </a:lvl1pPr>
            <a:lvl2pPr marL="457206" indent="0" algn="ctr">
              <a:buNone/>
              <a:defRPr sz="2000"/>
            </a:lvl2pPr>
            <a:lvl3pPr marL="914411" indent="0" algn="ctr">
              <a:buNone/>
              <a:defRPr sz="1800"/>
            </a:lvl3pPr>
            <a:lvl4pPr marL="1371617" indent="0" algn="ctr">
              <a:buNone/>
              <a:defRPr sz="1600"/>
            </a:lvl4pPr>
            <a:lvl5pPr marL="1828823" indent="0" algn="ctr">
              <a:buNone/>
              <a:defRPr sz="1600"/>
            </a:lvl5pPr>
            <a:lvl6pPr marL="2286029" indent="0" algn="ctr">
              <a:buNone/>
              <a:defRPr sz="1600"/>
            </a:lvl6pPr>
            <a:lvl7pPr marL="2743234" indent="0" algn="ctr">
              <a:buNone/>
              <a:defRPr sz="1600"/>
            </a:lvl7pPr>
            <a:lvl8pPr marL="3200440" indent="0" algn="ctr">
              <a:buNone/>
              <a:defRPr sz="1600"/>
            </a:lvl8pPr>
            <a:lvl9pPr marL="3657646"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12/10/22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899" y="457200"/>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1" y="457200"/>
            <a:ext cx="7048499"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12/10/22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12/10/22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1"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1" y="4589463"/>
            <a:ext cx="9144000" cy="1506537"/>
          </a:xfrm>
        </p:spPr>
        <p:txBody>
          <a:bodyPr>
            <a:normAutofit/>
          </a:bodyPr>
          <a:lstStyle>
            <a:lvl1pPr marL="0" indent="0">
              <a:spcBef>
                <a:spcPts val="0"/>
              </a:spcBef>
              <a:buNone/>
              <a:defRPr sz="2000">
                <a:solidFill>
                  <a:schemeClr val="accent1"/>
                </a:solidFill>
                <a:latin typeface="+mj-lt"/>
              </a:defRPr>
            </a:lvl1pPr>
            <a:lvl2pPr marL="457206" indent="0">
              <a:buNone/>
              <a:defRPr sz="2000"/>
            </a:lvl2pPr>
            <a:lvl3pPr marL="914411" indent="0">
              <a:buNone/>
              <a:defRPr sz="1800"/>
            </a:lvl3pPr>
            <a:lvl4pPr marL="1371617" indent="0">
              <a:buNone/>
              <a:defRPr sz="1600"/>
            </a:lvl4pPr>
            <a:lvl5pPr marL="1828823" indent="0">
              <a:buNone/>
              <a:defRPr sz="1600"/>
            </a:lvl5pPr>
            <a:lvl6pPr marL="2286029" indent="0">
              <a:buNone/>
              <a:defRPr sz="1600"/>
            </a:lvl6pPr>
            <a:lvl7pPr marL="2743234" indent="0">
              <a:buNone/>
              <a:defRPr sz="1600"/>
            </a:lvl7pPr>
            <a:lvl8pPr marL="3200440" indent="0">
              <a:buNone/>
              <a:defRPr sz="1600"/>
            </a:lvl8pPr>
            <a:lvl9pPr marL="3657646"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6"/>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1" y="1825626"/>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12/10/22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9" y="1828800"/>
            <a:ext cx="4343400" cy="685800"/>
          </a:xfrm>
        </p:spPr>
        <p:txBody>
          <a:bodyPr anchor="ctr">
            <a:normAutofit/>
          </a:bodyPr>
          <a:lstStyle>
            <a:lvl1pPr marL="0" indent="0">
              <a:spcBef>
                <a:spcPts val="0"/>
              </a:spcBef>
              <a:buNone/>
              <a:defRPr sz="2200" b="0">
                <a:solidFill>
                  <a:schemeClr val="tx1"/>
                </a:solidFill>
              </a:defRPr>
            </a:lvl1pPr>
            <a:lvl2pPr marL="457206" indent="0">
              <a:buNone/>
              <a:defRPr sz="2000" b="1"/>
            </a:lvl2pPr>
            <a:lvl3pPr marL="914411" indent="0">
              <a:buNone/>
              <a:defRPr sz="1800"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9" y="2514601"/>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9" y="1828800"/>
            <a:ext cx="4343400" cy="685800"/>
          </a:xfrm>
        </p:spPr>
        <p:txBody>
          <a:bodyPr anchor="ctr">
            <a:normAutofit/>
          </a:bodyPr>
          <a:lstStyle>
            <a:lvl1pPr marL="0" indent="0">
              <a:spcBef>
                <a:spcPts val="0"/>
              </a:spcBef>
              <a:buNone/>
              <a:defRPr sz="2200" b="0">
                <a:solidFill>
                  <a:schemeClr val="tx1"/>
                </a:solidFill>
              </a:defRPr>
            </a:lvl1pPr>
            <a:lvl2pPr marL="457206" indent="0">
              <a:buNone/>
              <a:defRPr sz="2000" b="1"/>
            </a:lvl2pPr>
            <a:lvl3pPr marL="914411" indent="0">
              <a:buNone/>
              <a:defRPr sz="1800"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9" y="2514601"/>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12/10/22</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12/10/22</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12/10/22</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40" y="3429000"/>
            <a:ext cx="3124161" cy="1828800"/>
          </a:xfrm>
        </p:spPr>
        <p:txBody>
          <a:bodyPr/>
          <a:lstStyle>
            <a:lvl1pPr marL="0" indent="0">
              <a:spcBef>
                <a:spcPts val="0"/>
              </a:spcBef>
              <a:buNone/>
              <a:defRPr sz="1600"/>
            </a:lvl1pPr>
            <a:lvl2pPr marL="457206" indent="0">
              <a:buNone/>
              <a:defRPr sz="1400"/>
            </a:lvl2pPr>
            <a:lvl3pPr marL="914411" indent="0">
              <a:buNone/>
              <a:defRPr sz="1200"/>
            </a:lvl3pPr>
            <a:lvl4pPr marL="1371617" indent="0">
              <a:buNone/>
              <a:defRPr sz="1000"/>
            </a:lvl4pPr>
            <a:lvl5pPr marL="1828823" indent="0">
              <a:buNone/>
              <a:defRPr sz="1000"/>
            </a:lvl5pPr>
            <a:lvl6pPr marL="2286029" indent="0">
              <a:buNone/>
              <a:defRPr sz="1000"/>
            </a:lvl6pPr>
            <a:lvl7pPr marL="2743234" indent="0">
              <a:buNone/>
              <a:defRPr sz="1000"/>
            </a:lvl7pPr>
            <a:lvl8pPr marL="3200440" indent="0">
              <a:buNone/>
              <a:defRPr sz="1000"/>
            </a:lvl8pPr>
            <a:lvl9pPr marL="3657646"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12/10/22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3"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r>
              <a:rPr lang="en-US"/>
              <a:t>Click icon to add picture</a:t>
            </a:r>
          </a:p>
        </p:txBody>
      </p:sp>
      <p:sp>
        <p:nvSpPr>
          <p:cNvPr id="4" name="Text Placeholder 3"/>
          <p:cNvSpPr>
            <a:spLocks noGrp="1"/>
          </p:cNvSpPr>
          <p:nvPr>
            <p:ph type="body" sz="half" idx="2"/>
          </p:nvPr>
        </p:nvSpPr>
        <p:spPr>
          <a:xfrm>
            <a:off x="7997953" y="3429000"/>
            <a:ext cx="3127248" cy="1828800"/>
          </a:xfrm>
        </p:spPr>
        <p:txBody>
          <a:bodyPr/>
          <a:lstStyle>
            <a:lvl1pPr marL="0" indent="0">
              <a:spcBef>
                <a:spcPts val="0"/>
              </a:spcBef>
              <a:buNone/>
              <a:defRPr sz="1600"/>
            </a:lvl1pPr>
            <a:lvl2pPr marL="457206" indent="0">
              <a:buNone/>
              <a:defRPr sz="1400"/>
            </a:lvl2pPr>
            <a:lvl3pPr marL="914411" indent="0">
              <a:buNone/>
              <a:defRPr sz="1200"/>
            </a:lvl3pPr>
            <a:lvl4pPr marL="1371617" indent="0">
              <a:buNone/>
              <a:defRPr sz="1000"/>
            </a:lvl4pPr>
            <a:lvl5pPr marL="1828823" indent="0">
              <a:buNone/>
              <a:defRPr sz="1000"/>
            </a:lvl5pPr>
            <a:lvl6pPr marL="2286029" indent="0">
              <a:buNone/>
              <a:defRPr sz="1000"/>
            </a:lvl6pPr>
            <a:lvl7pPr marL="2743234" indent="0">
              <a:buNone/>
              <a:defRPr sz="1000"/>
            </a:lvl7pPr>
            <a:lvl8pPr marL="3200440" indent="0">
              <a:buNone/>
              <a:defRPr sz="1000"/>
            </a:lvl8pPr>
            <a:lvl9pPr marL="3657646"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1"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12/10/22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1"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1"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2"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12/10/22</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11"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3" indent="-228603" algn="l" defTabSz="914411"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8" indent="-228603" algn="l" defTabSz="914411"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11" indent="-228603" algn="l" defTabSz="914411"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55" indent="-228603" algn="l" defTabSz="914411"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79" indent="-228603" algn="l" defTabSz="914411"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102" indent="-228603" algn="l" defTabSz="914411"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26" indent="-228603" algn="l" defTabSz="914411"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49" indent="-228603" algn="l" defTabSz="914411"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73" indent="-228603" algn="l" defTabSz="914411"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11" rtl="0" eaLnBrk="1" latinLnBrk="0" hangingPunct="1">
        <a:defRPr sz="1800" kern="1200">
          <a:solidFill>
            <a:schemeClr val="tx1"/>
          </a:solidFill>
          <a:latin typeface="+mn-lt"/>
          <a:ea typeface="+mn-ea"/>
          <a:cs typeface="+mn-cs"/>
        </a:defRPr>
      </a:lvl1pPr>
      <a:lvl2pPr marL="457206" algn="l" defTabSz="914411" rtl="0" eaLnBrk="1" latinLnBrk="0" hangingPunct="1">
        <a:defRPr sz="1800" kern="1200">
          <a:solidFill>
            <a:schemeClr val="tx1"/>
          </a:solidFill>
          <a:latin typeface="+mn-lt"/>
          <a:ea typeface="+mn-ea"/>
          <a:cs typeface="+mn-cs"/>
        </a:defRPr>
      </a:lvl2pPr>
      <a:lvl3pPr marL="914411" algn="l" defTabSz="914411" rtl="0" eaLnBrk="1" latinLnBrk="0" hangingPunct="1">
        <a:defRPr sz="1800" kern="1200">
          <a:solidFill>
            <a:schemeClr val="tx1"/>
          </a:solidFill>
          <a:latin typeface="+mn-lt"/>
          <a:ea typeface="+mn-ea"/>
          <a:cs typeface="+mn-cs"/>
        </a:defRPr>
      </a:lvl3pPr>
      <a:lvl4pPr marL="1371617" algn="l" defTabSz="914411" rtl="0" eaLnBrk="1" latinLnBrk="0" hangingPunct="1">
        <a:defRPr sz="1800" kern="1200">
          <a:solidFill>
            <a:schemeClr val="tx1"/>
          </a:solidFill>
          <a:latin typeface="+mn-lt"/>
          <a:ea typeface="+mn-ea"/>
          <a:cs typeface="+mn-cs"/>
        </a:defRPr>
      </a:lvl4pPr>
      <a:lvl5pPr marL="1828823" algn="l" defTabSz="914411" rtl="0" eaLnBrk="1" latinLnBrk="0" hangingPunct="1">
        <a:defRPr sz="1800" kern="1200">
          <a:solidFill>
            <a:schemeClr val="tx1"/>
          </a:solidFill>
          <a:latin typeface="+mn-lt"/>
          <a:ea typeface="+mn-ea"/>
          <a:cs typeface="+mn-cs"/>
        </a:defRPr>
      </a:lvl5pPr>
      <a:lvl6pPr marL="2286029" algn="l" defTabSz="914411" rtl="0" eaLnBrk="1" latinLnBrk="0" hangingPunct="1">
        <a:defRPr sz="1800" kern="1200">
          <a:solidFill>
            <a:schemeClr val="tx1"/>
          </a:solidFill>
          <a:latin typeface="+mn-lt"/>
          <a:ea typeface="+mn-ea"/>
          <a:cs typeface="+mn-cs"/>
        </a:defRPr>
      </a:lvl6pPr>
      <a:lvl7pPr marL="2743234" algn="l" defTabSz="914411" rtl="0" eaLnBrk="1" latinLnBrk="0" hangingPunct="1">
        <a:defRPr sz="1800" kern="1200">
          <a:solidFill>
            <a:schemeClr val="tx1"/>
          </a:solidFill>
          <a:latin typeface="+mn-lt"/>
          <a:ea typeface="+mn-ea"/>
          <a:cs typeface="+mn-cs"/>
        </a:defRPr>
      </a:lvl7pPr>
      <a:lvl8pPr marL="3200440" algn="l" defTabSz="914411" rtl="0" eaLnBrk="1" latinLnBrk="0" hangingPunct="1">
        <a:defRPr sz="1800" kern="1200">
          <a:solidFill>
            <a:schemeClr val="tx1"/>
          </a:solidFill>
          <a:latin typeface="+mn-lt"/>
          <a:ea typeface="+mn-ea"/>
          <a:cs typeface="+mn-cs"/>
        </a:defRPr>
      </a:lvl8pPr>
      <a:lvl9pPr marL="3657646" algn="l" defTabSz="914411"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3165764"/>
            <a:ext cx="10287000" cy="1711037"/>
          </a:xfrm>
        </p:spPr>
        <p:txBody>
          <a:bodyPr/>
          <a:lstStyle/>
          <a:p>
            <a:r>
              <a:rPr lang="en-US" sz="3600" b="1" dirty="0">
                <a:latin typeface="AppleSystemUIFont"/>
                <a:ea typeface="Calibri" panose="020F0502020204030204" pitchFamily="34" charset="0"/>
                <a:cs typeface="AppleSystemUIFont"/>
              </a:rPr>
              <a:t>Artificial Intelligence and Real Time Image Processing</a:t>
            </a:r>
            <a:br>
              <a:rPr lang="en-US" sz="1800" dirty="0">
                <a:latin typeface="Calibri" panose="020F0502020204030204" pitchFamily="34" charset="0"/>
                <a:ea typeface="Calibri" panose="020F0502020204030204" pitchFamily="34" charset="0"/>
                <a:cs typeface="Arial" panose="020B0604020202020204" pitchFamily="34" charset="0"/>
              </a:rPr>
            </a:br>
            <a:endParaRPr dirty="0"/>
          </a:p>
        </p:txBody>
      </p:sp>
      <p:sp>
        <p:nvSpPr>
          <p:cNvPr id="3" name="Subtitle 2"/>
          <p:cNvSpPr>
            <a:spLocks noGrp="1"/>
          </p:cNvSpPr>
          <p:nvPr>
            <p:ph type="subTitle" idx="1"/>
          </p:nvPr>
        </p:nvSpPr>
        <p:spPr/>
        <p:txBody>
          <a:bodyPr/>
          <a:lstStyle/>
          <a:p>
            <a:r>
              <a:rPr lang="en-US" dirty="0">
                <a:solidFill>
                  <a:schemeClr val="tx1"/>
                </a:solidFill>
              </a:rPr>
              <a:t>Pooria Ghaffari</a:t>
            </a:r>
          </a:p>
          <a:p>
            <a:r>
              <a:rPr lang="en-US" b="0" i="0" u="none" strike="noStrike" dirty="0">
                <a:solidFill>
                  <a:schemeClr val="tx1"/>
                </a:solidFill>
                <a:effectLst/>
                <a:latin typeface="Lato Extended"/>
              </a:rPr>
              <a:t>CS 131 : Discrete Structures </a:t>
            </a:r>
          </a:p>
          <a:p>
            <a:endParaRPr dirty="0"/>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EF2BF-8442-8506-03EF-735C12B30456}"/>
              </a:ext>
            </a:extLst>
          </p:cNvPr>
          <p:cNvSpPr>
            <a:spLocks noGrp="1"/>
          </p:cNvSpPr>
          <p:nvPr>
            <p:ph type="title"/>
          </p:nvPr>
        </p:nvSpPr>
        <p:spPr>
          <a:xfrm>
            <a:off x="1524000" y="3429000"/>
            <a:ext cx="9144000" cy="2743200"/>
          </a:xfrm>
        </p:spPr>
        <p:txBody>
          <a:bodyPr>
            <a:normAutofit fontScale="90000"/>
          </a:bodyPr>
          <a:lstStyle/>
          <a:p>
            <a:pPr>
              <a:lnSpc>
                <a:spcPct val="200000"/>
              </a:lnSpc>
              <a:spcBef>
                <a:spcPts val="0"/>
              </a:spcBef>
            </a:pPr>
            <a:r>
              <a:rPr lang="en-US" sz="2200" b="1" dirty="0">
                <a:solidFill>
                  <a:srgbClr val="0070C0"/>
                </a:solidFill>
                <a:latin typeface="AppleSystemUIFont"/>
                <a:ea typeface="Calibri" panose="020F0502020204030204" pitchFamily="34" charset="0"/>
                <a:cs typeface="AppleSystemUIFont"/>
              </a:rPr>
              <a:t>How does pedestrian detection work?</a:t>
            </a:r>
            <a:br>
              <a:rPr lang="en-US" sz="2200" dirty="0">
                <a:latin typeface="Calibri" panose="020F0502020204030204" pitchFamily="34" charset="0"/>
                <a:ea typeface="Calibri" panose="020F0502020204030204" pitchFamily="34" charset="0"/>
                <a:cs typeface="Arial" panose="020B0604020202020204" pitchFamily="34" charset="0"/>
              </a:rPr>
            </a:br>
            <a:r>
              <a:rPr lang="en-US" sz="2200" dirty="0">
                <a:latin typeface="Calibri" panose="020F0502020204030204" pitchFamily="34" charset="0"/>
                <a:ea typeface="Calibri" panose="020F0502020204030204" pitchFamily="34" charset="0"/>
                <a:cs typeface="Arial" panose="020B0604020202020204" pitchFamily="34" charset="0"/>
              </a:rPr>
              <a:t>	</a:t>
            </a:r>
            <a:r>
              <a:rPr lang="en-US" sz="2200" dirty="0">
                <a:latin typeface="AppleSystemUIFont"/>
                <a:ea typeface="Calibri" panose="020F0502020204030204" pitchFamily="34" charset="0"/>
                <a:cs typeface="AppleSystemUIFont"/>
              </a:rPr>
              <a:t>Pedestrian detection procedure compares the current frames with the previous ones to find the moving parts of the images to distinguish between humans and objects. Then the moving parts will be compared with the dataset to assure the moving parts are humans.</a:t>
            </a:r>
            <a:br>
              <a:rPr lang="en-US" sz="1800" dirty="0">
                <a:latin typeface="Calibri" panose="020F0502020204030204" pitchFamily="34" charset="0"/>
                <a:ea typeface="Calibri" panose="020F0502020204030204" pitchFamily="34" charset="0"/>
                <a:cs typeface="Arial" panose="020B0604020202020204" pitchFamily="34" charset="0"/>
              </a:rPr>
            </a:br>
            <a:endParaRPr lang="en-US" dirty="0"/>
          </a:p>
        </p:txBody>
      </p:sp>
    </p:spTree>
    <p:extLst>
      <p:ext uri="{BB962C8B-B14F-4D97-AF65-F5344CB8AC3E}">
        <p14:creationId xmlns:p14="http://schemas.microsoft.com/office/powerpoint/2010/main" val="2509003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D20CC-EC9A-84F9-0786-2F8D43B2746E}"/>
              </a:ext>
            </a:extLst>
          </p:cNvPr>
          <p:cNvSpPr>
            <a:spLocks noGrp="1"/>
          </p:cNvSpPr>
          <p:nvPr>
            <p:ph type="title"/>
          </p:nvPr>
        </p:nvSpPr>
        <p:spPr>
          <a:xfrm>
            <a:off x="1524000" y="4495800"/>
            <a:ext cx="9144000" cy="2743200"/>
          </a:xfrm>
        </p:spPr>
        <p:txBody>
          <a:bodyPr>
            <a:normAutofit fontScale="90000"/>
          </a:bodyPr>
          <a:lstStyle/>
          <a:p>
            <a:pPr>
              <a:lnSpc>
                <a:spcPct val="200000"/>
              </a:lnSpc>
              <a:spcBef>
                <a:spcPts val="0"/>
              </a:spcBef>
            </a:pPr>
            <a:r>
              <a:rPr lang="en-US" sz="2200" b="1" dirty="0">
                <a:solidFill>
                  <a:srgbClr val="0070C0"/>
                </a:solidFill>
                <a:latin typeface="AppleSystemUIFont"/>
                <a:ea typeface="Calibri" panose="020F0502020204030204" pitchFamily="34" charset="0"/>
                <a:cs typeface="AppleSystemUIFont"/>
              </a:rPr>
              <a:t>Why could computer vision be beneficial?</a:t>
            </a:r>
            <a:br>
              <a:rPr lang="en-US" sz="2200" dirty="0">
                <a:latin typeface="Calibri" panose="020F0502020204030204" pitchFamily="34" charset="0"/>
                <a:ea typeface="Calibri" panose="020F0502020204030204" pitchFamily="34" charset="0"/>
                <a:cs typeface="Arial" panose="020B0604020202020204" pitchFamily="34" charset="0"/>
              </a:rPr>
            </a:br>
            <a:r>
              <a:rPr lang="en-US" sz="2200" dirty="0">
                <a:latin typeface="Calibri" panose="020F0502020204030204" pitchFamily="34" charset="0"/>
                <a:ea typeface="Calibri" panose="020F0502020204030204" pitchFamily="34" charset="0"/>
                <a:cs typeface="Arial" panose="020B0604020202020204" pitchFamily="34" charset="0"/>
              </a:rPr>
              <a:t>	</a:t>
            </a:r>
            <a:r>
              <a:rPr lang="en-US" sz="2200" dirty="0">
                <a:latin typeface="AppleSystemUIFont"/>
                <a:ea typeface="Calibri" panose="020F0502020204030204" pitchFamily="34" charset="0"/>
                <a:cs typeface="AppleSystemUIFont"/>
              </a:rPr>
              <a:t>Anywhere that human capability is costly, physically limited or dangerous, computer vision can solve the problem.</a:t>
            </a:r>
            <a:br>
              <a:rPr lang="en-US" sz="2200" dirty="0">
                <a:latin typeface="Calibri" panose="020F0502020204030204" pitchFamily="34" charset="0"/>
                <a:ea typeface="Calibri" panose="020F0502020204030204" pitchFamily="34" charset="0"/>
                <a:cs typeface="Arial" panose="020B0604020202020204" pitchFamily="34" charset="0"/>
              </a:rPr>
            </a:br>
            <a:r>
              <a:rPr lang="en-US" sz="2200" b="1" dirty="0">
                <a:latin typeface="AppleSystemUIFont"/>
                <a:ea typeface="Calibri" panose="020F0502020204030204" pitchFamily="34" charset="0"/>
                <a:cs typeface="AppleSystemUIFont"/>
              </a:rPr>
              <a:t>Cost</a:t>
            </a:r>
            <a:r>
              <a:rPr lang="en-US" sz="2200" dirty="0">
                <a:latin typeface="AppleSystemUIFont"/>
                <a:ea typeface="Calibri" panose="020F0502020204030204" pitchFamily="34" charset="0"/>
                <a:cs typeface="AppleSystemUIFont"/>
              </a:rPr>
              <a:t>: instead of hiring a security guard we can use a surveillance camera.</a:t>
            </a:r>
            <a:br>
              <a:rPr lang="en-US" sz="2200" dirty="0">
                <a:latin typeface="Calibri" panose="020F0502020204030204" pitchFamily="34" charset="0"/>
                <a:ea typeface="Calibri" panose="020F0502020204030204" pitchFamily="34" charset="0"/>
                <a:cs typeface="Arial" panose="020B0604020202020204" pitchFamily="34" charset="0"/>
              </a:rPr>
            </a:br>
            <a:r>
              <a:rPr lang="en-US" sz="2200" b="1" dirty="0">
                <a:latin typeface="AppleSystemUIFont"/>
                <a:ea typeface="Calibri" panose="020F0502020204030204" pitchFamily="34" charset="0"/>
                <a:cs typeface="AppleSystemUIFont"/>
              </a:rPr>
              <a:t>Physical limitation</a:t>
            </a:r>
            <a:r>
              <a:rPr lang="en-US" sz="2200" dirty="0">
                <a:latin typeface="AppleSystemUIFont"/>
                <a:ea typeface="Calibri" panose="020F0502020204030204" pitchFamily="34" charset="0"/>
                <a:cs typeface="AppleSystemUIFont"/>
              </a:rPr>
              <a:t>: it’s physically not possible for humans to monitor 2 different industrial locations at the same time however that’s not a problem for a machine designed for that purpose.</a:t>
            </a:r>
            <a:br>
              <a:rPr lang="en-US" sz="2200" dirty="0">
                <a:latin typeface="Calibri" panose="020F0502020204030204" pitchFamily="34" charset="0"/>
                <a:ea typeface="Calibri" panose="020F0502020204030204" pitchFamily="34" charset="0"/>
                <a:cs typeface="Arial" panose="020B0604020202020204" pitchFamily="34" charset="0"/>
              </a:rPr>
            </a:br>
            <a:r>
              <a:rPr lang="en-US" sz="2200" b="1" dirty="0">
                <a:latin typeface="AppleSystemUIFont"/>
                <a:ea typeface="Calibri" panose="020F0502020204030204" pitchFamily="34" charset="0"/>
                <a:cs typeface="AppleSystemUIFont"/>
              </a:rPr>
              <a:t>Danger</a:t>
            </a:r>
            <a:r>
              <a:rPr lang="en-US" sz="2200" dirty="0">
                <a:latin typeface="AppleSystemUIFont"/>
                <a:ea typeface="Calibri" panose="020F0502020204030204" pitchFamily="34" charset="0"/>
                <a:cs typeface="AppleSystemUIFont"/>
              </a:rPr>
              <a:t>: There are a wide variety of applications that are so dangerous for humans, but computer vision could help, cases such as sending spacecrafts to outer space.</a:t>
            </a:r>
            <a:br>
              <a:rPr lang="en-US" sz="1800" dirty="0">
                <a:latin typeface="Calibri" panose="020F0502020204030204" pitchFamily="34" charset="0"/>
                <a:ea typeface="Calibri" panose="020F0502020204030204" pitchFamily="34" charset="0"/>
                <a:cs typeface="Arial" panose="020B0604020202020204" pitchFamily="34" charset="0"/>
              </a:rPr>
            </a:br>
            <a:endParaRPr lang="en-US" dirty="0"/>
          </a:p>
        </p:txBody>
      </p:sp>
    </p:spTree>
    <p:extLst>
      <p:ext uri="{BB962C8B-B14F-4D97-AF65-F5344CB8AC3E}">
        <p14:creationId xmlns:p14="http://schemas.microsoft.com/office/powerpoint/2010/main" val="1362830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7350B-D656-129E-5786-D3F2AD1F1A9D}"/>
              </a:ext>
            </a:extLst>
          </p:cNvPr>
          <p:cNvSpPr>
            <a:spLocks noGrp="1"/>
          </p:cNvSpPr>
          <p:nvPr>
            <p:ph type="title"/>
          </p:nvPr>
        </p:nvSpPr>
        <p:spPr>
          <a:xfrm>
            <a:off x="2057400" y="4876800"/>
            <a:ext cx="9144000" cy="2743200"/>
          </a:xfrm>
        </p:spPr>
        <p:txBody>
          <a:bodyPr>
            <a:normAutofit fontScale="90000"/>
          </a:bodyPr>
          <a:lstStyle/>
          <a:p>
            <a:pPr>
              <a:lnSpc>
                <a:spcPct val="200000"/>
              </a:lnSpc>
              <a:spcBef>
                <a:spcPts val="0"/>
              </a:spcBef>
            </a:pPr>
            <a:r>
              <a:rPr lang="en-US" sz="2200" b="1" dirty="0">
                <a:solidFill>
                  <a:srgbClr val="0070C0"/>
                </a:solidFill>
                <a:latin typeface="AppleSystemUIFont"/>
                <a:ea typeface="Calibri" panose="020F0502020204030204" pitchFamily="34" charset="0"/>
                <a:cs typeface="AppleSystemUIFont"/>
              </a:rPr>
              <a:t>Computer vision used in different fields:</a:t>
            </a:r>
            <a:br>
              <a:rPr lang="en-US" sz="2200" b="1" dirty="0">
                <a:latin typeface="Calibri" panose="020F0502020204030204" pitchFamily="34" charset="0"/>
                <a:ea typeface="Calibri" panose="020F0502020204030204" pitchFamily="34" charset="0"/>
                <a:cs typeface="Arial" panose="020B0604020202020204" pitchFamily="34" charset="0"/>
              </a:rPr>
            </a:br>
            <a:br>
              <a:rPr lang="en-US" sz="2200" dirty="0">
                <a:latin typeface="Calibri" panose="020F0502020204030204" pitchFamily="34" charset="0"/>
                <a:ea typeface="Calibri" panose="020F0502020204030204" pitchFamily="34" charset="0"/>
                <a:cs typeface="Arial" panose="020B0604020202020204" pitchFamily="34" charset="0"/>
              </a:rPr>
            </a:br>
            <a:r>
              <a:rPr lang="en-US" sz="2200" b="1" dirty="0">
                <a:latin typeface="AppleSystemUIFont"/>
                <a:ea typeface="Calibri" panose="020F0502020204030204" pitchFamily="34" charset="0"/>
                <a:cs typeface="AppleSystemUIFont"/>
              </a:rPr>
              <a:t>Energy</a:t>
            </a:r>
            <a:r>
              <a:rPr lang="en-US" sz="2200" dirty="0">
                <a:latin typeface="AppleSystemUIFont"/>
                <a:ea typeface="Calibri" panose="020F0502020204030204" pitchFamily="34" charset="0"/>
                <a:cs typeface="AppleSystemUIFont"/>
              </a:rPr>
              <a:t>: Computer vision is being used at nuclear plants and wind farms to monitor equipment for signs of wear, detect cracks and licks.</a:t>
            </a:r>
            <a:br>
              <a:rPr lang="en-US" sz="2200" dirty="0">
                <a:latin typeface="Calibri" panose="020F0502020204030204" pitchFamily="34" charset="0"/>
                <a:ea typeface="Calibri" panose="020F0502020204030204" pitchFamily="34" charset="0"/>
                <a:cs typeface="Arial" panose="020B0604020202020204" pitchFamily="34" charset="0"/>
              </a:rPr>
            </a:br>
            <a:br>
              <a:rPr lang="en-US" sz="2200" dirty="0">
                <a:latin typeface="Calibri" panose="020F0502020204030204" pitchFamily="34" charset="0"/>
                <a:ea typeface="Calibri" panose="020F0502020204030204" pitchFamily="34" charset="0"/>
                <a:cs typeface="Arial" panose="020B0604020202020204" pitchFamily="34" charset="0"/>
              </a:rPr>
            </a:br>
            <a:r>
              <a:rPr lang="en-US" sz="2200" b="1" dirty="0">
                <a:latin typeface="AppleSystemUIFont"/>
                <a:ea typeface="Calibri" panose="020F0502020204030204" pitchFamily="34" charset="0"/>
                <a:cs typeface="AppleSystemUIFont"/>
              </a:rPr>
              <a:t>Manufacturing</a:t>
            </a:r>
            <a:r>
              <a:rPr lang="en-US" sz="2200" dirty="0">
                <a:latin typeface="AppleSystemUIFont"/>
                <a:ea typeface="Calibri" panose="020F0502020204030204" pitchFamily="34" charset="0"/>
                <a:cs typeface="AppleSystemUIFont"/>
              </a:rPr>
              <a:t>: Computer vision helps in automatically counting the products in the inventory, quality control for the products and to monitor employees’ performance.</a:t>
            </a:r>
            <a:br>
              <a:rPr lang="en-US" sz="2200" dirty="0">
                <a:latin typeface="Calibri" panose="020F0502020204030204" pitchFamily="34" charset="0"/>
                <a:ea typeface="Calibri" panose="020F0502020204030204" pitchFamily="34" charset="0"/>
                <a:cs typeface="Arial" panose="020B0604020202020204" pitchFamily="34" charset="0"/>
              </a:rPr>
            </a:br>
            <a:r>
              <a:rPr lang="en-US" sz="2200" dirty="0">
                <a:latin typeface="AppleSystemUIFont"/>
                <a:ea typeface="Calibri" panose="020F0502020204030204" pitchFamily="34" charset="0"/>
                <a:cs typeface="AppleSystemUIFont"/>
              </a:rPr>
              <a:t> </a:t>
            </a:r>
            <a:br>
              <a:rPr lang="en-US" sz="2200" dirty="0">
                <a:latin typeface="Calibri" panose="020F0502020204030204" pitchFamily="34" charset="0"/>
                <a:ea typeface="Calibri" panose="020F0502020204030204" pitchFamily="34" charset="0"/>
                <a:cs typeface="Arial" panose="020B0604020202020204" pitchFamily="34" charset="0"/>
              </a:rPr>
            </a:br>
            <a:r>
              <a:rPr lang="en-US" sz="2200" b="1" dirty="0">
                <a:latin typeface="AppleSystemUIFont"/>
                <a:ea typeface="Calibri" panose="020F0502020204030204" pitchFamily="34" charset="0"/>
                <a:cs typeface="AppleSystemUIFont"/>
              </a:rPr>
              <a:t>Transportation</a:t>
            </a:r>
            <a:r>
              <a:rPr lang="en-US" sz="2200" dirty="0">
                <a:latin typeface="AppleSystemUIFont"/>
                <a:ea typeface="Calibri" panose="020F0502020204030204" pitchFamily="34" charset="0"/>
                <a:cs typeface="AppleSystemUIFont"/>
              </a:rPr>
              <a:t>: Warehouse surveillance and to ensure employing safety protocols by the staff must be a part of transportation field.</a:t>
            </a:r>
            <a:br>
              <a:rPr lang="en-US" sz="1800" dirty="0">
                <a:latin typeface="Calibri" panose="020F0502020204030204" pitchFamily="34" charset="0"/>
                <a:ea typeface="Calibri" panose="020F0502020204030204" pitchFamily="34" charset="0"/>
                <a:cs typeface="Arial" panose="020B0604020202020204" pitchFamily="34" charset="0"/>
              </a:rPr>
            </a:br>
            <a:endParaRPr lang="en-US" dirty="0"/>
          </a:p>
        </p:txBody>
      </p:sp>
    </p:spTree>
    <p:extLst>
      <p:ext uri="{BB962C8B-B14F-4D97-AF65-F5344CB8AC3E}">
        <p14:creationId xmlns:p14="http://schemas.microsoft.com/office/powerpoint/2010/main" val="1978895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F36AB-84DF-D6EA-380F-E18F03AA42D5}"/>
              </a:ext>
            </a:extLst>
          </p:cNvPr>
          <p:cNvSpPr>
            <a:spLocks noGrp="1"/>
          </p:cNvSpPr>
          <p:nvPr>
            <p:ph type="title"/>
          </p:nvPr>
        </p:nvSpPr>
        <p:spPr>
          <a:xfrm>
            <a:off x="1524000" y="1219200"/>
            <a:ext cx="9144000" cy="6096000"/>
          </a:xfrm>
        </p:spPr>
        <p:txBody>
          <a:bodyPr>
            <a:noAutofit/>
          </a:bodyPr>
          <a:lstStyle/>
          <a:p>
            <a:pPr>
              <a:lnSpc>
                <a:spcPct val="200000"/>
              </a:lnSpc>
              <a:spcBef>
                <a:spcPts val="0"/>
              </a:spcBef>
            </a:pPr>
            <a:br>
              <a:rPr lang="en-US" sz="2000" b="1" dirty="0">
                <a:latin typeface="AppleSystemUIFont"/>
                <a:ea typeface="Calibri" panose="020F0502020204030204" pitchFamily="34" charset="0"/>
                <a:cs typeface="AppleSystemUIFont"/>
              </a:rPr>
            </a:br>
            <a:r>
              <a:rPr lang="en-US" sz="2000" b="1" dirty="0">
                <a:solidFill>
                  <a:srgbClr val="0070C0"/>
                </a:solidFill>
                <a:latin typeface="AppleSystemUIFont"/>
                <a:ea typeface="Calibri" panose="020F0502020204030204" pitchFamily="34" charset="0"/>
                <a:cs typeface="AppleSystemUIFont"/>
              </a:rPr>
              <a:t>Computer vision used in different fields: </a:t>
            </a:r>
            <a:br>
              <a:rPr lang="en-US" sz="2000" b="1" dirty="0">
                <a:solidFill>
                  <a:srgbClr val="0070C0"/>
                </a:solidFill>
                <a:latin typeface="AppleSystemUIFont"/>
                <a:ea typeface="Calibri" panose="020F0502020204030204" pitchFamily="34" charset="0"/>
                <a:cs typeface="AppleSystemUIFont"/>
              </a:rPr>
            </a:br>
            <a:r>
              <a:rPr lang="en-US" sz="2000" b="1" dirty="0">
                <a:latin typeface="AppleSystemUIFont"/>
                <a:ea typeface="Calibri" panose="020F0502020204030204" pitchFamily="34" charset="0"/>
                <a:cs typeface="AppleSystemUIFont"/>
              </a:rPr>
              <a:t>Healthcare</a:t>
            </a:r>
            <a:r>
              <a:rPr lang="en-US" sz="2000" dirty="0">
                <a:latin typeface="AppleSystemUIFont"/>
                <a:ea typeface="Calibri" panose="020F0502020204030204" pitchFamily="34" charset="0"/>
                <a:cs typeface="AppleSystemUIFont"/>
              </a:rPr>
              <a:t>: Computer vision has vastly been used in medical diagnostics and track pharmacy’s inventories.</a:t>
            </a:r>
            <a:br>
              <a:rPr lang="en-US" sz="2000" dirty="0">
                <a:latin typeface="Calibri" panose="020F0502020204030204" pitchFamily="34" charset="0"/>
                <a:ea typeface="Calibri" panose="020F0502020204030204" pitchFamily="34" charset="0"/>
                <a:cs typeface="Arial" panose="020B0604020202020204" pitchFamily="34" charset="0"/>
              </a:rPr>
            </a:br>
            <a:r>
              <a:rPr lang="en-US" sz="2000" dirty="0">
                <a:latin typeface="AppleSystemUIFont"/>
                <a:ea typeface="Calibri" panose="020F0502020204030204" pitchFamily="34" charset="0"/>
                <a:cs typeface="AppleSystemUIFont"/>
              </a:rPr>
              <a:t> </a:t>
            </a:r>
            <a:br>
              <a:rPr lang="en-US" sz="2000" dirty="0">
                <a:latin typeface="Calibri" panose="020F0502020204030204" pitchFamily="34" charset="0"/>
                <a:ea typeface="Calibri" panose="020F0502020204030204" pitchFamily="34" charset="0"/>
                <a:cs typeface="Arial" panose="020B0604020202020204" pitchFamily="34" charset="0"/>
              </a:rPr>
            </a:br>
            <a:r>
              <a:rPr lang="en-US" sz="2000" b="1" dirty="0">
                <a:latin typeface="AppleSystemUIFont"/>
                <a:ea typeface="Calibri" panose="020F0502020204030204" pitchFamily="34" charset="0"/>
                <a:cs typeface="AppleSystemUIFont"/>
              </a:rPr>
              <a:t>Security surveillance cameras</a:t>
            </a:r>
            <a:r>
              <a:rPr lang="en-US" sz="2000" dirty="0">
                <a:latin typeface="AppleSystemUIFont"/>
                <a:ea typeface="Calibri" panose="020F0502020204030204" pitchFamily="34" charset="0"/>
                <a:cs typeface="AppleSystemUIFont"/>
              </a:rPr>
              <a:t>: Popular residential/industrial security IP camera brands like Hikvision, Axis Communication and Siemens use image processing and deep learning algorithms for face recognition, vehicle detection, license plate recognition and other similar technologies and everything is done in real time.</a:t>
            </a:r>
            <a:br>
              <a:rPr lang="en-US" sz="2000" dirty="0">
                <a:latin typeface="Calibri" panose="020F0502020204030204" pitchFamily="34" charset="0"/>
                <a:ea typeface="Calibri" panose="020F0502020204030204" pitchFamily="34" charset="0"/>
                <a:cs typeface="Arial" panose="020B0604020202020204" pitchFamily="34" charset="0"/>
              </a:rPr>
            </a:br>
            <a:endParaRPr lang="en-US" sz="6000" dirty="0"/>
          </a:p>
        </p:txBody>
      </p:sp>
    </p:spTree>
    <p:extLst>
      <p:ext uri="{BB962C8B-B14F-4D97-AF65-F5344CB8AC3E}">
        <p14:creationId xmlns:p14="http://schemas.microsoft.com/office/powerpoint/2010/main" val="212773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CE91C-F86F-5A45-A90E-924406A58DB2}"/>
              </a:ext>
            </a:extLst>
          </p:cNvPr>
          <p:cNvSpPr>
            <a:spLocks noGrp="1"/>
          </p:cNvSpPr>
          <p:nvPr>
            <p:ph type="title"/>
          </p:nvPr>
        </p:nvSpPr>
        <p:spPr>
          <a:xfrm>
            <a:off x="1524000" y="3276600"/>
            <a:ext cx="9144000" cy="2743200"/>
          </a:xfrm>
        </p:spPr>
        <p:txBody>
          <a:bodyPr>
            <a:normAutofit fontScale="90000"/>
          </a:bodyPr>
          <a:lstStyle/>
          <a:p>
            <a:pPr>
              <a:lnSpc>
                <a:spcPct val="200000"/>
              </a:lnSpc>
            </a:pPr>
            <a:r>
              <a:rPr lang="en-US" sz="2000" dirty="0">
                <a:solidFill>
                  <a:srgbClr val="00B0F0"/>
                </a:solidFill>
              </a:rPr>
              <a:t>Image Processing Algorithms:</a:t>
            </a:r>
            <a:br>
              <a:rPr lang="en-US" sz="2000" dirty="0">
                <a:solidFill>
                  <a:srgbClr val="00B0F0"/>
                </a:solidFill>
              </a:rPr>
            </a:br>
            <a:r>
              <a:rPr lang="en-US" sz="2000" dirty="0"/>
              <a:t>Computer vision employs a wide variety of algorithms to extract important information from the images and video frames. Security cameras use these methods to detect the motions. By analyzing the edges of the objects and the color changes comparing to the previous frames the motions could be detected. Comprehending the differences between colors is essential for computer vision and image processing. The following sample java program can detect different colors and can change them.</a:t>
            </a:r>
            <a:endParaRPr lang="en-US" sz="2000" dirty="0">
              <a:solidFill>
                <a:srgbClr val="00B0F0"/>
              </a:solidFill>
            </a:endParaRPr>
          </a:p>
        </p:txBody>
      </p:sp>
    </p:spTree>
    <p:extLst>
      <p:ext uri="{BB962C8B-B14F-4D97-AF65-F5344CB8AC3E}">
        <p14:creationId xmlns:p14="http://schemas.microsoft.com/office/powerpoint/2010/main" val="1162314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Text&#10;&#10;Description automatically generated">
            <a:extLst>
              <a:ext uri="{FF2B5EF4-FFF2-40B4-BE49-F238E27FC236}">
                <a16:creationId xmlns:a16="http://schemas.microsoft.com/office/drawing/2014/main" id="{B05B7895-BB59-CC53-E4E8-247733A222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0"/>
            <a:ext cx="7924800" cy="6858000"/>
          </a:xfrm>
          <a:prstGeom prst="rect">
            <a:avLst/>
          </a:prstGeom>
        </p:spPr>
      </p:pic>
    </p:spTree>
    <p:extLst>
      <p:ext uri="{BB962C8B-B14F-4D97-AF65-F5344CB8AC3E}">
        <p14:creationId xmlns:p14="http://schemas.microsoft.com/office/powerpoint/2010/main" val="2100811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Text&#10;&#10;Description automatically generated">
            <a:extLst>
              <a:ext uri="{FF2B5EF4-FFF2-40B4-BE49-F238E27FC236}">
                <a16:creationId xmlns:a16="http://schemas.microsoft.com/office/drawing/2014/main" id="{BBA5C7D1-1C01-44F1-7E44-9D375E7044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20782"/>
            <a:ext cx="8381999" cy="6858000"/>
          </a:xfrm>
          <a:prstGeom prst="rect">
            <a:avLst/>
          </a:prstGeom>
        </p:spPr>
      </p:pic>
    </p:spTree>
    <p:extLst>
      <p:ext uri="{BB962C8B-B14F-4D97-AF65-F5344CB8AC3E}">
        <p14:creationId xmlns:p14="http://schemas.microsoft.com/office/powerpoint/2010/main" val="2264102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Text&#10;&#10;Description automatically generated">
            <a:extLst>
              <a:ext uri="{FF2B5EF4-FFF2-40B4-BE49-F238E27FC236}">
                <a16:creationId xmlns:a16="http://schemas.microsoft.com/office/drawing/2014/main" id="{0368C131-D2B0-85D5-A27C-DC88B9D578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293091"/>
            <a:ext cx="8229600" cy="6271818"/>
          </a:xfrm>
          <a:prstGeom prst="rect">
            <a:avLst/>
          </a:prstGeom>
        </p:spPr>
      </p:pic>
    </p:spTree>
    <p:extLst>
      <p:ext uri="{BB962C8B-B14F-4D97-AF65-F5344CB8AC3E}">
        <p14:creationId xmlns:p14="http://schemas.microsoft.com/office/powerpoint/2010/main" val="34237245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with medium confidence">
            <a:extLst>
              <a:ext uri="{FF2B5EF4-FFF2-40B4-BE49-F238E27FC236}">
                <a16:creationId xmlns:a16="http://schemas.microsoft.com/office/drawing/2014/main" id="{3556ED0E-F8B2-B2BB-644A-C2444614B2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1933851"/>
            <a:ext cx="7772400" cy="2990297"/>
          </a:xfrm>
          <a:prstGeom prst="rect">
            <a:avLst/>
          </a:prstGeom>
        </p:spPr>
      </p:pic>
    </p:spTree>
    <p:extLst>
      <p:ext uri="{BB962C8B-B14F-4D97-AF65-F5344CB8AC3E}">
        <p14:creationId xmlns:p14="http://schemas.microsoft.com/office/powerpoint/2010/main" val="10563763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ackground pattern&#10;&#10;Description automatically generated">
            <a:extLst>
              <a:ext uri="{FF2B5EF4-FFF2-40B4-BE49-F238E27FC236}">
                <a16:creationId xmlns:a16="http://schemas.microsoft.com/office/drawing/2014/main" id="{8CFA2226-11E9-FFF6-2761-4FF9BB57EF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1313" y="1981200"/>
            <a:ext cx="4347748" cy="2895600"/>
          </a:xfrm>
          <a:prstGeom prst="rect">
            <a:avLst/>
          </a:prstGeom>
        </p:spPr>
      </p:pic>
      <p:pic>
        <p:nvPicPr>
          <p:cNvPr id="7" name="Picture 6" descr="Shape&#10;&#10;Description automatically generated">
            <a:extLst>
              <a:ext uri="{FF2B5EF4-FFF2-40B4-BE49-F238E27FC236}">
                <a16:creationId xmlns:a16="http://schemas.microsoft.com/office/drawing/2014/main" id="{AF11B65E-CBE4-4FD8-D198-20BF6CE89C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2087" y="1974273"/>
            <a:ext cx="4038600" cy="2895600"/>
          </a:xfrm>
          <a:prstGeom prst="rect">
            <a:avLst/>
          </a:prstGeom>
        </p:spPr>
      </p:pic>
      <p:sp>
        <p:nvSpPr>
          <p:cNvPr id="8" name="TextBox 7">
            <a:extLst>
              <a:ext uri="{FF2B5EF4-FFF2-40B4-BE49-F238E27FC236}">
                <a16:creationId xmlns:a16="http://schemas.microsoft.com/office/drawing/2014/main" id="{4F194BFF-79F2-A032-7A23-AD1840FEB86C}"/>
              </a:ext>
            </a:extLst>
          </p:cNvPr>
          <p:cNvSpPr txBox="1"/>
          <p:nvPr/>
        </p:nvSpPr>
        <p:spPr>
          <a:xfrm>
            <a:off x="1162397" y="1066800"/>
            <a:ext cx="9889374" cy="523220"/>
          </a:xfrm>
          <a:prstGeom prst="rect">
            <a:avLst/>
          </a:prstGeom>
          <a:noFill/>
        </p:spPr>
        <p:txBody>
          <a:bodyPr wrap="square" rtlCol="0">
            <a:spAutoFit/>
          </a:bodyPr>
          <a:lstStyle/>
          <a:p>
            <a:r>
              <a:rPr lang="en-US" sz="2800" dirty="0"/>
              <a:t>Before :                                                          After:</a:t>
            </a:r>
            <a:endParaRPr lang="en-US" dirty="0"/>
          </a:p>
        </p:txBody>
      </p:sp>
    </p:spTree>
    <p:extLst>
      <p:ext uri="{BB962C8B-B14F-4D97-AF65-F5344CB8AC3E}">
        <p14:creationId xmlns:p14="http://schemas.microsoft.com/office/powerpoint/2010/main" val="3478015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solidFill>
                  <a:srgbClr val="00B0F0"/>
                </a:solidFill>
              </a:rPr>
              <a:t>Computer Vision</a:t>
            </a:r>
            <a:endParaRPr dirty="0">
              <a:solidFill>
                <a:srgbClr val="00B0F0"/>
              </a:solidFill>
            </a:endParaRPr>
          </a:p>
        </p:txBody>
      </p:sp>
      <p:sp>
        <p:nvSpPr>
          <p:cNvPr id="14" name="Content Placeholder 13"/>
          <p:cNvSpPr>
            <a:spLocks noGrp="1"/>
          </p:cNvSpPr>
          <p:nvPr>
            <p:ph idx="1"/>
          </p:nvPr>
        </p:nvSpPr>
        <p:spPr/>
        <p:txBody>
          <a:bodyPr/>
          <a:lstStyle/>
          <a:p>
            <a:r>
              <a:rPr lang="en-US" dirty="0"/>
              <a:t>Image Processing facts</a:t>
            </a:r>
            <a:endParaRPr dirty="0"/>
          </a:p>
          <a:p>
            <a:r>
              <a:rPr lang="en-US" dirty="0"/>
              <a:t>Algorithms used for Image Processing </a:t>
            </a:r>
            <a:endParaRPr dirty="0"/>
          </a:p>
          <a:p>
            <a:r>
              <a:rPr lang="en-US" dirty="0"/>
              <a:t>Applications</a:t>
            </a:r>
            <a:endParaRPr dirty="0"/>
          </a:p>
        </p:txBody>
      </p:sp>
    </p:spTree>
    <p:extLst>
      <p:ext uri="{BB962C8B-B14F-4D97-AF65-F5344CB8AC3E}">
        <p14:creationId xmlns:p14="http://schemas.microsoft.com/office/powerpoint/2010/main" val="304282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nSpc>
                <a:spcPct val="200000"/>
              </a:lnSpc>
              <a:spcBef>
                <a:spcPts val="0"/>
              </a:spcBef>
            </a:pPr>
            <a:br>
              <a:rPr lang="en-US" sz="1800" b="1" dirty="0">
                <a:latin typeface="AppleSystemUIFont"/>
                <a:ea typeface="Calibri" panose="020F0502020204030204" pitchFamily="34" charset="0"/>
                <a:cs typeface="AppleSystemUIFont"/>
              </a:rPr>
            </a:br>
            <a:br>
              <a:rPr lang="en-US" sz="1800" b="1" dirty="0">
                <a:latin typeface="AppleSystemUIFont"/>
                <a:ea typeface="Calibri" panose="020F0502020204030204" pitchFamily="34" charset="0"/>
                <a:cs typeface="AppleSystemUIFont"/>
              </a:rPr>
            </a:br>
            <a:br>
              <a:rPr lang="en-US" sz="1800" b="1" dirty="0">
                <a:latin typeface="AppleSystemUIFont"/>
                <a:ea typeface="Calibri" panose="020F0502020204030204" pitchFamily="34" charset="0"/>
                <a:cs typeface="AppleSystemUIFont"/>
              </a:rPr>
            </a:br>
            <a:br>
              <a:rPr lang="en-US" sz="1800" b="1" dirty="0">
                <a:latin typeface="AppleSystemUIFont"/>
                <a:ea typeface="Calibri" panose="020F0502020204030204" pitchFamily="34" charset="0"/>
                <a:cs typeface="AppleSystemUIFont"/>
              </a:rPr>
            </a:br>
            <a:endParaRPr lang="en-US" sz="1800" dirty="0">
              <a:latin typeface="Calibri" panose="020F0502020204030204" pitchFamily="34" charset="0"/>
              <a:ea typeface="Calibri" panose="020F0502020204030204" pitchFamily="34" charset="0"/>
              <a:cs typeface="Arial" panose="020B0604020202020204" pitchFamily="34" charset="0"/>
            </a:endParaRPr>
          </a:p>
        </p:txBody>
      </p:sp>
      <p:sp>
        <p:nvSpPr>
          <p:cNvPr id="3" name="Text Placeholder 2"/>
          <p:cNvSpPr>
            <a:spLocks noGrp="1"/>
          </p:cNvSpPr>
          <p:nvPr>
            <p:ph type="body" idx="1"/>
          </p:nvPr>
        </p:nvSpPr>
        <p:spPr>
          <a:xfrm>
            <a:off x="1524000" y="685800"/>
            <a:ext cx="9144000" cy="5638800"/>
          </a:xfrm>
        </p:spPr>
        <p:txBody>
          <a:bodyPr>
            <a:normAutofit/>
          </a:bodyPr>
          <a:lstStyle/>
          <a:p>
            <a:pPr>
              <a:lnSpc>
                <a:spcPct val="200000"/>
              </a:lnSpc>
            </a:pPr>
            <a:endParaRPr lang="en-US" dirty="0">
              <a:solidFill>
                <a:schemeClr val="tx1"/>
              </a:solidFill>
              <a:effectLst/>
              <a:latin typeface="AppleSystemUIFont"/>
              <a:ea typeface="Calibri" panose="020F0502020204030204" pitchFamily="34" charset="0"/>
              <a:cs typeface="AppleSystemUIFont"/>
            </a:endParaRPr>
          </a:p>
          <a:p>
            <a:pPr>
              <a:lnSpc>
                <a:spcPct val="200000"/>
              </a:lnSpc>
            </a:pPr>
            <a:r>
              <a:rPr lang="en-US" sz="2400" dirty="0">
                <a:solidFill>
                  <a:srgbClr val="00B0F0"/>
                </a:solidFill>
                <a:latin typeface="AppleSystemUIFont"/>
                <a:ea typeface="Calibri" panose="020F0502020204030204" pitchFamily="34" charset="0"/>
                <a:cs typeface="AppleSystemUIFont"/>
              </a:rPr>
              <a:t>Computer Vision:</a:t>
            </a:r>
            <a:endParaRPr lang="en-US" sz="2400" dirty="0">
              <a:solidFill>
                <a:srgbClr val="0070C0"/>
              </a:solidFill>
              <a:latin typeface="AppleSystemUIFont"/>
              <a:ea typeface="Calibri" panose="020F0502020204030204" pitchFamily="34" charset="0"/>
              <a:cs typeface="AppleSystemUIFont"/>
            </a:endParaRPr>
          </a:p>
          <a:p>
            <a:pPr>
              <a:lnSpc>
                <a:spcPct val="200000"/>
              </a:lnSpc>
            </a:pPr>
            <a:r>
              <a:rPr lang="en-US" sz="2400" dirty="0">
                <a:solidFill>
                  <a:schemeClr val="tx1"/>
                </a:solidFill>
                <a:latin typeface="AppleSystemUIFont"/>
                <a:ea typeface="Calibri" panose="020F0502020204030204" pitchFamily="34" charset="0"/>
                <a:cs typeface="AppleSystemUIFont"/>
              </a:rPr>
              <a:t>	Computer vision uses machine learning to analyze, understand and respond to the images and videos. Once the images and video files received from the cameras, deep learning algorithms are being used to analyze the visual data to look for patterns to recognize and classify the events.</a:t>
            </a:r>
            <a:endParaRPr lang="en-US" sz="2400" dirty="0">
              <a:solidFill>
                <a:schemeClr val="tx1"/>
              </a:solidFill>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444435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E8A2B-4C92-368F-3FD4-B83BC6E5CA8F}"/>
              </a:ext>
            </a:extLst>
          </p:cNvPr>
          <p:cNvSpPr>
            <a:spLocks noGrp="1"/>
          </p:cNvSpPr>
          <p:nvPr>
            <p:ph type="title"/>
          </p:nvPr>
        </p:nvSpPr>
        <p:spPr>
          <a:xfrm>
            <a:off x="1524000" y="762000"/>
            <a:ext cx="9144000" cy="5562600"/>
          </a:xfrm>
        </p:spPr>
        <p:txBody>
          <a:bodyPr>
            <a:normAutofit fontScale="90000"/>
          </a:bodyPr>
          <a:lstStyle/>
          <a:p>
            <a:pPr>
              <a:lnSpc>
                <a:spcPct val="200000"/>
              </a:lnSpc>
              <a:spcBef>
                <a:spcPts val="0"/>
              </a:spcBef>
            </a:pPr>
            <a:r>
              <a:rPr lang="en-US" sz="2000" b="1" dirty="0">
                <a:solidFill>
                  <a:srgbClr val="00B0F0"/>
                </a:solidFill>
                <a:latin typeface="AppleSystemUIFont"/>
                <a:ea typeface="Calibri" panose="020F0502020204030204" pitchFamily="34" charset="0"/>
                <a:cs typeface="AppleSystemUIFont"/>
              </a:rPr>
              <a:t>Self-driving vehicles:</a:t>
            </a:r>
            <a:br>
              <a:rPr lang="en-US" sz="2000" dirty="0">
                <a:latin typeface="Calibri" panose="020F0502020204030204" pitchFamily="34" charset="0"/>
                <a:ea typeface="Calibri" panose="020F0502020204030204" pitchFamily="34" charset="0"/>
                <a:cs typeface="Arial" panose="020B0604020202020204" pitchFamily="34" charset="0"/>
              </a:rPr>
            </a:br>
            <a:r>
              <a:rPr lang="en-US" sz="2000" dirty="0">
                <a:latin typeface="AppleSystemUIFont"/>
                <a:ea typeface="Calibri" panose="020F0502020204030204" pitchFamily="34" charset="0"/>
                <a:cs typeface="AppleSystemUIFont"/>
              </a:rPr>
              <a:t>Self-driving vehicles use the following models to operate. The whole system consists of thousands of algorithms:</a:t>
            </a:r>
            <a:br>
              <a:rPr lang="en-US" sz="2000" dirty="0">
                <a:latin typeface="Calibri" panose="020F0502020204030204" pitchFamily="34" charset="0"/>
                <a:ea typeface="Calibri" panose="020F0502020204030204" pitchFamily="34" charset="0"/>
                <a:cs typeface="Arial" panose="020B0604020202020204" pitchFamily="34" charset="0"/>
              </a:rPr>
            </a:br>
            <a:r>
              <a:rPr lang="en-US" sz="2000" dirty="0">
                <a:latin typeface="Calibri" panose="020F0502020204030204" pitchFamily="34" charset="0"/>
                <a:ea typeface="Calibri" panose="020F0502020204030204" pitchFamily="34" charset="0"/>
                <a:cs typeface="Arial" panose="020B0604020202020204" pitchFamily="34" charset="0"/>
              </a:rPr>
              <a:t>	- </a:t>
            </a:r>
            <a:r>
              <a:rPr lang="en-US" sz="2000" dirty="0">
                <a:latin typeface="AppleSystemUIFont"/>
                <a:ea typeface="Calibri" panose="020F0502020204030204" pitchFamily="34" charset="0"/>
                <a:cs typeface="AppleSystemUIFont"/>
              </a:rPr>
              <a:t>Computer vision models</a:t>
            </a:r>
            <a:br>
              <a:rPr lang="en-US" sz="2000" dirty="0">
                <a:latin typeface="Calibri" panose="020F0502020204030204" pitchFamily="34" charset="0"/>
                <a:ea typeface="Calibri" panose="020F0502020204030204" pitchFamily="34" charset="0"/>
                <a:cs typeface="Arial" panose="020B0604020202020204" pitchFamily="34" charset="0"/>
              </a:rPr>
            </a:br>
            <a:r>
              <a:rPr lang="en-US" sz="2000" dirty="0">
                <a:latin typeface="Calibri" panose="020F0502020204030204" pitchFamily="34" charset="0"/>
                <a:ea typeface="Calibri" panose="020F0502020204030204" pitchFamily="34" charset="0"/>
                <a:cs typeface="Arial" panose="020B0604020202020204" pitchFamily="34" charset="0"/>
              </a:rPr>
              <a:t>	- </a:t>
            </a:r>
            <a:r>
              <a:rPr lang="en-US" sz="2000" dirty="0">
                <a:latin typeface="AppleSystemUIFont"/>
                <a:ea typeface="Calibri" panose="020F0502020204030204" pitchFamily="34" charset="0"/>
                <a:cs typeface="AppleSystemUIFont"/>
              </a:rPr>
              <a:t>Non-computer vision models</a:t>
            </a:r>
            <a:br>
              <a:rPr lang="en-US" sz="2000" dirty="0">
                <a:latin typeface="Calibri" panose="020F0502020204030204" pitchFamily="34" charset="0"/>
                <a:ea typeface="Calibri" panose="020F0502020204030204" pitchFamily="34" charset="0"/>
                <a:cs typeface="Arial" panose="020B0604020202020204" pitchFamily="34" charset="0"/>
              </a:rPr>
            </a:br>
            <a:r>
              <a:rPr lang="en-US" sz="2000" dirty="0">
                <a:latin typeface="Calibri" panose="020F0502020204030204" pitchFamily="34" charset="0"/>
                <a:ea typeface="Calibri" panose="020F0502020204030204" pitchFamily="34" charset="0"/>
                <a:cs typeface="Arial" panose="020B0604020202020204" pitchFamily="34" charset="0"/>
              </a:rPr>
              <a:t>	- </a:t>
            </a:r>
            <a:r>
              <a:rPr lang="en-US" sz="2000" dirty="0">
                <a:latin typeface="AppleSystemUIFont"/>
                <a:ea typeface="Calibri" panose="020F0502020204030204" pitchFamily="34" charset="0"/>
                <a:cs typeface="AppleSystemUIFont"/>
              </a:rPr>
              <a:t>Higher level models</a:t>
            </a:r>
            <a:br>
              <a:rPr lang="en-US" sz="1800" dirty="0">
                <a:latin typeface="AppleSystemUIFont"/>
                <a:ea typeface="Calibri" panose="020F0502020204030204" pitchFamily="34" charset="0"/>
                <a:cs typeface="AppleSystemUIFont"/>
              </a:rPr>
            </a:br>
            <a:br>
              <a:rPr lang="en-US" sz="1800" dirty="0">
                <a:latin typeface="AppleSystemUIFont"/>
                <a:ea typeface="Calibri" panose="020F0502020204030204" pitchFamily="34" charset="0"/>
                <a:cs typeface="AppleSystemUIFont"/>
              </a:rPr>
            </a:br>
            <a:endParaRPr lang="en-US" dirty="0"/>
          </a:p>
        </p:txBody>
      </p:sp>
    </p:spTree>
    <p:extLst>
      <p:ext uri="{BB962C8B-B14F-4D97-AF65-F5344CB8AC3E}">
        <p14:creationId xmlns:p14="http://schemas.microsoft.com/office/powerpoint/2010/main" val="28090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DE62E-AADD-9C44-D16E-DDE5D244A198}"/>
              </a:ext>
            </a:extLst>
          </p:cNvPr>
          <p:cNvSpPr>
            <a:spLocks noGrp="1"/>
          </p:cNvSpPr>
          <p:nvPr>
            <p:ph type="title"/>
          </p:nvPr>
        </p:nvSpPr>
        <p:spPr>
          <a:xfrm>
            <a:off x="1524000" y="1295400"/>
            <a:ext cx="9144000" cy="5111338"/>
          </a:xfrm>
        </p:spPr>
        <p:txBody>
          <a:bodyPr>
            <a:normAutofit/>
          </a:bodyPr>
          <a:lstStyle/>
          <a:p>
            <a:pPr>
              <a:lnSpc>
                <a:spcPct val="200000"/>
              </a:lnSpc>
              <a:spcBef>
                <a:spcPts val="0"/>
              </a:spcBef>
            </a:pPr>
            <a:r>
              <a:rPr lang="en-US" sz="2000" b="1" dirty="0">
                <a:solidFill>
                  <a:srgbClr val="00B0F0"/>
                </a:solidFill>
                <a:latin typeface="AppleSystemUIFont"/>
                <a:ea typeface="Calibri" panose="020F0502020204030204" pitchFamily="34" charset="0"/>
                <a:cs typeface="AppleSystemUIFont"/>
              </a:rPr>
              <a:t>What makes the self-driving technology feasible?</a:t>
            </a:r>
            <a:br>
              <a:rPr lang="en-US" sz="2000" b="1" dirty="0">
                <a:latin typeface="Calibri" panose="020F0502020204030204" pitchFamily="34" charset="0"/>
                <a:ea typeface="Calibri" panose="020F0502020204030204" pitchFamily="34" charset="0"/>
                <a:cs typeface="Arial" panose="020B0604020202020204" pitchFamily="34" charset="0"/>
              </a:rPr>
            </a:br>
            <a:r>
              <a:rPr lang="en-US" sz="2000" dirty="0">
                <a:latin typeface="Calibri" panose="020F0502020204030204" pitchFamily="34" charset="0"/>
                <a:ea typeface="Calibri" panose="020F0502020204030204" pitchFamily="34" charset="0"/>
                <a:cs typeface="Arial" panose="020B0604020202020204" pitchFamily="34" charset="0"/>
              </a:rPr>
              <a:t>	</a:t>
            </a:r>
            <a:r>
              <a:rPr lang="en-US" sz="2000" dirty="0">
                <a:latin typeface="AppleSystemUIFont"/>
                <a:ea typeface="Calibri" panose="020F0502020204030204" pitchFamily="34" charset="0"/>
                <a:cs typeface="AppleSystemUIFont"/>
              </a:rPr>
              <a:t>The video frames captured by all cameras surrounding the vehicles must be analyzed, classified and translated into understandable machine’s language and then an algorithm must decide right away and implement it. More importantly all the process must be down right away. The real time image processing is the main power of computer vision.</a:t>
            </a:r>
            <a:br>
              <a:rPr lang="en-US" sz="2000" dirty="0">
                <a:latin typeface="AppleSystemUIFont"/>
                <a:ea typeface="Calibri" panose="020F0502020204030204" pitchFamily="34" charset="0"/>
                <a:cs typeface="AppleSystemUIFont"/>
              </a:rPr>
            </a:br>
            <a:br>
              <a:rPr lang="en-US" sz="2000" dirty="0">
                <a:latin typeface="AppleSystemUIFont"/>
                <a:ea typeface="Calibri" panose="020F0502020204030204" pitchFamily="34" charset="0"/>
                <a:cs typeface="AppleSystemUIFont"/>
              </a:rPr>
            </a:br>
            <a:endParaRPr lang="en-US" sz="2000" dirty="0">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377643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B7008-CDB8-EB0E-43F3-715FDECA3BD9}"/>
              </a:ext>
            </a:extLst>
          </p:cNvPr>
          <p:cNvSpPr>
            <a:spLocks noGrp="1"/>
          </p:cNvSpPr>
          <p:nvPr>
            <p:ph type="title"/>
          </p:nvPr>
        </p:nvSpPr>
        <p:spPr>
          <a:xfrm>
            <a:off x="1524000" y="1066800"/>
            <a:ext cx="9144000" cy="5562600"/>
          </a:xfrm>
        </p:spPr>
        <p:txBody>
          <a:bodyPr>
            <a:normAutofit fontScale="90000"/>
          </a:bodyPr>
          <a:lstStyle/>
          <a:p>
            <a:pPr>
              <a:lnSpc>
                <a:spcPct val="200000"/>
              </a:lnSpc>
              <a:spcBef>
                <a:spcPts val="0"/>
              </a:spcBef>
            </a:pPr>
            <a:r>
              <a:rPr lang="en-US" sz="2200" b="1" dirty="0">
                <a:solidFill>
                  <a:srgbClr val="00B0F0"/>
                </a:solidFill>
                <a:latin typeface="AppleSystemUIFont"/>
                <a:ea typeface="Calibri" panose="020F0502020204030204" pitchFamily="34" charset="0"/>
                <a:cs typeface="AppleSystemUIFont"/>
              </a:rPr>
              <a:t>Sample algorithm for self-driving vehicles:</a:t>
            </a:r>
            <a:br>
              <a:rPr lang="en-US" sz="2200" dirty="0">
                <a:latin typeface="Calibri" panose="020F0502020204030204" pitchFamily="34" charset="0"/>
                <a:ea typeface="Calibri" panose="020F0502020204030204" pitchFamily="34" charset="0"/>
                <a:cs typeface="Arial" panose="020B0604020202020204" pitchFamily="34" charset="0"/>
              </a:rPr>
            </a:br>
            <a:r>
              <a:rPr lang="en-US" sz="2200" dirty="0">
                <a:latin typeface="Calibri" panose="020F0502020204030204" pitchFamily="34" charset="0"/>
                <a:ea typeface="Calibri" panose="020F0502020204030204" pitchFamily="34" charset="0"/>
                <a:cs typeface="Arial" panose="020B0604020202020204" pitchFamily="34" charset="0"/>
              </a:rPr>
              <a:t>	</a:t>
            </a:r>
            <a:r>
              <a:rPr lang="en-US" sz="2200" dirty="0">
                <a:latin typeface="AppleSystemUIFont"/>
                <a:ea typeface="Calibri" panose="020F0502020204030204" pitchFamily="34" charset="0"/>
                <a:cs typeface="AppleSystemUIFont"/>
              </a:rPr>
              <a:t>The following algorithm simulates a simple pseudo code for a self-driving vehicle. We assume the frames f1 through fn are captured by a vehicle front cameras. The frames have already been analyzed, compared and classified. Additionally, pedestrian detection, sign and signal detection procedures have already been executed and the results are available to the algorithm:</a:t>
            </a:r>
            <a:br>
              <a:rPr lang="en-US" sz="1800" dirty="0">
                <a:latin typeface="AppleSystemUIFont"/>
                <a:ea typeface="Calibri" panose="020F0502020204030204" pitchFamily="34" charset="0"/>
                <a:cs typeface="AppleSystemUIFont"/>
              </a:rPr>
            </a:br>
            <a:endParaRPr lang="en-US" dirty="0"/>
          </a:p>
        </p:txBody>
      </p:sp>
    </p:spTree>
    <p:extLst>
      <p:ext uri="{BB962C8B-B14F-4D97-AF65-F5344CB8AC3E}">
        <p14:creationId xmlns:p14="http://schemas.microsoft.com/office/powerpoint/2010/main" val="2281095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56FCE-67E9-A0F5-8F28-EF07455D4E91}"/>
              </a:ext>
            </a:extLst>
          </p:cNvPr>
          <p:cNvSpPr>
            <a:spLocks noGrp="1"/>
          </p:cNvSpPr>
          <p:nvPr>
            <p:ph type="title"/>
          </p:nvPr>
        </p:nvSpPr>
        <p:spPr>
          <a:xfrm>
            <a:off x="2438400" y="2286000"/>
            <a:ext cx="9144000" cy="5562600"/>
          </a:xfrm>
        </p:spPr>
        <p:txBody>
          <a:bodyPr>
            <a:normAutofit fontScale="90000"/>
          </a:bodyPr>
          <a:lstStyle/>
          <a:p>
            <a:pPr>
              <a:lnSpc>
                <a:spcPct val="200000"/>
              </a:lnSpc>
              <a:spcBef>
                <a:spcPts val="0"/>
              </a:spcBef>
            </a:pPr>
            <a:br>
              <a:rPr lang="en-US" sz="2200" dirty="0">
                <a:latin typeface="AppleSystemUIFont"/>
                <a:ea typeface="Calibri" panose="020F0502020204030204" pitchFamily="34" charset="0"/>
                <a:cs typeface="AppleSystemUIFont"/>
              </a:rPr>
            </a:br>
            <a:br>
              <a:rPr lang="en-US" sz="2200" dirty="0">
                <a:latin typeface="AppleSystemUIFont"/>
                <a:ea typeface="Calibri" panose="020F0502020204030204" pitchFamily="34" charset="0"/>
                <a:cs typeface="AppleSystemUIFont"/>
              </a:rPr>
            </a:br>
            <a:r>
              <a:rPr lang="en-US" sz="2200" b="1" dirty="0">
                <a:solidFill>
                  <a:srgbClr val="00B0F0"/>
                </a:solidFill>
                <a:latin typeface="AppleSystemUIFont"/>
                <a:ea typeface="Calibri" panose="020F0502020204030204" pitchFamily="34" charset="0"/>
                <a:cs typeface="AppleSystemUIFont"/>
              </a:rPr>
              <a:t>Sample algorithm for self-driving vehicles:</a:t>
            </a:r>
            <a:br>
              <a:rPr lang="en-US" sz="2200" dirty="0">
                <a:latin typeface="Calibri" panose="020F0502020204030204" pitchFamily="34" charset="0"/>
                <a:ea typeface="Calibri" panose="020F0502020204030204" pitchFamily="34" charset="0"/>
                <a:cs typeface="Arial" panose="020B0604020202020204" pitchFamily="34" charset="0"/>
              </a:rPr>
            </a:br>
            <a:r>
              <a:rPr lang="en-US" sz="2200" dirty="0">
                <a:latin typeface="AppleSystemUIFont"/>
                <a:ea typeface="Calibri" panose="020F0502020204030204" pitchFamily="34" charset="0"/>
                <a:cs typeface="AppleSystemUIFont"/>
              </a:rPr>
              <a:t>Procedure SelfDrive(video frames: f1,f2,…,fn)</a:t>
            </a:r>
            <a:br>
              <a:rPr lang="en-US" sz="2200" dirty="0">
                <a:latin typeface="Calibri" panose="020F0502020204030204" pitchFamily="34" charset="0"/>
                <a:ea typeface="Calibri" panose="020F0502020204030204" pitchFamily="34" charset="0"/>
                <a:cs typeface="Arial" panose="020B0604020202020204" pitchFamily="34" charset="0"/>
              </a:rPr>
            </a:br>
            <a:r>
              <a:rPr lang="en-US" sz="2200" dirty="0">
                <a:latin typeface="AppleSystemUIFont"/>
                <a:ea typeface="Calibri" panose="020F0502020204030204" pitchFamily="34" charset="0"/>
                <a:cs typeface="AppleSystemUIFont"/>
              </a:rPr>
              <a:t>{	</a:t>
            </a:r>
            <a:br>
              <a:rPr lang="en-US" sz="2200" dirty="0">
                <a:latin typeface="Calibri" panose="020F0502020204030204" pitchFamily="34" charset="0"/>
                <a:ea typeface="Calibri" panose="020F0502020204030204" pitchFamily="34" charset="0"/>
                <a:cs typeface="Arial" panose="020B0604020202020204" pitchFamily="34" charset="0"/>
              </a:rPr>
            </a:br>
            <a:r>
              <a:rPr lang="en-US" sz="2200" dirty="0">
                <a:latin typeface="Calibri" panose="020F0502020204030204" pitchFamily="34" charset="0"/>
                <a:ea typeface="Calibri" panose="020F0502020204030204" pitchFamily="34" charset="0"/>
                <a:cs typeface="Arial" panose="020B0604020202020204" pitchFamily="34" charset="0"/>
              </a:rPr>
              <a:t>	</a:t>
            </a:r>
            <a:r>
              <a:rPr lang="en-US" sz="2200" dirty="0">
                <a:latin typeface="AppleSystemUIFont"/>
                <a:ea typeface="Calibri" panose="020F0502020204030204" pitchFamily="34" charset="0"/>
                <a:cs typeface="AppleSystemUIFont"/>
              </a:rPr>
              <a:t>If any pedestrians on the road detected, then stop </a:t>
            </a:r>
            <a:br>
              <a:rPr lang="en-US" sz="2200" dirty="0">
                <a:latin typeface="Calibri" panose="020F0502020204030204" pitchFamily="34" charset="0"/>
                <a:ea typeface="Calibri" panose="020F0502020204030204" pitchFamily="34" charset="0"/>
                <a:cs typeface="Arial" panose="020B0604020202020204" pitchFamily="34" charset="0"/>
              </a:rPr>
            </a:br>
            <a:r>
              <a:rPr lang="en-US" sz="2200" dirty="0">
                <a:latin typeface="AppleSystemUIFont"/>
                <a:ea typeface="Calibri" panose="020F0502020204030204" pitchFamily="34" charset="0"/>
                <a:cs typeface="AppleSystemUIFont"/>
              </a:rPr>
              <a:t>	Else if other vehicles on the road detected then stop</a:t>
            </a:r>
            <a:br>
              <a:rPr lang="en-US" sz="2200" dirty="0">
                <a:latin typeface="Calibri" panose="020F0502020204030204" pitchFamily="34" charset="0"/>
                <a:ea typeface="Calibri" panose="020F0502020204030204" pitchFamily="34" charset="0"/>
                <a:cs typeface="Arial" panose="020B0604020202020204" pitchFamily="34" charset="0"/>
              </a:rPr>
            </a:br>
            <a:r>
              <a:rPr lang="en-US" sz="2200" dirty="0">
                <a:latin typeface="AppleSystemUIFont"/>
                <a:ea typeface="Calibri" panose="020F0502020204030204" pitchFamily="34" charset="0"/>
                <a:cs typeface="AppleSystemUIFont"/>
              </a:rPr>
              <a:t>	Else if a signal detected, if the signal is red then stop</a:t>
            </a:r>
            <a:br>
              <a:rPr lang="en-US" sz="2200" dirty="0">
                <a:latin typeface="Calibri" panose="020F0502020204030204" pitchFamily="34" charset="0"/>
                <a:ea typeface="Calibri" panose="020F0502020204030204" pitchFamily="34" charset="0"/>
                <a:cs typeface="Arial" panose="020B0604020202020204" pitchFamily="34" charset="0"/>
              </a:rPr>
            </a:br>
            <a:r>
              <a:rPr lang="en-US" sz="2200" dirty="0">
                <a:latin typeface="AppleSystemUIFont"/>
                <a:ea typeface="Calibri" panose="020F0502020204030204" pitchFamily="34" charset="0"/>
                <a:cs typeface="AppleSystemUIFont"/>
              </a:rPr>
              <a:t>	Else if a traffic sign is seen, analyze it. If that’s a stop sign, then stop.</a:t>
            </a:r>
            <a:br>
              <a:rPr lang="en-US" sz="2200" dirty="0">
                <a:latin typeface="Calibri" panose="020F0502020204030204" pitchFamily="34" charset="0"/>
                <a:ea typeface="Calibri" panose="020F0502020204030204" pitchFamily="34" charset="0"/>
                <a:cs typeface="Arial" panose="020B0604020202020204" pitchFamily="34" charset="0"/>
              </a:rPr>
            </a:br>
            <a:r>
              <a:rPr lang="en-US" sz="2200" dirty="0">
                <a:latin typeface="AppleSystemUIFont"/>
                <a:ea typeface="Calibri" panose="020F0502020204030204" pitchFamily="34" charset="0"/>
                <a:cs typeface="AppleSystemUIFont"/>
              </a:rPr>
              <a:t>	Else then drive.</a:t>
            </a:r>
            <a:br>
              <a:rPr lang="en-US" sz="2200" dirty="0">
                <a:latin typeface="Calibri" panose="020F0502020204030204" pitchFamily="34" charset="0"/>
                <a:ea typeface="Calibri" panose="020F0502020204030204" pitchFamily="34" charset="0"/>
                <a:cs typeface="Arial" panose="020B0604020202020204" pitchFamily="34" charset="0"/>
              </a:rPr>
            </a:br>
            <a:r>
              <a:rPr lang="en-US" sz="2200" dirty="0">
                <a:latin typeface="AppleSystemUIFont"/>
                <a:ea typeface="Calibri" panose="020F0502020204030204" pitchFamily="34" charset="0"/>
                <a:cs typeface="AppleSystemUIFont"/>
              </a:rPr>
              <a:t>}</a:t>
            </a:r>
            <a:br>
              <a:rPr lang="en-US" sz="1800" dirty="0">
                <a:latin typeface="Calibri" panose="020F0502020204030204" pitchFamily="34" charset="0"/>
                <a:ea typeface="Calibri" panose="020F0502020204030204" pitchFamily="34" charset="0"/>
                <a:cs typeface="Arial" panose="020B0604020202020204" pitchFamily="34" charset="0"/>
              </a:rPr>
            </a:br>
            <a:endParaRPr lang="en-US" dirty="0"/>
          </a:p>
        </p:txBody>
      </p:sp>
    </p:spTree>
    <p:extLst>
      <p:ext uri="{BB962C8B-B14F-4D97-AF65-F5344CB8AC3E}">
        <p14:creationId xmlns:p14="http://schemas.microsoft.com/office/powerpoint/2010/main" val="1970088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7E9B7-BD71-71F9-C9E2-B104197B4B4A}"/>
              </a:ext>
            </a:extLst>
          </p:cNvPr>
          <p:cNvSpPr>
            <a:spLocks noGrp="1"/>
          </p:cNvSpPr>
          <p:nvPr>
            <p:ph type="title"/>
          </p:nvPr>
        </p:nvSpPr>
        <p:spPr>
          <a:xfrm>
            <a:off x="1524000" y="3962400"/>
            <a:ext cx="9144000" cy="2743200"/>
          </a:xfrm>
        </p:spPr>
        <p:txBody>
          <a:bodyPr>
            <a:normAutofit fontScale="90000"/>
          </a:bodyPr>
          <a:lstStyle/>
          <a:p>
            <a:pPr>
              <a:lnSpc>
                <a:spcPct val="200000"/>
              </a:lnSpc>
              <a:spcBef>
                <a:spcPts val="0"/>
              </a:spcBef>
            </a:pPr>
            <a:r>
              <a:rPr lang="en-US" sz="2200" b="1" dirty="0">
                <a:solidFill>
                  <a:srgbClr val="0070C0"/>
                </a:solidFill>
                <a:latin typeface="AppleSystemUIFont"/>
                <a:ea typeface="Calibri" panose="020F0502020204030204" pitchFamily="34" charset="0"/>
                <a:cs typeface="AppleSystemUIFont"/>
              </a:rPr>
              <a:t>Computer Vision Procedures:</a:t>
            </a:r>
            <a:br>
              <a:rPr lang="en-US" sz="2200" dirty="0">
                <a:latin typeface="Calibri" panose="020F0502020204030204" pitchFamily="34" charset="0"/>
                <a:ea typeface="Calibri" panose="020F0502020204030204" pitchFamily="34" charset="0"/>
                <a:cs typeface="Arial" panose="020B0604020202020204" pitchFamily="34" charset="0"/>
              </a:rPr>
            </a:br>
            <a:r>
              <a:rPr lang="en-US" sz="2200" dirty="0">
                <a:latin typeface="Calibri" panose="020F0502020204030204" pitchFamily="34" charset="0"/>
                <a:ea typeface="Calibri" panose="020F0502020204030204" pitchFamily="34" charset="0"/>
                <a:cs typeface="Arial" panose="020B0604020202020204" pitchFamily="34" charset="0"/>
              </a:rPr>
              <a:t>	- </a:t>
            </a:r>
            <a:r>
              <a:rPr lang="en-US" sz="2200" dirty="0">
                <a:latin typeface="AppleSystemUIFont"/>
                <a:ea typeface="Calibri" panose="020F0502020204030204" pitchFamily="34" charset="0"/>
                <a:cs typeface="AppleSystemUIFont"/>
              </a:rPr>
              <a:t>capturing images and video frames by sensors such as cameras.</a:t>
            </a:r>
            <a:br>
              <a:rPr lang="en-US" sz="2200" dirty="0">
                <a:latin typeface="Calibri" panose="020F0502020204030204" pitchFamily="34" charset="0"/>
                <a:ea typeface="Calibri" panose="020F0502020204030204" pitchFamily="34" charset="0"/>
                <a:cs typeface="Arial" panose="020B0604020202020204" pitchFamily="34" charset="0"/>
              </a:rPr>
            </a:br>
            <a:r>
              <a:rPr lang="en-US" sz="2200" dirty="0">
                <a:latin typeface="Calibri" panose="020F0502020204030204" pitchFamily="34" charset="0"/>
                <a:ea typeface="Calibri" panose="020F0502020204030204" pitchFamily="34" charset="0"/>
                <a:cs typeface="Arial" panose="020B0604020202020204" pitchFamily="34" charset="0"/>
              </a:rPr>
              <a:t>	- </a:t>
            </a:r>
            <a:r>
              <a:rPr lang="en-US" sz="2200" dirty="0">
                <a:latin typeface="AppleSystemUIFont"/>
                <a:ea typeface="Calibri" panose="020F0502020204030204" pitchFamily="34" charset="0"/>
                <a:cs typeface="Arial" panose="020B0604020202020204" pitchFamily="34" charset="0"/>
              </a:rPr>
              <a:t>I</a:t>
            </a:r>
            <a:r>
              <a:rPr lang="en-US" sz="2200" dirty="0">
                <a:latin typeface="AppleSystemUIFont"/>
                <a:ea typeface="Calibri" panose="020F0502020204030204" pitchFamily="34" charset="0"/>
                <a:cs typeface="AppleSystemUIFont"/>
              </a:rPr>
              <a:t>mage enhancement for better clarity.</a:t>
            </a:r>
            <a:br>
              <a:rPr lang="en-US" sz="2200" dirty="0">
                <a:latin typeface="Calibri" panose="020F0502020204030204" pitchFamily="34" charset="0"/>
                <a:ea typeface="Calibri" panose="020F0502020204030204" pitchFamily="34" charset="0"/>
                <a:cs typeface="Arial" panose="020B0604020202020204" pitchFamily="34" charset="0"/>
              </a:rPr>
            </a:br>
            <a:r>
              <a:rPr lang="en-US" sz="2200" dirty="0">
                <a:latin typeface="Calibri" panose="020F0502020204030204" pitchFamily="34" charset="0"/>
                <a:ea typeface="Calibri" panose="020F0502020204030204" pitchFamily="34" charset="0"/>
                <a:cs typeface="Arial" panose="020B0604020202020204" pitchFamily="34" charset="0"/>
              </a:rPr>
              <a:t>	- </a:t>
            </a:r>
            <a:r>
              <a:rPr lang="en-US" sz="2200" dirty="0">
                <a:latin typeface="AppleSystemUIFont"/>
                <a:ea typeface="Calibri" panose="020F0502020204030204" pitchFamily="34" charset="0"/>
                <a:cs typeface="Arial" panose="020B0604020202020204" pitchFamily="34" charset="0"/>
              </a:rPr>
              <a:t>I</a:t>
            </a:r>
            <a:r>
              <a:rPr lang="en-US" sz="2200" dirty="0">
                <a:latin typeface="AppleSystemUIFont"/>
                <a:ea typeface="Calibri" panose="020F0502020204030204" pitchFamily="34" charset="0"/>
                <a:cs typeface="AppleSystemUIFont"/>
              </a:rPr>
              <a:t>mage restoration for better clarity.</a:t>
            </a:r>
            <a:br>
              <a:rPr lang="en-US" sz="2200" dirty="0">
                <a:latin typeface="Calibri" panose="020F0502020204030204" pitchFamily="34" charset="0"/>
                <a:ea typeface="Calibri" panose="020F0502020204030204" pitchFamily="34" charset="0"/>
                <a:cs typeface="Arial" panose="020B0604020202020204" pitchFamily="34" charset="0"/>
              </a:rPr>
            </a:br>
            <a:r>
              <a:rPr lang="en-US" sz="2200" dirty="0">
                <a:latin typeface="Calibri" panose="020F0502020204030204" pitchFamily="34" charset="0"/>
                <a:ea typeface="Calibri" panose="020F0502020204030204" pitchFamily="34" charset="0"/>
                <a:cs typeface="Arial" panose="020B0604020202020204" pitchFamily="34" charset="0"/>
              </a:rPr>
              <a:t>	- </a:t>
            </a:r>
            <a:r>
              <a:rPr lang="en-US" sz="2200" dirty="0">
                <a:latin typeface="AppleSystemUIFont"/>
                <a:ea typeface="Calibri" panose="020F0502020204030204" pitchFamily="34" charset="0"/>
                <a:cs typeface="AppleSystemUIFont"/>
              </a:rPr>
              <a:t>Color processing.</a:t>
            </a:r>
            <a:br>
              <a:rPr lang="en-US" sz="2200" dirty="0">
                <a:latin typeface="Calibri" panose="020F0502020204030204" pitchFamily="34" charset="0"/>
                <a:ea typeface="Calibri" panose="020F0502020204030204" pitchFamily="34" charset="0"/>
                <a:cs typeface="Arial" panose="020B0604020202020204" pitchFamily="34" charset="0"/>
              </a:rPr>
            </a:br>
            <a:r>
              <a:rPr lang="en-US" sz="2200" dirty="0">
                <a:latin typeface="Calibri" panose="020F0502020204030204" pitchFamily="34" charset="0"/>
                <a:ea typeface="Calibri" panose="020F0502020204030204" pitchFamily="34" charset="0"/>
                <a:cs typeface="Arial" panose="020B0604020202020204" pitchFamily="34" charset="0"/>
              </a:rPr>
              <a:t>	- </a:t>
            </a:r>
            <a:r>
              <a:rPr lang="en-US" sz="2200" dirty="0">
                <a:latin typeface="AppleSystemUIFont"/>
                <a:ea typeface="Calibri" panose="020F0502020204030204" pitchFamily="34" charset="0"/>
                <a:cs typeface="Arial" panose="020B0604020202020204" pitchFamily="34" charset="0"/>
              </a:rPr>
              <a:t>C</a:t>
            </a:r>
            <a:r>
              <a:rPr lang="en-US" sz="2200" dirty="0">
                <a:latin typeface="AppleSystemUIFont"/>
                <a:ea typeface="Calibri" panose="020F0502020204030204" pitchFamily="34" charset="0"/>
                <a:cs typeface="AppleSystemUIFont"/>
              </a:rPr>
              <a:t>ompression and decompression. </a:t>
            </a:r>
            <a:br>
              <a:rPr lang="en-US" sz="2200" dirty="0">
                <a:latin typeface="Calibri" panose="020F0502020204030204" pitchFamily="34" charset="0"/>
                <a:ea typeface="Calibri" panose="020F0502020204030204" pitchFamily="34" charset="0"/>
                <a:cs typeface="Arial" panose="020B0604020202020204" pitchFamily="34" charset="0"/>
              </a:rPr>
            </a:br>
            <a:r>
              <a:rPr lang="en-US" sz="2200" dirty="0">
                <a:latin typeface="Calibri" panose="020F0502020204030204" pitchFamily="34" charset="0"/>
                <a:ea typeface="Calibri" panose="020F0502020204030204" pitchFamily="34" charset="0"/>
                <a:cs typeface="Arial" panose="020B0604020202020204" pitchFamily="34" charset="0"/>
              </a:rPr>
              <a:t>	- </a:t>
            </a:r>
            <a:r>
              <a:rPr lang="en-US" sz="2200" dirty="0">
                <a:latin typeface="AppleSystemUIFont"/>
                <a:ea typeface="Calibri" panose="020F0502020204030204" pitchFamily="34" charset="0"/>
                <a:cs typeface="Arial" panose="020B0604020202020204" pitchFamily="34" charset="0"/>
              </a:rPr>
              <a:t>I</a:t>
            </a:r>
            <a:r>
              <a:rPr lang="en-US" sz="2200" dirty="0">
                <a:latin typeface="AppleSystemUIFont"/>
                <a:ea typeface="Calibri" panose="020F0502020204030204" pitchFamily="34" charset="0"/>
                <a:cs typeface="AppleSystemUIFont"/>
              </a:rPr>
              <a:t>mage recognition to find particular objects on the images.</a:t>
            </a:r>
            <a:br>
              <a:rPr lang="en-US" sz="1800" dirty="0">
                <a:latin typeface="Calibri" panose="020F0502020204030204" pitchFamily="34" charset="0"/>
                <a:ea typeface="Calibri" panose="020F0502020204030204" pitchFamily="34" charset="0"/>
                <a:cs typeface="Arial" panose="020B0604020202020204" pitchFamily="34" charset="0"/>
              </a:rPr>
            </a:br>
            <a:endParaRPr lang="en-US" dirty="0"/>
          </a:p>
        </p:txBody>
      </p:sp>
    </p:spTree>
    <p:extLst>
      <p:ext uri="{BB962C8B-B14F-4D97-AF65-F5344CB8AC3E}">
        <p14:creationId xmlns:p14="http://schemas.microsoft.com/office/powerpoint/2010/main" val="1445191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79E34-B092-19BB-090B-695F465D5B0B}"/>
              </a:ext>
            </a:extLst>
          </p:cNvPr>
          <p:cNvSpPr>
            <a:spLocks noGrp="1"/>
          </p:cNvSpPr>
          <p:nvPr>
            <p:ph type="title"/>
          </p:nvPr>
        </p:nvSpPr>
        <p:spPr>
          <a:xfrm>
            <a:off x="1524000" y="2895600"/>
            <a:ext cx="9144000" cy="2743200"/>
          </a:xfrm>
        </p:spPr>
        <p:txBody>
          <a:bodyPr>
            <a:normAutofit fontScale="90000"/>
          </a:bodyPr>
          <a:lstStyle/>
          <a:p>
            <a:pPr>
              <a:lnSpc>
                <a:spcPct val="200000"/>
              </a:lnSpc>
              <a:spcBef>
                <a:spcPts val="0"/>
              </a:spcBef>
            </a:pPr>
            <a:r>
              <a:rPr lang="en-US" sz="2200" b="1" dirty="0">
                <a:solidFill>
                  <a:srgbClr val="0070C0"/>
                </a:solidFill>
                <a:latin typeface="AppleSystemUIFont"/>
                <a:ea typeface="Calibri" panose="020F0502020204030204" pitchFamily="34" charset="0"/>
                <a:cs typeface="AppleSystemUIFont"/>
              </a:rPr>
              <a:t>How does image recognition work?</a:t>
            </a:r>
            <a:br>
              <a:rPr lang="en-US" sz="2200" dirty="0">
                <a:latin typeface="Calibri" panose="020F0502020204030204" pitchFamily="34" charset="0"/>
                <a:ea typeface="Calibri" panose="020F0502020204030204" pitchFamily="34" charset="0"/>
                <a:cs typeface="Arial" panose="020B0604020202020204" pitchFamily="34" charset="0"/>
              </a:rPr>
            </a:br>
            <a:r>
              <a:rPr lang="en-US" sz="2200" dirty="0">
                <a:latin typeface="Calibri" panose="020F0502020204030204" pitchFamily="34" charset="0"/>
                <a:ea typeface="Calibri" panose="020F0502020204030204" pitchFamily="34" charset="0"/>
                <a:cs typeface="Arial" panose="020B0604020202020204" pitchFamily="34" charset="0"/>
              </a:rPr>
              <a:t>	</a:t>
            </a:r>
            <a:r>
              <a:rPr lang="en-US" sz="2200" dirty="0">
                <a:latin typeface="AppleSystemUIFont"/>
                <a:ea typeface="Calibri" panose="020F0502020204030204" pitchFamily="34" charset="0"/>
                <a:cs typeface="AppleSystemUIFont"/>
              </a:rPr>
              <a:t>Image recognition uses many filters to remove unwanted parts of the image. Edge detection is a part of the image recognition procedure which uses specific filters to extract desired part of the image. The data that will be used for motion detection, face recognition, pedestrian detection and so on.</a:t>
            </a:r>
            <a:br>
              <a:rPr lang="en-US" sz="1800" dirty="0">
                <a:latin typeface="Calibri" panose="020F0502020204030204" pitchFamily="34" charset="0"/>
                <a:ea typeface="Calibri" panose="020F0502020204030204" pitchFamily="34" charset="0"/>
                <a:cs typeface="Arial" panose="020B0604020202020204" pitchFamily="34" charset="0"/>
              </a:rPr>
            </a:br>
            <a:endParaRPr lang="en-US" dirty="0"/>
          </a:p>
        </p:txBody>
      </p:sp>
    </p:spTree>
    <p:extLst>
      <p:ext uri="{BB962C8B-B14F-4D97-AF65-F5344CB8AC3E}">
        <p14:creationId xmlns:p14="http://schemas.microsoft.com/office/powerpoint/2010/main" val="1765526991"/>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184</TotalTime>
  <Words>901</Words>
  <Application>Microsoft Macintosh PowerPoint</Application>
  <PresentationFormat>Widescreen</PresentationFormat>
  <Paragraphs>23</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AppleSystemUIFont</vt:lpstr>
      <vt:lpstr>Arial</vt:lpstr>
      <vt:lpstr>Calibri</vt:lpstr>
      <vt:lpstr>Candara</vt:lpstr>
      <vt:lpstr>Consolas</vt:lpstr>
      <vt:lpstr>Lato Extended</vt:lpstr>
      <vt:lpstr>Tech Computer 16x9</vt:lpstr>
      <vt:lpstr>Artificial Intelligence and Real Time Image Processing </vt:lpstr>
      <vt:lpstr>Computer Vision</vt:lpstr>
      <vt:lpstr>    </vt:lpstr>
      <vt:lpstr>Self-driving vehicles: Self-driving vehicles use the following models to operate. The whole system consists of thousands of algorithms:  - Computer vision models  - Non-computer vision models  - Higher level models  </vt:lpstr>
      <vt:lpstr>What makes the self-driving technology feasible?  The video frames captured by all cameras surrounding the vehicles must be analyzed, classified and translated into understandable machine’s language and then an algorithm must decide right away and implement it. More importantly all the process must be down right away. The real time image processing is the main power of computer vision.  </vt:lpstr>
      <vt:lpstr>Sample algorithm for self-driving vehicles:  The following algorithm simulates a simple pseudo code for a self-driving vehicle. We assume the frames f1 through fn are captured by a vehicle front cameras. The frames have already been analyzed, compared and classified. Additionally, pedestrian detection, sign and signal detection procedures have already been executed and the results are available to the algorithm: </vt:lpstr>
      <vt:lpstr>  Sample algorithm for self-driving vehicles: Procedure SelfDrive(video frames: f1,f2,…,fn) {   If any pedestrians on the road detected, then stop   Else if other vehicles on the road detected then stop  Else if a signal detected, if the signal is red then stop  Else if a traffic sign is seen, analyze it. If that’s a stop sign, then stop.  Else then drive. } </vt:lpstr>
      <vt:lpstr>Computer Vision Procedures:  - capturing images and video frames by sensors such as cameras.  - Image enhancement for better clarity.  - Image restoration for better clarity.  - Color processing.  - Compression and decompression.   - Image recognition to find particular objects on the images. </vt:lpstr>
      <vt:lpstr>How does image recognition work?  Image recognition uses many filters to remove unwanted parts of the image. Edge detection is a part of the image recognition procedure which uses specific filters to extract desired part of the image. The data that will be used for motion detection, face recognition, pedestrian detection and so on. </vt:lpstr>
      <vt:lpstr>How does pedestrian detection work?  Pedestrian detection procedure compares the current frames with the previous ones to find the moving parts of the images to distinguish between humans and objects. Then the moving parts will be compared with the dataset to assure the moving parts are humans. </vt:lpstr>
      <vt:lpstr>Why could computer vision be beneficial?  Anywhere that human capability is costly, physically limited or dangerous, computer vision can solve the problem. Cost: instead of hiring a security guard we can use a surveillance camera. Physical limitation: it’s physically not possible for humans to monitor 2 different industrial locations at the same time however that’s not a problem for a machine designed for that purpose. Danger: There are a wide variety of applications that are so dangerous for humans, but computer vision could help, cases such as sending spacecrafts to outer space. </vt:lpstr>
      <vt:lpstr>Computer vision used in different fields:  Energy: Computer vision is being used at nuclear plants and wind farms to monitor equipment for signs of wear, detect cracks and licks.  Manufacturing: Computer vision helps in automatically counting the products in the inventory, quality control for the products and to monitor employees’ performance.   Transportation: Warehouse surveillance and to ensure employing safety protocols by the staff must be a part of transportation field. </vt:lpstr>
      <vt:lpstr> Computer vision used in different fields:  Healthcare: Computer vision has vastly been used in medical diagnostics and track pharmacy’s inventories.   Security surveillance cameras: Popular residential/industrial security IP camera brands like Hikvision, Axis Communication and Siemens use image processing and deep learning algorithms for face recognition, vehicle detection, license plate recognition and other similar technologies and everything is done in real time. </vt:lpstr>
      <vt:lpstr>Image Processing Algorithms: Computer vision employs a wide variety of algorithms to extract important information from the images and video frames. Security cameras use these methods to detect the motions. By analyzing the edges of the objects and the color changes comparing to the previous frames the motions could be detected. Comprehending the differences between colors is essential for computer vision and image processing. The following sample java program can detect different colors and can change them.</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and Real Time Image Processing </dc:title>
  <dc:creator>Pooria Ghaffari</dc:creator>
  <cp:lastModifiedBy>Pooria Ghaffari</cp:lastModifiedBy>
  <cp:revision>7</cp:revision>
  <dcterms:created xsi:type="dcterms:W3CDTF">2022-12-10T23:30:35Z</dcterms:created>
  <dcterms:modified xsi:type="dcterms:W3CDTF">2022-12-11T02:34:59Z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