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57" r:id="rId4"/>
    <p:sldId id="271" r:id="rId5"/>
    <p:sldId id="265" r:id="rId6"/>
    <p:sldId id="267" r:id="rId7"/>
    <p:sldId id="270" r:id="rId8"/>
    <p:sldId id="268" r:id="rId9"/>
    <p:sldId id="282" r:id="rId10"/>
    <p:sldId id="283" r:id="rId11"/>
    <p:sldId id="287" r:id="rId12"/>
    <p:sldId id="288" r:id="rId13"/>
    <p:sldId id="275" r:id="rId14"/>
    <p:sldId id="292" r:id="rId15"/>
    <p:sldId id="290" r:id="rId16"/>
    <p:sldId id="276" r:id="rId17"/>
    <p:sldId id="284" r:id="rId18"/>
    <p:sldId id="285" r:id="rId19"/>
    <p:sldId id="286" r:id="rId20"/>
    <p:sldId id="291"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10/13/2018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10/13/2018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10/13/2018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10/13/2018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10/13/2018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www.nyc.gov/html/tlc/html/about/trip_record_data.shtm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idx="1"/>
          </p:nvPr>
        </p:nvSpPr>
        <p:spPr>
          <a:xfrm>
            <a:off x="1251678" y="1978764"/>
            <a:ext cx="4709175" cy="4076672"/>
          </a:xfrm>
        </p:spPr>
        <p:txBody>
          <a:bodyPr>
            <a:normAutofit fontScale="85000" lnSpcReduction="10000"/>
          </a:bodyPr>
          <a:lstStyle/>
          <a:p>
            <a:r>
              <a:rPr lang="en-US" dirty="0"/>
              <a:t>One of the key attraction towards the New York Cab dataset was the volume of the data. </a:t>
            </a:r>
          </a:p>
          <a:p>
            <a:r>
              <a:rPr lang="en-US" dirty="0"/>
              <a:t>Feature engineering was another key reason to take up this dataset. </a:t>
            </a:r>
          </a:p>
          <a:p>
            <a:r>
              <a:rPr lang="en-US" dirty="0"/>
              <a:t>Considering the volume of dataset it was essential that we adopt the right sampling methodology for the success of model.</a:t>
            </a:r>
          </a:p>
          <a:p>
            <a:r>
              <a:rPr lang="en-US" dirty="0"/>
              <a:t>The learning from this study can be applied to Metropolitan cities in India which would in turn help address the traffic congestion problem.  </a:t>
            </a:r>
          </a:p>
          <a:p>
            <a:r>
              <a:rPr lang="en-US" dirty="0"/>
              <a:t>Also the challenge of adding geotags since Latitude and Longitudes were not available in the dataset, helped us explore the Google Map API. </a:t>
            </a:r>
          </a:p>
        </p:txBody>
      </p:sp>
      <p:sp>
        <p:nvSpPr>
          <p:cNvPr id="4" name="Content Placeholder 2"/>
          <p:cNvSpPr txBox="1">
            <a:spLocks/>
          </p:cNvSpPr>
          <p:nvPr/>
        </p:nvSpPr>
        <p:spPr>
          <a:xfrm>
            <a:off x="1240176" y="1066801"/>
            <a:ext cx="10178322" cy="9604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b="1" dirty="0"/>
              <a:t>Motivation – What got us going!</a:t>
            </a:r>
          </a:p>
        </p:txBody>
      </p:sp>
      <p:pic>
        <p:nvPicPr>
          <p:cNvPr id="5" name="Picture 4"/>
          <p:cNvPicPr>
            <a:picLocks noChangeAspect="1"/>
          </p:cNvPicPr>
          <p:nvPr/>
        </p:nvPicPr>
        <p:blipFill rotWithShape="1">
          <a:blip r:embed="rId2"/>
          <a:srcRect t="8176" r="35401" b="10566"/>
          <a:stretch/>
        </p:blipFill>
        <p:spPr>
          <a:xfrm>
            <a:off x="6078283" y="1874518"/>
            <a:ext cx="5595158" cy="3958896"/>
          </a:xfrm>
          <a:prstGeom prst="rect">
            <a:avLst/>
          </a:prstGeom>
        </p:spPr>
      </p:pic>
    </p:spTree>
    <p:extLst>
      <p:ext uri="{BB962C8B-B14F-4D97-AF65-F5344CB8AC3E}">
        <p14:creationId xmlns:p14="http://schemas.microsoft.com/office/powerpoint/2010/main" val="182991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9" name="Content Placeholder 2"/>
          <p:cNvSpPr txBox="1">
            <a:spLocks/>
          </p:cNvSpPr>
          <p:nvPr/>
        </p:nvSpPr>
        <p:spPr>
          <a:xfrm>
            <a:off x="1240176" y="1066801"/>
            <a:ext cx="10178322" cy="96040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In this density map indicates that a high volume of cab rides are happen within the same taxi zones. </a:t>
            </a:r>
          </a:p>
          <a:p>
            <a:r>
              <a:rPr lang="en-US" dirty="0"/>
              <a:t>The other high volume of commute is happening between Manhattan to Queens followed by Bronx and then Brooklyn and State Island being the least.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031" y="2102276"/>
            <a:ext cx="9383434" cy="4620270"/>
          </a:xfrm>
          <a:prstGeom prst="rect">
            <a:avLst/>
          </a:prstGeom>
        </p:spPr>
      </p:pic>
    </p:spTree>
    <p:extLst>
      <p:ext uri="{BB962C8B-B14F-4D97-AF65-F5344CB8AC3E}">
        <p14:creationId xmlns:p14="http://schemas.microsoft.com/office/powerpoint/2010/main" val="252224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t="26792" b="23774"/>
          <a:stretch/>
        </p:blipFill>
        <p:spPr>
          <a:xfrm>
            <a:off x="1515985" y="3130235"/>
            <a:ext cx="9160030" cy="2547095"/>
          </a:xfrm>
          <a:prstGeom prst="rect">
            <a:avLst/>
          </a:prstGeom>
        </p:spPr>
      </p:pic>
      <p:sp>
        <p:nvSpPr>
          <p:cNvPr id="2" name="Title 1"/>
          <p:cNvSpPr>
            <a:spLocks noGrp="1"/>
          </p:cNvSpPr>
          <p:nvPr>
            <p:ph type="title"/>
          </p:nvPr>
        </p:nvSpPr>
        <p:spPr/>
        <p:txBody>
          <a:bodyPr/>
          <a:lstStyle/>
          <a:p>
            <a:r>
              <a:rPr lang="en-US" dirty="0"/>
              <a:t>Data Understanding</a:t>
            </a:r>
          </a:p>
        </p:txBody>
      </p:sp>
      <p:sp>
        <p:nvSpPr>
          <p:cNvPr id="9" name="Content Placeholder 2"/>
          <p:cNvSpPr txBox="1">
            <a:spLocks/>
          </p:cNvSpPr>
          <p:nvPr/>
        </p:nvSpPr>
        <p:spPr>
          <a:xfrm>
            <a:off x="1240176" y="1066801"/>
            <a:ext cx="10178322" cy="206343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In this density map indicates that a high volume of cab rides are happen within the same taxi zones. </a:t>
            </a:r>
          </a:p>
          <a:p>
            <a:r>
              <a:rPr lang="en-US" dirty="0"/>
              <a:t>The other high volume of commute is happening between Manhattan to Queens followed by Bronx and then Brooklyn and State Island being the least. </a:t>
            </a:r>
          </a:p>
          <a:p>
            <a:endParaRPr lang="en-US" dirty="0"/>
          </a:p>
          <a:p>
            <a:r>
              <a:rPr lang="en-US" dirty="0"/>
              <a:t>We see the same pattern even in the Markov Transition Matrix where people tend to travel within the same Geo Location. </a:t>
            </a:r>
          </a:p>
          <a:p>
            <a:endParaRPr lang="en-US" dirty="0"/>
          </a:p>
          <a:p>
            <a:pPr marL="0" indent="0">
              <a:buNone/>
            </a:pPr>
            <a:r>
              <a:rPr lang="en-US" dirty="0"/>
              <a:t>	</a:t>
            </a:r>
            <a:r>
              <a:rPr lang="en-US" b="1" u="sng" dirty="0"/>
              <a:t>Markov Transition Matrix</a:t>
            </a:r>
          </a:p>
        </p:txBody>
      </p:sp>
      <p:pic>
        <p:nvPicPr>
          <p:cNvPr id="8" name="Picture 7"/>
          <p:cNvPicPr>
            <a:picLocks noChangeAspect="1"/>
          </p:cNvPicPr>
          <p:nvPr/>
        </p:nvPicPr>
        <p:blipFill>
          <a:blip r:embed="rId3"/>
          <a:stretch>
            <a:fillRect/>
          </a:stretch>
        </p:blipFill>
        <p:spPr>
          <a:xfrm>
            <a:off x="1412930" y="2134197"/>
            <a:ext cx="9309703" cy="4732430"/>
          </a:xfrm>
          <a:prstGeom prst="rect">
            <a:avLst/>
          </a:prstGeom>
        </p:spPr>
      </p:pic>
    </p:spTree>
    <p:extLst>
      <p:ext uri="{BB962C8B-B14F-4D97-AF65-F5344CB8AC3E}">
        <p14:creationId xmlns:p14="http://schemas.microsoft.com/office/powerpoint/2010/main" val="239646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728" y="3217188"/>
            <a:ext cx="5153610" cy="3200400"/>
          </a:xfrm>
          <a:prstGeom prst="rect">
            <a:avLst/>
          </a:prstGeom>
        </p:spPr>
      </p:pic>
      <p:sp>
        <p:nvSpPr>
          <p:cNvPr id="2" name="Title 1"/>
          <p:cNvSpPr>
            <a:spLocks noGrp="1"/>
          </p:cNvSpPr>
          <p:nvPr>
            <p:ph type="title"/>
          </p:nvPr>
        </p:nvSpPr>
        <p:spPr/>
        <p:txBody>
          <a:bodyPr/>
          <a:lstStyle/>
          <a:p>
            <a:r>
              <a:rPr lang="en-US" dirty="0"/>
              <a:t>Data Understanding</a:t>
            </a:r>
          </a:p>
        </p:txBody>
      </p:sp>
      <p:sp>
        <p:nvSpPr>
          <p:cNvPr id="9" name="Content Placeholder 2"/>
          <p:cNvSpPr txBox="1">
            <a:spLocks/>
          </p:cNvSpPr>
          <p:nvPr/>
        </p:nvSpPr>
        <p:spPr>
          <a:xfrm>
            <a:off x="1240176" y="1066801"/>
            <a:ext cx="10178322" cy="9604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Most of the Drops are concentrated towards Manhattan</a:t>
            </a:r>
          </a:p>
          <a:p>
            <a:r>
              <a:rPr lang="en-US" dirty="0"/>
              <a:t>The trips at Manhattan mainly happens </a:t>
            </a:r>
            <a:r>
              <a:rPr lang="en-US"/>
              <a:t>at night.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728" y="3217188"/>
            <a:ext cx="5153610" cy="3200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3107" y="3245249"/>
            <a:ext cx="4888514" cy="3177533"/>
          </a:xfrm>
          <a:prstGeom prst="rect">
            <a:avLst/>
          </a:prstGeom>
        </p:spPr>
      </p:pic>
    </p:spTree>
    <p:extLst>
      <p:ext uri="{BB962C8B-B14F-4D97-AF65-F5344CB8AC3E}">
        <p14:creationId xmlns:p14="http://schemas.microsoft.com/office/powerpoint/2010/main" val="345927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9" name="Content Placeholder 2"/>
          <p:cNvSpPr txBox="1">
            <a:spLocks/>
          </p:cNvSpPr>
          <p:nvPr/>
        </p:nvSpPr>
        <p:spPr>
          <a:xfrm>
            <a:off x="1240176" y="1066801"/>
            <a:ext cx="10178322" cy="9604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b="1" dirty="0"/>
              <a:t>How did we make this happen?</a:t>
            </a:r>
          </a:p>
        </p:txBody>
      </p:sp>
      <p:sp>
        <p:nvSpPr>
          <p:cNvPr id="4" name="Content Placeholder 2"/>
          <p:cNvSpPr txBox="1">
            <a:spLocks/>
          </p:cNvSpPr>
          <p:nvPr/>
        </p:nvSpPr>
        <p:spPr>
          <a:xfrm>
            <a:off x="1349446" y="1754037"/>
            <a:ext cx="10178322" cy="45863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One of the key component of the dataset was to introduce geolocation to make the most of geo tag analysis.</a:t>
            </a:r>
          </a:p>
          <a:p>
            <a:r>
              <a:rPr lang="en-US" dirty="0"/>
              <a:t>In the latest few months the NYC Taxi cab data have changed their formats and have stopped sharing the geo location of evert pick and drop but share zones instead. </a:t>
            </a:r>
          </a:p>
          <a:p>
            <a:pPr lvl="1"/>
            <a:r>
              <a:rPr lang="en-US" dirty="0"/>
              <a:t>There is no other variable that would point at the exact location or we could impute from the duration of the cab since the direction of the cabs </a:t>
            </a:r>
            <a:r>
              <a:rPr lang="en-US" dirty="0" err="1"/>
              <a:t>trajection</a:t>
            </a:r>
            <a:r>
              <a:rPr lang="en-US" dirty="0"/>
              <a:t> is unknown. </a:t>
            </a:r>
          </a:p>
          <a:p>
            <a:pPr lvl="1"/>
            <a:r>
              <a:rPr lang="en-US" dirty="0"/>
              <a:t>Hence we settled with the zone latitude and longitude so that we can understand the volume of the traffic. </a:t>
            </a:r>
          </a:p>
          <a:p>
            <a:pPr lvl="1"/>
            <a:r>
              <a:rPr lang="en-US" dirty="0"/>
              <a:t>We also made use of the time variables to compute day of travel and duration of the travel. </a:t>
            </a:r>
          </a:p>
          <a:p>
            <a:pPr marL="457200" lvl="1" indent="0">
              <a:buNone/>
            </a:pPr>
            <a:endParaRPr lang="en-US" dirty="0"/>
          </a:p>
        </p:txBody>
      </p:sp>
    </p:spTree>
    <p:extLst>
      <p:ext uri="{BB962C8B-B14F-4D97-AF65-F5344CB8AC3E}">
        <p14:creationId xmlns:p14="http://schemas.microsoft.com/office/powerpoint/2010/main" val="382788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 Decision Tree</a:t>
            </a:r>
          </a:p>
        </p:txBody>
      </p:sp>
      <p:sp>
        <p:nvSpPr>
          <p:cNvPr id="9" name="Content Placeholder 2"/>
          <p:cNvSpPr txBox="1">
            <a:spLocks/>
          </p:cNvSpPr>
          <p:nvPr/>
        </p:nvSpPr>
        <p:spPr>
          <a:xfrm>
            <a:off x="1240176" y="1066801"/>
            <a:ext cx="10178322" cy="96040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Decision Tree : The Fare amount contributes to 80% of the total fare amount hence it is not surprising when the Fare amount was selected as an important feature in predicting the Total Fair. </a:t>
            </a:r>
          </a:p>
          <a:p>
            <a:r>
              <a:rPr lang="en-US" dirty="0"/>
              <a:t>Hence we took out Fare Amount and derived a second decision tree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269" r="4641"/>
          <a:stretch/>
        </p:blipFill>
        <p:spPr>
          <a:xfrm>
            <a:off x="1222428" y="2593874"/>
            <a:ext cx="4710238" cy="376905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340" r="4450"/>
          <a:stretch/>
        </p:blipFill>
        <p:spPr>
          <a:xfrm>
            <a:off x="6462150" y="2593875"/>
            <a:ext cx="5056953" cy="3769057"/>
          </a:xfrm>
          <a:prstGeom prst="rect">
            <a:avLst/>
          </a:prstGeom>
        </p:spPr>
      </p:pic>
      <p:pic>
        <p:nvPicPr>
          <p:cNvPr id="6" name="Picture 5"/>
          <p:cNvPicPr>
            <a:picLocks noChangeAspect="1"/>
          </p:cNvPicPr>
          <p:nvPr/>
        </p:nvPicPr>
        <p:blipFill>
          <a:blip r:embed="rId4"/>
          <a:stretch>
            <a:fillRect/>
          </a:stretch>
        </p:blipFill>
        <p:spPr>
          <a:xfrm>
            <a:off x="1244065" y="2061743"/>
            <a:ext cx="4699450" cy="559112"/>
          </a:xfrm>
          <a:prstGeom prst="rect">
            <a:avLst/>
          </a:prstGeom>
        </p:spPr>
      </p:pic>
      <p:pic>
        <p:nvPicPr>
          <p:cNvPr id="8" name="Picture 7"/>
          <p:cNvPicPr>
            <a:picLocks noChangeAspect="1"/>
          </p:cNvPicPr>
          <p:nvPr/>
        </p:nvPicPr>
        <p:blipFill>
          <a:blip r:embed="rId5"/>
          <a:stretch>
            <a:fillRect/>
          </a:stretch>
        </p:blipFill>
        <p:spPr>
          <a:xfrm>
            <a:off x="1255344" y="5771861"/>
            <a:ext cx="4988561" cy="578291"/>
          </a:xfrm>
          <a:prstGeom prst="rect">
            <a:avLst/>
          </a:prstGeom>
        </p:spPr>
      </p:pic>
      <p:pic>
        <p:nvPicPr>
          <p:cNvPr id="13" name="Picture 12"/>
          <p:cNvPicPr>
            <a:picLocks noChangeAspect="1"/>
          </p:cNvPicPr>
          <p:nvPr/>
        </p:nvPicPr>
        <p:blipFill>
          <a:blip r:embed="rId6"/>
          <a:stretch>
            <a:fillRect/>
          </a:stretch>
        </p:blipFill>
        <p:spPr>
          <a:xfrm>
            <a:off x="6458931" y="2115326"/>
            <a:ext cx="5038447" cy="479276"/>
          </a:xfrm>
          <a:prstGeom prst="rect">
            <a:avLst/>
          </a:prstGeom>
        </p:spPr>
      </p:pic>
      <p:pic>
        <p:nvPicPr>
          <p:cNvPr id="15" name="Picture 14"/>
          <p:cNvPicPr>
            <a:picLocks noChangeAspect="1"/>
          </p:cNvPicPr>
          <p:nvPr/>
        </p:nvPicPr>
        <p:blipFill>
          <a:blip r:embed="rId7"/>
          <a:stretch>
            <a:fillRect/>
          </a:stretch>
        </p:blipFill>
        <p:spPr>
          <a:xfrm>
            <a:off x="6458931" y="5848496"/>
            <a:ext cx="5487417" cy="509809"/>
          </a:xfrm>
          <a:prstGeom prst="rect">
            <a:avLst/>
          </a:prstGeom>
        </p:spPr>
      </p:pic>
    </p:spTree>
    <p:extLst>
      <p:ext uri="{BB962C8B-B14F-4D97-AF65-F5344CB8AC3E}">
        <p14:creationId xmlns:p14="http://schemas.microsoft.com/office/powerpoint/2010/main" val="419273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 Markov Chain</a:t>
            </a:r>
          </a:p>
        </p:txBody>
      </p:sp>
      <p:sp>
        <p:nvSpPr>
          <p:cNvPr id="9" name="Content Placeholder 2"/>
          <p:cNvSpPr txBox="1">
            <a:spLocks/>
          </p:cNvSpPr>
          <p:nvPr/>
        </p:nvSpPr>
        <p:spPr>
          <a:xfrm>
            <a:off x="1240176" y="1066801"/>
            <a:ext cx="10178322" cy="24959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The Markov Chain helps us estimate the volume of demand by zones with the help of the Transition Probability Matrix. </a:t>
            </a:r>
          </a:p>
          <a:p>
            <a:r>
              <a:rPr lang="en-US" dirty="0"/>
              <a:t>Since we know from the EDA that public tend to travel within the same taxi zone, it becomes important to estimate demand by zones. </a:t>
            </a:r>
          </a:p>
          <a:p>
            <a:r>
              <a:rPr lang="en-US" dirty="0"/>
              <a:t>We have estimated the demand to increase by 11% in July bringing up the revenue to  $16,41,206. </a:t>
            </a:r>
          </a:p>
          <a:p>
            <a:r>
              <a:rPr lang="en-US" dirty="0"/>
              <a:t> The Markov Chain enables us to estimate demand to the nth level i.e. by days of week, by date and by Hour, without worrying about over fitting the model. We are able to estimate demand from one state to another. </a:t>
            </a:r>
          </a:p>
        </p:txBody>
      </p:sp>
      <p:graphicFrame>
        <p:nvGraphicFramePr>
          <p:cNvPr id="7" name="Object 6"/>
          <p:cNvGraphicFramePr>
            <a:graphicFrameLocks noChangeAspect="1"/>
          </p:cNvGraphicFramePr>
          <p:nvPr>
            <p:extLst/>
          </p:nvPr>
        </p:nvGraphicFramePr>
        <p:xfrm>
          <a:off x="5043577" y="4628012"/>
          <a:ext cx="914400" cy="792163"/>
        </p:xfrm>
        <a:graphic>
          <a:graphicData uri="http://schemas.openxmlformats.org/presentationml/2006/ole">
            <mc:AlternateContent xmlns:mc="http://schemas.openxmlformats.org/markup-compatibility/2006">
              <mc:Choice xmlns:v="urn:schemas-microsoft-com:vml" Requires="v">
                <p:oleObj spid="_x0000_s3084"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5043577" y="4628012"/>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42344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9" name="Content Placeholder 2"/>
          <p:cNvSpPr txBox="1">
            <a:spLocks/>
          </p:cNvSpPr>
          <p:nvPr/>
        </p:nvSpPr>
        <p:spPr>
          <a:xfrm>
            <a:off x="1240176" y="1066801"/>
            <a:ext cx="10178322" cy="9604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b="1" dirty="0"/>
              <a:t>Network Analysis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470" r="22170" b="16722"/>
          <a:stretch/>
        </p:blipFill>
        <p:spPr>
          <a:xfrm>
            <a:off x="1252728" y="1544129"/>
            <a:ext cx="4511615" cy="4760026"/>
          </a:xfrm>
          <a:prstGeom prst="rect">
            <a:avLst/>
          </a:prstGeom>
        </p:spPr>
      </p:pic>
      <p:sp>
        <p:nvSpPr>
          <p:cNvPr id="4" name="Content Placeholder 2"/>
          <p:cNvSpPr txBox="1">
            <a:spLocks/>
          </p:cNvSpPr>
          <p:nvPr/>
        </p:nvSpPr>
        <p:spPr>
          <a:xfrm>
            <a:off x="1846318" y="2116346"/>
            <a:ext cx="2680270" cy="45863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1600" dirty="0"/>
              <a:t>We made use of </a:t>
            </a:r>
            <a:r>
              <a:rPr lang="en-US" sz="1600" dirty="0" err="1"/>
              <a:t>Igraph</a:t>
            </a:r>
            <a:r>
              <a:rPr lang="en-US" sz="1600" dirty="0"/>
              <a:t> to draw the network and see the number of nodes and edges from each geo location. </a:t>
            </a:r>
          </a:p>
          <a:p>
            <a:endParaRPr lang="en-US" sz="1600" dirty="0"/>
          </a:p>
        </p:txBody>
      </p:sp>
      <p:sp>
        <p:nvSpPr>
          <p:cNvPr id="5" name="Rectangle 4"/>
          <p:cNvSpPr/>
          <p:nvPr/>
        </p:nvSpPr>
        <p:spPr>
          <a:xfrm>
            <a:off x="4641349" y="2779025"/>
            <a:ext cx="1029449" cy="769441"/>
          </a:xfrm>
          <a:prstGeom prst="rect">
            <a:avLst/>
          </a:prstGeom>
        </p:spPr>
        <p:txBody>
          <a:bodyPr wrap="none">
            <a:spAutoFit/>
          </a:bodyPr>
          <a:lstStyle/>
          <a:p>
            <a:r>
              <a:rPr lang="en-US" sz="1100" dirty="0">
                <a:solidFill>
                  <a:schemeClr val="tx1">
                    <a:lumMod val="65000"/>
                    <a:lumOff val="35000"/>
                  </a:schemeClr>
                </a:solidFill>
              </a:rPr>
              <a:t>Willets Point </a:t>
            </a:r>
          </a:p>
          <a:p>
            <a:r>
              <a:rPr lang="en-US" sz="1100" dirty="0">
                <a:solidFill>
                  <a:schemeClr val="tx1">
                    <a:lumMod val="65000"/>
                    <a:lumOff val="35000"/>
                  </a:schemeClr>
                </a:solidFill>
              </a:rPr>
              <a:t>(Queens)</a:t>
            </a:r>
          </a:p>
          <a:p>
            <a:r>
              <a:rPr lang="en-US" sz="1100" dirty="0">
                <a:solidFill>
                  <a:schemeClr val="tx1">
                    <a:lumMod val="65000"/>
                    <a:lumOff val="35000"/>
                  </a:schemeClr>
                </a:solidFill>
              </a:rPr>
              <a:t>Industrial Area</a:t>
            </a:r>
          </a:p>
          <a:p>
            <a:endParaRPr lang="en-US" sz="1100" dirty="0">
              <a:solidFill>
                <a:schemeClr val="tx1">
                  <a:lumMod val="65000"/>
                  <a:lumOff val="35000"/>
                </a:schemeClr>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9897" r="20642"/>
          <a:stretch/>
        </p:blipFill>
        <p:spPr>
          <a:xfrm>
            <a:off x="6270915" y="1544129"/>
            <a:ext cx="4641011" cy="4620270"/>
          </a:xfrm>
          <a:prstGeom prst="rect">
            <a:avLst/>
          </a:prstGeom>
        </p:spPr>
      </p:pic>
      <p:sp>
        <p:nvSpPr>
          <p:cNvPr id="8" name="Content Placeholder 2"/>
          <p:cNvSpPr txBox="1">
            <a:spLocks/>
          </p:cNvSpPr>
          <p:nvPr/>
        </p:nvSpPr>
        <p:spPr>
          <a:xfrm>
            <a:off x="9014101" y="2587926"/>
            <a:ext cx="1830660" cy="45863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1600" dirty="0"/>
              <a:t>With the help of community detection we tried to cluster each zones so that products can be designed for these specific clusters of zones. </a:t>
            </a:r>
          </a:p>
        </p:txBody>
      </p:sp>
    </p:spTree>
    <p:extLst>
      <p:ext uri="{BB962C8B-B14F-4D97-AF65-F5344CB8AC3E}">
        <p14:creationId xmlns:p14="http://schemas.microsoft.com/office/powerpoint/2010/main" val="692746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29" y="1485723"/>
            <a:ext cx="9779698" cy="5266776"/>
          </a:xfrm>
          <a:prstGeom prst="rect">
            <a:avLst/>
          </a:prstGeom>
        </p:spPr>
      </p:pic>
      <p:sp>
        <p:nvSpPr>
          <p:cNvPr id="2" name="Title 1"/>
          <p:cNvSpPr>
            <a:spLocks noGrp="1"/>
          </p:cNvSpPr>
          <p:nvPr>
            <p:ph type="title"/>
          </p:nvPr>
        </p:nvSpPr>
        <p:spPr/>
        <p:txBody>
          <a:bodyPr/>
          <a:lstStyle/>
          <a:p>
            <a:r>
              <a:rPr lang="en-US" dirty="0"/>
              <a:t>Modeling</a:t>
            </a:r>
          </a:p>
        </p:txBody>
      </p:sp>
      <p:sp>
        <p:nvSpPr>
          <p:cNvPr id="9" name="Content Placeholder 2"/>
          <p:cNvSpPr txBox="1">
            <a:spLocks/>
          </p:cNvSpPr>
          <p:nvPr/>
        </p:nvSpPr>
        <p:spPr>
          <a:xfrm>
            <a:off x="1240176" y="1066801"/>
            <a:ext cx="10178322" cy="9604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b="1" dirty="0"/>
              <a:t>Network Analysis (</a:t>
            </a:r>
            <a:r>
              <a:rPr lang="en-US" b="1" dirty="0" err="1"/>
              <a:t>Tkplot</a:t>
            </a:r>
            <a:r>
              <a:rPr lang="en-US" b="1" dirty="0"/>
              <a:t>)</a:t>
            </a:r>
          </a:p>
        </p:txBody>
      </p:sp>
      <p:sp>
        <p:nvSpPr>
          <p:cNvPr id="8" name="Content Placeholder 2"/>
          <p:cNvSpPr txBox="1">
            <a:spLocks/>
          </p:cNvSpPr>
          <p:nvPr/>
        </p:nvSpPr>
        <p:spPr>
          <a:xfrm>
            <a:off x="7806906" y="2027208"/>
            <a:ext cx="3037855" cy="51470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1600" dirty="0"/>
              <a:t>The earlier networks were extremely difficult to understand and interpret from. Hence with the help of TK plot we could create an interactive network so that we can understand the relationship between nodes and the edges connecting them. </a:t>
            </a:r>
          </a:p>
          <a:p>
            <a:r>
              <a:rPr lang="en-US" sz="1600" dirty="0"/>
              <a:t>With this application we were even able rotate the network enabling us to see every possible connection in real time. </a:t>
            </a:r>
          </a:p>
          <a:p>
            <a:pPr marL="0" indent="0">
              <a:buNone/>
            </a:pPr>
            <a:r>
              <a:rPr lang="en-US" sz="1600" dirty="0"/>
              <a:t> </a:t>
            </a:r>
          </a:p>
        </p:txBody>
      </p:sp>
    </p:spTree>
    <p:extLst>
      <p:ext uri="{BB962C8B-B14F-4D97-AF65-F5344CB8AC3E}">
        <p14:creationId xmlns:p14="http://schemas.microsoft.com/office/powerpoint/2010/main" val="269991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2065333"/>
            <a:ext cx="9526329" cy="4763165"/>
          </a:xfrm>
          <a:prstGeom prst="rect">
            <a:avLst/>
          </a:prstGeom>
        </p:spPr>
      </p:pic>
      <p:sp>
        <p:nvSpPr>
          <p:cNvPr id="2" name="Title 1"/>
          <p:cNvSpPr>
            <a:spLocks noGrp="1"/>
          </p:cNvSpPr>
          <p:nvPr>
            <p:ph type="title"/>
          </p:nvPr>
        </p:nvSpPr>
        <p:spPr/>
        <p:txBody>
          <a:bodyPr/>
          <a:lstStyle/>
          <a:p>
            <a:r>
              <a:rPr lang="en-US" dirty="0"/>
              <a:t>Modeling</a:t>
            </a:r>
          </a:p>
        </p:txBody>
      </p:sp>
      <p:sp>
        <p:nvSpPr>
          <p:cNvPr id="8" name="Content Placeholder 2"/>
          <p:cNvSpPr txBox="1">
            <a:spLocks/>
          </p:cNvSpPr>
          <p:nvPr/>
        </p:nvSpPr>
        <p:spPr>
          <a:xfrm>
            <a:off x="1112808" y="1145011"/>
            <a:ext cx="10110158" cy="51470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1600" dirty="0"/>
              <a:t>The network model suggested 15 clusters of Taxi Zones which would be very difficult to manage. </a:t>
            </a:r>
          </a:p>
        </p:txBody>
      </p:sp>
    </p:spTree>
    <p:extLst>
      <p:ext uri="{BB962C8B-B14F-4D97-AF65-F5344CB8AC3E}">
        <p14:creationId xmlns:p14="http://schemas.microsoft.com/office/powerpoint/2010/main" val="122003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a:t>
            </a:r>
          </a:p>
        </p:txBody>
      </p:sp>
      <p:sp>
        <p:nvSpPr>
          <p:cNvPr id="8" name="Content Placeholder 2"/>
          <p:cNvSpPr txBox="1">
            <a:spLocks/>
          </p:cNvSpPr>
          <p:nvPr/>
        </p:nvSpPr>
        <p:spPr>
          <a:xfrm>
            <a:off x="1112808" y="1145011"/>
            <a:ext cx="10110158" cy="51470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1600" dirty="0"/>
              <a:t>Based on the weight of each node and edge we were able to build the following 6 clusters for the NYC Taxi.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728" y="1670498"/>
            <a:ext cx="7382314" cy="4798503"/>
          </a:xfrm>
          <a:prstGeom prst="rect">
            <a:avLst/>
          </a:prstGeom>
        </p:spPr>
      </p:pic>
    </p:spTree>
    <p:extLst>
      <p:ext uri="{BB962C8B-B14F-4D97-AF65-F5344CB8AC3E}">
        <p14:creationId xmlns:p14="http://schemas.microsoft.com/office/powerpoint/2010/main" val="357634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idx="1"/>
          </p:nvPr>
        </p:nvSpPr>
        <p:spPr>
          <a:xfrm>
            <a:off x="1251678" y="1978764"/>
            <a:ext cx="10419862" cy="4076672"/>
          </a:xfrm>
        </p:spPr>
        <p:txBody>
          <a:bodyPr>
            <a:normAutofit fontScale="92500"/>
          </a:bodyPr>
          <a:lstStyle/>
          <a:p>
            <a:r>
              <a:rPr lang="en-US" dirty="0"/>
              <a:t>Each Month the New York Cabs generate 800,000 KB data. </a:t>
            </a:r>
          </a:p>
          <a:p>
            <a:r>
              <a:rPr lang="en-US" dirty="0"/>
              <a:t>The Dataset consists of the following variables {</a:t>
            </a:r>
            <a:r>
              <a:rPr lang="en-US" dirty="0" err="1"/>
              <a:t>VendorID</a:t>
            </a:r>
            <a:r>
              <a:rPr lang="en-US" dirty="0"/>
              <a:t>, PU &amp; Drop time, Number of Passengers, Trip Distance Rate Code ID, Store and </a:t>
            </a:r>
            <a:r>
              <a:rPr lang="en-US" dirty="0" err="1"/>
              <a:t>Fwd</a:t>
            </a:r>
            <a:r>
              <a:rPr lang="en-US" dirty="0"/>
              <a:t> Flag, Pick-up and Drop </a:t>
            </a:r>
            <a:r>
              <a:rPr lang="en-US" dirty="0" err="1"/>
              <a:t>LocationID</a:t>
            </a:r>
            <a:r>
              <a:rPr lang="en-US" dirty="0"/>
              <a:t>, Payment Type, Fare Amount, Extra, MTA Tax, Tip amount, Tolls amount, Improvement surcharge &amp; Total Amount.}</a:t>
            </a:r>
          </a:p>
          <a:p>
            <a:r>
              <a:rPr lang="en-US" dirty="0"/>
              <a:t>To this dataset we added the following variables {Day of Pick-up &amp; Drop, Pick-up and Drop </a:t>
            </a:r>
            <a:r>
              <a:rPr lang="en-US" dirty="0" err="1"/>
              <a:t>Lat</a:t>
            </a:r>
            <a:r>
              <a:rPr lang="en-US" dirty="0"/>
              <a:t> and Longitude, Duration of the Trip in Min}</a:t>
            </a:r>
          </a:p>
          <a:p>
            <a:r>
              <a:rPr lang="en-US" dirty="0"/>
              <a:t>We used the 3 Months data and between Random sampling and Stratified Sampling, we decided to take up stratified sampling. We drew proportion from Pick-up Location ID as it represents the volume of demand by zone at a given time. </a:t>
            </a:r>
          </a:p>
          <a:p>
            <a:r>
              <a:rPr lang="en-US" dirty="0"/>
              <a:t>We combined the 3 month sample dataset and allocated 70% for Training and 30% for Testing.</a:t>
            </a:r>
            <a:br>
              <a:rPr lang="en-US" dirty="0"/>
            </a:br>
            <a:r>
              <a:rPr lang="en-US" dirty="0"/>
              <a:t> </a:t>
            </a:r>
          </a:p>
          <a:p>
            <a:endParaRPr lang="en-US" dirty="0"/>
          </a:p>
        </p:txBody>
      </p:sp>
      <p:sp>
        <p:nvSpPr>
          <p:cNvPr id="4" name="Content Placeholder 2"/>
          <p:cNvSpPr txBox="1">
            <a:spLocks/>
          </p:cNvSpPr>
          <p:nvPr/>
        </p:nvSpPr>
        <p:spPr>
          <a:xfrm>
            <a:off x="1240176" y="1066801"/>
            <a:ext cx="10178322" cy="9604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b="1" dirty="0"/>
              <a:t>Method – Where were we heading?</a:t>
            </a:r>
          </a:p>
        </p:txBody>
      </p:sp>
    </p:spTree>
    <p:extLst>
      <p:ext uri="{BB962C8B-B14F-4D97-AF65-F5344CB8AC3E}">
        <p14:creationId xmlns:p14="http://schemas.microsoft.com/office/powerpoint/2010/main" val="1532062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6" name="Text Placeholder 5"/>
          <p:cNvSpPr>
            <a:spLocks noGrp="1"/>
          </p:cNvSpPr>
          <p:nvPr>
            <p:ph type="body" idx="1"/>
          </p:nvPr>
        </p:nvSpPr>
        <p:spPr>
          <a:xfrm>
            <a:off x="1251678" y="1293865"/>
            <a:ext cx="4800600" cy="632529"/>
          </a:xfrm>
        </p:spPr>
        <p:txBody>
          <a:bodyPr/>
          <a:lstStyle/>
          <a:p>
            <a:r>
              <a:rPr lang="en-US" dirty="0"/>
              <a:t>Message – What did we discover?</a:t>
            </a:r>
          </a:p>
        </p:txBody>
      </p:sp>
      <p:sp>
        <p:nvSpPr>
          <p:cNvPr id="3" name="Content Placeholder 2"/>
          <p:cNvSpPr>
            <a:spLocks noGrp="1"/>
          </p:cNvSpPr>
          <p:nvPr>
            <p:ph sz="half" idx="2"/>
          </p:nvPr>
        </p:nvSpPr>
        <p:spPr>
          <a:xfrm>
            <a:off x="1257300" y="2003332"/>
            <a:ext cx="4800600" cy="4854667"/>
          </a:xfrm>
        </p:spPr>
        <p:txBody>
          <a:bodyPr>
            <a:normAutofit fontScale="70000" lnSpcReduction="20000"/>
          </a:bodyPr>
          <a:lstStyle/>
          <a:p>
            <a:r>
              <a:rPr lang="en-US" dirty="0"/>
              <a:t>One of the key points we discovered in the dataset is that majority of the cabs circle within a single taxi zones, very rarely do they move from one zone to another, hence it would be easier to manage demand by zones. </a:t>
            </a:r>
          </a:p>
          <a:p>
            <a:pPr lvl="1"/>
            <a:r>
              <a:rPr lang="en-US" dirty="0"/>
              <a:t>Fare cabs are normally used for short distance and commute that takes less time (AVG Fare Price is 14$). </a:t>
            </a:r>
          </a:p>
          <a:p>
            <a:pPr lvl="1"/>
            <a:r>
              <a:rPr lang="en-US" dirty="0"/>
              <a:t>Most of the commute happens in the night time not during the day time, hence it in intuitive why people prefer taking single passenger trips and not shared drive. </a:t>
            </a:r>
          </a:p>
          <a:p>
            <a:r>
              <a:rPr lang="en-US" dirty="0"/>
              <a:t>We also noticed that the Number of passengers in the cab varies by the day in the week. </a:t>
            </a:r>
          </a:p>
          <a:p>
            <a:pPr lvl="1"/>
            <a:r>
              <a:rPr lang="en-US" dirty="0"/>
              <a:t>On Monday to Thursday: Manhattan &amp; Financial district is densely covered by cabs transporting 1-2 passengers </a:t>
            </a:r>
          </a:p>
          <a:p>
            <a:pPr lvl="1"/>
            <a:r>
              <a:rPr lang="en-US" dirty="0"/>
              <a:t>On Friday to Sunday : The number of passengers per trip increases over the weekend. </a:t>
            </a:r>
          </a:p>
          <a:p>
            <a:pPr lvl="1"/>
            <a:r>
              <a:rPr lang="en-US" dirty="0"/>
              <a:t>Most of the drop location is towards Manhattan &amp; both NYC Airport </a:t>
            </a:r>
          </a:p>
          <a:p>
            <a:r>
              <a:rPr lang="en-US" dirty="0"/>
              <a:t>Based on the network and the number of edges we were able to identify 5 distinct clusters also known as community clusters of a network. </a:t>
            </a:r>
          </a:p>
        </p:txBody>
      </p:sp>
      <p:sp>
        <p:nvSpPr>
          <p:cNvPr id="7" name="Text Placeholder 6"/>
          <p:cNvSpPr>
            <a:spLocks noGrp="1"/>
          </p:cNvSpPr>
          <p:nvPr>
            <p:ph type="body" sz="quarter" idx="3"/>
          </p:nvPr>
        </p:nvSpPr>
        <p:spPr>
          <a:xfrm>
            <a:off x="6633864" y="1293865"/>
            <a:ext cx="4800600" cy="632529"/>
          </a:xfrm>
        </p:spPr>
        <p:txBody>
          <a:bodyPr/>
          <a:lstStyle/>
          <a:p>
            <a:r>
              <a:rPr lang="en-US" dirty="0"/>
              <a:t>Message – What do we recommend?</a:t>
            </a:r>
          </a:p>
        </p:txBody>
      </p:sp>
      <p:sp>
        <p:nvSpPr>
          <p:cNvPr id="8" name="Content Placeholder 7"/>
          <p:cNvSpPr>
            <a:spLocks noGrp="1"/>
          </p:cNvSpPr>
          <p:nvPr>
            <p:ph sz="quarter" idx="4"/>
          </p:nvPr>
        </p:nvSpPr>
        <p:spPr>
          <a:xfrm>
            <a:off x="6625238" y="2003333"/>
            <a:ext cx="4800600" cy="4423345"/>
          </a:xfrm>
        </p:spPr>
        <p:txBody>
          <a:bodyPr>
            <a:normAutofit fontScale="77500" lnSpcReduction="20000"/>
          </a:bodyPr>
          <a:lstStyle/>
          <a:p>
            <a:r>
              <a:rPr lang="en-US" dirty="0"/>
              <a:t>Based on the observations we would like to propose the following:</a:t>
            </a:r>
          </a:p>
          <a:p>
            <a:pPr lvl="1"/>
            <a:r>
              <a:rPr lang="en-US" dirty="0"/>
              <a:t>Creating shared taxi for week days particularly in the Manhattan Zone. </a:t>
            </a:r>
          </a:p>
          <a:p>
            <a:pPr lvl="1"/>
            <a:r>
              <a:rPr lang="en-US" dirty="0"/>
              <a:t>Increase the frequency of shared cabs within the same taxi zones, why we don’t recommend shared traveling is because these are mostly might night travel and customers may not feel safe sharing their cabs at night. </a:t>
            </a:r>
          </a:p>
          <a:p>
            <a:pPr lvl="1"/>
            <a:r>
              <a:rPr lang="en-US" dirty="0"/>
              <a:t>Introduce shuttle bus to accommodate more than 6 passengers to  ensure more people are transported to Financial District and Lower Manhattan, hence reducing road congestion.  </a:t>
            </a:r>
          </a:p>
          <a:p>
            <a:pPr lvl="1"/>
            <a:r>
              <a:rPr lang="en-US" dirty="0"/>
              <a:t>Offer lower taxi fares from Friday to Sunday to Bronx, Brooklyn and State Island to induce more demand over the weekend. </a:t>
            </a:r>
          </a:p>
          <a:p>
            <a:pPr lvl="1"/>
            <a:r>
              <a:rPr lang="en-US" dirty="0"/>
              <a:t>Frequency of Cabs should be increase for Airport Travel as demand is estimated to increase in these 2 zones “JFK Airport ” &amp; “LaGuardia Airport”</a:t>
            </a:r>
          </a:p>
          <a:p>
            <a:pPr marL="457200" lvl="1" indent="0">
              <a:buNone/>
            </a:pPr>
            <a:endParaRPr lang="en-US" dirty="0"/>
          </a:p>
          <a:p>
            <a:pPr lvl="1"/>
            <a:endParaRPr lang="en-US" dirty="0"/>
          </a:p>
        </p:txBody>
      </p:sp>
    </p:spTree>
    <p:extLst>
      <p:ext uri="{BB962C8B-B14F-4D97-AF65-F5344CB8AC3E}">
        <p14:creationId xmlns:p14="http://schemas.microsoft.com/office/powerpoint/2010/main" val="3281777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435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6" name="Text Placeholder 5"/>
          <p:cNvSpPr>
            <a:spLocks noGrp="1"/>
          </p:cNvSpPr>
          <p:nvPr>
            <p:ph type="body" idx="1"/>
          </p:nvPr>
        </p:nvSpPr>
        <p:spPr>
          <a:xfrm>
            <a:off x="1251678" y="1293865"/>
            <a:ext cx="4800600" cy="632529"/>
          </a:xfrm>
        </p:spPr>
        <p:txBody>
          <a:bodyPr/>
          <a:lstStyle/>
          <a:p>
            <a:r>
              <a:rPr lang="en-US" dirty="0"/>
              <a:t>Models How did we get there?</a:t>
            </a:r>
          </a:p>
        </p:txBody>
      </p:sp>
      <p:sp>
        <p:nvSpPr>
          <p:cNvPr id="3" name="Content Placeholder 2"/>
          <p:cNvSpPr>
            <a:spLocks noGrp="1"/>
          </p:cNvSpPr>
          <p:nvPr>
            <p:ph sz="half" idx="2"/>
          </p:nvPr>
        </p:nvSpPr>
        <p:spPr>
          <a:xfrm>
            <a:off x="1248674" y="2003333"/>
            <a:ext cx="4800600" cy="4423345"/>
          </a:xfrm>
        </p:spPr>
        <p:txBody>
          <a:bodyPr>
            <a:normAutofit/>
          </a:bodyPr>
          <a:lstStyle/>
          <a:p>
            <a:r>
              <a:rPr lang="en-US" dirty="0"/>
              <a:t>We made use of the following model in our analysis. </a:t>
            </a:r>
          </a:p>
          <a:p>
            <a:pPr lvl="1"/>
            <a:r>
              <a:rPr lang="en-US" dirty="0"/>
              <a:t>Markov Chain </a:t>
            </a:r>
          </a:p>
          <a:p>
            <a:pPr lvl="1"/>
            <a:r>
              <a:rPr lang="en-US" dirty="0"/>
              <a:t>Decision Tree</a:t>
            </a:r>
          </a:p>
          <a:p>
            <a:pPr lvl="1"/>
            <a:r>
              <a:rPr lang="en-US" dirty="0"/>
              <a:t>Network Analysis</a:t>
            </a:r>
          </a:p>
          <a:p>
            <a:pPr lvl="1"/>
            <a:r>
              <a:rPr lang="en-US" dirty="0"/>
              <a:t>Network Clustering</a:t>
            </a:r>
          </a:p>
          <a:p>
            <a:pPr lvl="1"/>
            <a:endParaRPr lang="en-US" dirty="0"/>
          </a:p>
          <a:p>
            <a:pPr lvl="1"/>
            <a:endParaRPr lang="en-US" dirty="0"/>
          </a:p>
          <a:p>
            <a:pPr marL="457200" lvl="1" indent="0">
              <a:buNone/>
            </a:pPr>
            <a:endParaRPr lang="en-US" dirty="0"/>
          </a:p>
        </p:txBody>
      </p:sp>
      <p:sp>
        <p:nvSpPr>
          <p:cNvPr id="7" name="Text Placeholder 6"/>
          <p:cNvSpPr>
            <a:spLocks noGrp="1"/>
          </p:cNvSpPr>
          <p:nvPr>
            <p:ph type="body" sz="quarter" idx="3"/>
          </p:nvPr>
        </p:nvSpPr>
        <p:spPr>
          <a:xfrm>
            <a:off x="6633864" y="1293865"/>
            <a:ext cx="4800600" cy="632529"/>
          </a:xfrm>
        </p:spPr>
        <p:txBody>
          <a:bodyPr/>
          <a:lstStyle/>
          <a:p>
            <a:r>
              <a:rPr lang="en-US" dirty="0"/>
              <a:t>Means – How did we discovered this?</a:t>
            </a:r>
          </a:p>
        </p:txBody>
      </p:sp>
      <p:sp>
        <p:nvSpPr>
          <p:cNvPr id="8" name="Content Placeholder 7"/>
          <p:cNvSpPr>
            <a:spLocks noGrp="1"/>
          </p:cNvSpPr>
          <p:nvPr>
            <p:ph sz="quarter" idx="4"/>
          </p:nvPr>
        </p:nvSpPr>
        <p:spPr>
          <a:xfrm>
            <a:off x="6633864" y="2003333"/>
            <a:ext cx="4800600" cy="4423345"/>
          </a:xfrm>
        </p:spPr>
        <p:txBody>
          <a:bodyPr>
            <a:normAutofit/>
          </a:bodyPr>
          <a:lstStyle/>
          <a:p>
            <a:r>
              <a:rPr lang="en-US" dirty="0"/>
              <a:t>We used the following API and Packages to enable the analysis listed:</a:t>
            </a:r>
          </a:p>
          <a:p>
            <a:pPr lvl="1"/>
            <a:r>
              <a:rPr lang="en-US" dirty="0"/>
              <a:t>Google Map API, </a:t>
            </a:r>
          </a:p>
          <a:p>
            <a:pPr lvl="1"/>
            <a:r>
              <a:rPr lang="en-US" dirty="0" err="1"/>
              <a:t>Igraph</a:t>
            </a:r>
            <a:endParaRPr lang="en-US" dirty="0"/>
          </a:p>
          <a:p>
            <a:pPr lvl="2"/>
            <a:r>
              <a:rPr lang="en-US" dirty="0"/>
              <a:t>Nodes and Edge</a:t>
            </a:r>
          </a:p>
          <a:p>
            <a:pPr lvl="2"/>
            <a:r>
              <a:rPr lang="en-US" dirty="0" err="1"/>
              <a:t>Tkplot</a:t>
            </a:r>
            <a:r>
              <a:rPr lang="en-US" dirty="0"/>
              <a:t> (interactive network graph)</a:t>
            </a:r>
          </a:p>
          <a:p>
            <a:pPr lvl="2"/>
            <a:r>
              <a:rPr lang="en-US" dirty="0" err="1"/>
              <a:t>Dendogram</a:t>
            </a:r>
            <a:r>
              <a:rPr lang="en-US" dirty="0"/>
              <a:t> </a:t>
            </a:r>
          </a:p>
          <a:p>
            <a:pPr lvl="2"/>
            <a:r>
              <a:rPr lang="en-US" dirty="0"/>
              <a:t>Community Cluster</a:t>
            </a:r>
          </a:p>
          <a:p>
            <a:pPr lvl="1"/>
            <a:r>
              <a:rPr lang="en-US" dirty="0" err="1"/>
              <a:t>Markovchain</a:t>
            </a:r>
            <a:endParaRPr lang="en-US" dirty="0"/>
          </a:p>
          <a:p>
            <a:pPr lvl="1"/>
            <a:r>
              <a:rPr lang="en-US" dirty="0" err="1"/>
              <a:t>Rpart</a:t>
            </a:r>
            <a:endParaRPr lang="en-US" dirty="0"/>
          </a:p>
          <a:p>
            <a:pPr lvl="1"/>
            <a:r>
              <a:rPr lang="en-US" dirty="0"/>
              <a:t>Caret</a:t>
            </a:r>
          </a:p>
          <a:p>
            <a:pPr marL="457200" lvl="1" indent="0">
              <a:buNone/>
            </a:pPr>
            <a:endParaRPr lang="en-US" dirty="0"/>
          </a:p>
        </p:txBody>
      </p:sp>
    </p:spTree>
    <p:extLst>
      <p:ext uri="{BB962C8B-B14F-4D97-AF65-F5344CB8AC3E}">
        <p14:creationId xmlns:p14="http://schemas.microsoft.com/office/powerpoint/2010/main" val="98805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with a purpose</a:t>
            </a:r>
          </a:p>
        </p:txBody>
      </p:sp>
    </p:spTree>
    <p:extLst>
      <p:ext uri="{BB962C8B-B14F-4D97-AF65-F5344CB8AC3E}">
        <p14:creationId xmlns:p14="http://schemas.microsoft.com/office/powerpoint/2010/main" val="11588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6" name="Text Placeholder 5"/>
          <p:cNvSpPr>
            <a:spLocks noGrp="1"/>
          </p:cNvSpPr>
          <p:nvPr>
            <p:ph type="body" idx="1"/>
          </p:nvPr>
        </p:nvSpPr>
        <p:spPr>
          <a:xfrm>
            <a:off x="1251678" y="1293865"/>
            <a:ext cx="4800600" cy="632529"/>
          </a:xfrm>
        </p:spPr>
        <p:txBody>
          <a:bodyPr/>
          <a:lstStyle/>
          <a:p>
            <a:r>
              <a:rPr lang="en-US" dirty="0"/>
              <a:t>Business Understanding</a:t>
            </a:r>
          </a:p>
        </p:txBody>
      </p:sp>
      <p:sp>
        <p:nvSpPr>
          <p:cNvPr id="3" name="Content Placeholder 2"/>
          <p:cNvSpPr>
            <a:spLocks noGrp="1"/>
          </p:cNvSpPr>
          <p:nvPr>
            <p:ph sz="half" idx="2"/>
          </p:nvPr>
        </p:nvSpPr>
        <p:spPr>
          <a:xfrm>
            <a:off x="1257300" y="2003333"/>
            <a:ext cx="4470640" cy="4423345"/>
          </a:xfrm>
        </p:spPr>
        <p:txBody>
          <a:bodyPr>
            <a:normAutofit/>
          </a:bodyPr>
          <a:lstStyle/>
          <a:p>
            <a:r>
              <a:rPr lang="en-US" dirty="0"/>
              <a:t>The objective is to optimize the network of New York cabs with 2 main outcome</a:t>
            </a:r>
          </a:p>
          <a:p>
            <a:pPr lvl="1"/>
            <a:r>
              <a:rPr lang="en-US" dirty="0"/>
              <a:t>Use of city cabs to reduce the congestions on the road </a:t>
            </a:r>
          </a:p>
          <a:p>
            <a:pPr lvl="1"/>
            <a:r>
              <a:rPr lang="en-US" dirty="0"/>
              <a:t>Better use the resources for the ever growing population in the city which is true for any metropolitan city. </a:t>
            </a:r>
          </a:p>
          <a:p>
            <a:r>
              <a:rPr lang="en-US" dirty="0"/>
              <a:t>The main stakeholders would new transportation company (since the NYC is a duopoly) and city planners. </a:t>
            </a:r>
          </a:p>
        </p:txBody>
      </p:sp>
      <p:sp>
        <p:nvSpPr>
          <p:cNvPr id="5" name="AutoShape 2" descr="Image result for new york ca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Image result for new york c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406" y="1610129"/>
            <a:ext cx="5262814" cy="3508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76979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Requirements &amp; Collections</a:t>
            </a:r>
          </a:p>
        </p:txBody>
      </p:sp>
      <p:sp>
        <p:nvSpPr>
          <p:cNvPr id="3" name="Content Placeholder 2"/>
          <p:cNvSpPr>
            <a:spLocks noGrp="1"/>
          </p:cNvSpPr>
          <p:nvPr>
            <p:ph sz="half" idx="2"/>
          </p:nvPr>
        </p:nvSpPr>
        <p:spPr>
          <a:xfrm>
            <a:off x="1257300" y="2003333"/>
            <a:ext cx="10168128" cy="4423345"/>
          </a:xfrm>
        </p:spPr>
        <p:txBody>
          <a:bodyPr>
            <a:normAutofit/>
          </a:bodyPr>
          <a:lstStyle/>
          <a:p>
            <a:r>
              <a:rPr lang="en-US" dirty="0"/>
              <a:t>As mentioned in the briefing document we made use of the TLC cab data available on (</a:t>
            </a:r>
            <a:r>
              <a:rPr lang="en-US" dirty="0">
                <a:hlinkClick r:id="rId2"/>
              </a:rPr>
              <a:t>http://www.nyc.gov/html/tlc/html/about/trip_record_data.shtml</a:t>
            </a:r>
            <a:r>
              <a:rPr lang="en-US" dirty="0"/>
              <a:t>)</a:t>
            </a:r>
          </a:p>
          <a:p>
            <a:r>
              <a:rPr lang="en-US" dirty="0"/>
              <a:t>We used the 2018-04, 2018-05 &amp; 2018-06. </a:t>
            </a:r>
          </a:p>
          <a:p>
            <a:r>
              <a:rPr lang="en-US" dirty="0"/>
              <a:t>We also downloaded the zone taxi blocks from the same website. </a:t>
            </a:r>
          </a:p>
          <a:p>
            <a:r>
              <a:rPr lang="en-US" dirty="0"/>
              <a:t>We imported maps and geo- coordinates from Google map and </a:t>
            </a:r>
            <a:r>
              <a:rPr lang="en-US" dirty="0" err="1"/>
              <a:t>ggmap</a:t>
            </a:r>
            <a:r>
              <a:rPr lang="en-US" dirty="0"/>
              <a:t>. </a:t>
            </a:r>
          </a:p>
          <a:p>
            <a:r>
              <a:rPr lang="en-US" dirty="0"/>
              <a:t>We combined these 3 database for our analysis. </a:t>
            </a:r>
          </a:p>
        </p:txBody>
      </p:sp>
    </p:spTree>
    <p:extLst>
      <p:ext uri="{BB962C8B-B14F-4D97-AF65-F5344CB8AC3E}">
        <p14:creationId xmlns:p14="http://schemas.microsoft.com/office/powerpoint/2010/main" val="331522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the dots</a:t>
            </a:r>
          </a:p>
        </p:txBody>
      </p:sp>
      <p:sp>
        <p:nvSpPr>
          <p:cNvPr id="3" name="Text Placeholder 2"/>
          <p:cNvSpPr>
            <a:spLocks noGrp="1"/>
          </p:cNvSpPr>
          <p:nvPr>
            <p:ph type="body" idx="1"/>
          </p:nvPr>
        </p:nvSpPr>
        <p:spPr/>
        <p:txBody>
          <a:bodyPr/>
          <a:lstStyle/>
          <a:p>
            <a:r>
              <a:rPr lang="en-US" dirty="0"/>
              <a:t>Data understanding</a:t>
            </a:r>
          </a:p>
        </p:txBody>
      </p:sp>
    </p:spTree>
    <p:extLst>
      <p:ext uri="{BB962C8B-B14F-4D97-AF65-F5344CB8AC3E}">
        <p14:creationId xmlns:p14="http://schemas.microsoft.com/office/powerpoint/2010/main" val="195820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9" name="Content Placeholder 2"/>
          <p:cNvSpPr txBox="1">
            <a:spLocks/>
          </p:cNvSpPr>
          <p:nvPr/>
        </p:nvSpPr>
        <p:spPr>
          <a:xfrm>
            <a:off x="1240176" y="1066801"/>
            <a:ext cx="10178322" cy="96040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1800" dirty="0"/>
              <a:t>On Monday and Tuesday the volume trips are the same relatively low in the beginning of the week. Mostly moving from Manhattan to Brooklyn </a:t>
            </a:r>
          </a:p>
          <a:p>
            <a:r>
              <a:rPr lang="en-US" sz="1800" dirty="0"/>
              <a:t>On Wednesday, Thursday &amp; Friday the volume of trips increase vs. Monday – Tuesday. </a:t>
            </a:r>
          </a:p>
          <a:p>
            <a:r>
              <a:rPr lang="en-US" sz="1800" dirty="0"/>
              <a:t>Trips on Sat and Sunday increase more towards Bronx, followed by Brooklyn and State Island. </a:t>
            </a:r>
          </a:p>
        </p:txBody>
      </p:sp>
      <p:grpSp>
        <p:nvGrpSpPr>
          <p:cNvPr id="20" name="Group 19"/>
          <p:cNvGrpSpPr/>
          <p:nvPr/>
        </p:nvGrpSpPr>
        <p:grpSpPr>
          <a:xfrm>
            <a:off x="1352525" y="1874517"/>
            <a:ext cx="9383434" cy="4620270"/>
            <a:chOff x="1352525" y="1874517"/>
            <a:chExt cx="9383434" cy="462027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525" y="1874517"/>
              <a:ext cx="9383434" cy="4620270"/>
            </a:xfrm>
            <a:prstGeom prst="rect">
              <a:avLst/>
            </a:prstGeom>
          </p:spPr>
        </p:pic>
        <p:sp>
          <p:nvSpPr>
            <p:cNvPr id="15" name="TextBox 14"/>
            <p:cNvSpPr txBox="1"/>
            <p:nvPr/>
          </p:nvSpPr>
          <p:spPr>
            <a:xfrm>
              <a:off x="8514272" y="5037826"/>
              <a:ext cx="1002839" cy="369332"/>
            </a:xfrm>
            <a:prstGeom prst="rect">
              <a:avLst/>
            </a:prstGeom>
            <a:noFill/>
          </p:spPr>
          <p:txBody>
            <a:bodyPr wrap="none" rtlCol="0">
              <a:spAutoFit/>
            </a:bodyPr>
            <a:lstStyle/>
            <a:p>
              <a:r>
                <a:rPr lang="en-US" dirty="0"/>
                <a:t>Drop-off</a:t>
              </a:r>
            </a:p>
          </p:txBody>
        </p:sp>
      </p:grpSp>
      <p:grpSp>
        <p:nvGrpSpPr>
          <p:cNvPr id="25" name="Group 24"/>
          <p:cNvGrpSpPr/>
          <p:nvPr/>
        </p:nvGrpSpPr>
        <p:grpSpPr>
          <a:xfrm>
            <a:off x="1352525" y="1874517"/>
            <a:ext cx="9383434" cy="4620270"/>
            <a:chOff x="1352525" y="1874517"/>
            <a:chExt cx="9383434" cy="462027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525" y="1874517"/>
              <a:ext cx="9383434" cy="4620270"/>
            </a:xfrm>
            <a:prstGeom prst="rect">
              <a:avLst/>
            </a:prstGeom>
          </p:spPr>
        </p:pic>
        <p:sp>
          <p:nvSpPr>
            <p:cNvPr id="23" name="TextBox 22"/>
            <p:cNvSpPr txBox="1"/>
            <p:nvPr/>
          </p:nvSpPr>
          <p:spPr>
            <a:xfrm>
              <a:off x="8514272" y="5046733"/>
              <a:ext cx="870751" cy="369332"/>
            </a:xfrm>
            <a:prstGeom prst="rect">
              <a:avLst/>
            </a:prstGeom>
            <a:noFill/>
          </p:spPr>
          <p:txBody>
            <a:bodyPr wrap="none" rtlCol="0">
              <a:spAutoFit/>
            </a:bodyPr>
            <a:lstStyle/>
            <a:p>
              <a:r>
                <a:rPr lang="en-US" dirty="0"/>
                <a:t>Pick-up</a:t>
              </a:r>
            </a:p>
          </p:txBody>
        </p:sp>
      </p:grpSp>
    </p:spTree>
    <p:extLst>
      <p:ext uri="{BB962C8B-B14F-4D97-AF65-F5344CB8AC3E}">
        <p14:creationId xmlns:p14="http://schemas.microsoft.com/office/powerpoint/2010/main" val="361934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361" y="2116053"/>
            <a:ext cx="9383434" cy="4620270"/>
          </a:xfrm>
          <a:prstGeom prst="rect">
            <a:avLst/>
          </a:prstGeom>
        </p:spPr>
      </p:pic>
      <p:sp>
        <p:nvSpPr>
          <p:cNvPr id="6" name="Content Placeholder 2"/>
          <p:cNvSpPr txBox="1">
            <a:spLocks/>
          </p:cNvSpPr>
          <p:nvPr/>
        </p:nvSpPr>
        <p:spPr>
          <a:xfrm>
            <a:off x="1240176" y="1066801"/>
            <a:ext cx="10178322" cy="9604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1800" dirty="0"/>
              <a:t>On Monday most commuters are single passenger commuters. </a:t>
            </a:r>
          </a:p>
          <a:p>
            <a:r>
              <a:rPr lang="en-US" sz="1800" dirty="0"/>
              <a:t>On Tuesday the number of passenger increases particularly in Brooklyn zone (directed to product design). </a:t>
            </a:r>
          </a:p>
          <a:p>
            <a:r>
              <a:rPr lang="en-US" sz="1800" dirty="0"/>
              <a:t>More single commuters are travelling in NYC on Wednesday &amp; Thursday increasing the volume on the roads. </a:t>
            </a:r>
          </a:p>
          <a:p>
            <a:r>
              <a:rPr lang="en-US" sz="1800" dirty="0"/>
              <a:t>As expected the number of commuters increase on Friday, Sat and Sun in each cab ride travelling to Bronx &amp; Brooklyn (assuming they are friends &amp; family travelling together)</a:t>
            </a:r>
          </a:p>
        </p:txBody>
      </p:sp>
    </p:spTree>
    <p:extLst>
      <p:ext uri="{BB962C8B-B14F-4D97-AF65-F5344CB8AC3E}">
        <p14:creationId xmlns:p14="http://schemas.microsoft.com/office/powerpoint/2010/main" val="414947230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8515</TotalTime>
  <Words>1604</Words>
  <Application>Microsoft Office PowerPoint</Application>
  <PresentationFormat>Widescreen</PresentationFormat>
  <Paragraphs>121</Paragraphs>
  <Slides>21</Slides>
  <Notes>0</Notes>
  <HiddenSlides>1</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Gill Sans MT</vt:lpstr>
      <vt:lpstr>Impact</vt:lpstr>
      <vt:lpstr>Badge</vt:lpstr>
      <vt:lpstr>Worksheet</vt:lpstr>
      <vt:lpstr>Executive Summary</vt:lpstr>
      <vt:lpstr>Executive Summary</vt:lpstr>
      <vt:lpstr>Executive Summary</vt:lpstr>
      <vt:lpstr>Data analysis with a purpose</vt:lpstr>
      <vt:lpstr>Business problem</vt:lpstr>
      <vt:lpstr>Data Requirements &amp; Collections</vt:lpstr>
      <vt:lpstr>Connecting the dots</vt:lpstr>
      <vt:lpstr>Data Understanding</vt:lpstr>
      <vt:lpstr>Data Understanding</vt:lpstr>
      <vt:lpstr>Data Understanding</vt:lpstr>
      <vt:lpstr>Data Understanding</vt:lpstr>
      <vt:lpstr>Data Understanding</vt:lpstr>
      <vt:lpstr>Data Preparation</vt:lpstr>
      <vt:lpstr>Modeling – Decision Tree</vt:lpstr>
      <vt:lpstr>Modeling – Markov Chain</vt:lpstr>
      <vt:lpstr>Modeling</vt:lpstr>
      <vt:lpstr>Modeling</vt:lpstr>
      <vt:lpstr>Modeling</vt:lpstr>
      <vt:lpstr>Modeling</vt:lpstr>
      <vt:lpstr>Executive Summary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Transportation Business</dc:title>
  <dc:creator>Karishma Rao</dc:creator>
  <cp:lastModifiedBy>poorna chandra rao gorapalli</cp:lastModifiedBy>
  <cp:revision>141</cp:revision>
  <dcterms:created xsi:type="dcterms:W3CDTF">2018-10-01T14:19:55Z</dcterms:created>
  <dcterms:modified xsi:type="dcterms:W3CDTF">2018-10-13T09:01:15Z</dcterms:modified>
</cp:coreProperties>
</file>