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C6A2-3CD9-748F-8B4E-9DE04AE0E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1F176-166F-2177-500C-2690FAE62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83F36-58DE-3866-4EAB-D92DBAB15489}"/>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CE0225F2-0451-CE46-1E3C-6111D68B1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466E9-2AB9-B45F-AA92-3E5834B5AD1E}"/>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249538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CE31-87E0-43D1-0E31-042322EFE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B3B78D-50A2-C06D-246E-1DBFA1ACB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6BF56-F394-DEAE-06FB-FC67D25FE8E6}"/>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20BDEC77-B90C-CC12-6524-9DB90D355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87D37-45E5-3A60-CE8A-CEDE26D2122F}"/>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2665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B4AFC-1370-A20F-3C16-8F69F0A210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E0A5D-2C90-4C85-1971-DD41A15DF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CCB9A-CE99-3E34-2B89-AE497C25603E}"/>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9EE72091-57A8-09C4-B5BF-E50F1E80B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4152B-6711-85AE-FD36-1E5EF8D0C951}"/>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290401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2FF2-8285-44FF-1229-B9C9B003B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9C3D8-EBBE-2571-DB17-12E01F43C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CED6B-ED0E-53FC-51DD-EF5677F57B3C}"/>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86C880FE-20D2-D8F8-9D07-E6BBE1B31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E7BA5-6850-89E1-72EB-8680E83467BC}"/>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274101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7241-50C1-4A45-837C-294FB40A0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9AB4FE-76AE-AA55-1D4A-210036C5B2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FE9293-38C7-C307-30E5-BDD38CE9BBB0}"/>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59B87713-7D68-CE61-D0DC-E6006C9DD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52B0D-BE1C-2FA8-F1E0-C004D99B3DD7}"/>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94913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047D-7669-24D3-2F36-77918AD20E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BFBA67-6D54-F4AB-4C2F-A8ECC333C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ED5C0-70BC-4AD1-57E0-803A2C288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28CAE-D3E9-B159-F1DA-6E63591C7789}"/>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6" name="Footer Placeholder 5">
            <a:extLst>
              <a:ext uri="{FF2B5EF4-FFF2-40B4-BE49-F238E27FC236}">
                <a16:creationId xmlns:a16="http://schemas.microsoft.com/office/drawing/2014/main" id="{720D2EB4-FD5A-6489-94F0-E1023B0CC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4D131-EE7B-0B44-3345-69938C7B5E1E}"/>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395094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6D3D-C10E-0714-0F21-00FE818DC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894BAC-5683-512D-ECF8-95B0FD772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97BFE-D857-D424-0490-B1FD0704E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B42A3-74F1-9F27-6520-0DBBBEA0C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4AA385-9470-4475-95FC-EF5B743D9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7BC906-4FD2-CEA5-FE5A-6ACDB1F0BED9}"/>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8" name="Footer Placeholder 7">
            <a:extLst>
              <a:ext uri="{FF2B5EF4-FFF2-40B4-BE49-F238E27FC236}">
                <a16:creationId xmlns:a16="http://schemas.microsoft.com/office/drawing/2014/main" id="{3D8D5186-5C15-E61B-E997-8C81B74EB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DDF9A0-BCBB-8B71-5E76-9B52C60888FB}"/>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390562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B98C-9A68-D5B3-9394-59C53D4BD3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11E9D4-7982-7AF2-5F41-0141058848C2}"/>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4" name="Footer Placeholder 3">
            <a:extLst>
              <a:ext uri="{FF2B5EF4-FFF2-40B4-BE49-F238E27FC236}">
                <a16:creationId xmlns:a16="http://schemas.microsoft.com/office/drawing/2014/main" id="{7027D3C8-593C-B689-2919-91AFDF780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4B0DB-1A10-0FCF-6D0E-8FF1E5190671}"/>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375153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72D37-5EA8-FCCF-9863-A2674803420D}"/>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3" name="Footer Placeholder 2">
            <a:extLst>
              <a:ext uri="{FF2B5EF4-FFF2-40B4-BE49-F238E27FC236}">
                <a16:creationId xmlns:a16="http://schemas.microsoft.com/office/drawing/2014/main" id="{DF8521EC-24C4-4CA5-C0AE-A7F04892FA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377FA8-FFDE-468C-6BBC-58DAE72CDDE5}"/>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11044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8099-A29E-4E27-E213-09FC303E2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CAF55-C441-C3CA-985F-10C5C3ECF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DFBCB2-967F-3EA1-01A1-1897126DE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642D0-FAF9-4681-423F-A5FEB2DF70DC}"/>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6" name="Footer Placeholder 5">
            <a:extLst>
              <a:ext uri="{FF2B5EF4-FFF2-40B4-BE49-F238E27FC236}">
                <a16:creationId xmlns:a16="http://schemas.microsoft.com/office/drawing/2014/main" id="{52EF31C9-61B1-3FAE-6338-55D80FFEB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2CF51-58BE-1071-6895-99D18D510C9A}"/>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407371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FFE4-E269-9423-6165-ECD30A511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3737B0-4E7A-43AB-3527-1271C305A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695715-D765-9025-9200-B06F7FEC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1AD81-C33E-2BBB-72EF-2BFD4B2994C9}"/>
              </a:ext>
            </a:extLst>
          </p:cNvPr>
          <p:cNvSpPr>
            <a:spLocks noGrp="1"/>
          </p:cNvSpPr>
          <p:nvPr>
            <p:ph type="dt" sz="half" idx="10"/>
          </p:nvPr>
        </p:nvSpPr>
        <p:spPr/>
        <p:txBody>
          <a:bodyPr/>
          <a:lstStyle/>
          <a:p>
            <a:fld id="{B2240DA2-BA36-114B-A2D1-E7DD3524ECCD}" type="datetimeFigureOut">
              <a:rPr lang="en-US" smtClean="0"/>
              <a:t>8/2/2024</a:t>
            </a:fld>
            <a:endParaRPr lang="en-US"/>
          </a:p>
        </p:txBody>
      </p:sp>
      <p:sp>
        <p:nvSpPr>
          <p:cNvPr id="6" name="Footer Placeholder 5">
            <a:extLst>
              <a:ext uri="{FF2B5EF4-FFF2-40B4-BE49-F238E27FC236}">
                <a16:creationId xmlns:a16="http://schemas.microsoft.com/office/drawing/2014/main" id="{2EB120C6-A5ED-CE93-1756-A9FE4EFA9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EA152-586F-4037-4A42-E993F13B9111}"/>
              </a:ext>
            </a:extLst>
          </p:cNvPr>
          <p:cNvSpPr>
            <a:spLocks noGrp="1"/>
          </p:cNvSpPr>
          <p:nvPr>
            <p:ph type="sldNum" sz="quarter" idx="12"/>
          </p:nvPr>
        </p:nvSpPr>
        <p:spPr/>
        <p:txBody>
          <a:bodyPr/>
          <a:lstStyle/>
          <a:p>
            <a:fld id="{3749E7D5-CE96-9447-823C-5BB506017AEE}" type="slidenum">
              <a:rPr lang="en-US" smtClean="0"/>
              <a:t>‹#›</a:t>
            </a:fld>
            <a:endParaRPr lang="en-US"/>
          </a:p>
        </p:txBody>
      </p:sp>
    </p:spTree>
    <p:extLst>
      <p:ext uri="{BB962C8B-B14F-4D97-AF65-F5344CB8AC3E}">
        <p14:creationId xmlns:p14="http://schemas.microsoft.com/office/powerpoint/2010/main" val="204940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EB688-81EF-803E-6967-026500E9E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55452-09A9-B46F-1506-C32CA558C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EE377-940E-F317-A4B9-F57DA50C0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240DA2-BA36-114B-A2D1-E7DD3524ECCD}" type="datetimeFigureOut">
              <a:rPr lang="en-US" smtClean="0"/>
              <a:t>8/2/2024</a:t>
            </a:fld>
            <a:endParaRPr lang="en-US"/>
          </a:p>
        </p:txBody>
      </p:sp>
      <p:sp>
        <p:nvSpPr>
          <p:cNvPr id="5" name="Footer Placeholder 4">
            <a:extLst>
              <a:ext uri="{FF2B5EF4-FFF2-40B4-BE49-F238E27FC236}">
                <a16:creationId xmlns:a16="http://schemas.microsoft.com/office/drawing/2014/main" id="{94B625CF-35E9-508A-96D9-2CC4B9CA5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D038E7-67E5-800E-CD74-CFED26109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49E7D5-CE96-9447-823C-5BB506017AEE}" type="slidenum">
              <a:rPr lang="en-US" smtClean="0"/>
              <a:t>‹#›</a:t>
            </a:fld>
            <a:endParaRPr lang="en-US"/>
          </a:p>
        </p:txBody>
      </p:sp>
    </p:spTree>
    <p:extLst>
      <p:ext uri="{BB962C8B-B14F-4D97-AF65-F5344CB8AC3E}">
        <p14:creationId xmlns:p14="http://schemas.microsoft.com/office/powerpoint/2010/main" val="9576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C3B3-5873-7804-123A-2466FA9E51E3}"/>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12F648B5-459B-6C77-C836-33C893230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2345" cy="7102492"/>
          </a:xfrm>
          <a:prstGeom prst="rect">
            <a:avLst/>
          </a:prstGeom>
        </p:spPr>
      </p:pic>
      <p:sp>
        <p:nvSpPr>
          <p:cNvPr id="3" name="Subtitle 2">
            <a:extLst>
              <a:ext uri="{FF2B5EF4-FFF2-40B4-BE49-F238E27FC236}">
                <a16:creationId xmlns:a16="http://schemas.microsoft.com/office/drawing/2014/main" id="{651E0EFC-032E-DA5D-D853-8F60ADC6FF61}"/>
              </a:ext>
            </a:extLst>
          </p:cNvPr>
          <p:cNvSpPr>
            <a:spLocks noGrp="1"/>
          </p:cNvSpPr>
          <p:nvPr>
            <p:ph type="subTitle" idx="1"/>
          </p:nvPr>
        </p:nvSpPr>
        <p:spPr>
          <a:xfrm>
            <a:off x="-3081615" y="1919616"/>
            <a:ext cx="15073317" cy="4603104"/>
          </a:xfrm>
          <a:noFill/>
          <a:ln>
            <a:noFill/>
          </a:ln>
        </p:spPr>
        <p:style>
          <a:lnRef idx="0">
            <a:scrgbClr r="0" g="0" b="0"/>
          </a:lnRef>
          <a:fillRef idx="0">
            <a:scrgbClr r="0" g="0" b="0"/>
          </a:fillRef>
          <a:effectRef idx="0">
            <a:scrgbClr r="0" g="0" b="0"/>
          </a:effectRef>
          <a:fontRef idx="minor">
            <a:schemeClr val="dk1"/>
          </a:fontRef>
        </p:style>
        <p:txBody>
          <a:bodyPr>
            <a:normAutofit fontScale="92500" lnSpcReduction="10000"/>
          </a:bodyPr>
          <a:lstStyle/>
          <a:p>
            <a:pPr lvl="3"/>
            <a:r>
              <a:rPr lang="en-IN" sz="6000" b="1" dirty="0"/>
              <a:t>Health</a:t>
            </a:r>
          </a:p>
          <a:p>
            <a:pPr lvl="3"/>
            <a:r>
              <a:rPr lang="en-IN" sz="6000" b="1" dirty="0"/>
              <a:t>            And</a:t>
            </a:r>
          </a:p>
          <a:p>
            <a:pPr lvl="3"/>
            <a:r>
              <a:rPr lang="en-IN" sz="6000" b="1" dirty="0"/>
              <a:t>                              Hygiene</a:t>
            </a:r>
          </a:p>
          <a:p>
            <a:pPr lvl="3"/>
            <a:r>
              <a:rPr lang="en-IN" sz="6000" b="1" i="1" baseline="30000" dirty="0"/>
              <a:t>                                                                                                         </a:t>
            </a:r>
          </a:p>
          <a:p>
            <a:pPr lvl="3"/>
            <a:r>
              <a:rPr lang="en-IN" sz="6000" b="1" i="1" baseline="30000" dirty="0"/>
              <a:t>                                                                                                               </a:t>
            </a:r>
            <a:r>
              <a:rPr lang="en-IN" sz="3600" b="1" i="1" baseline="30000" dirty="0">
                <a:latin typeface="Calibri" panose="020F0502020204030204" pitchFamily="34" charset="0"/>
                <a:ea typeface="Calibri" panose="020F0502020204030204" pitchFamily="34" charset="0"/>
                <a:cs typeface="Calibri" panose="020F0502020204030204" pitchFamily="34" charset="0"/>
              </a:rPr>
              <a:t>Submitted by</a:t>
            </a:r>
          </a:p>
          <a:p>
            <a:pPr lvl="3"/>
            <a:r>
              <a:rPr lang="en-IN" sz="3600" b="1" i="1" baseline="30000" dirty="0">
                <a:latin typeface="Calibri" panose="020F0502020204030204" pitchFamily="34" charset="0"/>
                <a:ea typeface="Calibri" panose="020F0502020204030204" pitchFamily="34" charset="0"/>
                <a:cs typeface="Calibri" panose="020F0502020204030204" pitchFamily="34" charset="0"/>
              </a:rPr>
              <a:t>                                                                                                                                                                          G Kusuma</a:t>
            </a:r>
            <a:r>
              <a:rPr lang="en-IN" sz="6000" b="1" i="1" baseline="30000" dirty="0"/>
              <a:t>                                                                                            </a:t>
            </a:r>
            <a:r>
              <a:rPr lang="en-IN" sz="3600" b="1" i="1" baseline="30000" dirty="0">
                <a:latin typeface="Calibri" panose="020F0502020204030204" pitchFamily="34" charset="0"/>
                <a:ea typeface="Calibri" panose="020F0502020204030204" pitchFamily="34" charset="0"/>
                <a:cs typeface="Calibri" panose="020F0502020204030204" pitchFamily="34" charset="0"/>
              </a:rPr>
              <a:t> </a:t>
            </a:r>
          </a:p>
          <a:p>
            <a:pPr lvl="3"/>
            <a:r>
              <a:rPr lang="en-IN" sz="3600" b="1" i="1" baseline="30000" dirty="0">
                <a:latin typeface="Calibri" panose="020F0502020204030204" pitchFamily="34" charset="0"/>
                <a:ea typeface="Calibri" panose="020F0502020204030204" pitchFamily="34" charset="0"/>
                <a:cs typeface="Calibri" panose="020F0502020204030204" pitchFamily="34" charset="0"/>
              </a:rPr>
              <a:t>                                                                            </a:t>
            </a:r>
          </a:p>
          <a:p>
            <a:pPr lvl="3"/>
            <a:r>
              <a:rPr lang="en-IN" sz="3600" b="1" i="1" baseline="30000" dirty="0">
                <a:latin typeface="Calibri" panose="020F0502020204030204" pitchFamily="34" charset="0"/>
                <a:ea typeface="Calibri" panose="020F0502020204030204" pitchFamily="34" charset="0"/>
                <a:cs typeface="Calibri" panose="020F0502020204030204" pitchFamily="34" charset="0"/>
              </a:rPr>
              <a:t>                                                                                                                                                                                                                                                    </a:t>
            </a:r>
            <a:endParaRPr lang="en-US" sz="3600" b="1" i="1" baseline="30000" dirty="0"/>
          </a:p>
        </p:txBody>
      </p:sp>
    </p:spTree>
    <p:extLst>
      <p:ext uri="{BB962C8B-B14F-4D97-AF65-F5344CB8AC3E}">
        <p14:creationId xmlns:p14="http://schemas.microsoft.com/office/powerpoint/2010/main" val="3875235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F1D211A-C8CD-7660-1A8E-9F131BFE6DD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9538" y="0"/>
            <a:ext cx="12301538" cy="6858000"/>
          </a:xfrm>
        </p:spPr>
      </p:pic>
      <p:sp>
        <p:nvSpPr>
          <p:cNvPr id="2" name="Title 1">
            <a:extLst>
              <a:ext uri="{FF2B5EF4-FFF2-40B4-BE49-F238E27FC236}">
                <a16:creationId xmlns:a16="http://schemas.microsoft.com/office/drawing/2014/main" id="{3E246E1E-B303-0C7C-BEA1-17798CE97310}"/>
              </a:ext>
            </a:extLst>
          </p:cNvPr>
          <p:cNvSpPr>
            <a:spLocks noGrp="1"/>
          </p:cNvSpPr>
          <p:nvPr>
            <p:ph type="ctrTitle"/>
          </p:nvPr>
        </p:nvSpPr>
        <p:spPr>
          <a:xfrm>
            <a:off x="1193936" y="647904"/>
            <a:ext cx="9144000" cy="1040594"/>
          </a:xfrm>
        </p:spPr>
        <p:txBody>
          <a:bodyPr>
            <a:normAutofit/>
          </a:bodyPr>
          <a:lstStyle/>
          <a:p>
            <a:r>
              <a:rPr lang="en-IN" sz="6600" b="1" dirty="0"/>
              <a:t>Hygiene food</a:t>
            </a:r>
            <a:endParaRPr lang="en-US" sz="6600" b="1" dirty="0"/>
          </a:p>
        </p:txBody>
      </p:sp>
      <p:sp>
        <p:nvSpPr>
          <p:cNvPr id="3" name="Subtitle 2">
            <a:extLst>
              <a:ext uri="{FF2B5EF4-FFF2-40B4-BE49-F238E27FC236}">
                <a16:creationId xmlns:a16="http://schemas.microsoft.com/office/drawing/2014/main" id="{56965F1C-8F20-F070-2014-92A33D5014EF}"/>
              </a:ext>
            </a:extLst>
          </p:cNvPr>
          <p:cNvSpPr>
            <a:spLocks noGrp="1"/>
          </p:cNvSpPr>
          <p:nvPr>
            <p:ph type="subTitle" idx="1"/>
          </p:nvPr>
        </p:nvSpPr>
        <p:spPr>
          <a:xfrm>
            <a:off x="1768492" y="2336402"/>
            <a:ext cx="9144000" cy="890892"/>
          </a:xfrm>
        </p:spPr>
        <p:txBody>
          <a:bodyPr>
            <a:normAutofit fontScale="25000" lnSpcReduction="20000"/>
          </a:bodyPr>
          <a:lstStyle/>
          <a:p>
            <a:r>
              <a:rPr lang="en-IN" sz="17600" u="sng" dirty="0"/>
              <a:t>Five keys to safer food manual</a:t>
            </a:r>
          </a:p>
          <a:p>
            <a:endParaRPr lang="en-IN" sz="14400" dirty="0"/>
          </a:p>
          <a:p>
            <a:r>
              <a:rPr lang="en-IN" dirty="0"/>
              <a:t>
</a:t>
            </a:r>
            <a:r>
              <a:rPr lang="en-IN" sz="14400" dirty="0"/>
              <a:t>keep clean;
separate raw and cooked;
cook thoroughly;
keep food at safe temperatures; and.
Use safe water and raw materials</a:t>
            </a:r>
            <a:r>
              <a:rPr lang="en-IN" sz="11200" dirty="0"/>
              <a:t>.</a:t>
            </a:r>
            <a:endParaRPr lang="en-US" sz="11200" dirty="0"/>
          </a:p>
        </p:txBody>
      </p:sp>
    </p:spTree>
    <p:extLst>
      <p:ext uri="{BB962C8B-B14F-4D97-AF65-F5344CB8AC3E}">
        <p14:creationId xmlns:p14="http://schemas.microsoft.com/office/powerpoint/2010/main" val="2035734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1A1F50-390C-0D45-B146-05BF720B2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D26AB98-BDB8-22E7-5F15-225EB1641D4C}"/>
              </a:ext>
            </a:extLst>
          </p:cNvPr>
          <p:cNvSpPr>
            <a:spLocks noGrp="1"/>
          </p:cNvSpPr>
          <p:nvPr>
            <p:ph type="title"/>
          </p:nvPr>
        </p:nvSpPr>
        <p:spPr>
          <a:xfrm>
            <a:off x="2507673" y="438474"/>
            <a:ext cx="10515600" cy="1199624"/>
          </a:xfrm>
        </p:spPr>
        <p:txBody>
          <a:bodyPr/>
          <a:lstStyle/>
          <a:p>
            <a:r>
              <a:rPr lang="en-IN" u="sng" dirty="0">
                <a:solidFill>
                  <a:srgbClr val="002060"/>
                </a:solidFill>
              </a:rPr>
              <a:t>Hygiene in our surroundings </a:t>
            </a:r>
            <a:endParaRPr lang="en-US" u="sng" dirty="0">
              <a:solidFill>
                <a:srgbClr val="002060"/>
              </a:solidFill>
            </a:endParaRPr>
          </a:p>
        </p:txBody>
      </p:sp>
      <p:sp>
        <p:nvSpPr>
          <p:cNvPr id="3" name="Content Placeholder 2">
            <a:extLst>
              <a:ext uri="{FF2B5EF4-FFF2-40B4-BE49-F238E27FC236}">
                <a16:creationId xmlns:a16="http://schemas.microsoft.com/office/drawing/2014/main" id="{E6ED92C1-4851-9626-F51A-B37CCF33D5B6}"/>
              </a:ext>
            </a:extLst>
          </p:cNvPr>
          <p:cNvSpPr>
            <a:spLocks noGrp="1"/>
          </p:cNvSpPr>
          <p:nvPr>
            <p:ph idx="1"/>
          </p:nvPr>
        </p:nvSpPr>
        <p:spPr/>
        <p:txBody>
          <a:bodyPr>
            <a:normAutofit/>
          </a:bodyPr>
          <a:lstStyle/>
          <a:p>
            <a:r>
              <a:rPr lang="en-IN" sz="3200" dirty="0"/>
              <a:t>Always keep your home clean. Keep your toilet and kitchen germ free. There are highly effective kitchen gels available in the market that helps in cleaning and disinfecting multiple surfaces.</a:t>
            </a:r>
            <a:endParaRPr lang="en-US" sz="3200" dirty="0"/>
          </a:p>
        </p:txBody>
      </p:sp>
    </p:spTree>
    <p:extLst>
      <p:ext uri="{BB962C8B-B14F-4D97-AF65-F5344CB8AC3E}">
        <p14:creationId xmlns:p14="http://schemas.microsoft.com/office/powerpoint/2010/main" val="7994520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3B2C35-3EEF-343F-BC68-DD116405CD7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271588"/>
            <a:ext cx="7713663" cy="5376862"/>
          </a:xfrm>
        </p:spPr>
      </p:pic>
      <p:sp>
        <p:nvSpPr>
          <p:cNvPr id="2" name="Title 1">
            <a:extLst>
              <a:ext uri="{FF2B5EF4-FFF2-40B4-BE49-F238E27FC236}">
                <a16:creationId xmlns:a16="http://schemas.microsoft.com/office/drawing/2014/main" id="{CF09AC9B-F949-E102-B9B9-CF6383DA4D20}"/>
              </a:ext>
            </a:extLst>
          </p:cNvPr>
          <p:cNvSpPr>
            <a:spLocks noGrp="1"/>
          </p:cNvSpPr>
          <p:nvPr>
            <p:ph type="ctrTitle"/>
          </p:nvPr>
        </p:nvSpPr>
        <p:spPr>
          <a:xfrm>
            <a:off x="1108363" y="-369038"/>
            <a:ext cx="9144000" cy="2387600"/>
          </a:xfrm>
        </p:spPr>
        <p:txBody>
          <a:bodyPr>
            <a:normAutofit/>
          </a:bodyPr>
          <a:lstStyle/>
          <a:p>
            <a:r>
              <a:rPr lang="en-IN" b="1" u="sng" dirty="0"/>
              <a:t>Practicing self hygiene</a:t>
            </a:r>
            <a:endParaRPr lang="en-US" b="1" u="sng" dirty="0"/>
          </a:p>
        </p:txBody>
      </p:sp>
      <p:sp>
        <p:nvSpPr>
          <p:cNvPr id="5" name="Subtitle 4">
            <a:extLst>
              <a:ext uri="{FF2B5EF4-FFF2-40B4-BE49-F238E27FC236}">
                <a16:creationId xmlns:a16="http://schemas.microsoft.com/office/drawing/2014/main" id="{752C61BC-18E4-AE3E-9608-E4168F4E8206}"/>
              </a:ext>
            </a:extLst>
          </p:cNvPr>
          <p:cNvSpPr>
            <a:spLocks noGrp="1"/>
          </p:cNvSpPr>
          <p:nvPr>
            <p:ph type="subTitle" idx="1"/>
          </p:nvPr>
        </p:nvSpPr>
        <p:spPr>
          <a:xfrm>
            <a:off x="696802" y="2205790"/>
            <a:ext cx="9555561" cy="4077654"/>
          </a:xfrm>
        </p:spPr>
        <p:txBody>
          <a:bodyPr>
            <a:normAutofit fontScale="77500" lnSpcReduction="20000"/>
          </a:bodyPr>
          <a:lstStyle/>
          <a:p>
            <a:r>
              <a:rPr lang="en-IN" sz="4000" b="1" dirty="0">
                <a:solidFill>
                  <a:schemeClr val="accent1"/>
                </a:solidFill>
              </a:rPr>
              <a:t>Personal hygiene includes:</a:t>
            </a:r>
          </a:p>
          <a:p>
            <a:r>
              <a:rPr lang="en-IN" dirty="0"/>
              <a:t>
• </a:t>
            </a:r>
            <a:r>
              <a:rPr lang="en-IN" sz="3800" dirty="0"/>
              <a:t>cleaning your body every day.
• Washing your hands with soap and water after going to the toilet.
• Brushing and flossing your teeth twice a day.
• Covering your mouth and nose with a tissue (or your sleeve) when sneezing or coughing.
• Washing your hands after handling pets and other animals.</a:t>
            </a:r>
            <a:endParaRPr lang="en-US" sz="3800" dirty="0"/>
          </a:p>
        </p:txBody>
      </p:sp>
      <p:pic>
        <p:nvPicPr>
          <p:cNvPr id="6" name="Picture 5">
            <a:extLst>
              <a:ext uri="{FF2B5EF4-FFF2-40B4-BE49-F238E27FC236}">
                <a16:creationId xmlns:a16="http://schemas.microsoft.com/office/drawing/2014/main" id="{65A59576-2480-5854-1C3E-D0D75D079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6331" y="286879"/>
            <a:ext cx="2310449" cy="3142121"/>
          </a:xfrm>
          <a:prstGeom prst="rect">
            <a:avLst/>
          </a:prstGeom>
        </p:spPr>
      </p:pic>
    </p:spTree>
    <p:extLst>
      <p:ext uri="{BB962C8B-B14F-4D97-AF65-F5344CB8AC3E}">
        <p14:creationId xmlns:p14="http://schemas.microsoft.com/office/powerpoint/2010/main" val="70995285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8C123E-BB2E-692B-E265-58448A750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059"/>
            <a:ext cx="12192000" cy="6857999"/>
          </a:xfrm>
          <a:prstGeom prst="rect">
            <a:avLst/>
          </a:prstGeom>
        </p:spPr>
      </p:pic>
    </p:spTree>
    <p:extLst>
      <p:ext uri="{BB962C8B-B14F-4D97-AF65-F5344CB8AC3E}">
        <p14:creationId xmlns:p14="http://schemas.microsoft.com/office/powerpoint/2010/main" val="176468543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8A26E7-37FB-828C-3F5B-6EE64357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41"/>
            <a:ext cx="12602703" cy="7267308"/>
          </a:xfrm>
          <a:prstGeom prst="rect">
            <a:avLst/>
          </a:prstGeom>
        </p:spPr>
      </p:pic>
      <p:sp>
        <p:nvSpPr>
          <p:cNvPr id="14" name="Title 13">
            <a:extLst>
              <a:ext uri="{FF2B5EF4-FFF2-40B4-BE49-F238E27FC236}">
                <a16:creationId xmlns:a16="http://schemas.microsoft.com/office/drawing/2014/main" id="{F9C7FBDC-F863-9761-B6DE-0A7248DC8AB6}"/>
              </a:ext>
            </a:extLst>
          </p:cNvPr>
          <p:cNvSpPr>
            <a:spLocks noGrp="1"/>
          </p:cNvSpPr>
          <p:nvPr>
            <p:ph type="title"/>
          </p:nvPr>
        </p:nvSpPr>
        <p:spPr>
          <a:xfrm>
            <a:off x="605932" y="3289613"/>
            <a:ext cx="10515600" cy="1869167"/>
          </a:xfrm>
        </p:spPr>
        <p:txBody>
          <a:bodyPr>
            <a:normAutofit/>
          </a:bodyPr>
          <a:lstStyle/>
          <a:p>
            <a:r>
              <a:rPr lang="en-IN" sz="6600" b="1" dirty="0">
                <a:solidFill>
                  <a:schemeClr val="accent5"/>
                </a:solidFill>
              </a:rPr>
              <a:t>HEALTH            </a:t>
            </a:r>
            <a:r>
              <a:rPr lang="en-IN" sz="6600" b="1" dirty="0">
                <a:solidFill>
                  <a:schemeClr val="accent4"/>
                </a:solidFill>
              </a:rPr>
              <a:t>HYGIENE</a:t>
            </a:r>
            <a:endParaRPr lang="en-US" sz="6600" b="1" dirty="0">
              <a:solidFill>
                <a:schemeClr val="accent4"/>
              </a:solidFill>
            </a:endParaRPr>
          </a:p>
        </p:txBody>
      </p:sp>
      <p:sp>
        <p:nvSpPr>
          <p:cNvPr id="15" name="Content Placeholder 14">
            <a:extLst>
              <a:ext uri="{FF2B5EF4-FFF2-40B4-BE49-F238E27FC236}">
                <a16:creationId xmlns:a16="http://schemas.microsoft.com/office/drawing/2014/main" id="{1EDCF111-C0BA-077C-662B-2C45365E93E9}"/>
              </a:ext>
            </a:extLst>
          </p:cNvPr>
          <p:cNvSpPr>
            <a:spLocks noGrp="1"/>
          </p:cNvSpPr>
          <p:nvPr>
            <p:ph sz="half" idx="1"/>
          </p:nvPr>
        </p:nvSpPr>
        <p:spPr>
          <a:xfrm>
            <a:off x="-302377" y="4643165"/>
            <a:ext cx="5181600" cy="4351338"/>
          </a:xfrm>
        </p:spPr>
        <p:txBody>
          <a:bodyPr/>
          <a:lstStyle/>
          <a:p>
            <a:pPr marL="0" indent="0">
              <a:buNone/>
            </a:pPr>
            <a:r>
              <a:rPr lang="en-IN" dirty="0"/>
              <a:t>      </a:t>
            </a:r>
            <a:r>
              <a:rPr lang="en-IN" sz="4000" dirty="0">
                <a:solidFill>
                  <a:schemeClr val="accent5"/>
                </a:solidFill>
              </a:rPr>
              <a:t>Good health is the   </a:t>
            </a:r>
          </a:p>
          <a:p>
            <a:pPr marL="0" indent="0">
              <a:buNone/>
            </a:pPr>
            <a:r>
              <a:rPr lang="en-IN" sz="4000" dirty="0">
                <a:solidFill>
                  <a:schemeClr val="accent5"/>
                </a:solidFill>
              </a:rPr>
              <a:t>                   Key   </a:t>
            </a:r>
          </a:p>
          <a:p>
            <a:pPr marL="0" indent="0">
              <a:buNone/>
            </a:pPr>
            <a:r>
              <a:rPr lang="en-IN" sz="4000" dirty="0">
                <a:solidFill>
                  <a:schemeClr val="accent5"/>
                </a:solidFill>
              </a:rPr>
              <a:t>        to happiness</a:t>
            </a:r>
            <a:endParaRPr lang="en-US" sz="4000" dirty="0">
              <a:solidFill>
                <a:schemeClr val="accent5"/>
              </a:solidFill>
            </a:endParaRPr>
          </a:p>
        </p:txBody>
      </p:sp>
      <p:sp>
        <p:nvSpPr>
          <p:cNvPr id="16" name="Content Placeholder 15">
            <a:extLst>
              <a:ext uri="{FF2B5EF4-FFF2-40B4-BE49-F238E27FC236}">
                <a16:creationId xmlns:a16="http://schemas.microsoft.com/office/drawing/2014/main" id="{9199B75C-77FB-8BC9-84C5-108B39825F97}"/>
              </a:ext>
            </a:extLst>
          </p:cNvPr>
          <p:cNvSpPr>
            <a:spLocks noGrp="1"/>
          </p:cNvSpPr>
          <p:nvPr>
            <p:ph sz="half" idx="2"/>
          </p:nvPr>
        </p:nvSpPr>
        <p:spPr>
          <a:xfrm>
            <a:off x="5148561" y="4643165"/>
            <a:ext cx="5181600" cy="4351338"/>
          </a:xfrm>
        </p:spPr>
        <p:txBody>
          <a:bodyPr>
            <a:normAutofit/>
          </a:bodyPr>
          <a:lstStyle/>
          <a:p>
            <a:pPr marL="0" indent="0">
              <a:buNone/>
            </a:pPr>
            <a:r>
              <a:rPr lang="en-IN" sz="4000" dirty="0">
                <a:solidFill>
                  <a:schemeClr val="accent4"/>
                </a:solidFill>
              </a:rPr>
              <a:t>      Hygiene is the</a:t>
            </a:r>
          </a:p>
          <a:p>
            <a:pPr marL="0" indent="0">
              <a:buNone/>
            </a:pPr>
            <a:r>
              <a:rPr lang="en-IN" sz="4000" dirty="0">
                <a:solidFill>
                  <a:schemeClr val="accent4"/>
                </a:solidFill>
              </a:rPr>
              <a:t>          foundation                     </a:t>
            </a:r>
          </a:p>
          <a:p>
            <a:pPr marL="0" indent="0">
              <a:buNone/>
            </a:pPr>
            <a:r>
              <a:rPr lang="en-IN" sz="4000" dirty="0">
                <a:solidFill>
                  <a:schemeClr val="accent4"/>
                </a:solidFill>
              </a:rPr>
              <a:t>   of healthy living</a:t>
            </a:r>
            <a:endParaRPr lang="en-US" sz="4000" dirty="0">
              <a:solidFill>
                <a:schemeClr val="accent4"/>
              </a:solidFill>
            </a:endParaRPr>
          </a:p>
        </p:txBody>
      </p:sp>
    </p:spTree>
    <p:extLst>
      <p:ext uri="{BB962C8B-B14F-4D97-AF65-F5344CB8AC3E}">
        <p14:creationId xmlns:p14="http://schemas.microsoft.com/office/powerpoint/2010/main" val="1879580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95106B-98D8-2EBB-3AEF-97646BB16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749650"/>
          </a:xfrm>
          <a:prstGeom prst="rect">
            <a:avLst/>
          </a:prstGeom>
        </p:spPr>
      </p:pic>
      <p:sp>
        <p:nvSpPr>
          <p:cNvPr id="2" name="Title 1">
            <a:extLst>
              <a:ext uri="{FF2B5EF4-FFF2-40B4-BE49-F238E27FC236}">
                <a16:creationId xmlns:a16="http://schemas.microsoft.com/office/drawing/2014/main" id="{ACADE776-B64F-76F8-D2D3-C21C29BD45E8}"/>
              </a:ext>
            </a:extLst>
          </p:cNvPr>
          <p:cNvSpPr>
            <a:spLocks noGrp="1"/>
          </p:cNvSpPr>
          <p:nvPr>
            <p:ph type="title"/>
          </p:nvPr>
        </p:nvSpPr>
        <p:spPr>
          <a:xfrm>
            <a:off x="3380917" y="331079"/>
            <a:ext cx="10515600" cy="1325563"/>
          </a:xfrm>
        </p:spPr>
        <p:txBody>
          <a:bodyPr>
            <a:noAutofit/>
          </a:bodyPr>
          <a:lstStyle/>
          <a:p>
            <a:r>
              <a:rPr lang="en-IN" sz="9600" b="1" dirty="0"/>
              <a:t>HEALTH</a:t>
            </a:r>
            <a:endParaRPr lang="en-US" sz="9600" b="1" dirty="0"/>
          </a:p>
        </p:txBody>
      </p:sp>
      <p:sp>
        <p:nvSpPr>
          <p:cNvPr id="6" name="Content Placeholder 5">
            <a:extLst>
              <a:ext uri="{FF2B5EF4-FFF2-40B4-BE49-F238E27FC236}">
                <a16:creationId xmlns:a16="http://schemas.microsoft.com/office/drawing/2014/main" id="{4D702D27-1AC9-B8F1-7B3E-9D5FD272D352}"/>
              </a:ext>
            </a:extLst>
          </p:cNvPr>
          <p:cNvSpPr>
            <a:spLocks noGrp="1"/>
          </p:cNvSpPr>
          <p:nvPr>
            <p:ph idx="1"/>
          </p:nvPr>
        </p:nvSpPr>
        <p:spPr>
          <a:xfrm>
            <a:off x="838200" y="1825624"/>
            <a:ext cx="10383982" cy="5032375"/>
          </a:xfrm>
        </p:spPr>
        <p:txBody>
          <a:bodyPr>
            <a:normAutofit fontScale="55000" lnSpcReduction="20000"/>
          </a:bodyPr>
          <a:lstStyle/>
          <a:p>
            <a:pPr lvl="1"/>
            <a:r>
              <a:rPr lang="en-IN" sz="5100" dirty="0"/>
              <a:t>Good health is central to handling stress and living a longer, more active life. In this article, we explain the meaning of good health, the types of health a person needs to consider, and how to preserve good health. </a:t>
            </a:r>
          </a:p>
          <a:p>
            <a:pPr lvl="1"/>
            <a:endParaRPr lang="en-IN" sz="5100" dirty="0"/>
          </a:p>
          <a:p>
            <a:pPr lvl="1"/>
            <a:endParaRPr lang="en-IN" sz="2800" dirty="0"/>
          </a:p>
          <a:p>
            <a:pPr marL="457200" lvl="1" indent="0">
              <a:buNone/>
            </a:pPr>
            <a:r>
              <a:rPr lang="en-IN" sz="2800" dirty="0"/>
              <a:t>      </a:t>
            </a:r>
            <a:r>
              <a:rPr lang="en-IN" sz="5800" u="sng" dirty="0"/>
              <a:t>Maintaining a Healthy Outlook</a:t>
            </a:r>
          </a:p>
          <a:p>
            <a:pPr marL="457200" lvl="1" indent="0">
              <a:buNone/>
            </a:pPr>
            <a:r>
              <a:rPr lang="en-IN" sz="2800" dirty="0"/>
              <a:t>
   </a:t>
            </a:r>
            <a:r>
              <a:rPr lang="en-IN" sz="3800" dirty="0"/>
              <a:t>       • Stay in touch with family and friends.
          • Be involved in your community.</a:t>
            </a:r>
          </a:p>
          <a:p>
            <a:pPr marL="457200" lvl="1" indent="0">
              <a:buNone/>
            </a:pPr>
            <a:r>
              <a:rPr lang="en-IN" sz="3800" dirty="0"/>
              <a:t>          • Keep your curiosity alive. ...</a:t>
            </a:r>
          </a:p>
          <a:p>
            <a:pPr marL="457200" lvl="1" indent="0">
              <a:buNone/>
            </a:pPr>
            <a:r>
              <a:rPr lang="en-IN" sz="3800" dirty="0"/>
              <a:t>          • Learn to recognize and manage stress</a:t>
            </a:r>
          </a:p>
          <a:p>
            <a:pPr marL="457200" lvl="1" indent="0">
              <a:buNone/>
            </a:pPr>
            <a:r>
              <a:rPr lang="en-IN" sz="3800" dirty="0"/>
              <a:t>              in your life.</a:t>
            </a:r>
          </a:p>
          <a:p>
            <a:pPr marL="457200" lvl="1" indent="0">
              <a:buNone/>
            </a:pPr>
            <a:r>
              <a:rPr lang="en-IN" sz="3800" dirty="0"/>
              <a:t>          • Maintain a positive attitude and do things </a:t>
            </a:r>
          </a:p>
          <a:p>
            <a:pPr marL="457200" lvl="1" indent="0">
              <a:buNone/>
            </a:pPr>
            <a:r>
              <a:rPr lang="en-IN" sz="3800" dirty="0"/>
              <a:t>               that make you happy.</a:t>
            </a:r>
            <a:endParaRPr lang="en-US" sz="3800" dirty="0"/>
          </a:p>
        </p:txBody>
      </p:sp>
    </p:spTree>
    <p:extLst>
      <p:ext uri="{BB962C8B-B14F-4D97-AF65-F5344CB8AC3E}">
        <p14:creationId xmlns:p14="http://schemas.microsoft.com/office/powerpoint/2010/main" val="10346895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4E3E21-D47F-F5D4-8F0E-7CA38D1D5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81DAB8-405D-E18D-E014-819CF1ED7CC9}"/>
              </a:ext>
            </a:extLst>
          </p:cNvPr>
          <p:cNvSpPr>
            <a:spLocks noGrp="1"/>
          </p:cNvSpPr>
          <p:nvPr>
            <p:ph type="title"/>
          </p:nvPr>
        </p:nvSpPr>
        <p:spPr/>
        <p:txBody>
          <a:bodyPr>
            <a:normAutofit/>
          </a:bodyPr>
          <a:lstStyle/>
          <a:p>
            <a:r>
              <a:rPr lang="en-IN" sz="4800" b="1"/>
              <a:t>            Why </a:t>
            </a:r>
            <a:r>
              <a:rPr lang="en-IN" sz="4800" b="1" dirty="0"/>
              <a:t>is health important? </a:t>
            </a:r>
            <a:endParaRPr lang="en-US" sz="4800" b="1" dirty="0"/>
          </a:p>
        </p:txBody>
      </p:sp>
      <p:sp>
        <p:nvSpPr>
          <p:cNvPr id="3" name="Content Placeholder 2">
            <a:extLst>
              <a:ext uri="{FF2B5EF4-FFF2-40B4-BE49-F238E27FC236}">
                <a16:creationId xmlns:a16="http://schemas.microsoft.com/office/drawing/2014/main" id="{6D9C260A-F8C0-5025-D749-4233E165D233}"/>
              </a:ext>
            </a:extLst>
          </p:cNvPr>
          <p:cNvSpPr>
            <a:spLocks noGrp="1"/>
          </p:cNvSpPr>
          <p:nvPr>
            <p:ph idx="1"/>
          </p:nvPr>
        </p:nvSpPr>
        <p:spPr/>
        <p:txBody>
          <a:bodyPr/>
          <a:lstStyle/>
          <a:p>
            <a:r>
              <a:rPr lang="en-IN" dirty="0"/>
              <a:t>Our health is very important for us and helps us remain fit. We should take proper care of our health in order to live a healthy life.</a:t>
            </a:r>
          </a:p>
          <a:p>
            <a:endParaRPr lang="en-IN" dirty="0"/>
          </a:p>
          <a:p>
            <a:r>
              <a:rPr lang="en-IN" dirty="0"/>
              <a:t>We should take proper care of our health in order to live a healthy life.</a:t>
            </a:r>
          </a:p>
          <a:p>
            <a:endParaRPr lang="en-IN" dirty="0"/>
          </a:p>
          <a:p>
            <a:r>
              <a:rPr lang="en-IN" dirty="0"/>
              <a:t>Staying healthy means we should have a healthy mind along with a healthy body as both are equally important.</a:t>
            </a:r>
          </a:p>
          <a:p>
            <a:endParaRPr lang="en-IN" dirty="0"/>
          </a:p>
        </p:txBody>
      </p:sp>
    </p:spTree>
    <p:extLst>
      <p:ext uri="{BB962C8B-B14F-4D97-AF65-F5344CB8AC3E}">
        <p14:creationId xmlns:p14="http://schemas.microsoft.com/office/powerpoint/2010/main" val="164389154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4A4DD-2607-8917-481C-497627A2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74F4595E-7FA4-48F8-B960-7990406ED7D8}"/>
              </a:ext>
            </a:extLst>
          </p:cNvPr>
          <p:cNvSpPr>
            <a:spLocks noGrp="1"/>
          </p:cNvSpPr>
          <p:nvPr>
            <p:ph idx="1"/>
          </p:nvPr>
        </p:nvSpPr>
        <p:spPr>
          <a:xfrm>
            <a:off x="4510522" y="2310450"/>
            <a:ext cx="7212868" cy="2774983"/>
          </a:xfrm>
        </p:spPr>
        <p:txBody>
          <a:bodyPr>
            <a:noAutofit/>
          </a:bodyPr>
          <a:lstStyle/>
          <a:p>
            <a:r>
              <a:rPr lang="en-IN" sz="2400" dirty="0"/>
              <a:t>Your health is one of the most important things in your life. It affects your physical, mental, and emotional well-being. That’s why it’s so important to be proactive about your health and take steps to prevent illness and disease. Being proactive in health means taking steps to improve your health before you get sick.</a:t>
            </a:r>
            <a:endParaRPr lang="en-US" sz="2400" dirty="0"/>
          </a:p>
        </p:txBody>
      </p:sp>
      <p:sp>
        <p:nvSpPr>
          <p:cNvPr id="6" name="Text Placeholder 5">
            <a:extLst>
              <a:ext uri="{FF2B5EF4-FFF2-40B4-BE49-F238E27FC236}">
                <a16:creationId xmlns:a16="http://schemas.microsoft.com/office/drawing/2014/main" id="{B4928FDF-1B17-4484-AD47-6270210D493C}"/>
              </a:ext>
            </a:extLst>
          </p:cNvPr>
          <p:cNvSpPr>
            <a:spLocks noGrp="1"/>
          </p:cNvSpPr>
          <p:nvPr>
            <p:ph type="body" sz="half" idx="2"/>
          </p:nvPr>
        </p:nvSpPr>
        <p:spPr>
          <a:xfrm>
            <a:off x="167435" y="2558609"/>
            <a:ext cx="3932237" cy="3811588"/>
          </a:xfrm>
        </p:spPr>
        <p:txBody>
          <a:bodyPr>
            <a:normAutofit/>
          </a:bodyPr>
          <a:lstStyle/>
          <a:p>
            <a:pPr algn="ctr"/>
            <a:r>
              <a:rPr lang="en-IN" sz="4800" dirty="0">
                <a:solidFill>
                  <a:schemeClr val="accent3"/>
                </a:solidFill>
              </a:rPr>
              <a:t>Health is      important     to us.</a:t>
            </a:r>
            <a:endParaRPr lang="en-US" sz="4800" dirty="0">
              <a:solidFill>
                <a:schemeClr val="accent3"/>
              </a:solidFill>
            </a:endParaRPr>
          </a:p>
        </p:txBody>
      </p:sp>
    </p:spTree>
    <p:extLst>
      <p:ext uri="{BB962C8B-B14F-4D97-AF65-F5344CB8AC3E}">
        <p14:creationId xmlns:p14="http://schemas.microsoft.com/office/powerpoint/2010/main" val="261985117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7FD0E4-C825-B900-CC6A-CEF61BD19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92" y="16778"/>
            <a:ext cx="12820783" cy="6858000"/>
          </a:xfrm>
          <a:prstGeom prst="rect">
            <a:avLst/>
          </a:prstGeom>
        </p:spPr>
      </p:pic>
      <p:sp>
        <p:nvSpPr>
          <p:cNvPr id="2" name="Title 1">
            <a:extLst>
              <a:ext uri="{FF2B5EF4-FFF2-40B4-BE49-F238E27FC236}">
                <a16:creationId xmlns:a16="http://schemas.microsoft.com/office/drawing/2014/main" id="{198AE8EE-A27B-D53B-E6DB-38925B937182}"/>
              </a:ext>
            </a:extLst>
          </p:cNvPr>
          <p:cNvSpPr>
            <a:spLocks noGrp="1"/>
          </p:cNvSpPr>
          <p:nvPr>
            <p:ph type="ctrTitle"/>
          </p:nvPr>
        </p:nvSpPr>
        <p:spPr>
          <a:xfrm>
            <a:off x="1524000" y="1122363"/>
            <a:ext cx="9144000" cy="1408129"/>
          </a:xfrm>
        </p:spPr>
        <p:txBody>
          <a:bodyPr>
            <a:normAutofit/>
          </a:bodyPr>
          <a:lstStyle/>
          <a:p>
            <a:r>
              <a:rPr lang="en-IN" sz="2800" dirty="0"/>
              <a:t>•This includes things like eating a healthy diet, exercising regularly, getting enough sleep, and managing stress. It also means getting regular check ups with your doctor.</a:t>
            </a:r>
            <a:endParaRPr lang="en-US" sz="2800" dirty="0"/>
          </a:p>
        </p:txBody>
      </p:sp>
      <p:sp>
        <p:nvSpPr>
          <p:cNvPr id="5" name="Subtitle 4">
            <a:extLst>
              <a:ext uri="{FF2B5EF4-FFF2-40B4-BE49-F238E27FC236}">
                <a16:creationId xmlns:a16="http://schemas.microsoft.com/office/drawing/2014/main" id="{08E662C5-38B7-E8E2-D7E1-BA7EF1ED512A}"/>
              </a:ext>
            </a:extLst>
          </p:cNvPr>
          <p:cNvSpPr>
            <a:spLocks noGrp="1"/>
          </p:cNvSpPr>
          <p:nvPr>
            <p:ph type="subTitle" idx="1"/>
          </p:nvPr>
        </p:nvSpPr>
        <p:spPr>
          <a:xfrm>
            <a:off x="1524000" y="4217678"/>
            <a:ext cx="9771530" cy="619452"/>
          </a:xfrm>
        </p:spPr>
        <p:txBody>
          <a:bodyPr anchor="ctr">
            <a:noAutofit/>
          </a:bodyPr>
          <a:lstStyle/>
          <a:p>
            <a:r>
              <a:rPr lang="en-IN" sz="2800" dirty="0"/>
              <a:t>There are many benefits to being proactive in health. By taking steps to prevent illness and disease, you can:
</a:t>
            </a:r>
            <a:r>
              <a:rPr lang="en-IN" sz="1800" dirty="0"/>
              <a:t>
• </a:t>
            </a:r>
            <a:r>
              <a:rPr lang="en-IN" dirty="0"/>
              <a:t>Live longer
• Have a better quality of life
• Reduce your risk of chronic diseases
• Save money on healthcare costs</a:t>
            </a:r>
            <a:endParaRPr lang="en-US" dirty="0"/>
          </a:p>
        </p:txBody>
      </p:sp>
    </p:spTree>
    <p:extLst>
      <p:ext uri="{BB962C8B-B14F-4D97-AF65-F5344CB8AC3E}">
        <p14:creationId xmlns:p14="http://schemas.microsoft.com/office/powerpoint/2010/main" val="197501551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015EC9-BE92-F801-A4AB-C3418037026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2888" y="0"/>
            <a:ext cx="12901604" cy="7644850"/>
          </a:xfrm>
        </p:spPr>
      </p:pic>
      <p:pic>
        <p:nvPicPr>
          <p:cNvPr id="3" name="Picture 2">
            <a:extLst>
              <a:ext uri="{FF2B5EF4-FFF2-40B4-BE49-F238E27FC236}">
                <a16:creationId xmlns:a16="http://schemas.microsoft.com/office/drawing/2014/main" id="{9855675D-3F7A-0888-1377-1465AB5E5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03" y="153112"/>
            <a:ext cx="13012041" cy="7491738"/>
          </a:xfrm>
          <a:prstGeom prst="rect">
            <a:avLst/>
          </a:prstGeom>
        </p:spPr>
      </p:pic>
      <p:sp>
        <p:nvSpPr>
          <p:cNvPr id="2" name="Title 1">
            <a:extLst>
              <a:ext uri="{FF2B5EF4-FFF2-40B4-BE49-F238E27FC236}">
                <a16:creationId xmlns:a16="http://schemas.microsoft.com/office/drawing/2014/main" id="{59FF377B-8464-9EF6-C570-36B4573D83AC}"/>
              </a:ext>
            </a:extLst>
          </p:cNvPr>
          <p:cNvSpPr>
            <a:spLocks noGrp="1"/>
          </p:cNvSpPr>
          <p:nvPr>
            <p:ph type="title"/>
          </p:nvPr>
        </p:nvSpPr>
        <p:spPr>
          <a:xfrm>
            <a:off x="258754" y="819424"/>
            <a:ext cx="11674492" cy="488009"/>
          </a:xfrm>
        </p:spPr>
        <p:txBody>
          <a:bodyPr>
            <a:normAutofit fontScale="90000"/>
          </a:bodyPr>
          <a:lstStyle/>
          <a:p>
            <a:r>
              <a:rPr lang="en-IN" sz="6600" dirty="0"/>
              <a:t>Is health important in  workplace? </a:t>
            </a:r>
            <a:endParaRPr lang="en-US" sz="6600" dirty="0"/>
          </a:p>
        </p:txBody>
      </p:sp>
      <p:sp>
        <p:nvSpPr>
          <p:cNvPr id="6" name="Text Placeholder 5">
            <a:extLst>
              <a:ext uri="{FF2B5EF4-FFF2-40B4-BE49-F238E27FC236}">
                <a16:creationId xmlns:a16="http://schemas.microsoft.com/office/drawing/2014/main" id="{487C1F88-D878-B718-23CF-3993CF41FDAB}"/>
              </a:ext>
            </a:extLst>
          </p:cNvPr>
          <p:cNvSpPr>
            <a:spLocks noGrp="1"/>
          </p:cNvSpPr>
          <p:nvPr>
            <p:ph type="body" idx="1"/>
          </p:nvPr>
        </p:nvSpPr>
        <p:spPr>
          <a:xfrm>
            <a:off x="480479" y="1729781"/>
            <a:ext cx="10515600" cy="4684575"/>
          </a:xfrm>
        </p:spPr>
        <p:txBody>
          <a:bodyPr>
            <a:normAutofit lnSpcReduction="10000"/>
          </a:bodyPr>
          <a:lstStyle/>
          <a:p>
            <a:r>
              <a:rPr lang="en-IN" sz="2800" dirty="0"/>
              <a:t>• Employee health refers to the overall well-being of employees in the workplace, encompassing physical, mental, emotional, financial, social, occupational, intellectual, and environmental health.</a:t>
            </a:r>
          </a:p>
          <a:p>
            <a:r>
              <a:rPr lang="en-IN" sz="2800" dirty="0"/>
              <a:t>• It involves providing programs and services to promote a healthy and safe work environment, prevent illnesses and injuries, and support employees in maintaining their health and well-being. </a:t>
            </a:r>
          </a:p>
          <a:p>
            <a:endParaRPr lang="en-IN" sz="2800" dirty="0"/>
          </a:p>
          <a:p>
            <a:r>
              <a:rPr lang="en-IN" sz="2800" dirty="0"/>
              <a:t>• Employee health programs typically include health assessments, check-ups, and wellness initiatives like fitness programs, stress management, nutrition </a:t>
            </a:r>
            <a:r>
              <a:rPr lang="en-IN" sz="2800" dirty="0" err="1"/>
              <a:t>counseling</a:t>
            </a:r>
            <a:r>
              <a:rPr lang="en-IN" sz="2800" dirty="0"/>
              <a:t>, and financial planning.</a:t>
            </a:r>
            <a:endParaRPr lang="en-US" sz="2800" dirty="0"/>
          </a:p>
        </p:txBody>
      </p:sp>
    </p:spTree>
    <p:extLst>
      <p:ext uri="{BB962C8B-B14F-4D97-AF65-F5344CB8AC3E}">
        <p14:creationId xmlns:p14="http://schemas.microsoft.com/office/powerpoint/2010/main" val="260279377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1577D2-0E6F-BB4C-5426-39E9D290FD7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778"/>
            <a:ext cx="12676188" cy="6858000"/>
          </a:xfrm>
        </p:spPr>
      </p:pic>
      <p:sp>
        <p:nvSpPr>
          <p:cNvPr id="2" name="Title 1">
            <a:extLst>
              <a:ext uri="{FF2B5EF4-FFF2-40B4-BE49-F238E27FC236}">
                <a16:creationId xmlns:a16="http://schemas.microsoft.com/office/drawing/2014/main" id="{3CEDEE9A-A6A4-946F-BE81-8C94C2BD79B7}"/>
              </a:ext>
            </a:extLst>
          </p:cNvPr>
          <p:cNvSpPr>
            <a:spLocks noGrp="1"/>
          </p:cNvSpPr>
          <p:nvPr>
            <p:ph type="ctrTitle"/>
          </p:nvPr>
        </p:nvSpPr>
        <p:spPr>
          <a:xfrm>
            <a:off x="1444180" y="-385762"/>
            <a:ext cx="9144000" cy="2387600"/>
          </a:xfrm>
        </p:spPr>
        <p:txBody>
          <a:bodyPr>
            <a:normAutofit/>
          </a:bodyPr>
          <a:lstStyle/>
          <a:p>
            <a:r>
              <a:rPr lang="en-IN" sz="6000" b="1" dirty="0"/>
              <a:t>HYGIENE</a:t>
            </a:r>
            <a:endParaRPr lang="en-US" sz="6000" b="1" dirty="0"/>
          </a:p>
        </p:txBody>
      </p:sp>
      <p:sp>
        <p:nvSpPr>
          <p:cNvPr id="5" name="Subtitle 4">
            <a:extLst>
              <a:ext uri="{FF2B5EF4-FFF2-40B4-BE49-F238E27FC236}">
                <a16:creationId xmlns:a16="http://schemas.microsoft.com/office/drawing/2014/main" id="{A24061CC-20D3-B190-F39C-5052BA210A89}"/>
              </a:ext>
            </a:extLst>
          </p:cNvPr>
          <p:cNvSpPr>
            <a:spLocks noGrp="1"/>
          </p:cNvSpPr>
          <p:nvPr>
            <p:ph type="subTitle" idx="1"/>
          </p:nvPr>
        </p:nvSpPr>
        <p:spPr>
          <a:xfrm>
            <a:off x="1540299" y="2468562"/>
            <a:ext cx="8276054" cy="3166977"/>
          </a:xfrm>
        </p:spPr>
        <p:txBody>
          <a:bodyPr>
            <a:normAutofit/>
          </a:bodyPr>
          <a:lstStyle/>
          <a:p>
            <a:r>
              <a:rPr lang="en-IN" sz="2800" dirty="0"/>
              <a:t>Many people equate hygiene with “cleanliness”, but hygiene is a broad term. It includes such personal habit choices as how frequently to take a shower or bath, wash hands, trim fingernails, and wash clothes. It also includes attention to keeping surfaces in the home and workplace clean, including bathroom facilities.</a:t>
            </a:r>
            <a:endParaRPr lang="en-US" sz="2800" dirty="0"/>
          </a:p>
        </p:txBody>
      </p:sp>
    </p:spTree>
    <p:extLst>
      <p:ext uri="{BB962C8B-B14F-4D97-AF65-F5344CB8AC3E}">
        <p14:creationId xmlns:p14="http://schemas.microsoft.com/office/powerpoint/2010/main" val="153298901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FEE4CEB-4271-75B5-C7B1-C084EE48129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9057"/>
            <a:ext cx="12192000" cy="6956425"/>
          </a:xfrm>
        </p:spPr>
      </p:pic>
      <p:sp>
        <p:nvSpPr>
          <p:cNvPr id="2" name="Title 1">
            <a:extLst>
              <a:ext uri="{FF2B5EF4-FFF2-40B4-BE49-F238E27FC236}">
                <a16:creationId xmlns:a16="http://schemas.microsoft.com/office/drawing/2014/main" id="{06B4C4A1-2463-1364-CB65-B2F8DA7C29D2}"/>
              </a:ext>
            </a:extLst>
          </p:cNvPr>
          <p:cNvSpPr>
            <a:spLocks noGrp="1"/>
          </p:cNvSpPr>
          <p:nvPr>
            <p:ph type="ctrTitle"/>
          </p:nvPr>
        </p:nvSpPr>
        <p:spPr>
          <a:xfrm>
            <a:off x="1524000" y="525657"/>
            <a:ext cx="9144000" cy="820551"/>
          </a:xfrm>
        </p:spPr>
        <p:txBody>
          <a:bodyPr>
            <a:normAutofit fontScale="90000"/>
          </a:bodyPr>
          <a:lstStyle/>
          <a:p>
            <a:r>
              <a:rPr lang="en-IN" sz="5400" b="1" dirty="0"/>
              <a:t>Importance of hygiene</a:t>
            </a:r>
            <a:endParaRPr lang="en-US" sz="5400" b="1" dirty="0"/>
          </a:p>
        </p:txBody>
      </p:sp>
      <p:sp>
        <p:nvSpPr>
          <p:cNvPr id="12" name="Text Placeholder 11">
            <a:extLst>
              <a:ext uri="{FF2B5EF4-FFF2-40B4-BE49-F238E27FC236}">
                <a16:creationId xmlns:a16="http://schemas.microsoft.com/office/drawing/2014/main" id="{9228A995-B3FD-B5E8-4093-0EE2B150289B}"/>
              </a:ext>
            </a:extLst>
          </p:cNvPr>
          <p:cNvSpPr>
            <a:spLocks noGrp="1"/>
          </p:cNvSpPr>
          <p:nvPr>
            <p:ph type="subTitle" idx="1"/>
          </p:nvPr>
        </p:nvSpPr>
        <p:spPr>
          <a:xfrm>
            <a:off x="3707934" y="1901990"/>
            <a:ext cx="8484066" cy="4498652"/>
          </a:xfrm>
        </p:spPr>
        <p:txBody>
          <a:bodyPr>
            <a:normAutofit/>
          </a:bodyPr>
          <a:lstStyle/>
          <a:p>
            <a:pPr marL="571500" indent="-571500">
              <a:buFont typeface="Arial" panose="020B0604020202020204" pitchFamily="34" charset="0"/>
              <a:buChar char="•"/>
            </a:pPr>
            <a:r>
              <a:rPr lang="en-IN" sz="3600" dirty="0"/>
              <a:t>Good personal hygiene helps stop you from getting sick and spreading germs.</a:t>
            </a:r>
          </a:p>
          <a:p>
            <a:pPr marL="457200" indent="-457200">
              <a:buFont typeface="Arial" panose="020B0604020202020204" pitchFamily="34" charset="0"/>
              <a:buChar char="•"/>
            </a:pPr>
            <a:r>
              <a:rPr lang="en-IN" sz="3000" dirty="0"/>
              <a:t>  Washing your hands often is a good way to stop the germs on your hands making you sick. Bathing or showering often helps prevent infections and body lice.</a:t>
            </a:r>
            <a:endParaRPr lang="en-US" sz="3000" dirty="0"/>
          </a:p>
        </p:txBody>
      </p:sp>
    </p:spTree>
    <p:extLst>
      <p:ext uri="{BB962C8B-B14F-4D97-AF65-F5344CB8AC3E}">
        <p14:creationId xmlns:p14="http://schemas.microsoft.com/office/powerpoint/2010/main" val="28153063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PowerPoint Presentation</vt:lpstr>
      <vt:lpstr>HEALTH            HYGIENE</vt:lpstr>
      <vt:lpstr>HEALTH</vt:lpstr>
      <vt:lpstr>            Why is health important? </vt:lpstr>
      <vt:lpstr>PowerPoint Presentation</vt:lpstr>
      <vt:lpstr>•This includes things like eating a healthy diet, exercising regularly, getting enough sleep, and managing stress. It also means getting regular check ups with your doctor.</vt:lpstr>
      <vt:lpstr>Is health important in  workplace? </vt:lpstr>
      <vt:lpstr>HYGIENE</vt:lpstr>
      <vt:lpstr>Importance of hygiene</vt:lpstr>
      <vt:lpstr>Hygiene food</vt:lpstr>
      <vt:lpstr>Hygiene in our surroundings </vt:lpstr>
      <vt:lpstr>Practicing self hygiene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ybhargavi912@gmail.com</dc:creator>
  <cp:lastModifiedBy>Kusuma Gummala</cp:lastModifiedBy>
  <cp:revision>10</cp:revision>
  <dcterms:created xsi:type="dcterms:W3CDTF">2024-05-16T04:24:55Z</dcterms:created>
  <dcterms:modified xsi:type="dcterms:W3CDTF">2024-08-02T18:17:38Z</dcterms:modified>
</cp:coreProperties>
</file>