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77" r:id="rId6"/>
    <p:sldId id="260" r:id="rId7"/>
    <p:sldId id="279" r:id="rId8"/>
    <p:sldId id="267" r:id="rId9"/>
    <p:sldId id="266" r:id="rId10"/>
    <p:sldId id="283" r:id="rId11"/>
    <p:sldId id="284" r:id="rId12"/>
    <p:sldId id="285" r:id="rId13"/>
    <p:sldId id="287" r:id="rId14"/>
    <p:sldId id="289" r:id="rId15"/>
    <p:sldId id="291" r:id="rId16"/>
    <p:sldId id="293" r:id="rId17"/>
    <p:sldId id="295" r:id="rId18"/>
    <p:sldId id="297" r:id="rId19"/>
    <p:sldId id="299" r:id="rId20"/>
    <p:sldId id="301" r:id="rId21"/>
    <p:sldId id="303" r:id="rId22"/>
    <p:sldId id="305" r:id="rId23"/>
    <p:sldId id="307" r:id="rId24"/>
    <p:sldId id="309" r:id="rId25"/>
    <p:sldId id="276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gVpWcsdpwurREzic/kkj6ta0Ve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3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5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9177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741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571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6556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240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5602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848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840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8391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138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65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6347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6222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0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69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52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8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8"/>
          <p:cNvSpPr txBox="1">
            <a:spLocks noGrp="1"/>
          </p:cNvSpPr>
          <p:nvPr>
            <p:ph type="body" idx="1"/>
          </p:nvPr>
        </p:nvSpPr>
        <p:spPr>
          <a:xfrm rot="5400000">
            <a:off x="2583179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2" name="Google Shape;92;p8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9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9"/>
          <p:cNvSpPr txBox="1">
            <a:spLocks noGrp="1"/>
          </p:cNvSpPr>
          <p:nvPr>
            <p:ph type="body" idx="1"/>
          </p:nvPr>
        </p:nvSpPr>
        <p:spPr>
          <a:xfrm rot="5400000">
            <a:off x="650303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8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9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32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6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8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12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2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7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7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39C6-5DB7-4F53-AA6C-03502165E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9147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27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04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16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8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2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2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" name="Google Shape;46;p8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8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3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3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83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4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84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8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5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85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85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7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8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5" name="Google Shape;85;p87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8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7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77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7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77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77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3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/>
        </p:nvSpPr>
        <p:spPr>
          <a:xfrm>
            <a:off x="791547" y="1792952"/>
            <a:ext cx="5460300" cy="376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Group-4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Mentor Name: </a:t>
            </a:r>
            <a:r>
              <a:rPr lang="en-US" sz="2400" b="1" i="0" u="none" strike="noStrike" cap="none" dirty="0" err="1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Parth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Project start Date: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24</a:t>
            </a: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/03/2022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lang="en-US" sz="2400" b="1" dirty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Arial"/>
                <a:sym typeface="Verdana"/>
              </a:rPr>
              <a:t>Team members 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1. </a:t>
            </a:r>
            <a:r>
              <a:rPr lang="en-US" sz="2000" b="1" dirty="0" err="1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Poornaraj.C</a:t>
            </a:r>
            <a:endParaRPr lang="en-US" sz="2000" b="1" dirty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0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2. </a:t>
            </a:r>
            <a:r>
              <a:rPr lang="en-US" sz="2000" b="1" dirty="0" err="1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Kunsoth</a:t>
            </a:r>
            <a:r>
              <a:rPr lang="en-US" sz="20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sz="2000" b="1" dirty="0" err="1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Santhos</a:t>
            </a:r>
            <a:endParaRPr lang="en-US" sz="2000" b="1" dirty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0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3. </a:t>
            </a:r>
            <a:r>
              <a:rPr lang="en-US" sz="2000" b="1" dirty="0" err="1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RamaKrishna</a:t>
            </a:r>
            <a:r>
              <a:rPr lang="en-US" sz="20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 Rao </a:t>
            </a:r>
            <a:r>
              <a:rPr lang="en-US" sz="2000" b="1" dirty="0" err="1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Chalasani</a:t>
            </a:r>
            <a:endParaRPr lang="en-US" sz="2000" b="1" dirty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0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4. Sri </a:t>
            </a:r>
            <a:r>
              <a:rPr lang="en-US" sz="2000" b="1" dirty="0" err="1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Charan</a:t>
            </a:r>
            <a:r>
              <a:rPr lang="en-US" sz="20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 Sudarshan 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0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5. </a:t>
            </a:r>
            <a:r>
              <a:rPr lang="en-US" sz="2000" b="1" dirty="0" err="1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Khyati</a:t>
            </a:r>
            <a:r>
              <a:rPr lang="en-US" sz="20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 Naik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000" b="1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6. Ismahil M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333AD-8CB4-493C-B143-83E4E5DC6028}"/>
              </a:ext>
            </a:extLst>
          </p:cNvPr>
          <p:cNvSpPr txBox="1"/>
          <p:nvPr/>
        </p:nvSpPr>
        <p:spPr>
          <a:xfrm>
            <a:off x="791546" y="592623"/>
            <a:ext cx="643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Traffic Prediction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716438" y="56905"/>
            <a:ext cx="6270532" cy="45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Dickey Fuller Test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4B79C-1D0A-4128-BEE7-2DB615EC7714}"/>
              </a:ext>
            </a:extLst>
          </p:cNvPr>
          <p:cNvSpPr txBox="1"/>
          <p:nvPr/>
        </p:nvSpPr>
        <p:spPr>
          <a:xfrm>
            <a:off x="578339" y="619302"/>
            <a:ext cx="5530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776"/>
                </a:solidFill>
                <a:sym typeface="Calibri"/>
              </a:rPr>
              <a:t>Checking whether time series data is stationary or not?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2E28F-7A7C-420F-ABBF-4EE96EA3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39" y="1674503"/>
            <a:ext cx="8226296" cy="1917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36CD2D-CBF0-45BE-A637-4451FED8809E}"/>
              </a:ext>
            </a:extLst>
          </p:cNvPr>
          <p:cNvSpPr txBox="1"/>
          <p:nvPr/>
        </p:nvSpPr>
        <p:spPr>
          <a:xfrm>
            <a:off x="494907" y="3429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2776"/>
                </a:solidFill>
                <a:sym typeface="Calibri"/>
              </a:rPr>
              <a:t>From above result , time series data is not stationary.</a:t>
            </a:r>
          </a:p>
        </p:txBody>
      </p:sp>
    </p:spTree>
    <p:extLst>
      <p:ext uri="{BB962C8B-B14F-4D97-AF65-F5344CB8AC3E}">
        <p14:creationId xmlns:p14="http://schemas.microsoft.com/office/powerpoint/2010/main" val="245745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716438" y="56905"/>
            <a:ext cx="6270532" cy="45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Differencing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4B79C-1D0A-4128-BEE7-2DB615EC7714}"/>
              </a:ext>
            </a:extLst>
          </p:cNvPr>
          <p:cNvSpPr txBox="1"/>
          <p:nvPr/>
        </p:nvSpPr>
        <p:spPr>
          <a:xfrm>
            <a:off x="578339" y="619302"/>
            <a:ext cx="5530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776"/>
                </a:solidFill>
                <a:sym typeface="Calibri"/>
              </a:rPr>
              <a:t>Making the time series data stationary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8006A-5CAE-4CC5-9DD9-1793F6831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452" y="957856"/>
            <a:ext cx="3381375" cy="455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987BC-89E2-478C-A4C8-BF712A24A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969" y="1816227"/>
            <a:ext cx="2105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9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0" y="57150"/>
            <a:ext cx="6270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Dickey Fuller Test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4B79C-1D0A-4128-BEE7-2DB615EC7714}"/>
              </a:ext>
            </a:extLst>
          </p:cNvPr>
          <p:cNvSpPr txBox="1"/>
          <p:nvPr/>
        </p:nvSpPr>
        <p:spPr>
          <a:xfrm>
            <a:off x="578339" y="619302"/>
            <a:ext cx="5530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cs typeface="Arial"/>
                <a:sym typeface="Calibri"/>
              </a:rPr>
              <a:t>Now the time series data is  stationary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50121-9D11-4FFD-BBF2-D32730824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4" y="1174603"/>
            <a:ext cx="8059918" cy="225439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6FBF67B-9978-4443-87CD-2FFEBF5C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762198"/>
            <a:ext cx="3714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49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76556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Auto Regressive Model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3FB925-03B3-465F-AB92-7CAEB74A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0" y="1803957"/>
            <a:ext cx="6552415" cy="296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2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84841" y="374519"/>
            <a:ext cx="7145517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Auto Correlation and Partial Auto Correlation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191A1-7C34-459D-8024-64CDE7A1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1" y="1681838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5996A8-DAE0-4F7B-B39D-C1D48FA2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78" y="1681838"/>
            <a:ext cx="369121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1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76556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Holt Method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96333F-A2F4-41E9-9361-2CA6ACEE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58" y="2281422"/>
            <a:ext cx="1876425" cy="26479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66F18-B508-4DCC-8712-E473E5D4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46418"/>
              </p:ext>
            </p:extLst>
          </p:nvPr>
        </p:nvGraphicFramePr>
        <p:xfrm>
          <a:off x="2862806" y="2281422"/>
          <a:ext cx="3358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94">
                  <a:extLst>
                    <a:ext uri="{9D8B030D-6E8A-4147-A177-3AD203B41FA5}">
                      <a16:colId xmlns:a16="http://schemas.microsoft.com/office/drawing/2014/main" val="275594927"/>
                    </a:ext>
                  </a:extLst>
                </a:gridCol>
                <a:gridCol w="2564092">
                  <a:extLst>
                    <a:ext uri="{9D8B030D-6E8A-4147-A177-3AD203B41FA5}">
                      <a16:colId xmlns:a16="http://schemas.microsoft.com/office/drawing/2014/main" val="295751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2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69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76556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2776"/>
              </a:buClr>
              <a:buSzPts val="2800"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dirty="0"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Holts winter exponential smoothing with additive seasonality and additive trend</a:t>
            </a:r>
            <a:br>
              <a:rPr lang="en-US" sz="2000" b="1" i="0" dirty="0"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</a:br>
            <a:br>
              <a:rPr lang="en-US" sz="20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66F18-B508-4DCC-8712-E473E5D4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76721"/>
              </p:ext>
            </p:extLst>
          </p:nvPr>
        </p:nvGraphicFramePr>
        <p:xfrm>
          <a:off x="2977727" y="2867018"/>
          <a:ext cx="3358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94">
                  <a:extLst>
                    <a:ext uri="{9D8B030D-6E8A-4147-A177-3AD203B41FA5}">
                      <a16:colId xmlns:a16="http://schemas.microsoft.com/office/drawing/2014/main" val="275594927"/>
                    </a:ext>
                  </a:extLst>
                </a:gridCol>
                <a:gridCol w="2564092">
                  <a:extLst>
                    <a:ext uri="{9D8B030D-6E8A-4147-A177-3AD203B41FA5}">
                      <a16:colId xmlns:a16="http://schemas.microsoft.com/office/drawing/2014/main" val="295751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24.439205026852246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762.2672849256012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246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C8B740-BD3D-4A5D-8753-4149F561E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0" y="2867018"/>
            <a:ext cx="16668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00245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2776"/>
              </a:buClr>
              <a:buSzPts val="2800"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dirty="0"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Holts winter exponential smoothing with multiplicative seasonality and additive trend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66F18-B508-4DCC-8712-E473E5D4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73118"/>
              </p:ext>
            </p:extLst>
          </p:nvPr>
        </p:nvGraphicFramePr>
        <p:xfrm>
          <a:off x="2977727" y="2867018"/>
          <a:ext cx="3358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94">
                  <a:extLst>
                    <a:ext uri="{9D8B030D-6E8A-4147-A177-3AD203B41FA5}">
                      <a16:colId xmlns:a16="http://schemas.microsoft.com/office/drawing/2014/main" val="275594927"/>
                    </a:ext>
                  </a:extLst>
                </a:gridCol>
                <a:gridCol w="2564092">
                  <a:extLst>
                    <a:ext uri="{9D8B030D-6E8A-4147-A177-3AD203B41FA5}">
                      <a16:colId xmlns:a16="http://schemas.microsoft.com/office/drawing/2014/main" val="295751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22.974793648316407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757.1978219045552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2464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6A7F59-3BE2-4187-AC91-A4273864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7" y="2941623"/>
            <a:ext cx="1704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00245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2776"/>
              </a:buClr>
              <a:buSzPts val="2800"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dirty="0"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Simple Exponential Method</a:t>
            </a:r>
            <a:br>
              <a:rPr lang="en-IN" sz="9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66F18-B508-4DCC-8712-E473E5D4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38032"/>
              </p:ext>
            </p:extLst>
          </p:nvPr>
        </p:nvGraphicFramePr>
        <p:xfrm>
          <a:off x="2977727" y="2867018"/>
          <a:ext cx="3358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94">
                  <a:extLst>
                    <a:ext uri="{9D8B030D-6E8A-4147-A177-3AD203B41FA5}">
                      <a16:colId xmlns:a16="http://schemas.microsoft.com/office/drawing/2014/main" val="275594927"/>
                    </a:ext>
                  </a:extLst>
                </a:gridCol>
                <a:gridCol w="2564092">
                  <a:extLst>
                    <a:ext uri="{9D8B030D-6E8A-4147-A177-3AD203B41FA5}">
                      <a16:colId xmlns:a16="http://schemas.microsoft.com/office/drawing/2014/main" val="295751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20.155552645558405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646.0348099659459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246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F623B2-386F-4890-8661-85C55CBB7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19" y="2984486"/>
            <a:ext cx="1895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8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00245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2776"/>
              </a:buClr>
              <a:buSzPts val="2800"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dirty="0"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Linear Model</a:t>
            </a:r>
            <a:br>
              <a:rPr lang="en-IN" sz="9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66F18-B508-4DCC-8712-E473E5D4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17650"/>
              </p:ext>
            </p:extLst>
          </p:nvPr>
        </p:nvGraphicFramePr>
        <p:xfrm>
          <a:off x="2977727" y="2867018"/>
          <a:ext cx="3358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94">
                  <a:extLst>
                    <a:ext uri="{9D8B030D-6E8A-4147-A177-3AD203B41FA5}">
                      <a16:colId xmlns:a16="http://schemas.microsoft.com/office/drawing/2014/main" val="275594927"/>
                    </a:ext>
                  </a:extLst>
                </a:gridCol>
                <a:gridCol w="2564092">
                  <a:extLst>
                    <a:ext uri="{9D8B030D-6E8A-4147-A177-3AD203B41FA5}">
                      <a16:colId xmlns:a16="http://schemas.microsoft.com/office/drawing/2014/main" val="295751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19.56927714478019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583.9350049900166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2464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F082E8B-3932-49E2-8828-A55F3908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0" y="2688799"/>
            <a:ext cx="2286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-20236" y="3632940"/>
            <a:ext cx="89790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6985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goal is to predict internet traffic using a time-series forecasting technique to optimize resource allocation. Many real-world organizations, such as e-commerce retailers like Amazon,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Ebay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others, use such applications to predict and monitor internet traffic. You can forecast the Internet traffic in this project using time-series models as ARIMA and Holt-Winters. This project involves comparing the performance of the time-series prediction models designed of different approaches. </a:t>
            </a:r>
            <a:endParaRPr lang="en-US" sz="1600" b="0" dirty="0">
              <a:effectLst/>
            </a:endParaRPr>
          </a:p>
          <a:p>
            <a:br>
              <a:rPr lang="en-US" sz="1600" b="0" dirty="0">
                <a:effectLst/>
              </a:rPr>
            </a:br>
            <a:endParaRPr sz="13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0" y="2903091"/>
            <a:ext cx="25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14529" y="786073"/>
            <a:ext cx="6985200" cy="90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Traffic Prediction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00245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2776"/>
              </a:buClr>
              <a:buSzPts val="2800"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dirty="0"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Exponential  Model</a:t>
            </a:r>
            <a:br>
              <a:rPr lang="en-IN" sz="9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66F18-B508-4DCC-8712-E473E5D4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15471"/>
              </p:ext>
            </p:extLst>
          </p:nvPr>
        </p:nvGraphicFramePr>
        <p:xfrm>
          <a:off x="2977727" y="2867018"/>
          <a:ext cx="3358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94">
                  <a:extLst>
                    <a:ext uri="{9D8B030D-6E8A-4147-A177-3AD203B41FA5}">
                      <a16:colId xmlns:a16="http://schemas.microsoft.com/office/drawing/2014/main" val="275594927"/>
                    </a:ext>
                  </a:extLst>
                </a:gridCol>
                <a:gridCol w="2564092">
                  <a:extLst>
                    <a:ext uri="{9D8B030D-6E8A-4147-A177-3AD203B41FA5}">
                      <a16:colId xmlns:a16="http://schemas.microsoft.com/office/drawing/2014/main" val="295751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99.60533970102081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99564.98114536368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246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DB6457A-3A70-4F06-BDB6-0B374F186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59" y="2768780"/>
            <a:ext cx="2305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7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00245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2776"/>
              </a:buClr>
              <a:buSzPts val="2800"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dirty="0"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ARIMA Model</a:t>
            </a:r>
            <a:br>
              <a:rPr lang="en-IN" sz="9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# q=1,p=1,d=1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20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66F18-B508-4DCC-8712-E473E5D4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56846"/>
              </p:ext>
            </p:extLst>
          </p:nvPr>
        </p:nvGraphicFramePr>
        <p:xfrm>
          <a:off x="5309091" y="3137023"/>
          <a:ext cx="3358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94">
                  <a:extLst>
                    <a:ext uri="{9D8B030D-6E8A-4147-A177-3AD203B41FA5}">
                      <a16:colId xmlns:a16="http://schemas.microsoft.com/office/drawing/2014/main" val="275594927"/>
                    </a:ext>
                  </a:extLst>
                </a:gridCol>
                <a:gridCol w="2564092">
                  <a:extLst>
                    <a:ext uri="{9D8B030D-6E8A-4147-A177-3AD203B41FA5}">
                      <a16:colId xmlns:a16="http://schemas.microsoft.com/office/drawing/2014/main" val="295751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18.263770411713075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575.356276757947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24645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BAF256AA-BFEF-422B-B152-0321A34F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" y="3014552"/>
            <a:ext cx="3657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1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00245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2776"/>
              </a:buClr>
              <a:buSzPts val="2800"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 Summary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5461000"/>
            <a:ext cx="4197560" cy="12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Based on RMSE Value we are selecting ARIMA MODEL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0F7711-376A-4D3E-BEBE-C26C4CA8E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00737"/>
              </p:ext>
            </p:extLst>
          </p:nvPr>
        </p:nvGraphicFramePr>
        <p:xfrm>
          <a:off x="1524000" y="1397000"/>
          <a:ext cx="60960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779">
                  <a:extLst>
                    <a:ext uri="{9D8B030D-6E8A-4147-A177-3AD203B41FA5}">
                      <a16:colId xmlns:a16="http://schemas.microsoft.com/office/drawing/2014/main" val="730839248"/>
                    </a:ext>
                  </a:extLst>
                </a:gridCol>
                <a:gridCol w="1093510">
                  <a:extLst>
                    <a:ext uri="{9D8B030D-6E8A-4147-A177-3AD203B41FA5}">
                      <a16:colId xmlns:a16="http://schemas.microsoft.com/office/drawing/2014/main" val="3547316419"/>
                    </a:ext>
                  </a:extLst>
                </a:gridCol>
                <a:gridCol w="1539711">
                  <a:extLst>
                    <a:ext uri="{9D8B030D-6E8A-4147-A177-3AD203B41FA5}">
                      <a16:colId xmlns:a16="http://schemas.microsoft.com/office/drawing/2014/main" val="77937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4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2776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Holt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797.8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20.59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Holts winter exponential smoothing with additive seasonality and additive trend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762.26728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24.43920502685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2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Holts winter exponential smoothing with multiplicative seasonality and additive trend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757.19782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22.9747936483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3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Simple Exponential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646.03480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20.15555264555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Linear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583.93500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19.569277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0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Exponential 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99564.981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ARIMA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575.3562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18.263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7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91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65988" y="100245"/>
            <a:ext cx="6270625" cy="8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2776"/>
              </a:buClr>
              <a:buSzPts val="2800"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Stream lit</a:t>
            </a: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</a:br>
            <a:b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5461000"/>
            <a:ext cx="4197560" cy="12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62D9A-F10C-4115-843C-E58A118F8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23"/>
          <a:stretch/>
        </p:blipFill>
        <p:spPr>
          <a:xfrm>
            <a:off x="565608" y="1036948"/>
            <a:ext cx="7729980" cy="43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370390" y="266218"/>
            <a:ext cx="613458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116978" y="727842"/>
            <a:ext cx="2543124" cy="52609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Dataset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3177076" y="1637474"/>
            <a:ext cx="2483026" cy="52322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5699232" y="1842524"/>
            <a:ext cx="405828" cy="1131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155044" y="1261981"/>
            <a:ext cx="2743200" cy="1067444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value analysis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Value Imputation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dirty="0"/>
          </a:p>
        </p:txBody>
      </p:sp>
      <p:sp>
        <p:nvSpPr>
          <p:cNvPr id="128" name="Google Shape;128;p3"/>
          <p:cNvSpPr/>
          <p:nvPr/>
        </p:nvSpPr>
        <p:spPr>
          <a:xfrm>
            <a:off x="4310251" y="1261980"/>
            <a:ext cx="147468" cy="3754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3116978" y="2560211"/>
            <a:ext cx="2483026" cy="820131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ARIMA/Holt Model Building</a:t>
            </a:r>
            <a:endParaRPr dirty="0"/>
          </a:p>
        </p:txBody>
      </p:sp>
      <p:sp>
        <p:nvSpPr>
          <p:cNvPr id="134" name="Google Shape;134;p3"/>
          <p:cNvSpPr/>
          <p:nvPr/>
        </p:nvSpPr>
        <p:spPr>
          <a:xfrm>
            <a:off x="3150997" y="3823447"/>
            <a:ext cx="2483026" cy="650462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dirty="0"/>
          </a:p>
        </p:txBody>
      </p:sp>
      <p:sp>
        <p:nvSpPr>
          <p:cNvPr id="136" name="Google Shape;136;p3"/>
          <p:cNvSpPr/>
          <p:nvPr/>
        </p:nvSpPr>
        <p:spPr>
          <a:xfrm>
            <a:off x="3142472" y="4946314"/>
            <a:ext cx="2483026" cy="52322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Deployment</a:t>
            </a:r>
            <a:endParaRPr dirty="0"/>
          </a:p>
        </p:txBody>
      </p:sp>
      <p:sp>
        <p:nvSpPr>
          <p:cNvPr id="137" name="Google Shape;137;p3"/>
          <p:cNvSpPr/>
          <p:nvPr/>
        </p:nvSpPr>
        <p:spPr>
          <a:xfrm>
            <a:off x="4310251" y="2141677"/>
            <a:ext cx="147468" cy="3754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4318776" y="3404365"/>
            <a:ext cx="147468" cy="3754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4383985" y="4532159"/>
            <a:ext cx="147468" cy="37549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252941EC-DA53-4B67-BC2B-63066636BA3D}"/>
              </a:ext>
            </a:extLst>
          </p:cNvPr>
          <p:cNvSpPr txBox="1"/>
          <p:nvPr/>
        </p:nvSpPr>
        <p:spPr>
          <a:xfrm>
            <a:off x="370390" y="266218"/>
            <a:ext cx="613458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Dataset Details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56B238-EFCD-44DC-B779-8B8DB62B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05320"/>
              </p:ext>
            </p:extLst>
          </p:nvPr>
        </p:nvGraphicFramePr>
        <p:xfrm>
          <a:off x="370390" y="905068"/>
          <a:ext cx="8549676" cy="37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904">
                  <a:extLst>
                    <a:ext uri="{9D8B030D-6E8A-4147-A177-3AD203B41FA5}">
                      <a16:colId xmlns:a16="http://schemas.microsoft.com/office/drawing/2014/main" val="1873426949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4064339221"/>
                    </a:ext>
                  </a:extLst>
                </a:gridCol>
                <a:gridCol w="5906278">
                  <a:extLst>
                    <a:ext uri="{9D8B030D-6E8A-4147-A177-3AD203B41FA5}">
                      <a16:colId xmlns:a16="http://schemas.microsoft.com/office/drawing/2014/main" val="617846933"/>
                    </a:ext>
                  </a:extLst>
                </a:gridCol>
              </a:tblGrid>
              <a:tr h="745116">
                <a:tc>
                  <a:txBody>
                    <a:bodyPr/>
                    <a:lstStyle/>
                    <a:p>
                      <a:pPr lvl="0" algn="ctr"/>
                      <a:r>
                        <a:rPr lang="en-US" sz="1800" dirty="0"/>
                        <a:t>SL.NO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dirty="0"/>
                        <a:t>Details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61951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of Rows and Columns</a:t>
                      </a:r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Dataset has </a:t>
                      </a:r>
                      <a:r>
                        <a:rPr lang="en-IN" sz="1300" dirty="0"/>
                        <a:t>173 Rows and 2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0899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of Missing values</a:t>
                      </a:r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Missing Values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34323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 Types</a:t>
                      </a:r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dirty="0"/>
                        <a:t>Object, int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13392"/>
                  </a:ext>
                </a:extLst>
              </a:tr>
              <a:tr h="74511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Observation</a:t>
                      </a:r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duplicate Record found</a:t>
                      </a:r>
                    </a:p>
                    <a:p>
                      <a:r>
                        <a:rPr lang="en-US" sz="1300" dirty="0"/>
                        <a:t>Data is not following any seasonal trends.</a:t>
                      </a:r>
                    </a:p>
                    <a:p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1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4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"/>
          <p:cNvSpPr/>
          <p:nvPr/>
        </p:nvSpPr>
        <p:spPr>
          <a:xfrm>
            <a:off x="186942" y="1613159"/>
            <a:ext cx="85339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841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3" name="Google Shape;3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12F649-0AAD-4985-ACBD-700D295126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93724"/>
            <a:ext cx="2400300" cy="172527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+mn-lt"/>
              </a:rPr>
              <a:t>Daily visitor Data is not following any seasonal trends.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045002-648A-46EE-A88C-9CE0A0E0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121789"/>
            <a:ext cx="5651221" cy="451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83A208-4C38-429C-95B6-766A89D1B6C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44078" y="236260"/>
            <a:ext cx="8455843" cy="96678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Visualisation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5558CF-63D8-4AA7-BD4D-4BC4BBAB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4" y="1511824"/>
            <a:ext cx="366624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60DCDB7-5BC8-477A-AE2F-7D374746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645174"/>
            <a:ext cx="3857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BEECB8E-44D0-4768-BB3B-5B00BA199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33" y="4186114"/>
            <a:ext cx="3629025" cy="20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6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716438" y="56905"/>
            <a:ext cx="6270532" cy="45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4;p9">
            <a:extLst>
              <a:ext uri="{FF2B5EF4-FFF2-40B4-BE49-F238E27FC236}">
                <a16:creationId xmlns:a16="http://schemas.microsoft.com/office/drawing/2014/main" id="{53708FF8-9826-4EC6-8B2E-072CB668EA37}"/>
              </a:ext>
            </a:extLst>
          </p:cNvPr>
          <p:cNvSpPr txBox="1">
            <a:spLocks/>
          </p:cNvSpPr>
          <p:nvPr/>
        </p:nvSpPr>
        <p:spPr>
          <a:xfrm>
            <a:off x="374440" y="4903448"/>
            <a:ext cx="4197560" cy="177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4B79C-1D0A-4128-BEE7-2DB615EC7714}"/>
              </a:ext>
            </a:extLst>
          </p:cNvPr>
          <p:cNvSpPr txBox="1"/>
          <p:nvPr/>
        </p:nvSpPr>
        <p:spPr>
          <a:xfrm>
            <a:off x="578339" y="619302"/>
            <a:ext cx="5530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776"/>
                </a:solidFill>
                <a:sym typeface="Calibri"/>
              </a:rPr>
              <a:t>Date Format Changed to DATETIME Format and Renaming Column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35979-9422-4266-9586-BAB3E3E71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33" y="1227769"/>
            <a:ext cx="2381250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CAB69-BEB1-4D86-BE98-AF29E1A02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074" y="1065554"/>
            <a:ext cx="2381250" cy="352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3AA5A-DA31-4955-B41C-E4773086A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15" y="1142043"/>
            <a:ext cx="2019300" cy="35718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4E5CD40-925E-4DCC-8B78-80B10F79AA0E}"/>
              </a:ext>
            </a:extLst>
          </p:cNvPr>
          <p:cNvSpPr/>
          <p:nvPr/>
        </p:nvSpPr>
        <p:spPr>
          <a:xfrm>
            <a:off x="2916783" y="2611225"/>
            <a:ext cx="372046" cy="311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A9760-B1D1-4C75-9454-DE87E61A8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335" y="2641735"/>
            <a:ext cx="408467" cy="3718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4"/>
          <p:cNvSpPr txBox="1">
            <a:spLocks noGrp="1"/>
          </p:cNvSpPr>
          <p:nvPr>
            <p:ph type="title"/>
          </p:nvPr>
        </p:nvSpPr>
        <p:spPr>
          <a:xfrm>
            <a:off x="0" y="399338"/>
            <a:ext cx="7465512" cy="86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31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Base Model</a:t>
            </a:r>
            <a:br>
              <a:rPr lang="en-US" b="1" dirty="0">
                <a:solidFill>
                  <a:srgbClr val="002060"/>
                </a:solidFill>
              </a:rPr>
            </a:br>
            <a:endParaRPr dirty="0"/>
          </a:p>
        </p:txBody>
      </p:sp>
      <p:sp>
        <p:nvSpPr>
          <p:cNvPr id="202" name="Google Shape;202;p74"/>
          <p:cNvSpPr txBox="1">
            <a:spLocks noGrp="1"/>
          </p:cNvSpPr>
          <p:nvPr>
            <p:ph type="body" idx="1"/>
          </p:nvPr>
        </p:nvSpPr>
        <p:spPr>
          <a:xfrm>
            <a:off x="87682" y="801665"/>
            <a:ext cx="9056318" cy="543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Base Model is prepared in which another column forecast visitors Is added.</a:t>
            </a:r>
            <a:endParaRPr lang="en-US" dirty="0"/>
          </a:p>
        </p:txBody>
      </p:sp>
      <p:pic>
        <p:nvPicPr>
          <p:cNvPr id="9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25297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974969-B23E-4D1E-AE60-1B923094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93" y="1932269"/>
            <a:ext cx="4214884" cy="39689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4"/>
          <p:cNvSpPr txBox="1">
            <a:spLocks noGrp="1"/>
          </p:cNvSpPr>
          <p:nvPr>
            <p:ph type="title" idx="4294967295"/>
          </p:nvPr>
        </p:nvSpPr>
        <p:spPr>
          <a:xfrm>
            <a:off x="0" y="400050"/>
            <a:ext cx="7466013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31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Rolling Analysis</a:t>
            </a:r>
            <a:br>
              <a:rPr lang="en-US" b="1" dirty="0">
                <a:solidFill>
                  <a:srgbClr val="002060"/>
                </a:solidFill>
              </a:rPr>
            </a:br>
            <a:endParaRPr dirty="0"/>
          </a:p>
        </p:txBody>
      </p:sp>
      <p:pic>
        <p:nvPicPr>
          <p:cNvPr id="9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25297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B48CE5-76AC-457C-AD58-A2222417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2" y="1527142"/>
            <a:ext cx="8373036" cy="324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633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509</Words>
  <Application>Microsoft Office PowerPoint</Application>
  <PresentationFormat>On-screen Show (4:3)</PresentationFormat>
  <Paragraphs>125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Century Gothic</vt:lpstr>
      <vt:lpstr>Calibri Light</vt:lpstr>
      <vt:lpstr>Arial</vt:lpstr>
      <vt:lpstr>Helvetica Neue</vt:lpstr>
      <vt:lpstr>Calibri</vt:lpstr>
      <vt:lpstr>Verdana</vt:lpstr>
      <vt:lpstr>Retrospect</vt:lpstr>
      <vt:lpstr>1_Retrospect</vt:lpstr>
      <vt:lpstr>PowerPoint Presentation</vt:lpstr>
      <vt:lpstr>PowerPoint Presentation</vt:lpstr>
      <vt:lpstr>PowerPoint Presentation</vt:lpstr>
      <vt:lpstr>PowerPoint Presentation</vt:lpstr>
      <vt:lpstr>Daily visitor Data is not following any seasonal trends.</vt:lpstr>
      <vt:lpstr>PowerPoint Presentation</vt:lpstr>
      <vt:lpstr>EDA</vt:lpstr>
      <vt:lpstr>Base Model </vt:lpstr>
      <vt:lpstr>Rolling Analysis </vt:lpstr>
      <vt:lpstr>Dickey Fuller Test</vt:lpstr>
      <vt:lpstr>Differencing</vt:lpstr>
      <vt:lpstr>Dickey Fuller Test</vt:lpstr>
      <vt:lpstr>Auto Regressive Model</vt:lpstr>
      <vt:lpstr>Auto Correlation and Partial Auto Correlation </vt:lpstr>
      <vt:lpstr>Model Building  Holt Method  Prediction</vt:lpstr>
      <vt:lpstr>Model Building  Holts winter exponential smoothing with additive seasonality and additive trend   Prediction</vt:lpstr>
      <vt:lpstr>Model Building  Holts winter exponential smoothing with multiplicative seasonality and additive trend   Prediction</vt:lpstr>
      <vt:lpstr>Model Building  Simple Exponential Method    Prediction</vt:lpstr>
      <vt:lpstr>Model Building  Linear Model    Prediction</vt:lpstr>
      <vt:lpstr>Model Building  Exponential  Model    Prediction</vt:lpstr>
      <vt:lpstr>Model Building  ARIMA Model # q=1,p=1,d=1   Prediction</vt:lpstr>
      <vt:lpstr>Model Building Summary    </vt:lpstr>
      <vt:lpstr>Model Deployment using Stream lit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Parth Desai</cp:lastModifiedBy>
  <cp:revision>69</cp:revision>
  <cp:lastPrinted>2022-02-21T12:19:27Z</cp:lastPrinted>
  <dcterms:created xsi:type="dcterms:W3CDTF">2012-08-17T07:00:49Z</dcterms:created>
  <dcterms:modified xsi:type="dcterms:W3CDTF">2022-04-21T04:57:00Z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